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BDFDD"/>
          </a:solidFill>
        </a:fill>
      </a:tcStyle>
    </a:wholeTbl>
    <a:band2H>
      <a:tcTxStyle/>
      <a:tcStyle>
        <a:tcBdr/>
        <a:fill>
          <a:solidFill>
            <a:srgbClr val="EEF0E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D1D0"/>
          </a:solidFill>
        </a:fill>
      </a:tcStyle>
    </a:wholeTbl>
    <a:band2H>
      <a:tcTxStyle/>
      <a:tcStyle>
        <a:tcBdr/>
        <a:fill>
          <a:solidFill>
            <a:srgbClr val="EBE9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6CECD"/>
          </a:solidFill>
        </a:fill>
      </a:tcStyle>
    </a:wholeTbl>
    <a:band2H>
      <a:tcTxStyle/>
      <a:tcStyle>
        <a:tcBdr/>
        <a:fill>
          <a:solidFill>
            <a:srgbClr val="EBE8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Ref idx="major">
          <a:srgbClr val="292934"/>
        </a:fontRef>
        <a:srgbClr val="292934"/>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292934"/>
        </a:fontRef>
        <a:srgbClr val="292934"/>
      </a:tcTxStyle>
      <a:tcStyle>
        <a:tcBdr>
          <a:left>
            <a:ln w="12700" cap="flat">
              <a:noFill/>
              <a:miter lim="400000"/>
            </a:ln>
          </a:left>
          <a:right>
            <a:ln w="12700" cap="flat">
              <a:noFill/>
              <a:miter lim="400000"/>
            </a:ln>
          </a:right>
          <a:top>
            <a:ln w="50800" cap="flat">
              <a:solidFill>
                <a:srgbClr val="292934"/>
              </a:solidFill>
              <a:prstDash val="solid"/>
              <a:round/>
            </a:ln>
          </a:top>
          <a:bottom>
            <a:ln w="25400" cap="flat">
              <a:solidFill>
                <a:srgbClr val="292934"/>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292934"/>
              </a:solidFill>
              <a:prstDash val="solid"/>
              <a:round/>
            </a:ln>
          </a:top>
          <a:bottom>
            <a:ln w="25400" cap="flat">
              <a:solidFill>
                <a:srgbClr val="292934"/>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ajor">
          <a:srgbClr val="292934"/>
        </a:fontRef>
        <a:srgbClr val="292934"/>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BCC"/>
          </a:solidFill>
        </a:fill>
      </a:tcStyle>
    </a:wholeTbl>
    <a:band2H>
      <a:tcTxStyle/>
      <a:tcStyle>
        <a:tcBdr/>
        <a:fill>
          <a:solidFill>
            <a:srgbClr val="E7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92934"/>
          </a:solidFill>
        </a:fill>
      </a:tcStyle>
    </a:firstRow>
  </a:tblStyle>
  <a:tblStyle styleId="{2708684C-4D16-4618-839F-0558EEFCDFE6}" styleName="">
    <a:tblBg/>
    <a:wholeTbl>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solidFill>
            <a:srgbClr val="292934">
              <a:alpha val="20000"/>
            </a:srgbClr>
          </a:solidFill>
        </a:fill>
      </a:tcStyle>
    </a:wholeTbl>
    <a:band2H>
      <a:tcTxStyle/>
      <a:tcStyle>
        <a:tcBdr/>
        <a:fill>
          <a:solidFill>
            <a:srgbClr val="FFFFFF"/>
          </a:solidFill>
        </a:fill>
      </a:tcStyle>
    </a:band2H>
    <a:firstCol>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solidFill>
            <a:srgbClr val="292934">
              <a:alpha val="20000"/>
            </a:srgbClr>
          </a:solidFill>
        </a:fill>
      </a:tcStyle>
    </a:firstCol>
    <a:lastRow>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50800" cap="flat">
              <a:solidFill>
                <a:srgbClr val="292934"/>
              </a:solidFill>
              <a:prstDash val="solid"/>
              <a:round/>
            </a:ln>
          </a:top>
          <a:bottom>
            <a:ln w="127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noFill/>
        </a:fill>
      </a:tcStyle>
    </a:lastRow>
    <a:firstRow>
      <a:tcTxStyle b="on" i="off">
        <a:fontRef idx="major">
          <a:srgbClr val="292934"/>
        </a:fontRef>
        <a:srgbClr val="292934"/>
      </a:tcTxStyle>
      <a:tcStyle>
        <a:tcBdr>
          <a:left>
            <a:ln w="12700" cap="flat">
              <a:solidFill>
                <a:srgbClr val="292934"/>
              </a:solidFill>
              <a:prstDash val="solid"/>
              <a:round/>
            </a:ln>
          </a:left>
          <a:right>
            <a:ln w="12700" cap="flat">
              <a:solidFill>
                <a:srgbClr val="292934"/>
              </a:solidFill>
              <a:prstDash val="solid"/>
              <a:round/>
            </a:ln>
          </a:right>
          <a:top>
            <a:ln w="12700" cap="flat">
              <a:solidFill>
                <a:srgbClr val="292934"/>
              </a:solidFill>
              <a:prstDash val="solid"/>
              <a:round/>
            </a:ln>
          </a:top>
          <a:bottom>
            <a:ln w="25400" cap="flat">
              <a:solidFill>
                <a:srgbClr val="292934"/>
              </a:solidFill>
              <a:prstDash val="solid"/>
              <a:round/>
            </a:ln>
          </a:bottom>
          <a:insideH>
            <a:ln w="12700" cap="flat">
              <a:solidFill>
                <a:srgbClr val="292934"/>
              </a:solidFill>
              <a:prstDash val="solid"/>
              <a:round/>
            </a:ln>
          </a:insideH>
          <a:insideV>
            <a:ln w="12700" cap="flat">
              <a:solidFill>
                <a:srgbClr val="292934"/>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115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7" name="Shape 97"/>
          <p:cNvSpPr>
            <a:spLocks noGrp="1" noRot="1" noChangeAspect="1"/>
          </p:cNvSpPr>
          <p:nvPr>
            <p:ph type="sldImg"/>
          </p:nvPr>
        </p:nvSpPr>
        <p:spPr>
          <a:xfrm>
            <a:off x="1143000" y="685800"/>
            <a:ext cx="4572000" cy="3429000"/>
          </a:xfrm>
          <a:prstGeom prst="rect">
            <a:avLst/>
          </a:prstGeom>
        </p:spPr>
        <p:txBody>
          <a:bodyPr/>
          <a:lstStyle/>
          <a:p>
            <a:endParaRPr/>
          </a:p>
        </p:txBody>
      </p:sp>
      <p:sp>
        <p:nvSpPr>
          <p:cNvPr id="98" name="Shape 9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1200">
        <a:latin typeface="+mj-lt"/>
        <a:ea typeface="+mj-ea"/>
        <a:cs typeface="+mj-cs"/>
        <a:sym typeface="Calibri"/>
      </a:defRPr>
    </a:lvl1pPr>
    <a:lvl2pPr indent="228600" defTabSz="457200" latinLnBrk="0">
      <a:defRPr sz="1200">
        <a:latin typeface="+mj-lt"/>
        <a:ea typeface="+mj-ea"/>
        <a:cs typeface="+mj-cs"/>
        <a:sym typeface="Calibri"/>
      </a:defRPr>
    </a:lvl2pPr>
    <a:lvl3pPr indent="457200" defTabSz="457200" latinLnBrk="0">
      <a:defRPr sz="1200">
        <a:latin typeface="+mj-lt"/>
        <a:ea typeface="+mj-ea"/>
        <a:cs typeface="+mj-cs"/>
        <a:sym typeface="Calibri"/>
      </a:defRPr>
    </a:lvl3pPr>
    <a:lvl4pPr indent="685800" defTabSz="457200" latinLnBrk="0">
      <a:defRPr sz="1200">
        <a:latin typeface="+mj-lt"/>
        <a:ea typeface="+mj-ea"/>
        <a:cs typeface="+mj-cs"/>
        <a:sym typeface="Calibri"/>
      </a:defRPr>
    </a:lvl4pPr>
    <a:lvl5pPr indent="914400" defTabSz="457200" latinLnBrk="0">
      <a:defRPr sz="1200">
        <a:latin typeface="+mj-lt"/>
        <a:ea typeface="+mj-ea"/>
        <a:cs typeface="+mj-cs"/>
        <a:sym typeface="Calibri"/>
      </a:defRPr>
    </a:lvl5pPr>
    <a:lvl6pPr indent="1143000" defTabSz="457200" latinLnBrk="0">
      <a:defRPr sz="1200">
        <a:latin typeface="+mj-lt"/>
        <a:ea typeface="+mj-ea"/>
        <a:cs typeface="+mj-cs"/>
        <a:sym typeface="Calibri"/>
      </a:defRPr>
    </a:lvl6pPr>
    <a:lvl7pPr indent="1371600" defTabSz="457200" latinLnBrk="0">
      <a:defRPr sz="1200">
        <a:latin typeface="+mj-lt"/>
        <a:ea typeface="+mj-ea"/>
        <a:cs typeface="+mj-cs"/>
        <a:sym typeface="Calibri"/>
      </a:defRPr>
    </a:lvl7pPr>
    <a:lvl8pPr indent="1600200" defTabSz="457200" latinLnBrk="0">
      <a:defRPr sz="1200">
        <a:latin typeface="+mj-lt"/>
        <a:ea typeface="+mj-ea"/>
        <a:cs typeface="+mj-cs"/>
        <a:sym typeface="Calibri"/>
      </a:defRPr>
    </a:lvl8pPr>
    <a:lvl9pPr indent="1828800" defTabSz="4572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noRot="1" noChangeAspect="1"/>
          </p:cNvSpPr>
          <p:nvPr>
            <p:ph type="sldImg"/>
          </p:nvPr>
        </p:nvSpPr>
        <p:spPr>
          <a:prstGeom prst="rect">
            <a:avLst/>
          </a:prstGeom>
        </p:spPr>
        <p:txBody>
          <a:bodyPr/>
          <a:lstStyle/>
          <a:p>
            <a:endParaRPr/>
          </a:p>
        </p:txBody>
      </p:sp>
      <p:sp>
        <p:nvSpPr>
          <p:cNvPr id="115" name="Shape 115"/>
          <p:cNvSpPr>
            <a:spLocks noGrp="1"/>
          </p:cNvSpPr>
          <p:nvPr>
            <p:ph type="body" sz="quarter" idx="1"/>
          </p:nvPr>
        </p:nvSpPr>
        <p:spPr>
          <a:prstGeom prst="rect">
            <a:avLst/>
          </a:prstGeom>
        </p:spPr>
        <p:txBody>
          <a:bodyPr/>
          <a:lstStyle/>
          <a:p>
            <a:r>
              <a:t>Sake, though commonly called “rice-wine”, is actually a beer since it is made from grain. </a:t>
            </a:r>
          </a:p>
          <a:p>
            <a:r>
              <a:t>When fruits are used in beer, they are used for flavor, not for the fermentable sugars.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noRot="1" noChangeAspect="1"/>
          </p:cNvSpPr>
          <p:nvPr>
            <p:ph type="sldImg"/>
          </p:nvPr>
        </p:nvSpPr>
        <p:spPr>
          <a:prstGeom prst="rect">
            <a:avLst/>
          </a:prstGeom>
        </p:spPr>
        <p:txBody>
          <a:bodyPr/>
          <a:lstStyle/>
          <a:p>
            <a:endParaRPr/>
          </a:p>
        </p:txBody>
      </p:sp>
      <p:sp>
        <p:nvSpPr>
          <p:cNvPr id="180" name="Shape 180"/>
          <p:cNvSpPr>
            <a:spLocks noGrp="1"/>
          </p:cNvSpPr>
          <p:nvPr>
            <p:ph type="body" sz="quarter" idx="1"/>
          </p:nvPr>
        </p:nvSpPr>
        <p:spPr>
          <a:prstGeom prst="rect">
            <a:avLst/>
          </a:prstGeom>
        </p:spPr>
        <p:txBody>
          <a:bodyPr/>
          <a:lstStyle/>
          <a:p>
            <a:r>
              <a:t>If you’re struggling to find malt descriptors, think “what would a bread or cereal this color taste like?”</a:t>
            </a:r>
          </a:p>
          <a:p>
            <a:r>
              <a:t>With specialty malts, a little goes a long way, but the more there is the further towards espresso the flavors become.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noRot="1" noChangeAspect="1"/>
          </p:cNvSpPr>
          <p:nvPr>
            <p:ph type="sldImg"/>
          </p:nvPr>
        </p:nvSpPr>
        <p:spPr>
          <a:prstGeom prst="rect">
            <a:avLst/>
          </a:prstGeom>
        </p:spPr>
        <p:txBody>
          <a:bodyPr/>
          <a:lstStyle/>
          <a:p>
            <a:endParaRPr/>
          </a:p>
        </p:txBody>
      </p:sp>
      <p:sp>
        <p:nvSpPr>
          <p:cNvPr id="188" name="Shape 188"/>
          <p:cNvSpPr>
            <a:spLocks noGrp="1"/>
          </p:cNvSpPr>
          <p:nvPr>
            <p:ph type="body" sz="quarter" idx="1"/>
          </p:nvPr>
        </p:nvSpPr>
        <p:spPr>
          <a:prstGeom prst="rect">
            <a:avLst/>
          </a:prstGeom>
        </p:spPr>
        <p:txBody>
          <a:bodyPr/>
          <a:lstStyle/>
          <a:p>
            <a:r>
              <a:t>Esters include fruit notes, banana, etc. </a:t>
            </a:r>
          </a:p>
          <a:p>
            <a:r>
              <a:t>Phenols include clove, smoke, plastic, band-aids, etc. </a:t>
            </a:r>
          </a:p>
          <a:p>
            <a:r>
              <a:t>Clove phenols come from POF(+) yeast strains.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prstGeom prst="rect">
            <a:avLst/>
          </a:prstGeom>
        </p:spPr>
        <p:txBody>
          <a:bodyPr/>
          <a:lstStyle/>
          <a:p>
            <a:endParaRPr/>
          </a:p>
        </p:txBody>
      </p:sp>
      <p:sp>
        <p:nvSpPr>
          <p:cNvPr id="197" name="Shape 197"/>
          <p:cNvSpPr>
            <a:spLocks noGrp="1"/>
          </p:cNvSpPr>
          <p:nvPr>
            <p:ph type="body" sz="quarter" idx="1"/>
          </p:nvPr>
        </p:nvSpPr>
        <p:spPr>
          <a:prstGeom prst="rect">
            <a:avLst/>
          </a:prstGeom>
        </p:spPr>
        <p:txBody>
          <a:bodyPr/>
          <a:lstStyle/>
          <a:p>
            <a:r>
              <a:t>Standard American Lagers may contain up to 40% adjuncts. Premium American Lagers may contain 25%.</a:t>
            </a:r>
          </a:p>
          <a:p>
            <a:endParaRPr/>
          </a:p>
          <a:p>
            <a:r>
              <a:t>Why Barley? Starch content, enzyme content, husk allows for filtering, and dextrin/protein content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Shape 201"/>
          <p:cNvSpPr>
            <a:spLocks noGrp="1" noRot="1" noChangeAspect="1"/>
          </p:cNvSpPr>
          <p:nvPr>
            <p:ph type="sldImg"/>
          </p:nvPr>
        </p:nvSpPr>
        <p:spPr>
          <a:prstGeom prst="rect">
            <a:avLst/>
          </a:prstGeom>
        </p:spPr>
        <p:txBody>
          <a:bodyPr/>
          <a:lstStyle/>
          <a:p>
            <a:endParaRPr/>
          </a:p>
        </p:txBody>
      </p:sp>
      <p:sp>
        <p:nvSpPr>
          <p:cNvPr id="202" name="Shape 202"/>
          <p:cNvSpPr>
            <a:spLocks noGrp="1"/>
          </p:cNvSpPr>
          <p:nvPr>
            <p:ph type="body" sz="quarter" idx="1"/>
          </p:nvPr>
        </p:nvSpPr>
        <p:spPr>
          <a:prstGeom prst="rect">
            <a:avLst/>
          </a:prstGeom>
        </p:spPr>
        <p:txBody>
          <a:bodyPr/>
          <a:lstStyle/>
          <a:p>
            <a:r>
              <a:t>Sam Adams, while probably not an actual brewer, was a maltster.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noRot="1" noChangeAspect="1"/>
          </p:cNvSpPr>
          <p:nvPr>
            <p:ph type="sldImg"/>
          </p:nvPr>
        </p:nvSpPr>
        <p:spPr>
          <a:prstGeom prst="rect">
            <a:avLst/>
          </a:prstGeom>
        </p:spPr>
        <p:txBody>
          <a:bodyPr/>
          <a:lstStyle/>
          <a:p>
            <a:endParaRPr/>
          </a:p>
        </p:txBody>
      </p:sp>
      <p:sp>
        <p:nvSpPr>
          <p:cNvPr id="210" name="Shape 210"/>
          <p:cNvSpPr>
            <a:spLocks noGrp="1"/>
          </p:cNvSpPr>
          <p:nvPr>
            <p:ph type="body" sz="quarter" idx="1"/>
          </p:nvPr>
        </p:nvSpPr>
        <p:spPr>
          <a:prstGeom prst="rect">
            <a:avLst/>
          </a:prstGeom>
        </p:spPr>
        <p:txBody>
          <a:bodyPr/>
          <a:lstStyle/>
          <a:p>
            <a:r>
              <a:t>Professional brewers Fly Sparge, most homebrewers Batch Sparge.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a:spLocks noGrp="1" noRot="1" noChangeAspect="1"/>
          </p:cNvSpPr>
          <p:nvPr>
            <p:ph type="sldImg"/>
          </p:nvPr>
        </p:nvSpPr>
        <p:spPr>
          <a:prstGeom prst="rect">
            <a:avLst/>
          </a:prstGeom>
        </p:spPr>
        <p:txBody>
          <a:bodyPr/>
          <a:lstStyle/>
          <a:p>
            <a:endParaRPr/>
          </a:p>
        </p:txBody>
      </p:sp>
      <p:sp>
        <p:nvSpPr>
          <p:cNvPr id="215" name="Shape 215"/>
          <p:cNvSpPr>
            <a:spLocks noGrp="1"/>
          </p:cNvSpPr>
          <p:nvPr>
            <p:ph type="body" sz="quarter" idx="1"/>
          </p:nvPr>
        </p:nvSpPr>
        <p:spPr>
          <a:prstGeom prst="rect">
            <a:avLst/>
          </a:prstGeom>
        </p:spPr>
        <p:txBody>
          <a:bodyPr/>
          <a:lstStyle/>
          <a:p>
            <a:r>
              <a:t>&gt;30 mins is considered bittering, 30-15 is considered flavor, and &lt;15 mins is considered aroma hops. </a:t>
            </a:r>
          </a:p>
          <a:p>
            <a:r>
              <a:t>Copper finings include Irish Moss and Whirlfloc, and help precipitate out solids during the ‘cold break’ later.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Shape 222"/>
          <p:cNvSpPr>
            <a:spLocks noGrp="1" noRot="1" noChangeAspect="1"/>
          </p:cNvSpPr>
          <p:nvPr>
            <p:ph type="sldImg"/>
          </p:nvPr>
        </p:nvSpPr>
        <p:spPr>
          <a:prstGeom prst="rect">
            <a:avLst/>
          </a:prstGeom>
        </p:spPr>
        <p:txBody>
          <a:bodyPr/>
          <a:lstStyle/>
          <a:p>
            <a:endParaRPr/>
          </a:p>
        </p:txBody>
      </p:sp>
      <p:sp>
        <p:nvSpPr>
          <p:cNvPr id="223" name="Shape 223"/>
          <p:cNvSpPr>
            <a:spLocks noGrp="1"/>
          </p:cNvSpPr>
          <p:nvPr>
            <p:ph type="body" sz="quarter" idx="1"/>
          </p:nvPr>
        </p:nvSpPr>
        <p:spPr>
          <a:prstGeom prst="rect">
            <a:avLst/>
          </a:prstGeom>
        </p:spPr>
        <p:txBody>
          <a:bodyPr/>
          <a:lstStyle/>
          <a:p>
            <a:r>
              <a:t>Conical fermenters make yeast collection easy.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noRot="1" noChangeAspect="1"/>
          </p:cNvSpPr>
          <p:nvPr>
            <p:ph type="sldImg"/>
          </p:nvPr>
        </p:nvSpPr>
        <p:spPr>
          <a:prstGeom prst="rect">
            <a:avLst/>
          </a:prstGeom>
        </p:spPr>
        <p:txBody>
          <a:bodyPr/>
          <a:lstStyle/>
          <a:p>
            <a:endParaRPr/>
          </a:p>
        </p:txBody>
      </p:sp>
      <p:sp>
        <p:nvSpPr>
          <p:cNvPr id="228" name="Shape 228"/>
          <p:cNvSpPr>
            <a:spLocks noGrp="1"/>
          </p:cNvSpPr>
          <p:nvPr>
            <p:ph type="body" sz="quarter" idx="1"/>
          </p:nvPr>
        </p:nvSpPr>
        <p:spPr>
          <a:prstGeom prst="rect">
            <a:avLst/>
          </a:prstGeom>
        </p:spPr>
        <p:txBody>
          <a:bodyPr/>
          <a:lstStyle/>
          <a:p>
            <a:r>
              <a:t>Ale yeast is much faster fermenting, only taking a few days to a week. Lagers ferment much slower, and take several weeks to “lager”</a:t>
            </a:r>
          </a:p>
          <a:p>
            <a:r>
              <a:t>Ale producers like to claim ales are more complex, lager producers like to claim lagers are more expensive to produce. </a:t>
            </a:r>
          </a:p>
          <a:p>
            <a:r>
              <a:t>Both have advantages and disadvantages.</a:t>
            </a:r>
          </a:p>
          <a:p>
            <a:r>
              <a:t>Ale vs. Lager has nothing to do with color, bitterness, malt or hop flavors.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noRot="1" noChangeAspect="1"/>
          </p:cNvSpPr>
          <p:nvPr>
            <p:ph type="sldImg"/>
          </p:nvPr>
        </p:nvSpPr>
        <p:spPr>
          <a:prstGeom prst="rect">
            <a:avLst/>
          </a:prstGeom>
        </p:spPr>
        <p:txBody>
          <a:bodyPr/>
          <a:lstStyle/>
          <a:p>
            <a:endParaRPr/>
          </a:p>
        </p:txBody>
      </p:sp>
      <p:sp>
        <p:nvSpPr>
          <p:cNvPr id="236" name="Shape 236"/>
          <p:cNvSpPr>
            <a:spLocks noGrp="1"/>
          </p:cNvSpPr>
          <p:nvPr>
            <p:ph type="body" sz="quarter" idx="1"/>
          </p:nvPr>
        </p:nvSpPr>
        <p:spPr>
          <a:prstGeom prst="rect">
            <a:avLst/>
          </a:prstGeom>
        </p:spPr>
        <p:txBody>
          <a:bodyPr/>
          <a:lstStyle/>
          <a:p>
            <a:r>
              <a:t>Oxidation is not always bad, sometimes desirable in low levels in aged beers such as barleywines.</a:t>
            </a:r>
          </a:p>
          <a:p>
            <a:r>
              <a:t>Lightstruck can happen in a matter of minutes. Clear glass (Corona) provides no protection. Green glass (Heineken) only blocks 20%. Brown glass blocks 98%.</a:t>
            </a:r>
          </a:p>
          <a:p>
            <a:r>
              <a:t>ALL OFF FLAVORS ARE ACCELERATED BY WARM STORAGE.</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a:spLocks noGrp="1" noRot="1" noChangeAspect="1"/>
          </p:cNvSpPr>
          <p:nvPr>
            <p:ph type="sldImg"/>
          </p:nvPr>
        </p:nvSpPr>
        <p:spPr>
          <a:prstGeom prst="rect">
            <a:avLst/>
          </a:prstGeom>
        </p:spPr>
        <p:txBody>
          <a:bodyPr/>
          <a:lstStyle/>
          <a:p>
            <a:endParaRPr/>
          </a:p>
        </p:txBody>
      </p:sp>
      <p:sp>
        <p:nvSpPr>
          <p:cNvPr id="246" name="Shape 246"/>
          <p:cNvSpPr>
            <a:spLocks noGrp="1"/>
          </p:cNvSpPr>
          <p:nvPr>
            <p:ph type="body" sz="quarter" idx="1"/>
          </p:nvPr>
        </p:nvSpPr>
        <p:spPr>
          <a:prstGeom prst="rect">
            <a:avLst/>
          </a:prstGeom>
        </p:spPr>
        <p:txBody>
          <a:bodyPr/>
          <a:lstStyle/>
          <a:p>
            <a:r>
              <a:t>Great American Beer Festival. </a:t>
            </a:r>
          </a:p>
          <a:p>
            <a:r>
              <a:t>World Beer Cup.</a:t>
            </a:r>
          </a:p>
          <a:p>
            <a:r>
              <a:t>Yes, styles are somewhat arbitrary, but they’re also necessary.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noRot="1" noChangeAspect="1"/>
          </p:cNvSpPr>
          <p:nvPr>
            <p:ph type="sldImg"/>
          </p:nvPr>
        </p:nvSpPr>
        <p:spPr>
          <a:prstGeom prst="rect">
            <a:avLst/>
          </a:prstGeom>
        </p:spPr>
        <p:txBody>
          <a:bodyPr/>
          <a:lstStyle/>
          <a:p>
            <a:endParaRPr/>
          </a:p>
        </p:txBody>
      </p:sp>
      <p:sp>
        <p:nvSpPr>
          <p:cNvPr id="120" name="Shape 120"/>
          <p:cNvSpPr>
            <a:spLocks noGrp="1"/>
          </p:cNvSpPr>
          <p:nvPr>
            <p:ph type="body" sz="quarter" idx="1"/>
          </p:nvPr>
        </p:nvSpPr>
        <p:spPr>
          <a:prstGeom prst="rect">
            <a:avLst/>
          </a:prstGeom>
        </p:spPr>
        <p:txBody>
          <a:bodyPr/>
          <a:lstStyle/>
          <a:p>
            <a:r>
              <a:t>Barley is the most popular choice for several reasons, but its inclusion of enzymes which convert starches to sugars is a big reason.</a:t>
            </a:r>
          </a:p>
          <a:p>
            <a:r>
              <a:t>Hops came to be a popular addition by the 13-1400’s, with England being the last European holdout. </a:t>
            </a:r>
          </a:p>
          <a:p>
            <a:r>
              <a:t>Hops are very close cousins to marijuana. Hop flowers look like marijuana buds, but it grows as a vine.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Shape 252"/>
          <p:cNvSpPr>
            <a:spLocks noGrp="1" noRot="1" noChangeAspect="1"/>
          </p:cNvSpPr>
          <p:nvPr>
            <p:ph type="sldImg"/>
          </p:nvPr>
        </p:nvSpPr>
        <p:spPr>
          <a:prstGeom prst="rect">
            <a:avLst/>
          </a:prstGeom>
        </p:spPr>
        <p:txBody>
          <a:bodyPr/>
          <a:lstStyle/>
          <a:p>
            <a:endParaRPr/>
          </a:p>
        </p:txBody>
      </p:sp>
      <p:sp>
        <p:nvSpPr>
          <p:cNvPr id="253" name="Shape 253"/>
          <p:cNvSpPr>
            <a:spLocks noGrp="1"/>
          </p:cNvSpPr>
          <p:nvPr>
            <p:ph type="body" sz="quarter" idx="1"/>
          </p:nvPr>
        </p:nvSpPr>
        <p:spPr>
          <a:prstGeom prst="rect">
            <a:avLst/>
          </a:prstGeom>
        </p:spPr>
        <p:txBody>
          <a:bodyPr/>
          <a:lstStyle/>
          <a:p>
            <a:r>
              <a:t>June 9</a:t>
            </a:r>
            <a:r>
              <a:rPr baseline="30000"/>
              <a:t>th</a:t>
            </a:r>
            <a:r>
              <a:t>, 2014: BA announces topped 3,000 breweries. Per capita 1873 would be &gt;30,000</a:t>
            </a:r>
          </a:p>
          <a:p>
            <a:r>
              <a:t>1970’s: “Beer” so bad it wasn’t even branded</a:t>
            </a:r>
          </a:p>
          <a:p>
            <a:r>
              <a:t>1993: Miller Clear</a:t>
            </a:r>
          </a:p>
          <a:p>
            <a:r>
              <a:t>Craft boom in the 90’s was profit driven, not passion driven. There was not a system for beer education.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prstGeom prst="rect">
            <a:avLst/>
          </a:prstGeom>
        </p:spPr>
        <p:txBody>
          <a:bodyPr/>
          <a:lstStyle/>
          <a:p>
            <a:endParaRPr/>
          </a:p>
        </p:txBody>
      </p:sp>
      <p:sp>
        <p:nvSpPr>
          <p:cNvPr id="126" name="Shape 126"/>
          <p:cNvSpPr>
            <a:spLocks noGrp="1"/>
          </p:cNvSpPr>
          <p:nvPr>
            <p:ph type="body" sz="quarter" idx="1"/>
          </p:nvPr>
        </p:nvSpPr>
        <p:spPr>
          <a:prstGeom prst="rect">
            <a:avLst/>
          </a:prstGeom>
        </p:spPr>
        <p:txBody>
          <a:bodyPr/>
          <a:lstStyle/>
          <a:p>
            <a:r>
              <a:t>Do you need to memorize these numbers? Not for CBS, but for Level Two and beyond absolutely. Its also important to have an idea of the scale and where colors would fall. </a:t>
            </a:r>
          </a:p>
          <a:p>
            <a:r>
              <a:t>Remember these numbers next week when we really talk about malt, and you can see what Caramel 60 looks like.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noRot="1" noChangeAspect="1"/>
          </p:cNvSpPr>
          <p:nvPr>
            <p:ph type="sldImg"/>
          </p:nvPr>
        </p:nvSpPr>
        <p:spPr>
          <a:prstGeom prst="rect">
            <a:avLst/>
          </a:prstGeom>
        </p:spPr>
        <p:txBody>
          <a:bodyPr/>
          <a:lstStyle/>
          <a:p>
            <a:endParaRPr/>
          </a:p>
        </p:txBody>
      </p:sp>
      <p:sp>
        <p:nvSpPr>
          <p:cNvPr id="131" name="Shape 131"/>
          <p:cNvSpPr>
            <a:spLocks noGrp="1"/>
          </p:cNvSpPr>
          <p:nvPr>
            <p:ph type="body" sz="quarter" idx="1"/>
          </p:nvPr>
        </p:nvSpPr>
        <p:spPr>
          <a:prstGeom prst="rect">
            <a:avLst/>
          </a:prstGeom>
        </p:spPr>
        <p:txBody>
          <a:bodyPr/>
          <a:lstStyle/>
          <a:p>
            <a:r>
              <a:t>A measure of how much alpha acids get isomerized in ppm. </a:t>
            </a:r>
          </a:p>
          <a:p>
            <a:r>
              <a:t>Human threshold of 100 IBUs doesn’t stop brewers like Mikkeller from making 1000 IBU beers. </a:t>
            </a:r>
          </a:p>
          <a:p>
            <a:r>
              <a:t>Balance is key. A well balanced beer will hide its IBU’s remarkably well.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prstGeom prst="rect">
            <a:avLst/>
          </a:prstGeom>
        </p:spPr>
        <p:txBody>
          <a:bodyPr/>
          <a:lstStyle/>
          <a:p>
            <a:endParaRPr/>
          </a:p>
        </p:txBody>
      </p:sp>
      <p:sp>
        <p:nvSpPr>
          <p:cNvPr id="136" name="Shape 136"/>
          <p:cNvSpPr>
            <a:spLocks noGrp="1"/>
          </p:cNvSpPr>
          <p:nvPr>
            <p:ph type="body" sz="quarter" idx="1"/>
          </p:nvPr>
        </p:nvSpPr>
        <p:spPr>
          <a:prstGeom prst="rect">
            <a:avLst/>
          </a:prstGeom>
        </p:spPr>
        <p:txBody>
          <a:bodyPr/>
          <a:lstStyle/>
          <a:p>
            <a:r>
              <a:t>In home-brewing, a sense of the carbonation you want is necessary to calculate “priming sugar” additions.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noRot="1" noChangeAspect="1"/>
          </p:cNvSpPr>
          <p:nvPr>
            <p:ph type="sldImg"/>
          </p:nvPr>
        </p:nvSpPr>
        <p:spPr>
          <a:prstGeom prst="rect">
            <a:avLst/>
          </a:prstGeom>
        </p:spPr>
        <p:txBody>
          <a:bodyPr/>
          <a:lstStyle/>
          <a:p>
            <a:endParaRPr/>
          </a:p>
        </p:txBody>
      </p:sp>
      <p:sp>
        <p:nvSpPr>
          <p:cNvPr id="141" name="Shape 141"/>
          <p:cNvSpPr>
            <a:spLocks noGrp="1"/>
          </p:cNvSpPr>
          <p:nvPr>
            <p:ph type="body" sz="quarter" idx="1"/>
          </p:nvPr>
        </p:nvSpPr>
        <p:spPr>
          <a:prstGeom prst="rect">
            <a:avLst/>
          </a:prstGeom>
        </p:spPr>
        <p:txBody>
          <a:bodyPr/>
          <a:lstStyle/>
          <a:p>
            <a:r>
              <a:t>Ever seen the movie Somm? Those guys go crazy with descriptor words, like “fresh cut garden hose” and “new tennis balls”.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endParaRPr/>
          </a:p>
        </p:txBody>
      </p:sp>
      <p:sp>
        <p:nvSpPr>
          <p:cNvPr id="150" name="Shape 150"/>
          <p:cNvSpPr>
            <a:spLocks noGrp="1"/>
          </p:cNvSpPr>
          <p:nvPr>
            <p:ph type="body" sz="quarter" idx="1"/>
          </p:nvPr>
        </p:nvSpPr>
        <p:spPr>
          <a:prstGeom prst="rect">
            <a:avLst/>
          </a:prstGeom>
        </p:spPr>
        <p:txBody>
          <a:bodyPr/>
          <a:lstStyle/>
          <a:p>
            <a:r>
              <a:t>Proteins can also greatly affect body, and is why wheat or oats may be used. </a:t>
            </a:r>
          </a:p>
          <a:p>
            <a:r>
              <a:t>Creaminess is inversely proportional to astringency, warmth, and carbonation.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t>All of this gets easier with practice. The good news is, practice is fun!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prstGeom prst="rect">
            <a:avLst/>
          </a:prstGeom>
        </p:spPr>
        <p:txBody>
          <a:bodyPr/>
          <a:lstStyle/>
          <a:p>
            <a:endParaRPr/>
          </a:p>
        </p:txBody>
      </p:sp>
      <p:sp>
        <p:nvSpPr>
          <p:cNvPr id="169" name="Shape 169"/>
          <p:cNvSpPr>
            <a:spLocks noGrp="1"/>
          </p:cNvSpPr>
          <p:nvPr>
            <p:ph type="body" sz="quarter" idx="1"/>
          </p:nvPr>
        </p:nvSpPr>
        <p:spPr>
          <a:prstGeom prst="rect">
            <a:avLst/>
          </a:prstGeom>
        </p:spPr>
        <p:txBody>
          <a:bodyPr/>
          <a:lstStyle/>
          <a:p>
            <a:r>
              <a:t>Hop production in America is predominantly in the Pacific Northwest (Yakima Valley)</a:t>
            </a:r>
          </a:p>
          <a:p>
            <a:r>
              <a:t>Hops can be and are grown around the world. Japan has Sorachi Ace, Australia and NZ have many varieties (riwaka, motueka, wataka, etc)</a:t>
            </a:r>
          </a:p>
          <a:p>
            <a:r>
              <a:t>Noble Hops are a protected EU distinction.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685800" y="1371600"/>
            <a:ext cx="7848600" cy="1927225"/>
          </a:xfrm>
          <a:prstGeom prst="rect">
            <a:avLst/>
          </a:prstGeom>
        </p:spPr>
        <p:txBody>
          <a:bodyPr anchor="b"/>
          <a:lstStyle>
            <a:lvl1pPr>
              <a:defRPr sz="5400" cap="all"/>
            </a:lvl1pPr>
          </a:lstStyle>
          <a:p>
            <a:r>
              <a:t>Title Text</a:t>
            </a:r>
          </a:p>
        </p:txBody>
      </p:sp>
      <p:sp>
        <p:nvSpPr>
          <p:cNvPr id="14" name="Body Level One…"/>
          <p:cNvSpPr txBox="1">
            <a:spLocks noGrp="1"/>
          </p:cNvSpPr>
          <p:nvPr>
            <p:ph type="body" sz="quarter" idx="1"/>
          </p:nvPr>
        </p:nvSpPr>
        <p:spPr>
          <a:xfrm>
            <a:off x="685800" y="3505200"/>
            <a:ext cx="6400800" cy="1752600"/>
          </a:xfrm>
          <a:prstGeom prst="rect">
            <a:avLst/>
          </a:prstGeom>
        </p:spPr>
        <p:txBody>
          <a:bodyPr/>
          <a:lstStyle>
            <a:lvl1pPr marL="0" indent="0">
              <a:buClrTx/>
              <a:buSzTx/>
              <a:buFontTx/>
              <a:buNone/>
              <a:defRPr>
                <a:solidFill>
                  <a:srgbClr val="57576E"/>
                </a:solidFill>
              </a:defRPr>
            </a:lvl1pPr>
            <a:lvl2pPr marL="0" indent="0">
              <a:buClrTx/>
              <a:buSzTx/>
              <a:buFontTx/>
              <a:buNone/>
              <a:defRPr>
                <a:solidFill>
                  <a:srgbClr val="57576E"/>
                </a:solidFill>
              </a:defRPr>
            </a:lvl2pPr>
            <a:lvl3pPr marL="0" indent="0">
              <a:buClrTx/>
              <a:buSzTx/>
              <a:buFontTx/>
              <a:buNone/>
              <a:defRPr>
                <a:solidFill>
                  <a:srgbClr val="57576E"/>
                </a:solidFill>
              </a:defRPr>
            </a:lvl3pPr>
            <a:lvl4pPr marL="0" indent="0">
              <a:buClrTx/>
              <a:buSzTx/>
              <a:buFontTx/>
              <a:buNone/>
              <a:defRPr>
                <a:solidFill>
                  <a:srgbClr val="57576E"/>
                </a:solidFill>
              </a:defRPr>
            </a:lvl4pPr>
            <a:lvl5pPr marL="0" indent="0">
              <a:buClrTx/>
              <a:buSzTx/>
              <a:buFontTx/>
              <a:buNone/>
              <a:defRPr>
                <a:solidFill>
                  <a:srgbClr val="57576E"/>
                </a:solidFill>
              </a:defRPr>
            </a:lvl5pPr>
          </a:lstStyle>
          <a:p>
            <a:r>
              <a:t>Body Level One</a:t>
            </a:r>
          </a:p>
          <a:p>
            <a:pPr lvl="1"/>
            <a:r>
              <a:t>Body Level Two</a:t>
            </a:r>
          </a:p>
          <a:p>
            <a:pPr lvl="2"/>
            <a:r>
              <a:t>Body Level Three</a:t>
            </a:r>
          </a:p>
          <a:p>
            <a:pPr lvl="3"/>
            <a:r>
              <a:t>Body Level Four</a:t>
            </a:r>
          </a:p>
          <a:p>
            <a:pPr lvl="4"/>
            <a:r>
              <a:t>Body Level Five</a:t>
            </a:r>
          </a:p>
        </p:txBody>
      </p:sp>
      <p:sp>
        <p:nvSpPr>
          <p:cNvPr id="15" name="Straight Connector 7"/>
          <p:cNvSpPr/>
          <p:nvPr/>
        </p:nvSpPr>
        <p:spPr>
          <a:xfrm>
            <a:off x="685799" y="3398519"/>
            <a:ext cx="7848602" cy="1589"/>
          </a:xfrm>
          <a:prstGeom prst="line">
            <a:avLst/>
          </a:prstGeom>
          <a:ln w="19050">
            <a:solidFill>
              <a:srgbClr val="D2533C"/>
            </a:solidFill>
          </a:ln>
        </p:spPr>
        <p:txBody>
          <a:bodyPr lIns="45718" tIns="45718" rIns="45718" bIns="45718"/>
          <a:lstStyle/>
          <a:p>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bg>
      <p:bgPr>
        <a:solidFill>
          <a:srgbClr val="D2533C"/>
        </a:solidFill>
        <a:effectLst/>
      </p:bgPr>
    </p:bg>
    <p:spTree>
      <p:nvGrpSpPr>
        <p:cNvPr id="1" name=""/>
        <p:cNvGrpSpPr/>
        <p:nvPr/>
      </p:nvGrpSpPr>
      <p:grpSpPr>
        <a:xfrm>
          <a:off x="0" y="0"/>
          <a:ext cx="0" cy="0"/>
          <a:chOff x="0" y="0"/>
          <a:chExt cx="0" cy="0"/>
        </a:xfrm>
      </p:grpSpPr>
      <p:sp>
        <p:nvSpPr>
          <p:cNvPr id="32" name="Title Text"/>
          <p:cNvSpPr txBox="1">
            <a:spLocks noGrp="1"/>
          </p:cNvSpPr>
          <p:nvPr>
            <p:ph type="title"/>
          </p:nvPr>
        </p:nvSpPr>
        <p:spPr>
          <a:xfrm>
            <a:off x="722312" y="2362200"/>
            <a:ext cx="7772401" cy="2200275"/>
          </a:xfrm>
          <a:prstGeom prst="rect">
            <a:avLst/>
          </a:prstGeom>
        </p:spPr>
        <p:txBody>
          <a:bodyPr anchor="b"/>
          <a:lstStyle>
            <a:lvl1pPr>
              <a:defRPr sz="4800" cap="all">
                <a:solidFill>
                  <a:srgbClr val="F3F2DC"/>
                </a:solidFill>
              </a:defRPr>
            </a:lvl1pPr>
          </a:lstStyle>
          <a:p>
            <a:r>
              <a:t>Title Text</a:t>
            </a:r>
          </a:p>
        </p:txBody>
      </p:sp>
      <p:sp>
        <p:nvSpPr>
          <p:cNvPr id="33" name="Body Level One…"/>
          <p:cNvSpPr txBox="1">
            <a:spLocks noGrp="1"/>
          </p:cNvSpPr>
          <p:nvPr>
            <p:ph type="body" sz="quarter" idx="1"/>
          </p:nvPr>
        </p:nvSpPr>
        <p:spPr>
          <a:xfrm>
            <a:off x="722312" y="4626864"/>
            <a:ext cx="7772401" cy="1500189"/>
          </a:xfrm>
          <a:prstGeom prst="rect">
            <a:avLst/>
          </a:prstGeom>
        </p:spPr>
        <p:txBody>
          <a:bodyPr/>
          <a:lstStyle>
            <a:lvl1pPr marL="0" indent="0">
              <a:buClrTx/>
              <a:buSzTx/>
              <a:buFontTx/>
              <a:buNone/>
              <a:defRPr>
                <a:solidFill>
                  <a:srgbClr val="F3F2DC"/>
                </a:solidFill>
              </a:defRPr>
            </a:lvl1pPr>
            <a:lvl2pPr marL="0" indent="0">
              <a:buClrTx/>
              <a:buSzTx/>
              <a:buFontTx/>
              <a:buNone/>
              <a:defRPr>
                <a:solidFill>
                  <a:srgbClr val="F3F2DC"/>
                </a:solidFill>
              </a:defRPr>
            </a:lvl2pPr>
            <a:lvl3pPr marL="0" indent="0">
              <a:buClrTx/>
              <a:buSzTx/>
              <a:buFontTx/>
              <a:buNone/>
              <a:defRPr>
                <a:solidFill>
                  <a:srgbClr val="F3F2DC"/>
                </a:solidFill>
              </a:defRPr>
            </a:lvl3pPr>
            <a:lvl4pPr marL="0" indent="0">
              <a:buClrTx/>
              <a:buSzTx/>
              <a:buFontTx/>
              <a:buNone/>
              <a:defRPr>
                <a:solidFill>
                  <a:srgbClr val="F3F2DC"/>
                </a:solidFill>
              </a:defRPr>
            </a:lvl4pPr>
            <a:lvl5pPr marL="0" indent="0">
              <a:buClrTx/>
              <a:buSzTx/>
              <a:buFontTx/>
              <a:buNone/>
              <a:defRPr>
                <a:solidFill>
                  <a:srgbClr val="F3F2DC"/>
                </a:solidFill>
              </a:defRPr>
            </a:lvl5pPr>
          </a:lstStyle>
          <a:p>
            <a:r>
              <a:t>Body Level One</a:t>
            </a:r>
          </a:p>
          <a:p>
            <a:pPr lvl="1"/>
            <a:r>
              <a:t>Body Level Two</a:t>
            </a:r>
          </a:p>
          <a:p>
            <a:pPr lvl="2"/>
            <a:r>
              <a:t>Body Level Three</a:t>
            </a:r>
          </a:p>
          <a:p>
            <a:pPr lvl="3"/>
            <a:r>
              <a:t>Body Level Four</a:t>
            </a:r>
          </a:p>
          <a:p>
            <a:pPr lvl="4"/>
            <a:r>
              <a:t>Body Level Five</a:t>
            </a:r>
          </a:p>
        </p:txBody>
      </p:sp>
      <p:sp>
        <p:nvSpPr>
          <p:cNvPr id="34" name="Straight Connector 6"/>
          <p:cNvSpPr/>
          <p:nvPr/>
        </p:nvSpPr>
        <p:spPr>
          <a:xfrm>
            <a:off x="731519" y="4599431"/>
            <a:ext cx="7848602" cy="1589"/>
          </a:xfrm>
          <a:prstGeom prst="line">
            <a:avLst/>
          </a:prstGeom>
          <a:ln w="19050">
            <a:solidFill>
              <a:srgbClr val="F3F2DC"/>
            </a:solidFill>
          </a:ln>
        </p:spPr>
        <p:txBody>
          <a:bodyPr lIns="45718" tIns="45718" rIns="45718" bIns="45718"/>
          <a:lstStyle/>
          <a:p>
            <a:endParaRP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2" name="Title Text"/>
          <p:cNvSpPr txBox="1">
            <a:spLocks noGrp="1"/>
          </p:cNvSpPr>
          <p:nvPr>
            <p:ph type="title"/>
          </p:nvPr>
        </p:nvSpPr>
        <p:spPr>
          <a:prstGeom prst="rect">
            <a:avLst/>
          </a:prstGeom>
        </p:spPr>
        <p:txBody>
          <a:bodyPr/>
          <a:lstStyle/>
          <a:p>
            <a:r>
              <a:t>Title Text</a:t>
            </a:r>
          </a:p>
        </p:txBody>
      </p:sp>
      <p:sp>
        <p:nvSpPr>
          <p:cNvPr id="43" name="Body Level One…"/>
          <p:cNvSpPr txBox="1">
            <a:spLocks noGrp="1"/>
          </p:cNvSpPr>
          <p:nvPr>
            <p:ph type="body" sz="half" idx="1"/>
          </p:nvPr>
        </p:nvSpPr>
        <p:spPr>
          <a:xfrm>
            <a:off x="457200" y="1673350"/>
            <a:ext cx="4038600" cy="4718306"/>
          </a:xfrm>
          <a:prstGeom prst="rect">
            <a:avLst/>
          </a:prstGeom>
        </p:spPr>
        <p:txBody>
          <a:bodyPr/>
          <a:lstStyle>
            <a:lvl1pPr marL="182878" indent="-182878">
              <a:spcBef>
                <a:spcPts val="600"/>
              </a:spcBef>
              <a:defRPr sz="2800"/>
            </a:lvl1pPr>
            <a:lvl2pPr marL="487680" indent="-213359">
              <a:spcBef>
                <a:spcPts val="600"/>
              </a:spcBef>
              <a:defRPr sz="2800"/>
            </a:lvl2pPr>
            <a:lvl3pPr marL="804672" indent="-256031">
              <a:spcBef>
                <a:spcPts val="600"/>
              </a:spcBef>
              <a:defRPr sz="2800"/>
            </a:lvl3pPr>
            <a:lvl4pPr marL="1107438" indent="-284480">
              <a:spcBef>
                <a:spcPts val="600"/>
              </a:spcBef>
              <a:defRPr sz="2800"/>
            </a:lvl4pPr>
            <a:lvl5pPr marL="1264919" indent="-213359">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prstGeom prst="rect">
            <a:avLst/>
          </a:prstGeom>
        </p:spPr>
        <p:txBody>
          <a:bodyPr/>
          <a:lstStyle/>
          <a:p>
            <a:r>
              <a:t>Title Text</a:t>
            </a:r>
          </a:p>
        </p:txBody>
      </p:sp>
      <p:sp>
        <p:nvSpPr>
          <p:cNvPr id="52" name="Body Level One…"/>
          <p:cNvSpPr txBox="1">
            <a:spLocks noGrp="1"/>
          </p:cNvSpPr>
          <p:nvPr>
            <p:ph type="body" sz="quarter" idx="1"/>
          </p:nvPr>
        </p:nvSpPr>
        <p:spPr>
          <a:xfrm>
            <a:off x="457200" y="1676400"/>
            <a:ext cx="3931921" cy="639763"/>
          </a:xfrm>
          <a:prstGeom prst="rect">
            <a:avLst/>
          </a:prstGeom>
        </p:spPr>
        <p:txBody>
          <a:bodyPr anchor="ctr"/>
          <a:lstStyle>
            <a:lvl1pPr marL="0" indent="0" algn="ctr">
              <a:spcBef>
                <a:spcPts val="400"/>
              </a:spcBef>
              <a:buClrTx/>
              <a:buSzTx/>
              <a:buFontTx/>
              <a:buNone/>
              <a:defRPr sz="2000">
                <a:solidFill>
                  <a:srgbClr val="D2533C"/>
                </a:solidFill>
              </a:defRPr>
            </a:lvl1pPr>
            <a:lvl2pPr marL="0" indent="0" algn="ctr">
              <a:spcBef>
                <a:spcPts val="400"/>
              </a:spcBef>
              <a:buClrTx/>
              <a:buSzTx/>
              <a:buFontTx/>
              <a:buNone/>
              <a:defRPr sz="2000">
                <a:solidFill>
                  <a:srgbClr val="D2533C"/>
                </a:solidFill>
              </a:defRPr>
            </a:lvl2pPr>
            <a:lvl3pPr marL="0" indent="0" algn="ctr">
              <a:spcBef>
                <a:spcPts val="400"/>
              </a:spcBef>
              <a:buClrTx/>
              <a:buSzTx/>
              <a:buFontTx/>
              <a:buNone/>
              <a:defRPr sz="2000">
                <a:solidFill>
                  <a:srgbClr val="D2533C"/>
                </a:solidFill>
              </a:defRPr>
            </a:lvl3pPr>
            <a:lvl4pPr marL="0" indent="0" algn="ctr">
              <a:spcBef>
                <a:spcPts val="400"/>
              </a:spcBef>
              <a:buClrTx/>
              <a:buSzTx/>
              <a:buFontTx/>
              <a:buNone/>
              <a:defRPr sz="2000">
                <a:solidFill>
                  <a:srgbClr val="D2533C"/>
                </a:solidFill>
              </a:defRPr>
            </a:lvl4pPr>
            <a:lvl5pPr marL="0" indent="0" algn="ctr">
              <a:spcBef>
                <a:spcPts val="400"/>
              </a:spcBef>
              <a:buClrTx/>
              <a:buSzTx/>
              <a:buFontTx/>
              <a:buNone/>
              <a:defRPr sz="2000">
                <a:solidFill>
                  <a:srgbClr val="D2533C"/>
                </a:solidFill>
              </a:defRPr>
            </a:lvl5pPr>
          </a:lstStyle>
          <a:p>
            <a:r>
              <a:t>Body Level One</a:t>
            </a:r>
          </a:p>
          <a:p>
            <a:pPr lvl="1"/>
            <a:r>
              <a:t>Body Level Two</a:t>
            </a:r>
          </a:p>
          <a:p>
            <a:pPr lvl="2"/>
            <a:r>
              <a:t>Body Level Three</a:t>
            </a:r>
          </a:p>
          <a:p>
            <a:pPr lvl="3"/>
            <a:r>
              <a:t>Body Level Four</a:t>
            </a:r>
          </a:p>
          <a:p>
            <a:pPr lvl="4"/>
            <a:r>
              <a:t>Body Level Five</a:t>
            </a:r>
          </a:p>
        </p:txBody>
      </p:sp>
      <p:sp>
        <p:nvSpPr>
          <p:cNvPr id="53" name="Text Placeholder 4"/>
          <p:cNvSpPr>
            <a:spLocks noGrp="1"/>
          </p:cNvSpPr>
          <p:nvPr>
            <p:ph type="body" sz="quarter" idx="13"/>
          </p:nvPr>
        </p:nvSpPr>
        <p:spPr>
          <a:xfrm>
            <a:off x="4754879" y="1676400"/>
            <a:ext cx="3931921" cy="639764"/>
          </a:xfrm>
          <a:prstGeom prst="rect">
            <a:avLst/>
          </a:prstGeom>
        </p:spPr>
        <p:txBody>
          <a:bodyPr anchor="ctr"/>
          <a:lstStyle/>
          <a:p>
            <a:endParaRPr/>
          </a:p>
        </p:txBody>
      </p:sp>
      <p:sp>
        <p:nvSpPr>
          <p:cNvPr id="54" name="Straight Connector 10"/>
          <p:cNvSpPr/>
          <p:nvPr/>
        </p:nvSpPr>
        <p:spPr>
          <a:xfrm flipH="1">
            <a:off x="4571999" y="1691640"/>
            <a:ext cx="796" cy="4709160"/>
          </a:xfrm>
          <a:prstGeom prst="line">
            <a:avLst/>
          </a:prstGeom>
          <a:ln w="19050">
            <a:solidFill>
              <a:srgbClr val="D2533C"/>
            </a:solidFill>
          </a:ln>
        </p:spPr>
        <p:txBody>
          <a:bodyPr lIns="45718" tIns="45718" rIns="45718" bIns="45718"/>
          <a:lstStyle/>
          <a:p>
            <a:endParaRP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7" name="Title Text"/>
          <p:cNvSpPr txBox="1">
            <a:spLocks noGrp="1"/>
          </p:cNvSpPr>
          <p:nvPr>
            <p:ph type="title"/>
          </p:nvPr>
        </p:nvSpPr>
        <p:spPr>
          <a:xfrm>
            <a:off x="457200" y="792078"/>
            <a:ext cx="2139696" cy="1261876"/>
          </a:xfrm>
          <a:prstGeom prst="rect">
            <a:avLst/>
          </a:prstGeom>
        </p:spPr>
        <p:txBody>
          <a:bodyPr anchor="b"/>
          <a:lstStyle>
            <a:lvl1pPr>
              <a:defRPr sz="2400"/>
            </a:lvl1pPr>
          </a:lstStyle>
          <a:p>
            <a:r>
              <a:t>Title Text</a:t>
            </a:r>
          </a:p>
        </p:txBody>
      </p:sp>
      <p:sp>
        <p:nvSpPr>
          <p:cNvPr id="78" name="Body Level One…"/>
          <p:cNvSpPr txBox="1">
            <a:spLocks noGrp="1"/>
          </p:cNvSpPr>
          <p:nvPr>
            <p:ph type="body" idx="1"/>
          </p:nvPr>
        </p:nvSpPr>
        <p:spPr>
          <a:xfrm>
            <a:off x="2971800" y="792078"/>
            <a:ext cx="5715000" cy="5577844"/>
          </a:xfrm>
          <a:prstGeom prst="rect">
            <a:avLst/>
          </a:prstGeom>
        </p:spPr>
        <p:txBody>
          <a:bodyPr/>
          <a:lstStyle>
            <a:lvl1pPr>
              <a:spcBef>
                <a:spcPts val="700"/>
              </a:spcBef>
              <a:defRPr sz="3200"/>
            </a:lvl1pPr>
            <a:lvl2pPr marL="483325" indent="-209004">
              <a:spcBef>
                <a:spcPts val="700"/>
              </a:spcBef>
              <a:defRPr sz="3200"/>
            </a:lvl2pPr>
            <a:lvl3pPr marL="792480">
              <a:spcBef>
                <a:spcPts val="700"/>
              </a:spcBef>
              <a:defRPr sz="3200"/>
            </a:lvl3pPr>
            <a:lvl4pPr marL="1115566" indent="-292608">
              <a:spcBef>
                <a:spcPts val="700"/>
              </a:spcBef>
              <a:defRPr sz="3200"/>
            </a:lvl4pPr>
            <a:lvl5pPr marL="1271016" indent="-219455">
              <a:spcBef>
                <a:spcPts val="700"/>
              </a:spcBef>
              <a:defRPr sz="3200"/>
            </a:lvl5pPr>
          </a:lstStyle>
          <a:p>
            <a:r>
              <a:t>Body Level One</a:t>
            </a:r>
          </a:p>
          <a:p>
            <a:pPr lvl="1"/>
            <a:r>
              <a:t>Body Level Two</a:t>
            </a:r>
          </a:p>
          <a:p>
            <a:pPr lvl="2"/>
            <a:r>
              <a:t>Body Level Three</a:t>
            </a:r>
          </a:p>
          <a:p>
            <a:pPr lvl="3"/>
            <a:r>
              <a:t>Body Level Four</a:t>
            </a:r>
          </a:p>
          <a:p>
            <a:pPr lvl="4"/>
            <a:r>
              <a:t>Body Level Five</a:t>
            </a:r>
          </a:p>
        </p:txBody>
      </p:sp>
      <p:sp>
        <p:nvSpPr>
          <p:cNvPr id="79" name="Text Placeholder 3"/>
          <p:cNvSpPr>
            <a:spLocks noGrp="1"/>
          </p:cNvSpPr>
          <p:nvPr>
            <p:ph type="body" sz="quarter" idx="13"/>
          </p:nvPr>
        </p:nvSpPr>
        <p:spPr>
          <a:xfrm>
            <a:off x="457201" y="2130550"/>
            <a:ext cx="2139697" cy="4243618"/>
          </a:xfrm>
          <a:prstGeom prst="rect">
            <a:avLst/>
          </a:prstGeom>
        </p:spPr>
        <p:txBody>
          <a:bodyPr/>
          <a:lstStyle/>
          <a:p>
            <a:endParaRPr/>
          </a:p>
        </p:txBody>
      </p:sp>
      <p:sp>
        <p:nvSpPr>
          <p:cNvPr id="80" name="Straight Connector 8"/>
          <p:cNvSpPr/>
          <p:nvPr/>
        </p:nvSpPr>
        <p:spPr>
          <a:xfrm flipH="1">
            <a:off x="2775009" y="792079"/>
            <a:ext cx="1591" cy="5577842"/>
          </a:xfrm>
          <a:prstGeom prst="line">
            <a:avLst/>
          </a:prstGeom>
          <a:ln w="19050">
            <a:solidFill>
              <a:srgbClr val="D2533C"/>
            </a:solidFill>
          </a:ln>
        </p:spPr>
        <p:txBody>
          <a:bodyPr lIns="45718" tIns="45718" rIns="45718" bIns="45718"/>
          <a:lstStyle/>
          <a:p>
            <a:endParaRP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Title Text"/>
          <p:cNvSpPr txBox="1">
            <a:spLocks noGrp="1"/>
          </p:cNvSpPr>
          <p:nvPr>
            <p:ph type="title"/>
          </p:nvPr>
        </p:nvSpPr>
        <p:spPr>
          <a:xfrm>
            <a:off x="457200" y="792480"/>
            <a:ext cx="2142682" cy="1264920"/>
          </a:xfrm>
          <a:prstGeom prst="rect">
            <a:avLst/>
          </a:prstGeom>
        </p:spPr>
        <p:txBody>
          <a:bodyPr anchor="b"/>
          <a:lstStyle>
            <a:lvl1pPr>
              <a:defRPr sz="2400"/>
            </a:lvl1pPr>
          </a:lstStyle>
          <a:p>
            <a:r>
              <a:t>Title Text</a:t>
            </a:r>
          </a:p>
        </p:txBody>
      </p:sp>
      <p:sp>
        <p:nvSpPr>
          <p:cNvPr id="89" name="Picture Placeholder 2"/>
          <p:cNvSpPr>
            <a:spLocks noGrp="1"/>
          </p:cNvSpPr>
          <p:nvPr>
            <p:ph type="pic" idx="13"/>
          </p:nvPr>
        </p:nvSpPr>
        <p:spPr>
          <a:xfrm>
            <a:off x="2858610" y="838200"/>
            <a:ext cx="5904390" cy="5500459"/>
          </a:xfrm>
          <a:prstGeom prst="rect">
            <a:avLst/>
          </a:prstGeom>
          <a:ln w="76200">
            <a:solidFill>
              <a:srgbClr val="FFFFFF"/>
            </a:solidFill>
            <a:miter lim="800000"/>
          </a:ln>
          <a:effectLst>
            <a:outerShdw blurRad="50800" dist="12700" dir="5400000" rotWithShape="0">
              <a:srgbClr val="000000">
                <a:alpha val="58999"/>
              </a:srgbClr>
            </a:outerShdw>
          </a:effectLst>
        </p:spPr>
        <p:txBody>
          <a:bodyPr lIns="91439" tIns="45719" rIns="91439" bIns="45719">
            <a:noAutofit/>
          </a:bodyPr>
          <a:lstStyle/>
          <a:p>
            <a:endParaRPr/>
          </a:p>
        </p:txBody>
      </p:sp>
      <p:sp>
        <p:nvSpPr>
          <p:cNvPr id="90" name="Body Level One…"/>
          <p:cNvSpPr txBox="1">
            <a:spLocks noGrp="1"/>
          </p:cNvSpPr>
          <p:nvPr>
            <p:ph type="body" sz="quarter" idx="1"/>
          </p:nvPr>
        </p:nvSpPr>
        <p:spPr>
          <a:xfrm>
            <a:off x="457200" y="2133600"/>
            <a:ext cx="2139696" cy="4242816"/>
          </a:xfrm>
          <a:prstGeom prst="rect">
            <a:avLst/>
          </a:prstGeom>
        </p:spPr>
        <p:txBody>
          <a:bodyPr/>
          <a:lstStyle>
            <a:lvl1pPr marL="0" indent="0">
              <a:spcBef>
                <a:spcPts val="300"/>
              </a:spcBef>
              <a:buClrTx/>
              <a:buSzTx/>
              <a:buFontTx/>
              <a:buNone/>
              <a:defRPr sz="1400"/>
            </a:lvl1pPr>
            <a:lvl2pPr marL="0" indent="0">
              <a:spcBef>
                <a:spcPts val="300"/>
              </a:spcBef>
              <a:buClrTx/>
              <a:buSzTx/>
              <a:buFontTx/>
              <a:buNone/>
              <a:defRPr sz="1400"/>
            </a:lvl2pPr>
            <a:lvl3pPr marL="0" indent="0">
              <a:spcBef>
                <a:spcPts val="300"/>
              </a:spcBef>
              <a:buClrTx/>
              <a:buSzTx/>
              <a:buFontTx/>
              <a:buNone/>
              <a:defRPr sz="1400"/>
            </a:lvl3pPr>
            <a:lvl4pPr marL="0" indent="0">
              <a:spcBef>
                <a:spcPts val="300"/>
              </a:spcBef>
              <a:buClrTx/>
              <a:buSzTx/>
              <a:buFontTx/>
              <a:buNone/>
              <a:defRPr sz="1400"/>
            </a:lvl4pPr>
            <a:lvl5pPr marL="0" indent="0">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9"/>
          <p:cNvSpPr/>
          <p:nvPr/>
        </p:nvSpPr>
        <p:spPr>
          <a:xfrm>
            <a:off x="0" y="220784"/>
            <a:ext cx="9144000" cy="228602"/>
          </a:xfrm>
          <a:prstGeom prst="rect">
            <a:avLst/>
          </a:prstGeom>
          <a:solidFill>
            <a:srgbClr val="FFFFFF"/>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3" name="Rectangle 6"/>
          <p:cNvSpPr/>
          <p:nvPr/>
        </p:nvSpPr>
        <p:spPr>
          <a:xfrm>
            <a:off x="0" y="-2"/>
            <a:ext cx="9144000" cy="365764"/>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Arial"/>
                <a:ea typeface="Arial"/>
                <a:cs typeface="Arial"/>
                <a:sym typeface="Arial"/>
              </a:defRPr>
            </a:pPr>
            <a:endParaRPr/>
          </a:p>
        </p:txBody>
      </p:sp>
      <p:sp>
        <p:nvSpPr>
          <p:cNvPr id="4" name="Title Text"/>
          <p:cNvSpPr txBox="1">
            <a:spLocks noGrp="1"/>
          </p:cNvSpPr>
          <p:nvPr>
            <p:ph type="title"/>
          </p:nvPr>
        </p:nvSpPr>
        <p:spPr>
          <a:xfrm>
            <a:off x="457200" y="533400"/>
            <a:ext cx="8229600" cy="990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chor="ctr">
            <a:normAutofit/>
          </a:bodyPr>
          <a:lstStyle/>
          <a:p>
            <a:r>
              <a:t>Title Text</a:t>
            </a:r>
          </a:p>
        </p:txBody>
      </p:sp>
      <p:sp>
        <p:nvSpPr>
          <p:cNvPr id="5" name="Body Level One…"/>
          <p:cNvSpPr txBox="1">
            <a:spLocks noGrp="1"/>
          </p:cNvSpPr>
          <p:nvPr>
            <p:ph type="body" idx="1"/>
          </p:nvPr>
        </p:nvSpPr>
        <p:spPr>
          <a:xfrm>
            <a:off x="457200" y="1600200"/>
            <a:ext cx="8229600" cy="4876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7620000" y="38469"/>
            <a:ext cx="301906" cy="288822"/>
          </a:xfrm>
          <a:prstGeom prst="rect">
            <a:avLst/>
          </a:prstGeom>
          <a:ln w="12700">
            <a:miter lim="400000"/>
          </a:ln>
        </p:spPr>
        <p:txBody>
          <a:bodyPr wrap="none" lIns="45718" tIns="45718" rIns="45718" bIns="45718" anchor="ctr">
            <a:spAutoFit/>
          </a:bodyPr>
          <a:lstStyle>
            <a:lvl1pPr>
              <a:defRPr sz="1400" b="1">
                <a:solidFill>
                  <a:srgbClr val="FFFFFF"/>
                </a:solidFill>
                <a:latin typeface="Arial"/>
                <a:ea typeface="Arial"/>
                <a:cs typeface="Arial"/>
                <a:sym typeface="Aria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4000" b="0" i="0" u="none" strike="noStrike" cap="none" spc="-100" baseline="0">
          <a:ln>
            <a:noFill/>
          </a:ln>
          <a:solidFill>
            <a:srgbClr val="D2533C"/>
          </a:solidFill>
          <a:uFillTx/>
          <a:latin typeface="Arial"/>
          <a:ea typeface="Arial"/>
          <a:cs typeface="Arial"/>
          <a:sym typeface="Arial"/>
        </a:defRPr>
      </a:lvl9pPr>
    </p:titleStyle>
    <p:bodyStyle>
      <a:lvl1pPr marL="182879" marR="0" indent="-182879" algn="l" defTabSz="914400" rtl="0" latinLnBrk="0">
        <a:lnSpc>
          <a:spcPct val="100000"/>
        </a:lnSpc>
        <a:spcBef>
          <a:spcPts val="500"/>
        </a:spcBef>
        <a:spcAft>
          <a:spcPts val="0"/>
        </a:spcAft>
        <a:buClr>
          <a:schemeClr val="accent1"/>
        </a:buClr>
        <a:buSzPct val="85000"/>
        <a:buFont typeface="Arial"/>
        <a:buChar char="•"/>
        <a:tabLst/>
        <a:defRPr sz="2400" b="0" i="0" u="none" strike="noStrike" cap="none" spc="0" baseline="0">
          <a:ln>
            <a:noFill/>
          </a:ln>
          <a:solidFill>
            <a:srgbClr val="292934"/>
          </a:solidFill>
          <a:uFillTx/>
          <a:latin typeface="Arial"/>
          <a:ea typeface="Arial"/>
          <a:cs typeface="Arial"/>
          <a:sym typeface="Arial"/>
        </a:defRPr>
      </a:lvl1pPr>
      <a:lvl2pPr marL="493774" marR="0" indent="-219454" algn="l" defTabSz="914400" rtl="0" latinLnBrk="0">
        <a:lnSpc>
          <a:spcPct val="100000"/>
        </a:lnSpc>
        <a:spcBef>
          <a:spcPts val="500"/>
        </a:spcBef>
        <a:spcAft>
          <a:spcPts val="0"/>
        </a:spcAft>
        <a:buClr>
          <a:schemeClr val="accent1"/>
        </a:buClr>
        <a:buSzPct val="85000"/>
        <a:buFont typeface="Arial"/>
        <a:buChar char="•"/>
        <a:tabLst/>
        <a:defRPr sz="2400" b="0" i="0" u="none" strike="noStrike" cap="none" spc="0" baseline="0">
          <a:ln>
            <a:noFill/>
          </a:ln>
          <a:solidFill>
            <a:srgbClr val="292934"/>
          </a:solidFill>
          <a:uFillTx/>
          <a:latin typeface="Arial"/>
          <a:ea typeface="Arial"/>
          <a:cs typeface="Arial"/>
          <a:sym typeface="Arial"/>
        </a:defRPr>
      </a:lvl2pPr>
      <a:lvl3pPr marL="792479" marR="0" indent="-243840" algn="l" defTabSz="914400" rtl="0" latinLnBrk="0">
        <a:lnSpc>
          <a:spcPct val="100000"/>
        </a:lnSpc>
        <a:spcBef>
          <a:spcPts val="500"/>
        </a:spcBef>
        <a:spcAft>
          <a:spcPts val="0"/>
        </a:spcAft>
        <a:buClr>
          <a:schemeClr val="accent1"/>
        </a:buClr>
        <a:buSzPct val="90000"/>
        <a:buFont typeface="Arial"/>
        <a:buChar char="•"/>
        <a:tabLst/>
        <a:defRPr sz="2400" b="0" i="0" u="none" strike="noStrike" cap="none" spc="0" baseline="0">
          <a:ln>
            <a:noFill/>
          </a:ln>
          <a:solidFill>
            <a:srgbClr val="292934"/>
          </a:solidFill>
          <a:uFillTx/>
          <a:latin typeface="Arial"/>
          <a:ea typeface="Arial"/>
          <a:cs typeface="Arial"/>
          <a:sym typeface="Arial"/>
        </a:defRPr>
      </a:lvl3pPr>
      <a:lvl4pPr marL="1097278" marR="0" indent="-274319"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4pPr>
      <a:lvl5pPr marL="1286691" marR="0" indent="-235130"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5pPr>
      <a:lvl6pPr marL="152634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6pPr>
      <a:lvl7pPr marL="1709223"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7pPr>
      <a:lvl8pPr marL="189210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8pPr>
      <a:lvl9pPr marL="2074984" marR="0" indent="-337623" algn="l" defTabSz="914400" rtl="0" latinLnBrk="0">
        <a:lnSpc>
          <a:spcPct val="100000"/>
        </a:lnSpc>
        <a:spcBef>
          <a:spcPts val="500"/>
        </a:spcBef>
        <a:spcAft>
          <a:spcPts val="0"/>
        </a:spcAft>
        <a:buClr>
          <a:schemeClr val="accent1"/>
        </a:buClr>
        <a:buSzPct val="100000"/>
        <a:buFont typeface="Arial"/>
        <a:buChar char="•"/>
        <a:tabLst/>
        <a:defRPr sz="2400" b="0" i="0" u="none" strike="noStrike" cap="none" spc="0" baseline="0">
          <a:ln>
            <a:noFill/>
          </a:ln>
          <a:solidFill>
            <a:srgbClr val="292934"/>
          </a:solidFill>
          <a:uFillTx/>
          <a:latin typeface="Arial"/>
          <a:ea typeface="Arial"/>
          <a:cs typeface="Arial"/>
          <a:sym typeface="Arial"/>
        </a:defRPr>
      </a:lvl9pPr>
    </p:bodyStyle>
    <p:otherStyle>
      <a:lvl1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1pPr>
      <a:lvl2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2pPr>
      <a:lvl3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3pPr>
      <a:lvl4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4pPr>
      <a:lvl5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5pPr>
      <a:lvl6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6pPr>
      <a:lvl7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7pPr>
      <a:lvl8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8pPr>
      <a:lvl9pPr marL="0" marR="0" indent="0" algn="l" defTabSz="914400" rtl="0" latinLnBrk="0">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itle 1"/>
          <p:cNvSpPr txBox="1">
            <a:spLocks noGrp="1"/>
          </p:cNvSpPr>
          <p:nvPr>
            <p:ph type="ctrTitle"/>
          </p:nvPr>
        </p:nvSpPr>
        <p:spPr>
          <a:xfrm>
            <a:off x="1871519" y="2228417"/>
            <a:ext cx="5324531" cy="1125216"/>
          </a:xfrm>
          <a:prstGeom prst="rect">
            <a:avLst/>
          </a:prstGeom>
        </p:spPr>
        <p:txBody>
          <a:bodyPr/>
          <a:lstStyle>
            <a:lvl1pPr algn="ctr"/>
          </a:lstStyle>
          <a:p>
            <a:r>
              <a:t>Beer 101</a:t>
            </a:r>
          </a:p>
        </p:txBody>
      </p:sp>
      <p:sp>
        <p:nvSpPr>
          <p:cNvPr id="101" name="Subtitle 2"/>
          <p:cNvSpPr txBox="1">
            <a:spLocks noGrp="1"/>
          </p:cNvSpPr>
          <p:nvPr>
            <p:ph type="subTitle" sz="quarter" idx="1"/>
          </p:nvPr>
        </p:nvSpPr>
        <p:spPr>
          <a:xfrm>
            <a:off x="5900551" y="5231739"/>
            <a:ext cx="2633851" cy="1102945"/>
          </a:xfrm>
          <a:prstGeom prst="rect">
            <a:avLst/>
          </a:prstGeom>
        </p:spPr>
        <p:txBody>
          <a:bodyPr/>
          <a:lstStyle/>
          <a:p>
            <a:pPr>
              <a:spcBef>
                <a:spcPts val="400"/>
              </a:spcBef>
              <a:defRPr sz="1800"/>
            </a:pPr>
            <a:r>
              <a:t>Max Finnance</a:t>
            </a:r>
            <a:endParaRPr sz="2200"/>
          </a:p>
          <a:p>
            <a:pPr>
              <a:spcBef>
                <a:spcPts val="400"/>
              </a:spcBef>
              <a:defRPr sz="1800"/>
            </a:pPr>
            <a:r>
              <a:t>Advanced Cicerone®</a:t>
            </a:r>
            <a:endParaRPr sz="2200"/>
          </a:p>
          <a:p>
            <a:pPr>
              <a:spcBef>
                <a:spcPts val="400"/>
              </a:spcBef>
              <a:defRPr sz="1800"/>
            </a:pPr>
            <a:r>
              <a:t>Sixpoint Brewery</a:t>
            </a:r>
          </a:p>
        </p:txBody>
      </p:sp>
      <p:pic>
        <p:nvPicPr>
          <p:cNvPr id="102" name="Picture 4" descr="Picture 4"/>
          <p:cNvPicPr>
            <a:picLocks noChangeAspect="1"/>
          </p:cNvPicPr>
          <p:nvPr/>
        </p:nvPicPr>
        <p:blipFill>
          <a:blip r:embed="rId2">
            <a:extLst/>
          </a:blip>
          <a:srcRect t="39204" b="10754"/>
          <a:stretch>
            <a:fillRect/>
          </a:stretch>
        </p:blipFill>
        <p:spPr>
          <a:xfrm>
            <a:off x="1463899" y="3353630"/>
            <a:ext cx="6133891" cy="156799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prstGeom prst="rect">
            <a:avLst/>
          </a:prstGeom>
        </p:spPr>
        <p:txBody>
          <a:bodyPr/>
          <a:lstStyle>
            <a:lvl1pPr algn="ctr"/>
          </a:lstStyle>
          <a:p>
            <a:r>
              <a:t>What do we taste?</a:t>
            </a:r>
          </a:p>
        </p:txBody>
      </p:sp>
      <p:pic>
        <p:nvPicPr>
          <p:cNvPr id="144" name="Content Placeholder 3" descr="Content Placeholder 3"/>
          <p:cNvPicPr>
            <a:picLocks noChangeAspect="1"/>
          </p:cNvPicPr>
          <p:nvPr/>
        </p:nvPicPr>
        <p:blipFill>
          <a:blip r:embed="rId2">
            <a:extLst/>
          </a:blip>
          <a:srcRect l="6055" r="6055"/>
          <a:stretch>
            <a:fillRect/>
          </a:stretch>
        </p:blipFill>
        <p:spPr>
          <a:xfrm>
            <a:off x="4567236" y="1343358"/>
            <a:ext cx="4110040" cy="4876803"/>
          </a:xfrm>
          <a:prstGeom prst="rect">
            <a:avLst/>
          </a:prstGeom>
          <a:ln w="12700">
            <a:miter lim="400000"/>
          </a:ln>
        </p:spPr>
      </p:pic>
      <p:sp>
        <p:nvSpPr>
          <p:cNvPr id="145" name="TextBox 4"/>
          <p:cNvSpPr txBox="1"/>
          <p:nvPr/>
        </p:nvSpPr>
        <p:spPr>
          <a:xfrm>
            <a:off x="344068" y="1788065"/>
            <a:ext cx="3796028" cy="32818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p>
            <a:pPr marL="342900" indent="-342900">
              <a:buSzPct val="100000"/>
              <a:buFont typeface="Arial"/>
              <a:buChar char="•"/>
              <a:defRPr sz="2400">
                <a:latin typeface="Arial"/>
                <a:ea typeface="Arial"/>
                <a:cs typeface="Arial"/>
                <a:sym typeface="Arial"/>
              </a:defRPr>
            </a:pPr>
            <a:r>
              <a:t>All flavors are tasted on all parts of the tongue. </a:t>
            </a:r>
          </a:p>
          <a:p>
            <a:pPr marL="342900" indent="-342900">
              <a:buSzPct val="100000"/>
              <a:buFont typeface="Arial"/>
              <a:buChar char="•"/>
              <a:defRPr sz="2400">
                <a:latin typeface="Arial"/>
                <a:ea typeface="Arial"/>
                <a:cs typeface="Arial"/>
                <a:sym typeface="Arial"/>
              </a:defRPr>
            </a:pPr>
            <a:r>
              <a:t>Six accepted flavors (Salt, sweet, sour, bitter,  umami, and oliogustus.)</a:t>
            </a:r>
          </a:p>
          <a:p>
            <a:pPr marL="342900" indent="-342900">
              <a:buSzPct val="100000"/>
              <a:buFont typeface="Arial"/>
              <a:buChar char="•"/>
              <a:defRPr sz="2400">
                <a:latin typeface="Arial"/>
                <a:ea typeface="Arial"/>
                <a:cs typeface="Arial"/>
                <a:sym typeface="Arial"/>
              </a:defRPr>
            </a:pPr>
            <a:r>
              <a:t>Emerging science shows evidence for metallic, carbonation, and receptors as well.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itle 1"/>
          <p:cNvSpPr txBox="1">
            <a:spLocks noGrp="1"/>
          </p:cNvSpPr>
          <p:nvPr>
            <p:ph type="title"/>
          </p:nvPr>
        </p:nvSpPr>
        <p:spPr>
          <a:prstGeom prst="rect">
            <a:avLst/>
          </a:prstGeom>
        </p:spPr>
        <p:txBody>
          <a:bodyPr/>
          <a:lstStyle>
            <a:lvl1pPr algn="ctr"/>
          </a:lstStyle>
          <a:p>
            <a:r>
              <a:t>What is mouthfeel?</a:t>
            </a:r>
          </a:p>
        </p:txBody>
      </p:sp>
      <p:sp>
        <p:nvSpPr>
          <p:cNvPr id="148" name="Content Placeholder 2"/>
          <p:cNvSpPr txBox="1">
            <a:spLocks noGrp="1"/>
          </p:cNvSpPr>
          <p:nvPr>
            <p:ph type="body" idx="1"/>
          </p:nvPr>
        </p:nvSpPr>
        <p:spPr>
          <a:prstGeom prst="rect">
            <a:avLst/>
          </a:prstGeom>
        </p:spPr>
        <p:txBody>
          <a:bodyPr/>
          <a:lstStyle/>
          <a:p>
            <a:r>
              <a:t>The physical sensation of the beer. </a:t>
            </a:r>
          </a:p>
          <a:p>
            <a:r>
              <a:t>A combination of </a:t>
            </a:r>
            <a:r>
              <a:rPr i="1"/>
              <a:t>body, carbonation, (alcoholic) warmth, creaminess, astringency, and any other physical sensations.</a:t>
            </a:r>
          </a:p>
          <a:p>
            <a:r>
              <a:t>“Body” is largely driven by how much sugar remains in a beer. A well attenuated beer will be crisp and light, one with more residual sugar will seem fuller, richer, and sweeter. </a:t>
            </a:r>
          </a:p>
          <a:p>
            <a:r>
              <a:t>“Astringency” is a sense of dryness created in the mouth, often by tannins. This is similar to red wine or over-steeped tea. </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Title 1"/>
          <p:cNvSpPr txBox="1">
            <a:spLocks noGrp="1"/>
          </p:cNvSpPr>
          <p:nvPr>
            <p:ph type="title"/>
          </p:nvPr>
        </p:nvSpPr>
        <p:spPr>
          <a:prstGeom prst="rect">
            <a:avLst/>
          </a:prstGeom>
        </p:spPr>
        <p:txBody>
          <a:bodyPr/>
          <a:lstStyle>
            <a:lvl1pPr algn="ctr"/>
          </a:lstStyle>
          <a:p>
            <a:r>
              <a:t>How should you taste?</a:t>
            </a:r>
          </a:p>
        </p:txBody>
      </p:sp>
      <p:sp>
        <p:nvSpPr>
          <p:cNvPr id="153" name="Content Placeholder 2"/>
          <p:cNvSpPr txBox="1">
            <a:spLocks noGrp="1"/>
          </p:cNvSpPr>
          <p:nvPr>
            <p:ph type="body" idx="1"/>
          </p:nvPr>
        </p:nvSpPr>
        <p:spPr>
          <a:prstGeom prst="rect">
            <a:avLst/>
          </a:prstGeom>
        </p:spPr>
        <p:txBody>
          <a:bodyPr/>
          <a:lstStyle/>
          <a:p>
            <a:r>
              <a:t>Smell a beer as soon as you get it. The most volatile aromatic compounds (like sulfur) are only present for a short time.</a:t>
            </a:r>
          </a:p>
          <a:p>
            <a:r>
              <a:t>Observe the color, clarity, and any solids suspended in the beer.</a:t>
            </a:r>
          </a:p>
          <a:p>
            <a:r>
              <a:t>Taste the beer, allow it to fully coat your mouth, think about flavors as well as mouthfeel, as well as the finish.</a:t>
            </a:r>
          </a:p>
          <a:p>
            <a:r>
              <a:t>Look for known comparisons, and compare it to other beers of the same style you’re familiar with when possible.</a:t>
            </a:r>
          </a:p>
          <a:p>
            <a:r>
              <a:t>Try to differentiate malt, hop, and yeast characteristics on both the nose and the palate.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 name="IMG_4605.JPG" descr="IMG_4605.JPG"/>
          <p:cNvPicPr>
            <a:picLocks noChangeAspect="1"/>
          </p:cNvPicPr>
          <p:nvPr/>
        </p:nvPicPr>
        <p:blipFill>
          <a:blip r:embed="rId2">
            <a:extLst/>
          </a:blip>
          <a:stretch>
            <a:fillRect/>
          </a:stretch>
        </p:blipFill>
        <p:spPr>
          <a:xfrm>
            <a:off x="432358" y="1520138"/>
            <a:ext cx="3238501" cy="4318002"/>
          </a:xfrm>
          <a:prstGeom prst="rect">
            <a:avLst/>
          </a:prstGeom>
          <a:ln w="12700">
            <a:miter lim="400000"/>
          </a:ln>
        </p:spPr>
      </p:pic>
      <p:pic>
        <p:nvPicPr>
          <p:cNvPr id="158" name="IMG_4606.JPG" descr="IMG_4606.JPG"/>
          <p:cNvPicPr>
            <a:picLocks noChangeAspect="1"/>
          </p:cNvPicPr>
          <p:nvPr/>
        </p:nvPicPr>
        <p:blipFill>
          <a:blip r:embed="rId3">
            <a:extLst/>
          </a:blip>
          <a:stretch>
            <a:fillRect/>
          </a:stretch>
        </p:blipFill>
        <p:spPr>
          <a:xfrm>
            <a:off x="4292600" y="2020466"/>
            <a:ext cx="4423125" cy="3317346"/>
          </a:xfrm>
          <a:prstGeom prst="rect">
            <a:avLst/>
          </a:prstGeom>
          <a:ln w="12700">
            <a:miter lim="400000"/>
          </a:ln>
        </p:spPr>
      </p:pic>
      <p:sp>
        <p:nvSpPr>
          <p:cNvPr id="159" name="Hops"/>
          <p:cNvSpPr txBox="1">
            <a:spLocks noGrp="1"/>
          </p:cNvSpPr>
          <p:nvPr>
            <p:ph type="title"/>
          </p:nvPr>
        </p:nvSpPr>
        <p:spPr>
          <a:xfrm>
            <a:off x="457200" y="489461"/>
            <a:ext cx="8229600" cy="990602"/>
          </a:xfrm>
          <a:prstGeom prst="rect">
            <a:avLst/>
          </a:prstGeom>
        </p:spPr>
        <p:txBody>
          <a:bodyPr/>
          <a:lstStyle>
            <a:lvl1pPr algn="ctr"/>
          </a:lstStyle>
          <a:p>
            <a:r>
              <a:t>Hops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IMG_4631.JPG" descr="IMG_4631.JPG"/>
          <p:cNvPicPr>
            <a:picLocks noChangeAspect="1"/>
          </p:cNvPicPr>
          <p:nvPr/>
        </p:nvPicPr>
        <p:blipFill>
          <a:blip r:embed="rId2">
            <a:extLst/>
          </a:blip>
          <a:stretch>
            <a:fillRect/>
          </a:stretch>
        </p:blipFill>
        <p:spPr>
          <a:xfrm>
            <a:off x="533956" y="1143277"/>
            <a:ext cx="3733595" cy="4978123"/>
          </a:xfrm>
          <a:prstGeom prst="rect">
            <a:avLst/>
          </a:prstGeom>
          <a:ln w="12700">
            <a:miter lim="400000"/>
          </a:ln>
        </p:spPr>
      </p:pic>
      <p:pic>
        <p:nvPicPr>
          <p:cNvPr id="162" name="IMG_4618.JPG" descr="IMG_4618.JPG"/>
          <p:cNvPicPr>
            <a:picLocks noChangeAspect="1"/>
          </p:cNvPicPr>
          <p:nvPr/>
        </p:nvPicPr>
        <p:blipFill>
          <a:blip r:embed="rId3">
            <a:extLst/>
          </a:blip>
          <a:stretch>
            <a:fillRect/>
          </a:stretch>
        </p:blipFill>
        <p:spPr>
          <a:xfrm>
            <a:off x="4946858" y="1143277"/>
            <a:ext cx="3733592" cy="4978125"/>
          </a:xfrm>
          <a:prstGeom prst="rect">
            <a:avLst/>
          </a:prstGeom>
          <a:ln w="12700">
            <a:miter lim="400000"/>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itle 1"/>
          <p:cNvSpPr txBox="1">
            <a:spLocks noGrp="1"/>
          </p:cNvSpPr>
          <p:nvPr>
            <p:ph type="title"/>
          </p:nvPr>
        </p:nvSpPr>
        <p:spPr>
          <a:prstGeom prst="rect">
            <a:avLst/>
          </a:prstGeom>
        </p:spPr>
        <p:txBody>
          <a:bodyPr/>
          <a:lstStyle>
            <a:lvl1pPr algn="ctr"/>
          </a:lstStyle>
          <a:p>
            <a:r>
              <a:t>Hop Flavors and Aromas</a:t>
            </a:r>
          </a:p>
        </p:txBody>
      </p:sp>
      <p:sp>
        <p:nvSpPr>
          <p:cNvPr id="165" name="Content Placeholder 2"/>
          <p:cNvSpPr txBox="1">
            <a:spLocks noGrp="1"/>
          </p:cNvSpPr>
          <p:nvPr>
            <p:ph type="body" idx="1"/>
          </p:nvPr>
        </p:nvSpPr>
        <p:spPr>
          <a:prstGeom prst="rect">
            <a:avLst/>
          </a:prstGeom>
        </p:spPr>
        <p:txBody>
          <a:bodyPr/>
          <a:lstStyle/>
          <a:p>
            <a:r>
              <a:t>American Hops (Centennial, Citra, CTZ, etc.) are described as </a:t>
            </a:r>
            <a:r>
              <a:rPr i="1"/>
              <a:t>citrusy (particularly grapefruit), piney, juicy, resinous</a:t>
            </a:r>
            <a:r>
              <a:t> (like cannabis, not pine) and bold.</a:t>
            </a:r>
          </a:p>
          <a:p>
            <a:r>
              <a:t>British Hops (East Kent Golding, Fuggles, Challenger, etc) are typically referred to as </a:t>
            </a:r>
            <a:r>
              <a:rPr i="1"/>
              <a:t>herbal, woody, or earthy</a:t>
            </a:r>
            <a:r>
              <a:t>.</a:t>
            </a:r>
          </a:p>
          <a:p>
            <a:pPr>
              <a:defRPr i="1"/>
            </a:pPr>
            <a:r>
              <a:t>Noble Hops </a:t>
            </a:r>
            <a:r>
              <a:rPr i="0"/>
              <a:t>(Saaz, Hallertau, Tettnanger, Spalt) are grown in a specific region in continental Europe, share similar descriptors as British hops, but can also include </a:t>
            </a:r>
            <a:r>
              <a:t>minty, floral, and grassy</a:t>
            </a:r>
            <a:r>
              <a:rPr i="0"/>
              <a:t>.</a:t>
            </a:r>
          </a:p>
          <a:p>
            <a:r>
              <a:t>European hops tend to be less bold, more subdued than their American counterparts. </a:t>
            </a:r>
          </a:p>
        </p:txBody>
      </p:sp>
      <p:pic>
        <p:nvPicPr>
          <p:cNvPr id="166" name="Picture 3" descr="Picture 3"/>
          <p:cNvPicPr>
            <a:picLocks noChangeAspect="1"/>
          </p:cNvPicPr>
          <p:nvPr/>
        </p:nvPicPr>
        <p:blipFill>
          <a:blip r:embed="rId3">
            <a:extLst/>
          </a:blip>
          <a:stretch>
            <a:fillRect/>
          </a:stretch>
        </p:blipFill>
        <p:spPr>
          <a:xfrm>
            <a:off x="457200" y="510342"/>
            <a:ext cx="762138" cy="1089858"/>
          </a:xfrm>
          <a:prstGeom prst="rect">
            <a:avLst/>
          </a:prstGeom>
          <a:ln w="12700">
            <a:miter lim="400000"/>
          </a:ln>
        </p:spPr>
      </p:pic>
      <p:pic>
        <p:nvPicPr>
          <p:cNvPr id="167" name="Picture 4" descr="Picture 4"/>
          <p:cNvPicPr>
            <a:picLocks noChangeAspect="1"/>
          </p:cNvPicPr>
          <p:nvPr/>
        </p:nvPicPr>
        <p:blipFill>
          <a:blip r:embed="rId3">
            <a:extLst/>
          </a:blip>
          <a:stretch>
            <a:fillRect/>
          </a:stretch>
        </p:blipFill>
        <p:spPr>
          <a:xfrm>
            <a:off x="7924662" y="510342"/>
            <a:ext cx="762138" cy="1089858"/>
          </a:xfrm>
          <a:prstGeom prst="rect">
            <a:avLst/>
          </a:prstGeom>
          <a:ln w="12700">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Screen Shot 2019-04-24 at 1.53.26 PM.png" descr="Screen Shot 2019-04-24 at 1.53.26 PM.png"/>
          <p:cNvPicPr>
            <a:picLocks noChangeAspect="1"/>
          </p:cNvPicPr>
          <p:nvPr/>
        </p:nvPicPr>
        <p:blipFill>
          <a:blip r:embed="rId2">
            <a:extLst/>
          </a:blip>
          <a:stretch>
            <a:fillRect/>
          </a:stretch>
        </p:blipFill>
        <p:spPr>
          <a:xfrm>
            <a:off x="877871" y="1213969"/>
            <a:ext cx="7388259" cy="5275731"/>
          </a:xfrm>
          <a:prstGeom prst="rect">
            <a:avLst/>
          </a:prstGeom>
          <a:ln w="12700">
            <a:miter lim="400000"/>
          </a:ln>
        </p:spPr>
      </p:pic>
      <p:sp>
        <p:nvSpPr>
          <p:cNvPr id="172" name="Photo courtesy Briess Malting Co."/>
          <p:cNvSpPr txBox="1"/>
          <p:nvPr/>
        </p:nvSpPr>
        <p:spPr>
          <a:xfrm>
            <a:off x="6062905" y="6492240"/>
            <a:ext cx="2636747" cy="27653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8" tIns="45718" rIns="45718" bIns="45718">
            <a:spAutoFit/>
          </a:bodyPr>
          <a:lstStyle>
            <a:lvl1pPr>
              <a:defRPr sz="1300">
                <a:latin typeface="Arial"/>
                <a:ea typeface="Arial"/>
                <a:cs typeface="Arial"/>
                <a:sym typeface="Arial"/>
              </a:defRPr>
            </a:lvl1pPr>
          </a:lstStyle>
          <a:p>
            <a:r>
              <a:t>Photo courtesy Briess Malting Co. </a:t>
            </a:r>
          </a:p>
        </p:txBody>
      </p:sp>
      <p:sp>
        <p:nvSpPr>
          <p:cNvPr id="173" name="Malt"/>
          <p:cNvSpPr txBox="1">
            <a:spLocks noGrp="1"/>
          </p:cNvSpPr>
          <p:nvPr>
            <p:ph type="title"/>
          </p:nvPr>
        </p:nvSpPr>
        <p:spPr>
          <a:xfrm>
            <a:off x="3571973" y="393700"/>
            <a:ext cx="2000053" cy="990600"/>
          </a:xfrm>
          <a:prstGeom prst="rect">
            <a:avLst/>
          </a:prstGeom>
        </p:spPr>
        <p:txBody>
          <a:bodyPr/>
          <a:lstStyle>
            <a:lvl1pPr algn="ctr"/>
          </a:lstStyle>
          <a:p>
            <a:r>
              <a:t>Malt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itle 1"/>
          <p:cNvSpPr txBox="1">
            <a:spLocks noGrp="1"/>
          </p:cNvSpPr>
          <p:nvPr>
            <p:ph type="title"/>
          </p:nvPr>
        </p:nvSpPr>
        <p:spPr>
          <a:prstGeom prst="rect">
            <a:avLst/>
          </a:prstGeom>
        </p:spPr>
        <p:txBody>
          <a:bodyPr/>
          <a:lstStyle>
            <a:lvl1pPr algn="ctr"/>
          </a:lstStyle>
          <a:p>
            <a:r>
              <a:t>Malt Flavors and Aromas</a:t>
            </a:r>
          </a:p>
        </p:txBody>
      </p:sp>
      <p:sp>
        <p:nvSpPr>
          <p:cNvPr id="176" name="Content Placeholder 2"/>
          <p:cNvSpPr txBox="1">
            <a:spLocks noGrp="1"/>
          </p:cNvSpPr>
          <p:nvPr>
            <p:ph type="body" idx="1"/>
          </p:nvPr>
        </p:nvSpPr>
        <p:spPr>
          <a:prstGeom prst="rect">
            <a:avLst/>
          </a:prstGeom>
        </p:spPr>
        <p:txBody>
          <a:bodyPr/>
          <a:lstStyle/>
          <a:p>
            <a:r>
              <a:t>Flavors and aromas from malts range directly proportionally to color of the malt, except smoked or acidulated malts.</a:t>
            </a:r>
          </a:p>
          <a:p>
            <a:r>
              <a:t>For very pale (pilsner) malts; doughy or uncooked flour.</a:t>
            </a:r>
          </a:p>
          <a:p>
            <a:r>
              <a:t>Pale base malts; white bread, wheat bread, saltines.</a:t>
            </a:r>
          </a:p>
          <a:p>
            <a:r>
              <a:t>Vienna or Munich; bread crust, graham cracker, biscuit, ranging to toast and caramel notes.</a:t>
            </a:r>
          </a:p>
          <a:p>
            <a:r>
              <a:t>Dark Specialty malt additions; nutty, toffee, chocolate, dried fruits, roasty notes, burnt flavors, coffee, and espresso. </a:t>
            </a:r>
          </a:p>
        </p:txBody>
      </p:sp>
      <p:pic>
        <p:nvPicPr>
          <p:cNvPr id="177" name="Picture 3" descr="Picture 3"/>
          <p:cNvPicPr>
            <a:picLocks noChangeAspect="1"/>
          </p:cNvPicPr>
          <p:nvPr/>
        </p:nvPicPr>
        <p:blipFill>
          <a:blip r:embed="rId3">
            <a:extLst/>
          </a:blip>
          <a:stretch>
            <a:fillRect/>
          </a:stretch>
        </p:blipFill>
        <p:spPr>
          <a:xfrm>
            <a:off x="8025620" y="533400"/>
            <a:ext cx="661180" cy="990600"/>
          </a:xfrm>
          <a:prstGeom prst="rect">
            <a:avLst/>
          </a:prstGeom>
          <a:ln w="12700">
            <a:miter lim="400000"/>
          </a:ln>
        </p:spPr>
      </p:pic>
      <p:pic>
        <p:nvPicPr>
          <p:cNvPr id="178" name="Picture 4" descr="Picture 4"/>
          <p:cNvPicPr>
            <a:picLocks noChangeAspect="1"/>
          </p:cNvPicPr>
          <p:nvPr/>
        </p:nvPicPr>
        <p:blipFill>
          <a:blip r:embed="rId3">
            <a:extLst/>
          </a:blip>
          <a:stretch>
            <a:fillRect/>
          </a:stretch>
        </p:blipFill>
        <p:spPr>
          <a:xfrm>
            <a:off x="457200" y="533400"/>
            <a:ext cx="661180" cy="990600"/>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Screen Shot 2019-04-24 at 2.07.14 PM.png" descr="Screen Shot 2019-04-24 at 2.07.14 PM.png"/>
          <p:cNvPicPr>
            <a:picLocks noChangeAspect="1"/>
          </p:cNvPicPr>
          <p:nvPr/>
        </p:nvPicPr>
        <p:blipFill>
          <a:blip r:embed="rId2">
            <a:extLst/>
          </a:blip>
          <a:stretch>
            <a:fillRect/>
          </a:stretch>
        </p:blipFill>
        <p:spPr>
          <a:xfrm>
            <a:off x="362742" y="1595519"/>
            <a:ext cx="8418517" cy="4763246"/>
          </a:xfrm>
          <a:prstGeom prst="rect">
            <a:avLst/>
          </a:prstGeom>
          <a:ln w="12700">
            <a:miter lim="400000"/>
          </a:ln>
        </p:spPr>
      </p:pic>
      <p:sp>
        <p:nvSpPr>
          <p:cNvPr id="183" name="Yeast"/>
          <p:cNvSpPr txBox="1">
            <a:spLocks noGrp="1"/>
          </p:cNvSpPr>
          <p:nvPr>
            <p:ph type="title"/>
          </p:nvPr>
        </p:nvSpPr>
        <p:spPr>
          <a:prstGeom prst="rect">
            <a:avLst/>
          </a:prstGeom>
        </p:spPr>
        <p:txBody>
          <a:bodyPr/>
          <a:lstStyle>
            <a:lvl1pPr algn="ctr"/>
          </a:lstStyle>
          <a:p>
            <a:r>
              <a:t>Yeast</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itle 1"/>
          <p:cNvSpPr txBox="1">
            <a:spLocks noGrp="1"/>
          </p:cNvSpPr>
          <p:nvPr>
            <p:ph type="title"/>
          </p:nvPr>
        </p:nvSpPr>
        <p:spPr>
          <a:prstGeom prst="rect">
            <a:avLst/>
          </a:prstGeom>
        </p:spPr>
        <p:txBody>
          <a:bodyPr/>
          <a:lstStyle>
            <a:lvl1pPr algn="ctr"/>
          </a:lstStyle>
          <a:p>
            <a:r>
              <a:t>Yeast Flavors and Aromas </a:t>
            </a:r>
          </a:p>
        </p:txBody>
      </p:sp>
      <p:sp>
        <p:nvSpPr>
          <p:cNvPr id="186" name="Content Placeholder 2"/>
          <p:cNvSpPr txBox="1">
            <a:spLocks noGrp="1"/>
          </p:cNvSpPr>
          <p:nvPr>
            <p:ph type="body" idx="1"/>
          </p:nvPr>
        </p:nvSpPr>
        <p:spPr>
          <a:prstGeom prst="rect">
            <a:avLst/>
          </a:prstGeom>
        </p:spPr>
        <p:txBody>
          <a:bodyPr/>
          <a:lstStyle/>
          <a:p>
            <a:r>
              <a:t>American ale yeasts tend to ferment the cleanest compared to European counterparts.</a:t>
            </a:r>
          </a:p>
          <a:p>
            <a:r>
              <a:t>British ale yeast strains tend to be more fruity, like apple and pear, and a low level of diacetyl is sometimes acceptable. </a:t>
            </a:r>
          </a:p>
          <a:p>
            <a:r>
              <a:t>German weizen (wheat) yeasts are among the most distinctive. Banana and clove notes are common. </a:t>
            </a:r>
          </a:p>
          <a:p>
            <a:r>
              <a:t>Belgian ale yeasts tend to be the most spicy, often with a pepper note present particularly in saisons. </a:t>
            </a:r>
          </a:p>
          <a:p>
            <a:r>
              <a:t>Lager yeasts ferment the cleanest of all, with many less esters and phenols associated with the end products.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About Me"/>
          <p:cNvSpPr txBox="1">
            <a:spLocks noGrp="1"/>
          </p:cNvSpPr>
          <p:nvPr>
            <p:ph type="title"/>
          </p:nvPr>
        </p:nvSpPr>
        <p:spPr>
          <a:prstGeom prst="rect">
            <a:avLst/>
          </a:prstGeom>
        </p:spPr>
        <p:txBody>
          <a:bodyPr/>
          <a:lstStyle>
            <a:lvl1pPr algn="ctr"/>
          </a:lstStyle>
          <a:p>
            <a:r>
              <a:t>About Me</a:t>
            </a:r>
          </a:p>
        </p:txBody>
      </p:sp>
      <p:sp>
        <p:nvSpPr>
          <p:cNvPr id="105" name="Advanced Cicerone®, Certified BJCP, GABF Judge…"/>
          <p:cNvSpPr txBox="1">
            <a:spLocks noGrp="1"/>
          </p:cNvSpPr>
          <p:nvPr>
            <p:ph type="body" idx="1"/>
          </p:nvPr>
        </p:nvSpPr>
        <p:spPr>
          <a:xfrm>
            <a:off x="457200" y="1859805"/>
            <a:ext cx="8229600" cy="3138391"/>
          </a:xfrm>
          <a:prstGeom prst="rect">
            <a:avLst/>
          </a:prstGeom>
        </p:spPr>
        <p:txBody>
          <a:bodyPr/>
          <a:lstStyle/>
          <a:p>
            <a:r>
              <a:t>Advanced Cicerone®, Certified BJCP, GABF Judge</a:t>
            </a:r>
          </a:p>
          <a:p>
            <a:r>
              <a:t>Beer Education &amp; Field Quality Specialist for Sixpoint</a:t>
            </a:r>
          </a:p>
          <a:p>
            <a:r>
              <a:t>2 years as a brewery sales representative</a:t>
            </a:r>
          </a:p>
          <a:p>
            <a:r>
              <a:t>2 years part time running brewery events</a:t>
            </a:r>
          </a:p>
          <a:p>
            <a:r>
              <a:t>7 years in all facets of running a bar</a:t>
            </a:r>
          </a:p>
          <a:p>
            <a:r>
              <a:t>B.S. Biological Sciences from UConn</a:t>
            </a:r>
          </a:p>
          <a:p>
            <a:r>
              <a:t>5 years Navy</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itle 1"/>
          <p:cNvSpPr txBox="1">
            <a:spLocks noGrp="1"/>
          </p:cNvSpPr>
          <p:nvPr>
            <p:ph type="title"/>
          </p:nvPr>
        </p:nvSpPr>
        <p:spPr>
          <a:prstGeom prst="rect">
            <a:avLst/>
          </a:prstGeom>
        </p:spPr>
        <p:txBody>
          <a:bodyPr/>
          <a:lstStyle>
            <a:lvl1pPr algn="ctr"/>
          </a:lstStyle>
          <a:p>
            <a:r>
              <a:t>Steps of Brewing</a:t>
            </a:r>
          </a:p>
        </p:txBody>
      </p:sp>
      <p:sp>
        <p:nvSpPr>
          <p:cNvPr id="191" name="Content Placeholder 2"/>
          <p:cNvSpPr txBox="1">
            <a:spLocks noGrp="1"/>
          </p:cNvSpPr>
          <p:nvPr>
            <p:ph type="body" idx="1"/>
          </p:nvPr>
        </p:nvSpPr>
        <p:spPr>
          <a:prstGeom prst="rect">
            <a:avLst/>
          </a:prstGeom>
        </p:spPr>
        <p:txBody>
          <a:bodyPr/>
          <a:lstStyle/>
          <a:p>
            <a:r>
              <a:t>Mashing</a:t>
            </a:r>
          </a:p>
          <a:p>
            <a:r>
              <a:t>Lautering </a:t>
            </a:r>
          </a:p>
          <a:p>
            <a:pPr marL="457200" lvl="1" indent="-182879">
              <a:spcBef>
                <a:spcPts val="400"/>
              </a:spcBef>
              <a:defRPr sz="2000"/>
            </a:pPr>
            <a:r>
              <a:t>Vorlaufing</a:t>
            </a:r>
          </a:p>
          <a:p>
            <a:pPr marL="457200" lvl="1" indent="-182879">
              <a:spcBef>
                <a:spcPts val="400"/>
              </a:spcBef>
              <a:defRPr sz="2000"/>
            </a:pPr>
            <a:r>
              <a:t>Sparging</a:t>
            </a:r>
          </a:p>
          <a:p>
            <a:r>
              <a:t>Boiling</a:t>
            </a:r>
          </a:p>
          <a:p>
            <a:pPr marL="457200" lvl="1" indent="-182879">
              <a:spcBef>
                <a:spcPts val="400"/>
              </a:spcBef>
              <a:defRPr sz="2000"/>
            </a:pPr>
            <a:r>
              <a:t>Hop Additions</a:t>
            </a:r>
          </a:p>
          <a:p>
            <a:pPr marL="457200" lvl="1" indent="-182879">
              <a:spcBef>
                <a:spcPts val="400"/>
              </a:spcBef>
              <a:defRPr sz="2000"/>
            </a:pPr>
            <a:r>
              <a:t>Water Chemistry Changes</a:t>
            </a:r>
          </a:p>
          <a:p>
            <a:r>
              <a:t>Whirlpool</a:t>
            </a:r>
          </a:p>
          <a:p>
            <a:r>
              <a:t>Wort Cooldown</a:t>
            </a:r>
          </a:p>
          <a:p>
            <a:r>
              <a:t>Yeast Pitching/Fermentation</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itle 1"/>
          <p:cNvSpPr txBox="1">
            <a:spLocks noGrp="1"/>
          </p:cNvSpPr>
          <p:nvPr>
            <p:ph type="title"/>
          </p:nvPr>
        </p:nvSpPr>
        <p:spPr>
          <a:prstGeom prst="rect">
            <a:avLst/>
          </a:prstGeom>
        </p:spPr>
        <p:txBody>
          <a:bodyPr/>
          <a:lstStyle>
            <a:lvl1pPr algn="ctr"/>
          </a:lstStyle>
          <a:p>
            <a:r>
              <a:t>Pre-Mash: Malt Selection</a:t>
            </a:r>
          </a:p>
        </p:txBody>
      </p:sp>
      <p:sp>
        <p:nvSpPr>
          <p:cNvPr id="194" name="Content Placeholder 2"/>
          <p:cNvSpPr txBox="1">
            <a:spLocks noGrp="1"/>
          </p:cNvSpPr>
          <p:nvPr>
            <p:ph type="body" idx="1"/>
          </p:nvPr>
        </p:nvSpPr>
        <p:spPr>
          <a:prstGeom prst="rect">
            <a:avLst/>
          </a:prstGeom>
        </p:spPr>
        <p:txBody>
          <a:bodyPr/>
          <a:lstStyle/>
          <a:p>
            <a:r>
              <a:t>Malted Barley is almost always the choice grain in craft beers. Wheat is used in certain styles (Weissbier, Witbier, Lambic) as &gt;50% of the grain bill, but other adjunct grains are rarely used in quantities more than 10%.</a:t>
            </a:r>
          </a:p>
          <a:p>
            <a:r>
              <a:t>Adjunct sugar sources are used for varying reasons, including flavor, protein, and starch contributions.</a:t>
            </a:r>
          </a:p>
          <a:p>
            <a:r>
              <a:t>Barley comes in two main varieties, two-row and six-row. The biggest difference is protein content. Two-row is almost exclusively used currently.</a:t>
            </a:r>
          </a:p>
          <a:p>
            <a:r>
              <a:t>Malt is broken into “</a:t>
            </a:r>
            <a:r>
              <a:rPr i="1"/>
              <a:t>base</a:t>
            </a:r>
            <a:r>
              <a:t>” and “</a:t>
            </a:r>
            <a:r>
              <a:rPr i="1"/>
              <a:t>specialty</a:t>
            </a:r>
            <a:r>
              <a:t>.”</a:t>
            </a:r>
          </a:p>
        </p:txBody>
      </p:sp>
      <p:pic>
        <p:nvPicPr>
          <p:cNvPr id="195" name="Picture 3" descr="Picture 3"/>
          <p:cNvPicPr>
            <a:picLocks noChangeAspect="1"/>
          </p:cNvPicPr>
          <p:nvPr/>
        </p:nvPicPr>
        <p:blipFill>
          <a:blip r:embed="rId3">
            <a:extLst/>
          </a:blip>
          <a:stretch>
            <a:fillRect/>
          </a:stretch>
        </p:blipFill>
        <p:spPr>
          <a:xfrm rot="5400000">
            <a:off x="6891394" y="4681596"/>
            <a:ext cx="1539919" cy="2050889"/>
          </a:xfrm>
          <a:prstGeom prst="rect">
            <a:avLst/>
          </a:prstGeom>
          <a:ln w="12700">
            <a:miter lim="400000"/>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Title 1"/>
          <p:cNvSpPr txBox="1">
            <a:spLocks noGrp="1"/>
          </p:cNvSpPr>
          <p:nvPr>
            <p:ph type="title"/>
          </p:nvPr>
        </p:nvSpPr>
        <p:spPr>
          <a:prstGeom prst="rect">
            <a:avLst/>
          </a:prstGeom>
        </p:spPr>
        <p:txBody>
          <a:bodyPr/>
          <a:lstStyle>
            <a:lvl1pPr algn="ctr"/>
          </a:lstStyle>
          <a:p>
            <a:r>
              <a:t>Malt Preparation: Kilning</a:t>
            </a:r>
          </a:p>
        </p:txBody>
      </p:sp>
      <p:sp>
        <p:nvSpPr>
          <p:cNvPr id="200" name="Content Placeholder 2"/>
          <p:cNvSpPr txBox="1">
            <a:spLocks noGrp="1"/>
          </p:cNvSpPr>
          <p:nvPr>
            <p:ph type="body" idx="1"/>
          </p:nvPr>
        </p:nvSpPr>
        <p:spPr>
          <a:prstGeom prst="rect">
            <a:avLst/>
          </a:prstGeom>
        </p:spPr>
        <p:txBody>
          <a:bodyPr/>
          <a:lstStyle/>
          <a:p>
            <a:r>
              <a:t>Malted Barley is germinated, then dried, by a </a:t>
            </a:r>
            <a:r>
              <a:rPr i="1"/>
              <a:t>maltster</a:t>
            </a:r>
            <a:r>
              <a:t>, this begins the conversion of starches to sugars by enzyme activation.</a:t>
            </a:r>
          </a:p>
          <a:p>
            <a:r>
              <a:t>The temperature and humidity/ventilation of the drying process affect which flavors and aromas will be developed in the finished malt. </a:t>
            </a:r>
          </a:p>
          <a:p>
            <a:r>
              <a:t>Currently, most malt is kilned in indirect kilns which don’t allow smoke to contact the malt. Originally, all malt was smoked over an open fire or in direct kilns to dry it, so all beers tasted smoky. (Smoked malt beers are generally called Rauchbiers these days.)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itle 1"/>
          <p:cNvSpPr txBox="1">
            <a:spLocks noGrp="1"/>
          </p:cNvSpPr>
          <p:nvPr>
            <p:ph type="title"/>
          </p:nvPr>
        </p:nvSpPr>
        <p:spPr>
          <a:prstGeom prst="rect">
            <a:avLst/>
          </a:prstGeom>
        </p:spPr>
        <p:txBody>
          <a:bodyPr/>
          <a:lstStyle>
            <a:lvl1pPr algn="ctr"/>
          </a:lstStyle>
          <a:p>
            <a:r>
              <a:t>Mash Temperature</a:t>
            </a:r>
          </a:p>
        </p:txBody>
      </p:sp>
      <p:sp>
        <p:nvSpPr>
          <p:cNvPr id="205" name="Content Placeholder 2"/>
          <p:cNvSpPr txBox="1">
            <a:spLocks noGrp="1"/>
          </p:cNvSpPr>
          <p:nvPr>
            <p:ph type="body" idx="1"/>
          </p:nvPr>
        </p:nvSpPr>
        <p:spPr>
          <a:prstGeom prst="rect">
            <a:avLst/>
          </a:prstGeom>
        </p:spPr>
        <p:txBody>
          <a:bodyPr/>
          <a:lstStyle/>
          <a:p>
            <a:r>
              <a:t>Generally, the temperature of the mash is held between 145°-160°F for about one hour. </a:t>
            </a:r>
          </a:p>
          <a:p>
            <a:r>
              <a:t>Lower mash temperatures will convert more starches to fermentable sugars, which will leave a beer with a thinner body and a drier finish.</a:t>
            </a:r>
          </a:p>
          <a:p>
            <a:r>
              <a:t>Higher mash temperatures will leave more unfermentable dextrin’s, which will translate to a fuller bodied beer with a sweeter finish.</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itle 1"/>
          <p:cNvSpPr txBox="1">
            <a:spLocks noGrp="1"/>
          </p:cNvSpPr>
          <p:nvPr>
            <p:ph type="title"/>
          </p:nvPr>
        </p:nvSpPr>
        <p:spPr>
          <a:prstGeom prst="rect">
            <a:avLst/>
          </a:prstGeom>
        </p:spPr>
        <p:txBody>
          <a:bodyPr/>
          <a:lstStyle>
            <a:lvl1pPr algn="ctr"/>
          </a:lstStyle>
          <a:p>
            <a:r>
              <a:t>Lautering</a:t>
            </a:r>
          </a:p>
        </p:txBody>
      </p:sp>
      <p:sp>
        <p:nvSpPr>
          <p:cNvPr id="208" name="Content Placeholder 2"/>
          <p:cNvSpPr txBox="1">
            <a:spLocks noGrp="1"/>
          </p:cNvSpPr>
          <p:nvPr>
            <p:ph type="body" idx="1"/>
          </p:nvPr>
        </p:nvSpPr>
        <p:spPr>
          <a:prstGeom prst="rect">
            <a:avLst/>
          </a:prstGeom>
        </p:spPr>
        <p:txBody>
          <a:bodyPr/>
          <a:lstStyle/>
          <a:p>
            <a:r>
              <a:t>Lautering is also referred to as “mashing out”, it is the process of separating the </a:t>
            </a:r>
            <a:r>
              <a:rPr i="1"/>
              <a:t>wort </a:t>
            </a:r>
            <a:r>
              <a:t>from the </a:t>
            </a:r>
            <a:r>
              <a:rPr i="1"/>
              <a:t>spent grain</a:t>
            </a:r>
            <a:r>
              <a:t>. </a:t>
            </a:r>
          </a:p>
          <a:p>
            <a:pPr>
              <a:defRPr i="1"/>
            </a:pPr>
            <a:r>
              <a:t>Wort </a:t>
            </a:r>
            <a:r>
              <a:rPr i="0"/>
              <a:t>(rhymes with dirt) is the water which will become beer, but not until yeast is added.</a:t>
            </a:r>
          </a:p>
          <a:p>
            <a:pPr>
              <a:defRPr i="1"/>
            </a:pPr>
            <a:r>
              <a:t>Vorlaufing </a:t>
            </a:r>
            <a:r>
              <a:rPr i="0"/>
              <a:t>is the recirculation of wort to the top of the mashtun, with the desired affect of setting the grain bed.</a:t>
            </a:r>
          </a:p>
          <a:p>
            <a:pPr>
              <a:defRPr i="1"/>
            </a:pPr>
            <a:r>
              <a:t>Sparging </a:t>
            </a:r>
            <a:r>
              <a:rPr i="0"/>
              <a:t>is done after wort is drawn off the grains, or in conjunction with, and is the process of rinsing the remaining sugars from the grain. </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Title 1"/>
          <p:cNvSpPr txBox="1">
            <a:spLocks noGrp="1"/>
          </p:cNvSpPr>
          <p:nvPr>
            <p:ph type="title"/>
          </p:nvPr>
        </p:nvSpPr>
        <p:spPr>
          <a:prstGeom prst="rect">
            <a:avLst/>
          </a:prstGeom>
        </p:spPr>
        <p:txBody>
          <a:bodyPr/>
          <a:lstStyle>
            <a:lvl1pPr algn="ctr"/>
          </a:lstStyle>
          <a:p>
            <a:r>
              <a:t>Boiling</a:t>
            </a:r>
          </a:p>
        </p:txBody>
      </p:sp>
      <p:sp>
        <p:nvSpPr>
          <p:cNvPr id="213" name="Content Placeholder 2"/>
          <p:cNvSpPr txBox="1">
            <a:spLocks noGrp="1"/>
          </p:cNvSpPr>
          <p:nvPr>
            <p:ph type="body" idx="1"/>
          </p:nvPr>
        </p:nvSpPr>
        <p:spPr>
          <a:prstGeom prst="rect">
            <a:avLst/>
          </a:prstGeom>
        </p:spPr>
        <p:txBody>
          <a:bodyPr/>
          <a:lstStyle/>
          <a:p>
            <a:r>
              <a:t>Generally, a 60 minute boil is used. This is when hops, brewing salts, and copper finings are added. </a:t>
            </a:r>
          </a:p>
          <a:p>
            <a:r>
              <a:t>Hop additions are often scheduled by time REMAINING in the boil, so a 60 minute addition should be done when the boil is started, not ended. </a:t>
            </a:r>
          </a:p>
          <a:p>
            <a:r>
              <a:t>The longer hops are boiled, the more alpha acids will be isomerized, which will contribute more bitterness (IBUs). Hops added towards the end of the boil, or post boil, will add more aromas and flavors.</a:t>
            </a:r>
          </a:p>
          <a:p>
            <a:r>
              <a:t>Wort sterilization is achieved by boiling.</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itle 1"/>
          <p:cNvSpPr txBox="1">
            <a:spLocks noGrp="1"/>
          </p:cNvSpPr>
          <p:nvPr>
            <p:ph type="title"/>
          </p:nvPr>
        </p:nvSpPr>
        <p:spPr>
          <a:prstGeom prst="rect">
            <a:avLst/>
          </a:prstGeom>
        </p:spPr>
        <p:txBody>
          <a:bodyPr/>
          <a:lstStyle>
            <a:lvl1pPr algn="ctr"/>
          </a:lstStyle>
          <a:p>
            <a:r>
              <a:t>Whirlpool and Cooling</a:t>
            </a:r>
          </a:p>
        </p:txBody>
      </p:sp>
      <p:sp>
        <p:nvSpPr>
          <p:cNvPr id="218" name="Content Placeholder 2"/>
          <p:cNvSpPr txBox="1">
            <a:spLocks noGrp="1"/>
          </p:cNvSpPr>
          <p:nvPr>
            <p:ph type="body" idx="1"/>
          </p:nvPr>
        </p:nvSpPr>
        <p:spPr>
          <a:prstGeom prst="rect">
            <a:avLst/>
          </a:prstGeom>
        </p:spPr>
        <p:txBody>
          <a:bodyPr/>
          <a:lstStyle/>
          <a:p>
            <a:r>
              <a:t>Whirlpooling is often done post boil to knock down the trub (pronounced troob, this is malt, protein, and hop debris that is undesirable in the final beer). As long as temperature is maintained high and DMS is not a concern, this can be a stage for late hop additions as well.</a:t>
            </a:r>
          </a:p>
          <a:p>
            <a:r>
              <a:t>From the whirlpool, wort is cooled quickly, often using a counter-flow heat exchanger commercially.</a:t>
            </a:r>
          </a:p>
          <a:p>
            <a:r>
              <a:t>Cooling wort quickly stops DMS production, creates a cold break, and allows the yeast to be pitched immediately, reducing the chances of infection.</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Title 1"/>
          <p:cNvSpPr txBox="1">
            <a:spLocks noGrp="1"/>
          </p:cNvSpPr>
          <p:nvPr>
            <p:ph type="title"/>
          </p:nvPr>
        </p:nvSpPr>
        <p:spPr>
          <a:prstGeom prst="rect">
            <a:avLst/>
          </a:prstGeom>
        </p:spPr>
        <p:txBody>
          <a:bodyPr/>
          <a:lstStyle>
            <a:lvl1pPr algn="ctr"/>
          </a:lstStyle>
          <a:p>
            <a:r>
              <a:t>Fermentation</a:t>
            </a:r>
          </a:p>
        </p:txBody>
      </p:sp>
      <p:sp>
        <p:nvSpPr>
          <p:cNvPr id="221" name="Content Placeholder 2"/>
          <p:cNvSpPr txBox="1">
            <a:spLocks noGrp="1"/>
          </p:cNvSpPr>
          <p:nvPr>
            <p:ph type="body" idx="1"/>
          </p:nvPr>
        </p:nvSpPr>
        <p:spPr>
          <a:prstGeom prst="rect">
            <a:avLst/>
          </a:prstGeom>
        </p:spPr>
        <p:txBody>
          <a:bodyPr/>
          <a:lstStyle/>
          <a:p>
            <a:r>
              <a:t>As soon as the yeast is pitched, wort becomes beer.</a:t>
            </a:r>
          </a:p>
          <a:p>
            <a:pPr>
              <a:defRPr i="1"/>
            </a:pPr>
            <a:r>
              <a:t>Division</a:t>
            </a:r>
            <a:r>
              <a:rPr i="0"/>
              <a:t> process occurs immediately: yeast reproduce and consume oxygen to reach a healthy population.</a:t>
            </a:r>
          </a:p>
          <a:p>
            <a:pPr>
              <a:defRPr i="1"/>
            </a:pPr>
            <a:r>
              <a:t>Primary Fermentation</a:t>
            </a:r>
            <a:r>
              <a:rPr i="0"/>
              <a:t>: yeast consume sugars, convert to CO</a:t>
            </a:r>
            <a:r>
              <a:rPr i="0" baseline="-25000"/>
              <a:t>2</a:t>
            </a:r>
            <a:r>
              <a:rPr i="0"/>
              <a:t> and ethanol, along with other byproducts.</a:t>
            </a:r>
          </a:p>
          <a:p>
            <a:pPr>
              <a:defRPr i="1"/>
            </a:pPr>
            <a:r>
              <a:t>Secondary Fermentation</a:t>
            </a:r>
            <a:r>
              <a:rPr i="0"/>
              <a:t>: sugar consumption is complete, yeast begin consuming and reabsorbing other byproducts.</a:t>
            </a:r>
          </a:p>
          <a:p>
            <a:pPr>
              <a:defRPr i="1"/>
            </a:pPr>
            <a:r>
              <a:t>Flocculation</a:t>
            </a:r>
            <a:r>
              <a:rPr i="0"/>
              <a:t>: yeast become inactive, clump together, and drop out of solution to the bottom of the fermenter.</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itle 1"/>
          <p:cNvSpPr txBox="1">
            <a:spLocks noGrp="1"/>
          </p:cNvSpPr>
          <p:nvPr>
            <p:ph type="title"/>
          </p:nvPr>
        </p:nvSpPr>
        <p:spPr>
          <a:prstGeom prst="rect">
            <a:avLst/>
          </a:prstGeom>
        </p:spPr>
        <p:txBody>
          <a:bodyPr/>
          <a:lstStyle>
            <a:lvl1pPr algn="ctr"/>
          </a:lstStyle>
          <a:p>
            <a:r>
              <a:t>Lager vs. Ale</a:t>
            </a:r>
          </a:p>
        </p:txBody>
      </p:sp>
      <p:sp>
        <p:nvSpPr>
          <p:cNvPr id="226" name="Content Placeholder 2"/>
          <p:cNvSpPr txBox="1">
            <a:spLocks noGrp="1"/>
          </p:cNvSpPr>
          <p:nvPr>
            <p:ph type="body" idx="1"/>
          </p:nvPr>
        </p:nvSpPr>
        <p:spPr>
          <a:prstGeom prst="rect">
            <a:avLst/>
          </a:prstGeom>
        </p:spPr>
        <p:txBody>
          <a:bodyPr/>
          <a:lstStyle/>
          <a:p>
            <a:r>
              <a:t>This is the primary differentiator between beer styles.</a:t>
            </a:r>
          </a:p>
          <a:p>
            <a:r>
              <a:t>Ale yeast (</a:t>
            </a:r>
            <a:r>
              <a:rPr i="1"/>
              <a:t>saccharomyces cerevisiae) </a:t>
            </a:r>
            <a:r>
              <a:t>prefers fermentation temperatures over 55°F (occasionally as high as 90°F), and is known as “top-fermenting.” It produces fruity esters and occasionally spicy phenols.</a:t>
            </a:r>
          </a:p>
          <a:p>
            <a:r>
              <a:t>Lager yeast (</a:t>
            </a:r>
            <a:r>
              <a:rPr i="1"/>
              <a:t>saccharomyces pastorianus</a:t>
            </a:r>
            <a:r>
              <a:t>) prefers colder fermentation temperatures (40°-45°F) and is known as “bottom-fermenting.” They create a very clean, crisp beer which allows the malt and hops to be central flavors. </a:t>
            </a:r>
          </a:p>
          <a:p>
            <a:r>
              <a:t>Lager is German for “to store”, the cold storage time after fermentation is what allows lager yeast to “clean up” the beers, removing fermentation byproducts. </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Title 1"/>
          <p:cNvSpPr txBox="1">
            <a:spLocks noGrp="1"/>
          </p:cNvSpPr>
          <p:nvPr>
            <p:ph type="title"/>
          </p:nvPr>
        </p:nvSpPr>
        <p:spPr>
          <a:prstGeom prst="rect">
            <a:avLst/>
          </a:prstGeom>
        </p:spPr>
        <p:txBody>
          <a:bodyPr/>
          <a:lstStyle>
            <a:lvl1pPr algn="ctr"/>
          </a:lstStyle>
          <a:p>
            <a:r>
              <a:t>Wild Yeast</a:t>
            </a:r>
          </a:p>
        </p:txBody>
      </p:sp>
      <p:sp>
        <p:nvSpPr>
          <p:cNvPr id="231" name="Content Placeholder 2"/>
          <p:cNvSpPr txBox="1">
            <a:spLocks noGrp="1"/>
          </p:cNvSpPr>
          <p:nvPr>
            <p:ph type="body" idx="1"/>
          </p:nvPr>
        </p:nvSpPr>
        <p:spPr>
          <a:prstGeom prst="rect">
            <a:avLst/>
          </a:prstGeom>
        </p:spPr>
        <p:txBody>
          <a:bodyPr/>
          <a:lstStyle/>
          <a:p>
            <a:pPr>
              <a:defRPr i="1"/>
            </a:pPr>
            <a:r>
              <a:t>Brettanomyces</a:t>
            </a:r>
            <a:r>
              <a:rPr i="0"/>
              <a:t> is the most common strain of wild yeast used in brewing, and is much more efficient at breaking down sugars than normal brewers yeast.</a:t>
            </a:r>
          </a:p>
          <a:p>
            <a:r>
              <a:t>This leads to much drier beers, as more sugars that would be otherwise unfermentable are broken down.</a:t>
            </a:r>
          </a:p>
          <a:p>
            <a:r>
              <a:t>Brett can have wide ranging character, depending on the strain, and is usually described as barnyard, horse-blanket, funk, cherry pie, and pineapple. </a:t>
            </a:r>
          </a:p>
          <a:p>
            <a:r>
              <a:t>This process can take many months, and is often performed in wood barrels, which are where the Brett can come from.</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ixpoint Brewery"/>
          <p:cNvSpPr txBox="1">
            <a:spLocks noGrp="1"/>
          </p:cNvSpPr>
          <p:nvPr>
            <p:ph type="title"/>
          </p:nvPr>
        </p:nvSpPr>
        <p:spPr>
          <a:prstGeom prst="rect">
            <a:avLst/>
          </a:prstGeom>
        </p:spPr>
        <p:txBody>
          <a:bodyPr/>
          <a:lstStyle>
            <a:lvl1pPr algn="ctr"/>
          </a:lstStyle>
          <a:p>
            <a:r>
              <a:t>Sixpoint Brewery</a:t>
            </a:r>
          </a:p>
        </p:txBody>
      </p:sp>
      <p:sp>
        <p:nvSpPr>
          <p:cNvPr id="108" name="Founded in 2004 by Shane Welch as a draft only brewery out of a garage in Red Hook, Brooklyn.…"/>
          <p:cNvSpPr txBox="1">
            <a:spLocks noGrp="1"/>
          </p:cNvSpPr>
          <p:nvPr>
            <p:ph type="body" idx="1"/>
          </p:nvPr>
        </p:nvSpPr>
        <p:spPr>
          <a:xfrm>
            <a:off x="457200" y="3149600"/>
            <a:ext cx="8229600" cy="3381327"/>
          </a:xfrm>
          <a:prstGeom prst="rect">
            <a:avLst/>
          </a:prstGeom>
        </p:spPr>
        <p:txBody>
          <a:bodyPr/>
          <a:lstStyle/>
          <a:p>
            <a:r>
              <a:t>Founded in 2004 by Shane Welch as a draft only brewery out of a garage in Red Hook, Brooklyn.</a:t>
            </a:r>
          </a:p>
          <a:p>
            <a:r>
              <a:t>Began canning beer for distribution in 2011. </a:t>
            </a:r>
          </a:p>
          <a:p>
            <a:r>
              <a:t>Launched an aggressive small-batch innovation program in 2017 for sale DTC through the proprietary Sixpoint app. </a:t>
            </a:r>
          </a:p>
          <a:p>
            <a:r>
              <a:t>Currently distributed in 28 states. </a:t>
            </a:r>
          </a:p>
          <a:p>
            <a:r>
              <a:t>Merged with Victory &amp; Southern Tier under the Artisanal Brewing Ventures umbrella in late 2018. </a:t>
            </a:r>
          </a:p>
        </p:txBody>
      </p:sp>
      <p:pic>
        <p:nvPicPr>
          <p:cNvPr id="109" name="Sixpoint Orange Star White Outline.png" descr="Sixpoint Orange Star White Outline.png"/>
          <p:cNvPicPr>
            <a:picLocks noChangeAspect="1"/>
          </p:cNvPicPr>
          <p:nvPr/>
        </p:nvPicPr>
        <p:blipFill>
          <a:blip r:embed="rId2">
            <a:extLst/>
          </a:blip>
          <a:stretch>
            <a:fillRect/>
          </a:stretch>
        </p:blipFill>
        <p:spPr>
          <a:xfrm>
            <a:off x="3537110" y="1206821"/>
            <a:ext cx="2069779" cy="2069779"/>
          </a:xfrm>
          <a:prstGeom prst="rect">
            <a:avLst/>
          </a:prstGeom>
          <a:ln w="12700">
            <a:miter lim="400000"/>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prstGeom prst="rect">
            <a:avLst/>
          </a:prstGeom>
        </p:spPr>
        <p:txBody>
          <a:bodyPr/>
          <a:lstStyle>
            <a:lvl1pPr algn="ctr"/>
          </a:lstStyle>
          <a:p>
            <a:r>
              <a:t>“Off Flavors”</a:t>
            </a:r>
          </a:p>
        </p:txBody>
      </p:sp>
      <p:sp>
        <p:nvSpPr>
          <p:cNvPr id="234" name="Content Placeholder 2"/>
          <p:cNvSpPr txBox="1">
            <a:spLocks noGrp="1"/>
          </p:cNvSpPr>
          <p:nvPr>
            <p:ph type="body" idx="1"/>
          </p:nvPr>
        </p:nvSpPr>
        <p:spPr>
          <a:prstGeom prst="rect">
            <a:avLst/>
          </a:prstGeom>
        </p:spPr>
        <p:txBody>
          <a:bodyPr/>
          <a:lstStyle/>
          <a:p>
            <a:pPr>
              <a:defRPr i="1"/>
            </a:pPr>
            <a:r>
              <a:t>Oxidation</a:t>
            </a:r>
            <a:r>
              <a:rPr i="0"/>
              <a:t> (trans-2 nonenol): wet cardboard, papery, waxy, or lipstick, occasionally dark fruit and sherry at low levels. This is caused by over-aging, or brewhouse introduction of O</a:t>
            </a:r>
            <a:r>
              <a:rPr i="0" baseline="-25000"/>
              <a:t>2</a:t>
            </a:r>
            <a:r>
              <a:rPr i="0"/>
              <a:t>.</a:t>
            </a:r>
          </a:p>
          <a:p>
            <a:pPr>
              <a:defRPr i="1"/>
            </a:pPr>
            <a:r>
              <a:t>Lightstruck</a:t>
            </a:r>
            <a:r>
              <a:rPr i="0"/>
              <a:t> (MBT): often referred to as “skunked,” this flavor originates when UV light interacts with chemicals from hops. Shielding from UV light is the best, easiest protection against lightstruck beers.</a:t>
            </a:r>
          </a:p>
          <a:p>
            <a:pPr>
              <a:defRPr i="1"/>
            </a:pPr>
            <a:r>
              <a:t>Bacterial Infection</a:t>
            </a:r>
            <a:r>
              <a:rPr i="0"/>
              <a:t>: caused most often by dirty draft lines, this is generally indicated by a buttery (diacetyl) and vinegar (acetic acid) flavor. It can also be indicative of sanitation issues by the brewer.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itle 1"/>
          <p:cNvSpPr txBox="1">
            <a:spLocks noGrp="1"/>
          </p:cNvSpPr>
          <p:nvPr>
            <p:ph type="title"/>
          </p:nvPr>
        </p:nvSpPr>
        <p:spPr>
          <a:prstGeom prst="rect">
            <a:avLst/>
          </a:prstGeom>
        </p:spPr>
        <p:txBody>
          <a:bodyPr/>
          <a:lstStyle>
            <a:lvl1pPr algn="ctr"/>
          </a:lstStyle>
          <a:p>
            <a:r>
              <a:t>Where do styles come from?</a:t>
            </a:r>
          </a:p>
        </p:txBody>
      </p:sp>
      <p:sp>
        <p:nvSpPr>
          <p:cNvPr id="239" name="Content Placeholder 2"/>
          <p:cNvSpPr txBox="1">
            <a:spLocks noGrp="1"/>
          </p:cNvSpPr>
          <p:nvPr>
            <p:ph type="body" idx="1"/>
          </p:nvPr>
        </p:nvSpPr>
        <p:spPr>
          <a:prstGeom prst="rect">
            <a:avLst/>
          </a:prstGeom>
        </p:spPr>
        <p:txBody>
          <a:bodyPr/>
          <a:lstStyle/>
          <a:p>
            <a:r>
              <a:t>Defining styles honors tradition and provides a sense of order among a wide selection of beers.</a:t>
            </a:r>
          </a:p>
          <a:p>
            <a:r>
              <a:t>Styles allow a consumer to develop a sense of what they should expect from a beer.</a:t>
            </a:r>
          </a:p>
          <a:p>
            <a:r>
              <a:t>Older styles developed organically due to water sources, climate, and local preferences. Today, styles are often intentionally invented by experimental brewers or thanks to new technologies.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itle 1"/>
          <p:cNvSpPr txBox="1">
            <a:spLocks noGrp="1"/>
          </p:cNvSpPr>
          <p:nvPr>
            <p:ph type="title"/>
          </p:nvPr>
        </p:nvSpPr>
        <p:spPr>
          <a:prstGeom prst="rect">
            <a:avLst/>
          </a:prstGeom>
        </p:spPr>
        <p:txBody>
          <a:bodyPr/>
          <a:lstStyle>
            <a:lvl1pPr algn="ctr"/>
          </a:lstStyle>
          <a:p>
            <a:r>
              <a:t>Who defines styles?</a:t>
            </a:r>
          </a:p>
        </p:txBody>
      </p:sp>
      <p:sp>
        <p:nvSpPr>
          <p:cNvPr id="242" name="Content Placeholder 2"/>
          <p:cNvSpPr txBox="1">
            <a:spLocks noGrp="1"/>
          </p:cNvSpPr>
          <p:nvPr>
            <p:ph type="body" sz="half" idx="1"/>
          </p:nvPr>
        </p:nvSpPr>
        <p:spPr>
          <a:xfrm>
            <a:off x="457200" y="1600200"/>
            <a:ext cx="8229600" cy="1967029"/>
          </a:xfrm>
          <a:prstGeom prst="rect">
            <a:avLst/>
          </a:prstGeom>
        </p:spPr>
        <p:txBody>
          <a:bodyPr/>
          <a:lstStyle/>
          <a:p>
            <a:r>
              <a:t>In the U.S., all styles are defined by both the </a:t>
            </a:r>
            <a:r>
              <a:rPr i="1"/>
              <a:t>Brewers Association (BA) </a:t>
            </a:r>
            <a:r>
              <a:t>and the</a:t>
            </a:r>
            <a:r>
              <a:rPr i="1"/>
              <a:t> Beer Judge Certification Program (BJCP)</a:t>
            </a:r>
            <a:r>
              <a:t>. The BJCP is a volunteer run organization dedicated to homebrewing, the BA style guidelines are used for events like the GABF and WBC.</a:t>
            </a:r>
          </a:p>
        </p:txBody>
      </p:sp>
      <p:pic>
        <p:nvPicPr>
          <p:cNvPr id="243" name="Picture 3" descr="Picture 3"/>
          <p:cNvPicPr>
            <a:picLocks noChangeAspect="1"/>
          </p:cNvPicPr>
          <p:nvPr/>
        </p:nvPicPr>
        <p:blipFill>
          <a:blip r:embed="rId3">
            <a:extLst/>
          </a:blip>
          <a:stretch>
            <a:fillRect/>
          </a:stretch>
        </p:blipFill>
        <p:spPr>
          <a:xfrm>
            <a:off x="1668446" y="3909683"/>
            <a:ext cx="1845406" cy="2055274"/>
          </a:xfrm>
          <a:prstGeom prst="rect">
            <a:avLst/>
          </a:prstGeom>
          <a:ln w="12700">
            <a:miter lim="400000"/>
          </a:ln>
        </p:spPr>
      </p:pic>
      <p:pic>
        <p:nvPicPr>
          <p:cNvPr id="244" name="Picture 4" descr="Picture 4"/>
          <p:cNvPicPr>
            <a:picLocks noChangeAspect="1"/>
          </p:cNvPicPr>
          <p:nvPr/>
        </p:nvPicPr>
        <p:blipFill>
          <a:blip r:embed="rId4">
            <a:extLst/>
          </a:blip>
          <a:stretch>
            <a:fillRect/>
          </a:stretch>
        </p:blipFill>
        <p:spPr>
          <a:xfrm>
            <a:off x="5237331" y="3909683"/>
            <a:ext cx="2118601" cy="2055273"/>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itle 1"/>
          <p:cNvSpPr txBox="1">
            <a:spLocks noGrp="1"/>
          </p:cNvSpPr>
          <p:nvPr>
            <p:ph type="title"/>
          </p:nvPr>
        </p:nvSpPr>
        <p:spPr>
          <a:prstGeom prst="rect">
            <a:avLst/>
          </a:prstGeom>
        </p:spPr>
        <p:txBody>
          <a:bodyPr/>
          <a:lstStyle>
            <a:lvl1pPr algn="ctr"/>
          </a:lstStyle>
          <a:p>
            <a:r>
              <a:t>Golden Age of Beer</a:t>
            </a:r>
          </a:p>
        </p:txBody>
      </p:sp>
      <p:sp>
        <p:nvSpPr>
          <p:cNvPr id="249" name="Content Placeholder 2"/>
          <p:cNvSpPr txBox="1">
            <a:spLocks noGrp="1"/>
          </p:cNvSpPr>
          <p:nvPr>
            <p:ph type="body" sz="half" idx="1"/>
          </p:nvPr>
        </p:nvSpPr>
        <p:spPr>
          <a:xfrm>
            <a:off x="457200" y="1600200"/>
            <a:ext cx="8229600" cy="1638844"/>
          </a:xfrm>
          <a:prstGeom prst="rect">
            <a:avLst/>
          </a:prstGeom>
        </p:spPr>
        <p:txBody>
          <a:bodyPr/>
          <a:lstStyle/>
          <a:p>
            <a:r>
              <a:t>We are currently in the Golden Age of beer. Consumer access and choices are better than they’ve ever been, and brewers are producing a multitude of incredibly high quality offerings. </a:t>
            </a:r>
          </a:p>
        </p:txBody>
      </p:sp>
      <p:pic>
        <p:nvPicPr>
          <p:cNvPr id="250" name="Screen Shot 2019-04-24 at 12.59.40 PM.png" descr="Screen Shot 2019-04-24 at 12.59.40 PM.png"/>
          <p:cNvPicPr>
            <a:picLocks noChangeAspect="1"/>
          </p:cNvPicPr>
          <p:nvPr/>
        </p:nvPicPr>
        <p:blipFill>
          <a:blip r:embed="rId3">
            <a:extLst/>
          </a:blip>
          <a:stretch>
            <a:fillRect/>
          </a:stretch>
        </p:blipFill>
        <p:spPr>
          <a:xfrm>
            <a:off x="887300" y="3315244"/>
            <a:ext cx="7369400" cy="3165063"/>
          </a:xfrm>
          <a:prstGeom prst="rect">
            <a:avLst/>
          </a:prstGeom>
          <a:ln w="12700">
            <a:miter lim="400000"/>
          </a:ln>
        </p:spPr>
      </p:pic>
      <p:sp>
        <p:nvSpPr>
          <p:cNvPr id="251" name="All statistics &amp; graphs courtesy of Bart Watson, BA."/>
          <p:cNvSpPr txBox="1"/>
          <p:nvPr/>
        </p:nvSpPr>
        <p:spPr>
          <a:xfrm>
            <a:off x="4742105" y="6556505"/>
            <a:ext cx="3583395" cy="2642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200">
                <a:latin typeface="Arial"/>
                <a:ea typeface="Arial"/>
                <a:cs typeface="Arial"/>
                <a:sym typeface="Arial"/>
              </a:defRPr>
            </a:lvl1pPr>
          </a:lstStyle>
          <a:p>
            <a:r>
              <a:t>All statistics &amp; graphs courtesy of Bart Watson, BA. </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5" name="Screen Shot 2019-04-24 at 1.00.10 PM.png" descr="Screen Shot 2019-04-24 at 1.00.10 PM.png"/>
          <p:cNvPicPr>
            <a:picLocks noChangeAspect="1"/>
          </p:cNvPicPr>
          <p:nvPr/>
        </p:nvPicPr>
        <p:blipFill>
          <a:blip r:embed="rId2">
            <a:extLst/>
          </a:blip>
          <a:stretch>
            <a:fillRect/>
          </a:stretch>
        </p:blipFill>
        <p:spPr>
          <a:xfrm>
            <a:off x="191641" y="1015902"/>
            <a:ext cx="8760717" cy="4826197"/>
          </a:xfrm>
          <a:prstGeom prst="rect">
            <a:avLst/>
          </a:prstGeom>
          <a:ln w="12700">
            <a:miter lim="400000"/>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 name="Screen Shot 2019-04-24 at 12.59.06 PM.png" descr="Screen Shot 2019-04-24 at 12.59.06 PM.png"/>
          <p:cNvPicPr>
            <a:picLocks noChangeAspect="1"/>
          </p:cNvPicPr>
          <p:nvPr/>
        </p:nvPicPr>
        <p:blipFill>
          <a:blip r:embed="rId2">
            <a:extLst/>
          </a:blip>
          <a:stretch>
            <a:fillRect/>
          </a:stretch>
        </p:blipFill>
        <p:spPr>
          <a:xfrm>
            <a:off x="332814" y="1009693"/>
            <a:ext cx="8478372" cy="4838614"/>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Screen Shot 2019-04-24 at 1.10.37 PM.png" descr="Screen Shot 2019-04-24 at 1.10.37 PM.png"/>
          <p:cNvPicPr>
            <a:picLocks noChangeAspect="1"/>
          </p:cNvPicPr>
          <p:nvPr/>
        </p:nvPicPr>
        <p:blipFill>
          <a:blip r:embed="rId2">
            <a:extLst/>
          </a:blip>
          <a:stretch>
            <a:fillRect/>
          </a:stretch>
        </p:blipFill>
        <p:spPr>
          <a:xfrm>
            <a:off x="820606" y="480536"/>
            <a:ext cx="7502788" cy="6161565"/>
          </a:xfrm>
          <a:prstGeom prst="rect">
            <a:avLst/>
          </a:prstGeom>
          <a:ln w="12700">
            <a:miter lim="400000"/>
          </a:ln>
        </p:spPr>
      </p:pic>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 name="Screen Shot 2019-04-24 at 1.03.57 PM.png" descr="Screen Shot 2019-04-24 at 1.03.57 PM.png"/>
          <p:cNvPicPr>
            <a:picLocks noChangeAspect="1"/>
          </p:cNvPicPr>
          <p:nvPr/>
        </p:nvPicPr>
        <p:blipFill>
          <a:blip r:embed="rId2">
            <a:extLst/>
          </a:blip>
          <a:stretch>
            <a:fillRect/>
          </a:stretch>
        </p:blipFill>
        <p:spPr>
          <a:xfrm>
            <a:off x="436163" y="825917"/>
            <a:ext cx="8271673" cy="5206166"/>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itle 1"/>
          <p:cNvSpPr txBox="1">
            <a:spLocks noGrp="1"/>
          </p:cNvSpPr>
          <p:nvPr>
            <p:ph type="title"/>
          </p:nvPr>
        </p:nvSpPr>
        <p:spPr>
          <a:prstGeom prst="rect">
            <a:avLst/>
          </a:prstGeom>
        </p:spPr>
        <p:txBody>
          <a:bodyPr/>
          <a:lstStyle>
            <a:lvl1pPr algn="ctr"/>
          </a:lstStyle>
          <a:p>
            <a:r>
              <a:t>Fermentable Grains</a:t>
            </a:r>
          </a:p>
        </p:txBody>
      </p:sp>
      <p:sp>
        <p:nvSpPr>
          <p:cNvPr id="112" name="Content Placeholder 2"/>
          <p:cNvSpPr txBox="1">
            <a:spLocks noGrp="1"/>
          </p:cNvSpPr>
          <p:nvPr>
            <p:ph type="body" idx="1"/>
          </p:nvPr>
        </p:nvSpPr>
        <p:spPr>
          <a:prstGeom prst="rect">
            <a:avLst/>
          </a:prstGeom>
        </p:spPr>
        <p:txBody>
          <a:bodyPr/>
          <a:lstStyle/>
          <a:p>
            <a:r>
              <a:t>Beer is an alcoholic beverage that is derived from the fermentation of </a:t>
            </a:r>
            <a:r>
              <a:rPr i="1"/>
              <a:t>grain-based sugars</a:t>
            </a:r>
            <a:r>
              <a:t>. </a:t>
            </a:r>
          </a:p>
          <a:p>
            <a:r>
              <a:t>We call these grains “malt” as a broad term, but they can include malted barley, wheat, oats, rice, corn, rye, etc. </a:t>
            </a:r>
          </a:p>
          <a:p>
            <a:r>
              <a:t>Fermentation of fruit-based sugars results in wine.</a:t>
            </a:r>
          </a:p>
          <a:p>
            <a:r>
              <a:t>If distillation is involved, it becomes liquor or spirits. </a:t>
            </a:r>
          </a:p>
        </p:txBody>
      </p:sp>
      <p:pic>
        <p:nvPicPr>
          <p:cNvPr id="113" name="Picture 3" descr="Picture 3"/>
          <p:cNvPicPr>
            <a:picLocks noChangeAspect="1"/>
          </p:cNvPicPr>
          <p:nvPr/>
        </p:nvPicPr>
        <p:blipFill>
          <a:blip r:embed="rId3">
            <a:extLst/>
          </a:blip>
          <a:stretch>
            <a:fillRect/>
          </a:stretch>
        </p:blipFill>
        <p:spPr>
          <a:xfrm>
            <a:off x="1257833" y="4523247"/>
            <a:ext cx="6623996" cy="141312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itle 1"/>
          <p:cNvSpPr txBox="1">
            <a:spLocks noGrp="1"/>
          </p:cNvSpPr>
          <p:nvPr>
            <p:ph type="title"/>
          </p:nvPr>
        </p:nvSpPr>
        <p:spPr>
          <a:prstGeom prst="rect">
            <a:avLst/>
          </a:prstGeom>
        </p:spPr>
        <p:txBody>
          <a:bodyPr/>
          <a:lstStyle>
            <a:lvl1pPr algn="ctr"/>
          </a:lstStyle>
          <a:p>
            <a:r>
              <a:t>What is in beer?</a:t>
            </a:r>
          </a:p>
        </p:txBody>
      </p:sp>
      <p:sp>
        <p:nvSpPr>
          <p:cNvPr id="118" name="Content Placeholder 2"/>
          <p:cNvSpPr txBox="1">
            <a:spLocks noGrp="1"/>
          </p:cNvSpPr>
          <p:nvPr>
            <p:ph type="body" idx="1"/>
          </p:nvPr>
        </p:nvSpPr>
        <p:spPr>
          <a:prstGeom prst="rect">
            <a:avLst/>
          </a:prstGeom>
        </p:spPr>
        <p:txBody>
          <a:bodyPr/>
          <a:lstStyle/>
          <a:p>
            <a:r>
              <a:t>Malt (Grain Bill): the grains which provide a source of sugar also provide proteins, coloring, and flavoring.</a:t>
            </a:r>
          </a:p>
          <a:p>
            <a:r>
              <a:t>Hops: the flower added to provide a bitter balance to malt sweetness, but can also provide a large amount of the flavors and aromas depending on style. </a:t>
            </a:r>
          </a:p>
          <a:p>
            <a:r>
              <a:t>Yeast: microorganisms that convert sugars to ethanol (alcohol) and carbon dioxide, and can also provide flavors and aromas, particularly in German and Belgian styles.</a:t>
            </a:r>
          </a:p>
          <a:p>
            <a:r>
              <a:t>Water: not all water is equal, some particulates (iron) make for bad beer, others (CaCO</a:t>
            </a:r>
            <a:r>
              <a:rPr baseline="-25000"/>
              <a:t>3</a:t>
            </a:r>
            <a:r>
              <a:t>) limit styles.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itle 1"/>
          <p:cNvSpPr txBox="1">
            <a:spLocks noGrp="1"/>
          </p:cNvSpPr>
          <p:nvPr>
            <p:ph type="title"/>
          </p:nvPr>
        </p:nvSpPr>
        <p:spPr>
          <a:prstGeom prst="rect">
            <a:avLst/>
          </a:prstGeom>
        </p:spPr>
        <p:txBody>
          <a:bodyPr/>
          <a:lstStyle>
            <a:lvl1pPr algn="ctr"/>
          </a:lstStyle>
          <a:p>
            <a:r>
              <a:t>Standard Reference Method (SRM)</a:t>
            </a:r>
          </a:p>
        </p:txBody>
      </p:sp>
      <p:sp>
        <p:nvSpPr>
          <p:cNvPr id="123" name="Content Placeholder 2"/>
          <p:cNvSpPr txBox="1">
            <a:spLocks noGrp="1"/>
          </p:cNvSpPr>
          <p:nvPr>
            <p:ph type="body" idx="1"/>
          </p:nvPr>
        </p:nvSpPr>
        <p:spPr>
          <a:prstGeom prst="rect">
            <a:avLst/>
          </a:prstGeom>
        </p:spPr>
        <p:txBody>
          <a:bodyPr/>
          <a:lstStyle/>
          <a:p>
            <a:r>
              <a:t>Standard Reference Method (SRM) is a number given to a beer to define its color. Called “Degrees SRM”</a:t>
            </a:r>
          </a:p>
          <a:p>
            <a:r>
              <a:t>Scale ranges from 1-40</a:t>
            </a:r>
          </a:p>
          <a:p>
            <a:pPr marL="0" indent="0">
              <a:buSzTx/>
              <a:buNone/>
            </a:pPr>
            <a:r>
              <a:t>	2 = Pale Straw</a:t>
            </a:r>
          </a:p>
          <a:p>
            <a:pPr marL="0" indent="0">
              <a:buSzTx/>
              <a:buNone/>
            </a:pPr>
            <a:r>
              <a:t>	12 = Medium Amber</a:t>
            </a:r>
          </a:p>
          <a:p>
            <a:pPr marL="0" indent="0">
              <a:buSzTx/>
              <a:buNone/>
            </a:pPr>
            <a:r>
              <a:t>	20 = Brown</a:t>
            </a:r>
          </a:p>
          <a:p>
            <a:pPr marL="0" indent="0">
              <a:buSzTx/>
              <a:buNone/>
            </a:pPr>
            <a:r>
              <a:t>	24 = Ruby Brown </a:t>
            </a:r>
          </a:p>
          <a:p>
            <a:pPr marL="0" indent="0">
              <a:buSzTx/>
              <a:buNone/>
            </a:pPr>
            <a:r>
              <a:t>	30 = Deep Brown</a:t>
            </a:r>
          </a:p>
          <a:p>
            <a:pPr marL="0" indent="0">
              <a:buSzTx/>
              <a:buNone/>
            </a:pPr>
            <a:r>
              <a:t>	40 = Black</a:t>
            </a:r>
          </a:p>
          <a:p>
            <a:pPr marL="0" indent="0">
              <a:buSzTx/>
              <a:buNone/>
            </a:pPr>
            <a:endParaRPr/>
          </a:p>
          <a:p>
            <a:r>
              <a:t>European Brewers Convention (EBC) = SRMx2</a:t>
            </a:r>
          </a:p>
        </p:txBody>
      </p:sp>
      <p:pic>
        <p:nvPicPr>
          <p:cNvPr id="124" name="Screen Shot 2019-04-24 at 2.13.37 PM.png" descr="Screen Shot 2019-04-24 at 2.13.37 PM.png"/>
          <p:cNvPicPr>
            <a:picLocks noChangeAspect="1"/>
          </p:cNvPicPr>
          <p:nvPr/>
        </p:nvPicPr>
        <p:blipFill>
          <a:blip r:embed="rId3">
            <a:extLst/>
          </a:blip>
          <a:stretch>
            <a:fillRect/>
          </a:stretch>
        </p:blipFill>
        <p:spPr>
          <a:xfrm>
            <a:off x="5846838" y="2465965"/>
            <a:ext cx="1658862" cy="3145270"/>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itle 1"/>
          <p:cNvSpPr txBox="1">
            <a:spLocks noGrp="1"/>
          </p:cNvSpPr>
          <p:nvPr>
            <p:ph type="title"/>
          </p:nvPr>
        </p:nvSpPr>
        <p:spPr>
          <a:prstGeom prst="rect">
            <a:avLst/>
          </a:prstGeom>
        </p:spPr>
        <p:txBody>
          <a:bodyPr/>
          <a:lstStyle>
            <a:lvl1pPr algn="ctr"/>
          </a:lstStyle>
          <a:p>
            <a:r>
              <a:t>International Bittering Units (IBU)</a:t>
            </a:r>
          </a:p>
        </p:txBody>
      </p:sp>
      <p:sp>
        <p:nvSpPr>
          <p:cNvPr id="129" name="Content Placeholder 2"/>
          <p:cNvSpPr txBox="1">
            <a:spLocks noGrp="1"/>
          </p:cNvSpPr>
          <p:nvPr>
            <p:ph type="body" idx="1"/>
          </p:nvPr>
        </p:nvSpPr>
        <p:spPr>
          <a:prstGeom prst="rect">
            <a:avLst/>
          </a:prstGeom>
        </p:spPr>
        <p:txBody>
          <a:bodyPr/>
          <a:lstStyle/>
          <a:p>
            <a:r>
              <a:t>A theoretically limitless scale that quantifies how bitter</a:t>
            </a:r>
            <a:r>
              <a:rPr i="1"/>
              <a:t> </a:t>
            </a:r>
            <a:r>
              <a:t>a beer is. This is calculated based on the amount of hops added to the boil, and how long they are boiled for. </a:t>
            </a:r>
          </a:p>
          <a:p>
            <a:r>
              <a:t>Beers typically range from about 5 to &gt;100</a:t>
            </a:r>
          </a:p>
          <a:p>
            <a:r>
              <a:t>Human threshold for bitterness is approx. 100 IBUs.</a:t>
            </a:r>
          </a:p>
          <a:p>
            <a:r>
              <a:t>While IBU’s provide some idea of a beer’s bitterness, they are not an ideal qualitative measure. The scale doesn’t take into account things like sweetness and malt roastiness that can provide a lower “perceived bitterness.”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itle 1"/>
          <p:cNvSpPr txBox="1">
            <a:spLocks noGrp="1"/>
          </p:cNvSpPr>
          <p:nvPr>
            <p:ph type="title"/>
          </p:nvPr>
        </p:nvSpPr>
        <p:spPr>
          <a:prstGeom prst="rect">
            <a:avLst/>
          </a:prstGeom>
        </p:spPr>
        <p:txBody>
          <a:bodyPr/>
          <a:lstStyle/>
          <a:p>
            <a:pPr algn="ctr"/>
            <a:r>
              <a:t>Volumes of CO</a:t>
            </a:r>
            <a:r>
              <a:rPr baseline="-25000"/>
              <a:t>2</a:t>
            </a:r>
          </a:p>
        </p:txBody>
      </p:sp>
      <p:sp>
        <p:nvSpPr>
          <p:cNvPr id="134" name="Content Placeholder 2"/>
          <p:cNvSpPr txBox="1">
            <a:spLocks noGrp="1"/>
          </p:cNvSpPr>
          <p:nvPr>
            <p:ph type="body" idx="1"/>
          </p:nvPr>
        </p:nvSpPr>
        <p:spPr>
          <a:prstGeom prst="rect">
            <a:avLst/>
          </a:prstGeom>
        </p:spPr>
        <p:txBody>
          <a:bodyPr/>
          <a:lstStyle/>
          <a:p>
            <a:r>
              <a:t>This is the numeric measure for how carbonated a beer is.</a:t>
            </a:r>
          </a:p>
          <a:p>
            <a:r>
              <a:t>Ranges from &lt;1.0 for British Cask Ales to &gt;4.0 for highly carbonated styles such as wheat beers and gueuzes. </a:t>
            </a:r>
          </a:p>
          <a:p>
            <a:r>
              <a:t>The number is not particularly important except for brewing and balancing draft pouring systems, but developing a sense of whether a beer is under- or over-carbonated for the style is important.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itle 1"/>
          <p:cNvSpPr txBox="1">
            <a:spLocks noGrp="1"/>
          </p:cNvSpPr>
          <p:nvPr>
            <p:ph type="title"/>
          </p:nvPr>
        </p:nvSpPr>
        <p:spPr>
          <a:prstGeom prst="rect">
            <a:avLst/>
          </a:prstGeom>
        </p:spPr>
        <p:txBody>
          <a:bodyPr/>
          <a:lstStyle>
            <a:lvl1pPr algn="ctr"/>
          </a:lstStyle>
          <a:p>
            <a:r>
              <a:t>How do we taste and smell?</a:t>
            </a:r>
          </a:p>
        </p:txBody>
      </p:sp>
      <p:sp>
        <p:nvSpPr>
          <p:cNvPr id="139" name="Content Placeholder 2"/>
          <p:cNvSpPr txBox="1">
            <a:spLocks noGrp="1"/>
          </p:cNvSpPr>
          <p:nvPr>
            <p:ph type="body" idx="1"/>
          </p:nvPr>
        </p:nvSpPr>
        <p:spPr>
          <a:prstGeom prst="rect">
            <a:avLst/>
          </a:prstGeom>
        </p:spPr>
        <p:txBody>
          <a:bodyPr/>
          <a:lstStyle/>
          <a:p>
            <a:r>
              <a:t>The gustatory system</a:t>
            </a:r>
            <a:r>
              <a:rPr i="1"/>
              <a:t> </a:t>
            </a:r>
            <a:r>
              <a:t>describes our ability to taste and smell. Smell can account for up to 80% of our perceived taste.</a:t>
            </a:r>
          </a:p>
          <a:p>
            <a:r>
              <a:t>The olfactory system describes our ability to smell, and is a combination of the orthonasal (nose) and retronasal (mouth and throat) systems. </a:t>
            </a:r>
          </a:p>
          <a:p>
            <a:r>
              <a:t>Long, deep breaths will dry your mucus membranes and overwhelm your scent receptors. Short, quick sniffs is preferable. </a:t>
            </a:r>
          </a:p>
          <a:p>
            <a:r>
              <a:t>Try to connect scents (and flavors) with memories, or known descriptors. No descriptor is too crazy. </a:t>
            </a:r>
          </a:p>
        </p:txBody>
      </p:sp>
    </p:spTree>
  </p:cSld>
  <p:clrMapOvr>
    <a:masterClrMapping/>
  </p:clrMapOvr>
  <p:transition spd="med"/>
</p:sld>
</file>

<file path=ppt/theme/theme1.xml><?xml version="1.0" encoding="utf-8"?>
<a:theme xmlns:a="http://schemas.openxmlformats.org/drawingml/2006/main" name="Clarity">
  <a:themeElements>
    <a:clrScheme name="Clarity">
      <a:dk1>
        <a:srgbClr val="292934"/>
      </a:dk1>
      <a:lt1>
        <a:srgbClr val="FFFFFF"/>
      </a:lt1>
      <a:dk2>
        <a:srgbClr val="A7A7A7"/>
      </a:dk2>
      <a:lt2>
        <a:srgbClr val="535353"/>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FF00FF"/>
      </a:folHlink>
    </a:clrScheme>
    <a:fontScheme name="Clarity">
      <a:majorFont>
        <a:latin typeface="Calibri"/>
        <a:ea typeface="Calibri"/>
        <a:cs typeface="Calibri"/>
      </a:majorFont>
      <a:minorFont>
        <a:latin typeface="Helvetica"/>
        <a:ea typeface="Helvetica"/>
        <a:cs typeface="Helvetica"/>
      </a:minorFont>
    </a:fontScheme>
    <a:fmtScheme name="Clarit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larity">
  <a:themeElements>
    <a:clrScheme name="Clarity">
      <a:dk1>
        <a:srgbClr val="000000"/>
      </a:dk1>
      <a:lt1>
        <a:srgbClr val="FFFFFF"/>
      </a:lt1>
      <a:dk2>
        <a:srgbClr val="A7A7A7"/>
      </a:dk2>
      <a:lt2>
        <a:srgbClr val="535353"/>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FF00FF"/>
      </a:folHlink>
    </a:clrScheme>
    <a:fontScheme name="Clarity">
      <a:majorFont>
        <a:latin typeface="Calibri"/>
        <a:ea typeface="Calibri"/>
        <a:cs typeface="Calibri"/>
      </a:majorFont>
      <a:minorFont>
        <a:latin typeface="Helvetica"/>
        <a:ea typeface="Helvetica"/>
        <a:cs typeface="Helvetica"/>
      </a:minorFont>
    </a:fontScheme>
    <a:fmtScheme name="Clarit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
          <a:effectLst>
            <a:outerShdw blurRad="38100" dist="25400" dir="2700000" rotWithShape="0">
              <a:srgbClr val="000000">
                <a:alpha val="6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2700000" rotWithShape="0">
            <a:srgbClr val="000000">
              <a:alpha val="6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292934"/>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3122</Words>
  <Application>Microsoft Office PowerPoint</Application>
  <PresentationFormat>On-screen Show (4:3)</PresentationFormat>
  <Paragraphs>201</Paragraphs>
  <Slides>37</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Calibri</vt:lpstr>
      <vt:lpstr>Clarity</vt:lpstr>
      <vt:lpstr>Beer 101</vt:lpstr>
      <vt:lpstr>About Me</vt:lpstr>
      <vt:lpstr>Sixpoint Brewery</vt:lpstr>
      <vt:lpstr>Fermentable Grains</vt:lpstr>
      <vt:lpstr>What is in beer?</vt:lpstr>
      <vt:lpstr>Standard Reference Method (SRM)</vt:lpstr>
      <vt:lpstr>International Bittering Units (IBU)</vt:lpstr>
      <vt:lpstr>Volumes of CO2</vt:lpstr>
      <vt:lpstr>How do we taste and smell?</vt:lpstr>
      <vt:lpstr>What do we taste?</vt:lpstr>
      <vt:lpstr>What is mouthfeel?</vt:lpstr>
      <vt:lpstr>How should you taste?</vt:lpstr>
      <vt:lpstr>Hops</vt:lpstr>
      <vt:lpstr>PowerPoint Presentation</vt:lpstr>
      <vt:lpstr>Hop Flavors and Aromas</vt:lpstr>
      <vt:lpstr>Malt</vt:lpstr>
      <vt:lpstr>Malt Flavors and Aromas</vt:lpstr>
      <vt:lpstr>Yeast</vt:lpstr>
      <vt:lpstr>Yeast Flavors and Aromas </vt:lpstr>
      <vt:lpstr>Steps of Brewing</vt:lpstr>
      <vt:lpstr>Pre-Mash: Malt Selection</vt:lpstr>
      <vt:lpstr>Malt Preparation: Kilning</vt:lpstr>
      <vt:lpstr>Mash Temperature</vt:lpstr>
      <vt:lpstr>Lautering</vt:lpstr>
      <vt:lpstr>Boiling</vt:lpstr>
      <vt:lpstr>Whirlpool and Cooling</vt:lpstr>
      <vt:lpstr>Fermentation</vt:lpstr>
      <vt:lpstr>Lager vs. Ale</vt:lpstr>
      <vt:lpstr>Wild Yeast</vt:lpstr>
      <vt:lpstr>“Off Flavors”</vt:lpstr>
      <vt:lpstr>Where do styles come from?</vt:lpstr>
      <vt:lpstr>Who defines styles?</vt:lpstr>
      <vt:lpstr>Golden Age of Beer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Beer 101</dc:title>
  <dc:creator>Karen Goodlad</dc:creator>
  <cp:lastModifiedBy>Karen Goodlad</cp:lastModifiedBy>
  <cp:revision>1</cp:revision>
  <dcterms:modified xsi:type="dcterms:W3CDTF">2019-04-29T19:30:50Z</dcterms:modified>
</cp:coreProperties>
</file>