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53"/>
  </p:notesMasterIdLst>
  <p:sldIdLst>
    <p:sldId id="256" r:id="rId2"/>
    <p:sldId id="257" r:id="rId3"/>
    <p:sldId id="258" r:id="rId4"/>
    <p:sldId id="259" r:id="rId5"/>
    <p:sldId id="260" r:id="rId6"/>
    <p:sldId id="261" r:id="rId7"/>
    <p:sldId id="262" r:id="rId8"/>
    <p:sldId id="263" r:id="rId9"/>
    <p:sldId id="301" r:id="rId10"/>
    <p:sldId id="302" r:id="rId11"/>
    <p:sldId id="303" r:id="rId12"/>
    <p:sldId id="264" r:id="rId13"/>
    <p:sldId id="265" r:id="rId14"/>
    <p:sldId id="266" r:id="rId15"/>
    <p:sldId id="267" r:id="rId16"/>
    <p:sldId id="268" r:id="rId17"/>
    <p:sldId id="269" r:id="rId18"/>
    <p:sldId id="270" r:id="rId19"/>
    <p:sldId id="271" r:id="rId20"/>
    <p:sldId id="305"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306" r:id="rId35"/>
    <p:sldId id="285" r:id="rId36"/>
    <p:sldId id="286" r:id="rId37"/>
    <p:sldId id="287" r:id="rId38"/>
    <p:sldId id="288" r:id="rId39"/>
    <p:sldId id="304"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
      <p:font typeface="Calibri Light" panose="020F0302020204030204" pitchFamily="34" charset="0"/>
      <p:regular r:id="rId58"/>
      <p:italic r:id="rId59"/>
    </p:embeddedFont>
    <p:embeddedFont>
      <p:font typeface="Lobster" panose="00000500000000000000" pitchFamily="2" charset="0"/>
      <p:regular r:id="rId60"/>
    </p:embeddedFont>
    <p:embeddedFont>
      <p:font typeface="Lora" pitchFamily="2" charset="0"/>
      <p:regular r:id="rId61"/>
      <p:bold r:id="rId62"/>
      <p:italic r:id="rId63"/>
      <p:boldItalic r:id="rId64"/>
    </p:embeddedFont>
    <p:embeddedFont>
      <p:font typeface="Merriweather" panose="00000500000000000000" pitchFamily="2" charset="0"/>
      <p:regular r:id="rId65"/>
      <p:bold r:id="rId66"/>
      <p:italic r:id="rId67"/>
      <p:boldItalic r:id="rId68"/>
    </p:embeddedFont>
    <p:embeddedFont>
      <p:font typeface="Roboto" panose="02000000000000000000" pitchFamily="2" charset="0"/>
      <p:regular r:id="rId69"/>
      <p:bold r:id="rId70"/>
      <p:italic r:id="rId71"/>
      <p:boldItalic r:id="rId72"/>
    </p:embeddedFont>
    <p:embeddedFont>
      <p:font typeface="Roboto Slab" pitchFamily="2" charset="0"/>
      <p:regular r:id="rId73"/>
      <p:bold r:id="rId7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1F9D14-23C8-4D34-8DFC-D49010E3DD2C}" v="72" dt="2023-08-04T17:02:23.113"/>
  </p1510:revLst>
</p1510:revInfo>
</file>

<file path=ppt/tableStyles.xml><?xml version="1.0" encoding="utf-8"?>
<a:tblStyleLst xmlns:a="http://schemas.openxmlformats.org/drawingml/2006/main" def="{B56813CB-5863-4DD9-BF02-295C2CA5C870}">
  <a:tblStyle styleId="{B56813CB-5863-4DD9-BF02-295C2CA5C870}"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BF4"/>
          </a:solidFill>
        </a:fill>
      </a:tcStyle>
    </a:wholeTbl>
    <a:band1H>
      <a:tcTxStyle b="off" i="off"/>
      <a:tcStyle>
        <a:tcBdr/>
        <a:fill>
          <a:solidFill>
            <a:srgbClr val="CAD5E7"/>
          </a:solidFill>
        </a:fill>
      </a:tcStyle>
    </a:band1H>
    <a:band2H>
      <a:tcTxStyle b="off" i="off"/>
      <a:tcStyle>
        <a:tcBdr/>
      </a:tcStyle>
    </a:band2H>
    <a:band1V>
      <a:tcTxStyle b="off" i="off"/>
      <a:tcStyle>
        <a:tcBdr/>
        <a:fill>
          <a:solidFill>
            <a:srgbClr val="CAD5E7"/>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0.fntdata"/><Relationship Id="rId68" Type="http://schemas.openxmlformats.org/officeDocument/2006/relationships/font" Target="fonts/font15.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font" Target="fonts/font13.fntdata"/><Relationship Id="rId74" Type="http://schemas.openxmlformats.org/officeDocument/2006/relationships/font" Target="fonts/font21.fntdata"/><Relationship Id="rId79"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font" Target="fonts/font8.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font" Target="fonts/font16.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9.fntdata"/><Relationship Id="rId80"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font" Target="fonts/font17.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font" Target="fonts/font20.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2.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8.fntdata"/><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D1F9D14-23C8-4D34-8DFC-D49010E3DD2C}"/>
    <pc:docChg chg="undo custSel addSld delSld modSld sldOrd">
      <pc:chgData name="Tom Smith" userId="eac52e5223bf4258" providerId="LiveId" clId="{1D1F9D14-23C8-4D34-8DFC-D49010E3DD2C}" dt="2023-08-04T17:02:23.113" v="278" actId="20577"/>
      <pc:docMkLst>
        <pc:docMk/>
      </pc:docMkLst>
      <pc:sldChg chg="addSp modSp mod">
        <pc:chgData name="Tom Smith" userId="eac52e5223bf4258" providerId="LiveId" clId="{1D1F9D14-23C8-4D34-8DFC-D49010E3DD2C}" dt="2023-08-04T15:57:36.033" v="135"/>
        <pc:sldMkLst>
          <pc:docMk/>
          <pc:sldMk cId="0" sldId="256"/>
        </pc:sldMkLst>
        <pc:spChg chg="add mod">
          <ac:chgData name="Tom Smith" userId="eac52e5223bf4258" providerId="LiveId" clId="{1D1F9D14-23C8-4D34-8DFC-D49010E3DD2C}" dt="2023-08-04T15:42:32.884" v="0"/>
          <ac:spMkLst>
            <pc:docMk/>
            <pc:sldMk cId="0" sldId="256"/>
            <ac:spMk id="2" creationId="{D14966AC-BFE2-1B18-70DB-A6BE0EED5AF1}"/>
          </ac:spMkLst>
        </pc:spChg>
        <pc:spChg chg="mod">
          <ac:chgData name="Tom Smith" userId="eac52e5223bf4258" providerId="LiveId" clId="{1D1F9D14-23C8-4D34-8DFC-D49010E3DD2C}" dt="2023-08-04T15:57:36.033" v="135"/>
          <ac:spMkLst>
            <pc:docMk/>
            <pc:sldMk cId="0" sldId="256"/>
            <ac:spMk id="162" creationId="{00000000-0000-0000-0000-000000000000}"/>
          </ac:spMkLst>
        </pc:spChg>
      </pc:sldChg>
      <pc:sldChg chg="modSp mod">
        <pc:chgData name="Tom Smith" userId="eac52e5223bf4258" providerId="LiveId" clId="{1D1F9D14-23C8-4D34-8DFC-D49010E3DD2C}" dt="2023-08-04T15:42:48.608" v="17" actId="20577"/>
        <pc:sldMkLst>
          <pc:docMk/>
          <pc:sldMk cId="0" sldId="257"/>
        </pc:sldMkLst>
        <pc:spChg chg="mod">
          <ac:chgData name="Tom Smith" userId="eac52e5223bf4258" providerId="LiveId" clId="{1D1F9D14-23C8-4D34-8DFC-D49010E3DD2C}" dt="2023-08-04T15:42:48.608" v="17" actId="20577"/>
          <ac:spMkLst>
            <pc:docMk/>
            <pc:sldMk cId="0" sldId="257"/>
            <ac:spMk id="171" creationId="{00000000-0000-0000-0000-000000000000}"/>
          </ac:spMkLst>
        </pc:spChg>
      </pc:sldChg>
      <pc:sldChg chg="modSp mod modAnim">
        <pc:chgData name="Tom Smith" userId="eac52e5223bf4258" providerId="LiveId" clId="{1D1F9D14-23C8-4D34-8DFC-D49010E3DD2C}" dt="2023-08-04T15:48:37.215" v="69"/>
        <pc:sldMkLst>
          <pc:docMk/>
          <pc:sldMk cId="0" sldId="259"/>
        </pc:sldMkLst>
        <pc:spChg chg="mod">
          <ac:chgData name="Tom Smith" userId="eac52e5223bf4258" providerId="LiveId" clId="{1D1F9D14-23C8-4D34-8DFC-D49010E3DD2C}" dt="2023-08-04T15:48:33.278" v="68" actId="20577"/>
          <ac:spMkLst>
            <pc:docMk/>
            <pc:sldMk cId="0" sldId="259"/>
            <ac:spMk id="186" creationId="{00000000-0000-0000-0000-000000000000}"/>
          </ac:spMkLst>
        </pc:spChg>
      </pc:sldChg>
      <pc:sldChg chg="modSp mod">
        <pc:chgData name="Tom Smith" userId="eac52e5223bf4258" providerId="LiveId" clId="{1D1F9D14-23C8-4D34-8DFC-D49010E3DD2C}" dt="2023-08-04T15:47:14.294" v="28" actId="207"/>
        <pc:sldMkLst>
          <pc:docMk/>
          <pc:sldMk cId="0" sldId="260"/>
        </pc:sldMkLst>
        <pc:graphicFrameChg chg="modGraphic">
          <ac:chgData name="Tom Smith" userId="eac52e5223bf4258" providerId="LiveId" clId="{1D1F9D14-23C8-4D34-8DFC-D49010E3DD2C}" dt="2023-08-04T15:47:14.294" v="28" actId="207"/>
          <ac:graphicFrameMkLst>
            <pc:docMk/>
            <pc:sldMk cId="0" sldId="260"/>
            <ac:graphicFrameMk id="191" creationId="{00000000-0000-0000-0000-000000000000}"/>
          </ac:graphicFrameMkLst>
        </pc:graphicFrameChg>
      </pc:sldChg>
      <pc:sldChg chg="modSp mod">
        <pc:chgData name="Tom Smith" userId="eac52e5223bf4258" providerId="LiveId" clId="{1D1F9D14-23C8-4D34-8DFC-D49010E3DD2C}" dt="2023-08-04T15:47:36.930" v="30" actId="207"/>
        <pc:sldMkLst>
          <pc:docMk/>
          <pc:sldMk cId="0" sldId="261"/>
        </pc:sldMkLst>
        <pc:graphicFrameChg chg="modGraphic">
          <ac:chgData name="Tom Smith" userId="eac52e5223bf4258" providerId="LiveId" clId="{1D1F9D14-23C8-4D34-8DFC-D49010E3DD2C}" dt="2023-08-04T15:47:36.930" v="30" actId="207"/>
          <ac:graphicFrameMkLst>
            <pc:docMk/>
            <pc:sldMk cId="0" sldId="261"/>
            <ac:graphicFrameMk id="197" creationId="{00000000-0000-0000-0000-000000000000}"/>
          </ac:graphicFrameMkLst>
        </pc:graphicFrameChg>
      </pc:sldChg>
      <pc:sldChg chg="modAnim">
        <pc:chgData name="Tom Smith" userId="eac52e5223bf4258" providerId="LiveId" clId="{1D1F9D14-23C8-4D34-8DFC-D49010E3DD2C}" dt="2023-08-04T15:49:02.597" v="72"/>
        <pc:sldMkLst>
          <pc:docMk/>
          <pc:sldMk cId="0" sldId="263"/>
        </pc:sldMkLst>
      </pc:sldChg>
      <pc:sldChg chg="modSp modAnim">
        <pc:chgData name="Tom Smith" userId="eac52e5223bf4258" providerId="LiveId" clId="{1D1F9D14-23C8-4D34-8DFC-D49010E3DD2C}" dt="2023-08-04T15:49:48.283" v="79"/>
        <pc:sldMkLst>
          <pc:docMk/>
          <pc:sldMk cId="0" sldId="267"/>
        </pc:sldMkLst>
        <pc:spChg chg="mod">
          <ac:chgData name="Tom Smith" userId="eac52e5223bf4258" providerId="LiveId" clId="{1D1F9D14-23C8-4D34-8DFC-D49010E3DD2C}" dt="2023-08-04T15:49:48.283" v="78"/>
          <ac:spMkLst>
            <pc:docMk/>
            <pc:sldMk cId="0" sldId="267"/>
            <ac:spMk id="230" creationId="{00000000-0000-0000-0000-000000000000}"/>
          </ac:spMkLst>
        </pc:spChg>
      </pc:sldChg>
      <pc:sldChg chg="modSp mod">
        <pc:chgData name="Tom Smith" userId="eac52e5223bf4258" providerId="LiveId" clId="{1D1F9D14-23C8-4D34-8DFC-D49010E3DD2C}" dt="2023-08-04T15:50:26.338" v="93" actId="20577"/>
        <pc:sldMkLst>
          <pc:docMk/>
          <pc:sldMk cId="0" sldId="269"/>
        </pc:sldMkLst>
        <pc:spChg chg="mod">
          <ac:chgData name="Tom Smith" userId="eac52e5223bf4258" providerId="LiveId" clId="{1D1F9D14-23C8-4D34-8DFC-D49010E3DD2C}" dt="2023-08-04T15:50:26.338" v="93" actId="20577"/>
          <ac:spMkLst>
            <pc:docMk/>
            <pc:sldMk cId="0" sldId="269"/>
            <ac:spMk id="243" creationId="{00000000-0000-0000-0000-000000000000}"/>
          </ac:spMkLst>
        </pc:spChg>
      </pc:sldChg>
      <pc:sldChg chg="modSp mod">
        <pc:chgData name="Tom Smith" userId="eac52e5223bf4258" providerId="LiveId" clId="{1D1F9D14-23C8-4D34-8DFC-D49010E3DD2C}" dt="2023-08-04T17:02:02.625" v="257" actId="1076"/>
        <pc:sldMkLst>
          <pc:docMk/>
          <pc:sldMk cId="0" sldId="284"/>
        </pc:sldMkLst>
        <pc:spChg chg="mod">
          <ac:chgData name="Tom Smith" userId="eac52e5223bf4258" providerId="LiveId" clId="{1D1F9D14-23C8-4D34-8DFC-D49010E3DD2C}" dt="2023-08-04T17:02:02.625" v="257" actId="1076"/>
          <ac:spMkLst>
            <pc:docMk/>
            <pc:sldMk cId="0" sldId="284"/>
            <ac:spMk id="334" creationId="{00000000-0000-0000-0000-000000000000}"/>
          </ac:spMkLst>
        </pc:spChg>
      </pc:sldChg>
      <pc:sldChg chg="modAnim">
        <pc:chgData name="Tom Smith" userId="eac52e5223bf4258" providerId="LiveId" clId="{1D1F9D14-23C8-4D34-8DFC-D49010E3DD2C}" dt="2023-08-04T15:51:57.629" v="98"/>
        <pc:sldMkLst>
          <pc:docMk/>
          <pc:sldMk cId="0" sldId="295"/>
        </pc:sldMkLst>
      </pc:sldChg>
      <pc:sldChg chg="modAnim">
        <pc:chgData name="Tom Smith" userId="eac52e5223bf4258" providerId="LiveId" clId="{1D1F9D14-23C8-4D34-8DFC-D49010E3DD2C}" dt="2023-08-04T15:52:09.171" v="101"/>
        <pc:sldMkLst>
          <pc:docMk/>
          <pc:sldMk cId="0" sldId="296"/>
        </pc:sldMkLst>
      </pc:sldChg>
      <pc:sldChg chg="modSp mod">
        <pc:chgData name="Tom Smith" userId="eac52e5223bf4258" providerId="LiveId" clId="{1D1F9D14-23C8-4D34-8DFC-D49010E3DD2C}" dt="2023-08-04T15:52:24.514" v="103" actId="14100"/>
        <pc:sldMkLst>
          <pc:docMk/>
          <pc:sldMk cId="0" sldId="297"/>
        </pc:sldMkLst>
        <pc:spChg chg="mod">
          <ac:chgData name="Tom Smith" userId="eac52e5223bf4258" providerId="LiveId" clId="{1D1F9D14-23C8-4D34-8DFC-D49010E3DD2C}" dt="2023-08-04T15:52:24.514" v="103" actId="14100"/>
          <ac:spMkLst>
            <pc:docMk/>
            <pc:sldMk cId="0" sldId="297"/>
            <ac:spMk id="412" creationId="{00000000-0000-0000-0000-000000000000}"/>
          </ac:spMkLst>
        </pc:spChg>
      </pc:sldChg>
      <pc:sldChg chg="modSp mod">
        <pc:chgData name="Tom Smith" userId="eac52e5223bf4258" providerId="LiveId" clId="{1D1F9D14-23C8-4D34-8DFC-D49010E3DD2C}" dt="2023-08-04T15:52:46.326" v="121" actId="20577"/>
        <pc:sldMkLst>
          <pc:docMk/>
          <pc:sldMk cId="0" sldId="300"/>
        </pc:sldMkLst>
        <pc:spChg chg="mod">
          <ac:chgData name="Tom Smith" userId="eac52e5223bf4258" providerId="LiveId" clId="{1D1F9D14-23C8-4D34-8DFC-D49010E3DD2C}" dt="2023-08-04T15:52:46.326" v="121" actId="20577"/>
          <ac:spMkLst>
            <pc:docMk/>
            <pc:sldMk cId="0" sldId="300"/>
            <ac:spMk id="430" creationId="{00000000-0000-0000-0000-000000000000}"/>
          </ac:spMkLst>
        </pc:spChg>
      </pc:sldChg>
      <pc:sldChg chg="delSp modSp mod ord">
        <pc:chgData name="Tom Smith" userId="eac52e5223bf4258" providerId="LiveId" clId="{1D1F9D14-23C8-4D34-8DFC-D49010E3DD2C}" dt="2023-08-04T15:57:56.352" v="137" actId="478"/>
        <pc:sldMkLst>
          <pc:docMk/>
          <pc:sldMk cId="0" sldId="301"/>
        </pc:sldMkLst>
        <pc:spChg chg="del mod">
          <ac:chgData name="Tom Smith" userId="eac52e5223bf4258" providerId="LiveId" clId="{1D1F9D14-23C8-4D34-8DFC-D49010E3DD2C}" dt="2023-08-04T15:57:56.352" v="137" actId="478"/>
          <ac:spMkLst>
            <pc:docMk/>
            <pc:sldMk cId="0" sldId="301"/>
            <ac:spMk id="439" creationId="{00000000-0000-0000-0000-000000000000}"/>
          </ac:spMkLst>
        </pc:spChg>
      </pc:sldChg>
      <pc:sldChg chg="delSp modSp mod ord modAnim modNotes">
        <pc:chgData name="Tom Smith" userId="eac52e5223bf4258" providerId="LiveId" clId="{1D1F9D14-23C8-4D34-8DFC-D49010E3DD2C}" dt="2023-08-04T15:58:24.306" v="143"/>
        <pc:sldMkLst>
          <pc:docMk/>
          <pc:sldMk cId="0" sldId="302"/>
        </pc:sldMkLst>
        <pc:spChg chg="mod">
          <ac:chgData name="Tom Smith" userId="eac52e5223bf4258" providerId="LiveId" clId="{1D1F9D14-23C8-4D34-8DFC-D49010E3DD2C}" dt="2023-08-04T15:51:16.801" v="94"/>
          <ac:spMkLst>
            <pc:docMk/>
            <pc:sldMk cId="0" sldId="302"/>
            <ac:spMk id="444" creationId="{00000000-0000-0000-0000-000000000000}"/>
          </ac:spMkLst>
        </pc:spChg>
        <pc:spChg chg="mod">
          <ac:chgData name="Tom Smith" userId="eac52e5223bf4258" providerId="LiveId" clId="{1D1F9D14-23C8-4D34-8DFC-D49010E3DD2C}" dt="2023-08-04T15:51:16.801" v="94"/>
          <ac:spMkLst>
            <pc:docMk/>
            <pc:sldMk cId="0" sldId="302"/>
            <ac:spMk id="445" creationId="{00000000-0000-0000-0000-000000000000}"/>
          </ac:spMkLst>
        </pc:spChg>
        <pc:spChg chg="del">
          <ac:chgData name="Tom Smith" userId="eac52e5223bf4258" providerId="LiveId" clId="{1D1F9D14-23C8-4D34-8DFC-D49010E3DD2C}" dt="2023-08-04T15:58:03.196" v="138" actId="478"/>
          <ac:spMkLst>
            <pc:docMk/>
            <pc:sldMk cId="0" sldId="302"/>
            <ac:spMk id="446" creationId="{00000000-0000-0000-0000-000000000000}"/>
          </ac:spMkLst>
        </pc:spChg>
      </pc:sldChg>
      <pc:sldChg chg="addSp delSp modSp mod ord modAnim">
        <pc:chgData name="Tom Smith" userId="eac52e5223bf4258" providerId="LiveId" clId="{1D1F9D14-23C8-4D34-8DFC-D49010E3DD2C}" dt="2023-08-04T16:07:12.494" v="157" actId="1076"/>
        <pc:sldMkLst>
          <pc:docMk/>
          <pc:sldMk cId="0" sldId="303"/>
        </pc:sldMkLst>
        <pc:spChg chg="mod">
          <ac:chgData name="Tom Smith" userId="eac52e5223bf4258" providerId="LiveId" clId="{1D1F9D14-23C8-4D34-8DFC-D49010E3DD2C}" dt="2023-08-04T16:07:05.910" v="155" actId="14100"/>
          <ac:spMkLst>
            <pc:docMk/>
            <pc:sldMk cId="0" sldId="303"/>
            <ac:spMk id="451" creationId="{00000000-0000-0000-0000-000000000000}"/>
          </ac:spMkLst>
        </pc:spChg>
        <pc:spChg chg="mod">
          <ac:chgData name="Tom Smith" userId="eac52e5223bf4258" providerId="LiveId" clId="{1D1F9D14-23C8-4D34-8DFC-D49010E3DD2C}" dt="2023-08-04T16:06:58.504" v="154" actId="14100"/>
          <ac:spMkLst>
            <pc:docMk/>
            <pc:sldMk cId="0" sldId="303"/>
            <ac:spMk id="452" creationId="{00000000-0000-0000-0000-000000000000}"/>
          </ac:spMkLst>
        </pc:spChg>
        <pc:spChg chg="del">
          <ac:chgData name="Tom Smith" userId="eac52e5223bf4258" providerId="LiveId" clId="{1D1F9D14-23C8-4D34-8DFC-D49010E3DD2C}" dt="2023-08-04T16:05:51.033" v="144" actId="478"/>
          <ac:spMkLst>
            <pc:docMk/>
            <pc:sldMk cId="0" sldId="303"/>
            <ac:spMk id="453" creationId="{00000000-0000-0000-0000-000000000000}"/>
          </ac:spMkLst>
        </pc:spChg>
        <pc:picChg chg="add mod">
          <ac:chgData name="Tom Smith" userId="eac52e5223bf4258" providerId="LiveId" clId="{1D1F9D14-23C8-4D34-8DFC-D49010E3DD2C}" dt="2023-08-04T16:07:12.494" v="157" actId="1076"/>
          <ac:picMkLst>
            <pc:docMk/>
            <pc:sldMk cId="0" sldId="303"/>
            <ac:picMk id="1026" creationId="{904BF49D-A263-98A1-6912-3722B6564132}"/>
          </ac:picMkLst>
        </pc:picChg>
      </pc:sldChg>
      <pc:sldChg chg="delSp modSp mod ord modAnim">
        <pc:chgData name="Tom Smith" userId="eac52e5223bf4258" providerId="LiveId" clId="{1D1F9D14-23C8-4D34-8DFC-D49010E3DD2C}" dt="2023-08-04T15:57:08.274" v="134"/>
        <pc:sldMkLst>
          <pc:docMk/>
          <pc:sldMk cId="0" sldId="304"/>
        </pc:sldMkLst>
        <pc:spChg chg="del mod">
          <ac:chgData name="Tom Smith" userId="eac52e5223bf4258" providerId="LiveId" clId="{1D1F9D14-23C8-4D34-8DFC-D49010E3DD2C}" dt="2023-08-04T15:56:51.389" v="131" actId="478"/>
          <ac:spMkLst>
            <pc:docMk/>
            <pc:sldMk cId="0" sldId="304"/>
            <ac:spMk id="460" creationId="{00000000-0000-0000-0000-000000000000}"/>
          </ac:spMkLst>
        </pc:spChg>
      </pc:sldChg>
      <pc:sldChg chg="del">
        <pc:chgData name="Tom Smith" userId="eac52e5223bf4258" providerId="LiveId" clId="{1D1F9D14-23C8-4D34-8DFC-D49010E3DD2C}" dt="2023-08-04T15:53:57.480" v="122" actId="47"/>
        <pc:sldMkLst>
          <pc:docMk/>
          <pc:sldMk cId="0" sldId="305"/>
        </pc:sldMkLst>
      </pc:sldChg>
      <pc:sldChg chg="addSp delSp modSp new mod setBg modClrScheme addAnim delAnim setClrOvrMap chgLayout">
        <pc:chgData name="Tom Smith" userId="eac52e5223bf4258" providerId="LiveId" clId="{1D1F9D14-23C8-4D34-8DFC-D49010E3DD2C}" dt="2023-08-04T16:10:41.199" v="201"/>
        <pc:sldMkLst>
          <pc:docMk/>
          <pc:sldMk cId="1293879642" sldId="305"/>
        </pc:sldMkLst>
        <pc:spChg chg="del mod ord">
          <ac:chgData name="Tom Smith" userId="eac52e5223bf4258" providerId="LiveId" clId="{1D1F9D14-23C8-4D34-8DFC-D49010E3DD2C}" dt="2023-08-04T16:09:51.341" v="159" actId="700"/>
          <ac:spMkLst>
            <pc:docMk/>
            <pc:sldMk cId="1293879642" sldId="305"/>
            <ac:spMk id="2" creationId="{9C2B2B97-88E9-6104-FFF5-7B9D15B73776}"/>
          </ac:spMkLst>
        </pc:spChg>
        <pc:spChg chg="del">
          <ac:chgData name="Tom Smith" userId="eac52e5223bf4258" providerId="LiveId" clId="{1D1F9D14-23C8-4D34-8DFC-D49010E3DD2C}" dt="2023-08-04T16:09:51.341" v="159" actId="700"/>
          <ac:spMkLst>
            <pc:docMk/>
            <pc:sldMk cId="1293879642" sldId="305"/>
            <ac:spMk id="3" creationId="{5D6B8C8A-BA43-2D6D-13AF-C768492FC2F6}"/>
          </ac:spMkLst>
        </pc:spChg>
        <pc:spChg chg="del">
          <ac:chgData name="Tom Smith" userId="eac52e5223bf4258" providerId="LiveId" clId="{1D1F9D14-23C8-4D34-8DFC-D49010E3DD2C}" dt="2023-08-04T16:09:51.341" v="159" actId="700"/>
          <ac:spMkLst>
            <pc:docMk/>
            <pc:sldMk cId="1293879642" sldId="305"/>
            <ac:spMk id="4" creationId="{9CE52EC9-E5C5-A7A1-A30F-9D008E4650CC}"/>
          </ac:spMkLst>
        </pc:spChg>
        <pc:spChg chg="add mod ord">
          <ac:chgData name="Tom Smith" userId="eac52e5223bf4258" providerId="LiveId" clId="{1D1F9D14-23C8-4D34-8DFC-D49010E3DD2C}" dt="2023-08-04T16:10:41.198" v="200" actId="26606"/>
          <ac:spMkLst>
            <pc:docMk/>
            <pc:sldMk cId="1293879642" sldId="305"/>
            <ac:spMk id="5" creationId="{E20CFBFC-8BF2-A676-84F0-85F88870FBEB}"/>
          </ac:spMkLst>
        </pc:spChg>
        <pc:spChg chg="add">
          <ac:chgData name="Tom Smith" userId="eac52e5223bf4258" providerId="LiveId" clId="{1D1F9D14-23C8-4D34-8DFC-D49010E3DD2C}" dt="2023-08-04T16:10:41.198" v="200" actId="26606"/>
          <ac:spMkLst>
            <pc:docMk/>
            <pc:sldMk cId="1293879642" sldId="305"/>
            <ac:spMk id="10" creationId="{66B332A4-D438-4773-A77F-5ED49A448D9D}"/>
          </ac:spMkLst>
        </pc:spChg>
        <pc:spChg chg="add del">
          <ac:chgData name="Tom Smith" userId="eac52e5223bf4258" providerId="LiveId" clId="{1D1F9D14-23C8-4D34-8DFC-D49010E3DD2C}" dt="2023-08-04T16:10:41.189" v="199" actId="26606"/>
          <ac:spMkLst>
            <pc:docMk/>
            <pc:sldMk cId="1293879642" sldId="305"/>
            <ac:spMk id="11" creationId="{C1DD1A8A-57D5-4A81-AD04-532B043C5611}"/>
          </ac:spMkLst>
        </pc:spChg>
        <pc:spChg chg="add">
          <ac:chgData name="Tom Smith" userId="eac52e5223bf4258" providerId="LiveId" clId="{1D1F9D14-23C8-4D34-8DFC-D49010E3DD2C}" dt="2023-08-04T16:10:41.198" v="200" actId="26606"/>
          <ac:spMkLst>
            <pc:docMk/>
            <pc:sldMk cId="1293879642" sldId="305"/>
            <ac:spMk id="12" creationId="{DF9AD32D-FF05-44F4-BD4D-9CEE89B71EB9}"/>
          </ac:spMkLst>
        </pc:spChg>
        <pc:spChg chg="add del">
          <ac:chgData name="Tom Smith" userId="eac52e5223bf4258" providerId="LiveId" clId="{1D1F9D14-23C8-4D34-8DFC-D49010E3DD2C}" dt="2023-08-04T16:10:41.189" v="199" actId="26606"/>
          <ac:spMkLst>
            <pc:docMk/>
            <pc:sldMk cId="1293879642" sldId="305"/>
            <ac:spMk id="13" creationId="{007891EC-4501-44ED-A8C8-B11B6DB767AB}"/>
          </ac:spMkLst>
        </pc:spChg>
        <pc:picChg chg="add del">
          <ac:chgData name="Tom Smith" userId="eac52e5223bf4258" providerId="LiveId" clId="{1D1F9D14-23C8-4D34-8DFC-D49010E3DD2C}" dt="2023-08-04T16:10:41.189" v="199" actId="26606"/>
          <ac:picMkLst>
            <pc:docMk/>
            <pc:sldMk cId="1293879642" sldId="305"/>
            <ac:picMk id="7" creationId="{17A06DC5-BDE4-5474-14E8-A04E237A5E05}"/>
          </ac:picMkLst>
        </pc:picChg>
      </pc:sldChg>
      <pc:sldChg chg="del modNotes">
        <pc:chgData name="Tom Smith" userId="eac52e5223bf4258" providerId="LiveId" clId="{1D1F9D14-23C8-4D34-8DFC-D49010E3DD2C}" dt="2023-08-04T15:53:59.092" v="123" actId="47"/>
        <pc:sldMkLst>
          <pc:docMk/>
          <pc:sldMk cId="0" sldId="306"/>
        </pc:sldMkLst>
      </pc:sldChg>
      <pc:sldChg chg="addSp delSp modSp new mod setBg modClrScheme addAnim setClrOvrMap chgLayout">
        <pc:chgData name="Tom Smith" userId="eac52e5223bf4258" providerId="LiveId" clId="{1D1F9D14-23C8-4D34-8DFC-D49010E3DD2C}" dt="2023-08-04T17:02:23.113" v="278" actId="20577"/>
        <pc:sldMkLst>
          <pc:docMk/>
          <pc:sldMk cId="1267516131" sldId="306"/>
        </pc:sldMkLst>
        <pc:spChg chg="del">
          <ac:chgData name="Tom Smith" userId="eac52e5223bf4258" providerId="LiveId" clId="{1D1F9D14-23C8-4D34-8DFC-D49010E3DD2C}" dt="2023-08-04T16:12:03.946" v="203" actId="700"/>
          <ac:spMkLst>
            <pc:docMk/>
            <pc:sldMk cId="1267516131" sldId="306"/>
            <ac:spMk id="2" creationId="{92843D02-8469-F043-84B0-43AD530EA8E1}"/>
          </ac:spMkLst>
        </pc:spChg>
        <pc:spChg chg="add mod">
          <ac:chgData name="Tom Smith" userId="eac52e5223bf4258" providerId="LiveId" clId="{1D1F9D14-23C8-4D34-8DFC-D49010E3DD2C}" dt="2023-08-04T17:02:23.113" v="278" actId="20577"/>
          <ac:spMkLst>
            <pc:docMk/>
            <pc:sldMk cId="1267516131" sldId="306"/>
            <ac:spMk id="3" creationId="{C9DD5653-3FA9-B36E-3909-1ACBEFF2CDD7}"/>
          </ac:spMkLst>
        </pc:spChg>
        <pc:spChg chg="add">
          <ac:chgData name="Tom Smith" userId="eac52e5223bf4258" providerId="LiveId" clId="{1D1F9D14-23C8-4D34-8DFC-D49010E3DD2C}" dt="2023-08-04T16:12:37.654" v="255" actId="26606"/>
          <ac:spMkLst>
            <pc:docMk/>
            <pc:sldMk cId="1267516131" sldId="306"/>
            <ac:spMk id="8" creationId="{66B332A4-D438-4773-A77F-5ED49A448D9D}"/>
          </ac:spMkLst>
        </pc:spChg>
        <pc:spChg chg="add">
          <ac:chgData name="Tom Smith" userId="eac52e5223bf4258" providerId="LiveId" clId="{1D1F9D14-23C8-4D34-8DFC-D49010E3DD2C}" dt="2023-08-04T16:12:37.654" v="255" actId="26606"/>
          <ac:spMkLst>
            <pc:docMk/>
            <pc:sldMk cId="1267516131" sldId="306"/>
            <ac:spMk id="10" creationId="{DF9AD32D-FF05-44F4-BD4D-9CEE89B71EB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g2570b5e347f_1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2" name="Google Shape;442;g2570b5e347f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 added this section on note-taking because several students had asked specifically for note-taking tips. I really like the Cornell Notes method and recommend showing the linked short video. It connects well to the “You Can Grow Your Brain” article because the Cornell Notes technique specifically engages the brain in multiple ways.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2570b5e347f_1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9" name="Google Shape;449;g2570b5e347f_1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94027f94c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94027f9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e94027f94c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e94027f94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94027f94c_0_4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94027f94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1333bd8ae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1333bd8ae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e94027f94c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e94027f94c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e94027f94c_0_4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e94027f94c_0_4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e94027f94c_0_4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e94027f94c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e94027f94c_0_5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e94027f94c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31b22aaf3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g131b22aaf33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e94027f94c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e94027f94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e94027f94c_0_5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e94027f94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e94027f94c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e94027f94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e94027f94c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e94027f94c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e94027f94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e94027f94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94027f94c_0_5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94027f94c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94027f94c_0_5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e94027f94c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100d4a916db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100d4a916d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94027f94c_0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e94027f94c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e94027f94c_0_5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e94027f94c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31b22aaf33_0_3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31b22aaf3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e94027f94c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e94027f94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e94027f94c_0_5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e94027f94c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e94027f94c_0_5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e94027f94c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e94027f94c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e94027f94c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e94027f94c_0_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e94027f94c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1a0bb18906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1a0bb1890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e94027f94c_0_5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e94027f94c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2570b5e347f_1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6" name="Google Shape;456;g2570b5e347f_1_1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e94027f94c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e94027f94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94027f94c_0_4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e94027f94c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526f6634c3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526f6634c3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e94027f94c_0_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e94027f94c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e94027f94c_0_4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2" name="Google Shape;382;ge94027f94c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e94027f94c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e94027f94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25756d46f3d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g25756d46f3d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e94027f94c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8" name="Google Shape;398;ge94027f94c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94027f94c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4" name="Google Shape;404;ge94027f94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e94027f94c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e94027f94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g131b22aaf3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5" name="Google Shape;415;g131b22aaf3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131b22aaf33_0_3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131b22aaf33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6" name="Google Shape;426;g131b22aaf3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7" name="Google Shape;427;g131b22aaf33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526f6634c3_0_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g2526f6634c3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526f6634c3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5" name="Google Shape;195;g2526f6634c3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e94027f94c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e94027f94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e94027f94c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e94027f94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570b5e347f_1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6" name="Google Shape;436;g2570b5e347f_1_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9C494-2109-4063-C36A-5D391FDFC00F}"/>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F368DB8-2154-0FD7-A6B5-AB0E8A38DB47}"/>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97451D-AC9E-AE0A-C377-B50BE8AF45A7}"/>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61FF34E4-9D0A-FA52-969D-7B3991DFCE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7C2743-3FB6-02AC-623F-A1366B9E1C9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00985878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CB156-F8A7-1ECC-A540-5BCFFA42BE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624EB43-FE70-24A8-F6C3-3E3412716B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06EFBC-14C4-BE06-7EF9-3FF7B386FEA3}"/>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EA1E374F-B6C7-76A6-2613-1627B44AB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1639F5-6FD0-5217-0C57-DE152C89E36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3781945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7CCD1E-6CB9-79DC-6BDF-C937C177A35E}"/>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B16B3E-5130-5081-65FB-DA78E4885548}"/>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D51AD0-CD7F-24EB-7C4A-2A5C92C843C9}"/>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52EEEA2E-ECA5-851E-F887-7347DBA50A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3061E4-5804-0911-EC3C-6D758872CD9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26573905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657354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33018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6"/>
        <p:cNvGrpSpPr/>
        <p:nvPr/>
      </p:nvGrpSpPr>
      <p:grpSpPr>
        <a:xfrm>
          <a:off x="0" y="0"/>
          <a:ext cx="0" cy="0"/>
          <a:chOff x="0" y="0"/>
          <a:chExt cx="0" cy="0"/>
        </a:xfrm>
      </p:grpSpPr>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103208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838976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4"/>
        <p:cNvGrpSpPr/>
        <p:nvPr/>
      </p:nvGrpSpPr>
      <p:grpSpPr>
        <a:xfrm>
          <a:off x="0" y="0"/>
          <a:ext cx="0" cy="0"/>
          <a:chOff x="0" y="0"/>
          <a:chExt cx="0" cy="0"/>
        </a:xfrm>
      </p:grpSpPr>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79625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050521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873441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0"/>
        <p:cNvGrpSpPr/>
        <p:nvPr/>
      </p:nvGrpSpPr>
      <p:grpSpPr>
        <a:xfrm>
          <a:off x="0" y="0"/>
          <a:ext cx="0" cy="0"/>
          <a:chOff x="0" y="0"/>
          <a:chExt cx="0" cy="0"/>
        </a:xfrm>
      </p:grpSpPr>
      <p:sp>
        <p:nvSpPr>
          <p:cNvPr id="101" name="Google Shape;101;p21"/>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4066683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95DCA-956B-E838-D255-F82CF86794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E9A365-A975-0123-F3C5-432CA5BE7B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DE5BFA-65F3-7DB6-B936-B2B264B73432}"/>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AF4163BA-2010-AE89-44BF-AA31F14DB2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31EE90-D8C7-0430-FB3D-99D79E68E5E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4602453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EB99A-2AA0-6D5F-2AAF-6A47B4ABBED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D0CD7012-B059-6CFD-8CA4-3AFB165EADDA}"/>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74EAD-4A8A-1821-DD7B-8C352682A658}"/>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484AA366-B55D-23A0-C827-21E3FBD21C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AB807-AFD0-1139-3B49-31E9FEC1BB5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58665073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B8A40-781F-8ECF-3993-1CBAB4886E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D3FCFF-3C73-F8AC-8A19-653212597A02}"/>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F69392-5C08-20C6-D331-95D0AF15772D}"/>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E4AA45-3D17-CD0F-BC26-A7A2F9BDFFD4}"/>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6" name="Footer Placeholder 5">
            <a:extLst>
              <a:ext uri="{FF2B5EF4-FFF2-40B4-BE49-F238E27FC236}">
                <a16:creationId xmlns:a16="http://schemas.microsoft.com/office/drawing/2014/main" id="{BF1DD84F-3C22-4D07-5B4B-66E99358B0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70634D-240D-4F46-ACF6-3D1FEC8B8D55}"/>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226539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4A6F7-A161-961C-D982-2819842CB11C}"/>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1134AA-6C16-27FA-1B72-D5F74761CE24}"/>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70E94CB-CA18-1BBE-C9BB-8621AE5A63C8}"/>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01FBCB-1705-69EF-3E01-ADA1E2F5E0BF}"/>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15DC2A7-56CF-2968-4FF8-CA68CDD719F2}"/>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8A21F9-EE1E-6B7B-23CD-9B0FDF698C22}"/>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8" name="Footer Placeholder 7">
            <a:extLst>
              <a:ext uri="{FF2B5EF4-FFF2-40B4-BE49-F238E27FC236}">
                <a16:creationId xmlns:a16="http://schemas.microsoft.com/office/drawing/2014/main" id="{EB041526-9900-F225-B899-3AD3BFBBBD3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8746FD-7122-CFF4-9FC6-96C42533346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2360262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9240F-9AA1-FE87-7C42-0FD12F6C89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046D6B-5D59-332F-A4DC-1774F0502FFE}"/>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4" name="Footer Placeholder 3">
            <a:extLst>
              <a:ext uri="{FF2B5EF4-FFF2-40B4-BE49-F238E27FC236}">
                <a16:creationId xmlns:a16="http://schemas.microsoft.com/office/drawing/2014/main" id="{C39D67AB-4ABA-A69A-BE40-B93789B220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9E79A7-CE0D-1558-6EF5-B7D6F8DFE94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74781598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B3BDD2-9F92-6D66-3306-0495723FCA61}"/>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3" name="Footer Placeholder 2">
            <a:extLst>
              <a:ext uri="{FF2B5EF4-FFF2-40B4-BE49-F238E27FC236}">
                <a16:creationId xmlns:a16="http://schemas.microsoft.com/office/drawing/2014/main" id="{AD6BF6F0-E494-44C8-9670-EBB4F7520D4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98D6B52-F462-D31E-3AB1-1C255E4CC0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158508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22B7B-BF9E-0A64-579A-11174111AE2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F101404-FE31-370C-2034-FFDFEAC725A9}"/>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14FDA-8F59-310B-6766-789FAC15582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CEFD776-4E5B-4DA6-46F4-77A2D6C66354}"/>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6" name="Footer Placeholder 5">
            <a:extLst>
              <a:ext uri="{FF2B5EF4-FFF2-40B4-BE49-F238E27FC236}">
                <a16:creationId xmlns:a16="http://schemas.microsoft.com/office/drawing/2014/main" id="{4D2EE394-AF72-2CED-E927-71D2E2C6EA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314C73-CEED-F59F-D51E-EFA9EF0B339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1852823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6A0B5-EE2E-0A33-9273-27CAB3F2D762}"/>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056C3C7-12EA-8425-E1D1-D815D9693300}"/>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C21BB8ED-7B8D-0F54-7EC9-E823B3D210A0}"/>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4CAF590-EE3C-8CA7-D700-A20B3B9791AE}"/>
              </a:ext>
            </a:extLst>
          </p:cNvPr>
          <p:cNvSpPr>
            <a:spLocks noGrp="1"/>
          </p:cNvSpPr>
          <p:nvPr>
            <p:ph type="dt" sz="half" idx="10"/>
          </p:nvPr>
        </p:nvSpPr>
        <p:spPr/>
        <p:txBody>
          <a:bodyPr/>
          <a:lstStyle/>
          <a:p>
            <a:fld id="{A46AA832-2C18-4698-A648-196AB03A9B5D}" type="datetimeFigureOut">
              <a:rPr lang="en-US" smtClean="0"/>
              <a:t>8/4/2023</a:t>
            </a:fld>
            <a:endParaRPr lang="en-US"/>
          </a:p>
        </p:txBody>
      </p:sp>
      <p:sp>
        <p:nvSpPr>
          <p:cNvPr id="6" name="Footer Placeholder 5">
            <a:extLst>
              <a:ext uri="{FF2B5EF4-FFF2-40B4-BE49-F238E27FC236}">
                <a16:creationId xmlns:a16="http://schemas.microsoft.com/office/drawing/2014/main" id="{7D3F04D0-325E-16D1-25A7-E92490B93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92824D-B22E-C9C2-D0C7-91DF398BB0D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8741029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D5F557-14C4-08FB-1B71-990BBEEE36BA}"/>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152687-F11C-70E1-99AB-3A0BF45B33D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11A1A-6861-BD22-1D39-8FDCFFAF2CC2}"/>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46AA832-2C18-4698-A648-196AB03A9B5D}" type="datetimeFigureOut">
              <a:rPr lang="en-US" smtClean="0"/>
              <a:t>8/4/2023</a:t>
            </a:fld>
            <a:endParaRPr lang="en-US"/>
          </a:p>
        </p:txBody>
      </p:sp>
      <p:sp>
        <p:nvSpPr>
          <p:cNvPr id="5" name="Footer Placeholder 4">
            <a:extLst>
              <a:ext uri="{FF2B5EF4-FFF2-40B4-BE49-F238E27FC236}">
                <a16:creationId xmlns:a16="http://schemas.microsoft.com/office/drawing/2014/main" id="{50B036E4-121F-C128-B408-FED5BE32D22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4B6A0E4-E18D-EFB4-CB35-57672E23DF4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35650894"/>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nX-xshA_0m8" TargetMode="External"/><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itytech.cuny.edu/alc/" TargetMode="Externa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hyperlink" Target="http://www.citytech.cuny.edu/mathematics/student-resources.aspx" TargetMode="External"/><Relationship Id="rId5" Type="http://schemas.openxmlformats.org/officeDocument/2006/relationships/hyperlink" Target="https://www.citytech.cuny.edu/academics/academic-departments.aspx" TargetMode="External"/><Relationship Id="rId4" Type="http://schemas.openxmlformats.org/officeDocument/2006/relationships/hyperlink" Target="https://openlab.citytech.cuny.edu/writingcenter/2020/06/03/summer-at-the-writing-center/"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mailto:tudentSuccessCenter@citytech.cuny.edu" TargetMode="External"/><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hyperlink" Target="https://www.citytech.cuny.edu/ssc/index.aspx"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hyperlink" Target="https://www.citytech.cuny.edu/peer-support/"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library.citytech.cuny.edu/" TargetMode="External"/><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hyperlink" Target="https://www.citytech.cuny.edu/accessibility/"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hyperlink" Target="http://www.citytech.cuny.edu/accessibilit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www.citytech.cuny.edu/asap/"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s://www.citytech.cuny.edu/edge/" TargetMode="External"/><Relationship Id="rId5" Type="http://schemas.openxmlformats.org/officeDocument/2006/relationships/hyperlink" Target="https://citytech.cuny.edu/seek/" TargetMode="External"/><Relationship Id="rId4" Type="http://schemas.openxmlformats.org/officeDocument/2006/relationships/hyperlink" Target="https://www.citytech.cuny.edu/ace/"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hyperlink" Target="https://www.citytech.cuny.edu/registrar/" TargetMode="External"/><Relationship Id="rId7" Type="http://schemas.openxmlformats.org/officeDocument/2006/relationships/hyperlink" Target="https://www.citytech.cuny.edu/international/" TargetMode="External"/><Relationship Id="rId2" Type="http://schemas.openxmlformats.org/officeDocument/2006/relationships/notesSlide" Target="../notesSlides/notesSlide23.xml"/><Relationship Id="rId1" Type="http://schemas.openxmlformats.org/officeDocument/2006/relationships/slideLayout" Target="../slideLayouts/slideLayout15.xml"/><Relationship Id="rId6" Type="http://schemas.openxmlformats.org/officeDocument/2006/relationships/hyperlink" Target="https://www.citytech.cuny.edu/scholarships/"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hyperlink" Target="https://fyp.citytech.cuny.edu/"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hyperlink" Target="https://fyp.citytech.cuny.edu/peer-mentor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citytech.cuny.edu/sga/" TargetMode="External"/><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hyperlink" Target="http://www.citytech.cuny.edu/servicecorps/" TargetMode="External"/><Relationship Id="rId4" Type="http://schemas.openxmlformats.org/officeDocument/2006/relationships/hyperlink" Target="https://www.nypirg.org/"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citytech.cuny.edu/student-life/" TargetMode="External"/><Relationship Id="rId2" Type="http://schemas.openxmlformats.org/officeDocument/2006/relationships/notesSlide" Target="../notesSlides/notesSlide27.xml"/><Relationship Id="rId1" Type="http://schemas.openxmlformats.org/officeDocument/2006/relationships/slideLayout" Target="../slideLayouts/slideLayout15.xml"/><Relationship Id="rId4" Type="http://schemas.openxmlformats.org/officeDocument/2006/relationships/hyperlink" Target="https://citytech-cuny.presence.io/"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citytech.cuny.edu/pdc/" TargetMode="External"/><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hyperlink" Target="https://www.citytech.cuny.edu/virtual-lab/" TargetMode="External"/><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8" Type="http://schemas.openxmlformats.org/officeDocument/2006/relationships/hyperlink" Target="https://onedrive.live.com" TargetMode="External"/><Relationship Id="rId3" Type="http://schemas.openxmlformats.org/officeDocument/2006/relationships/hyperlink" Target="https://openlab.citytech.cuny.edu/" TargetMode="External"/><Relationship Id="rId7" Type="http://schemas.openxmlformats.org/officeDocument/2006/relationships/hyperlink" Target="http://cis.citytech.cuny.edu/Student/it_student_findemail.aspx" TargetMode="External"/><Relationship Id="rId2" Type="http://schemas.openxmlformats.org/officeDocument/2006/relationships/notesSlide" Target="../notesSlides/notesSlide32.xml"/><Relationship Id="rId1" Type="http://schemas.openxmlformats.org/officeDocument/2006/relationships/slideLayout" Target="../slideLayouts/slideLayout15.xml"/><Relationship Id="rId6" Type="http://schemas.openxmlformats.org/officeDocument/2006/relationships/hyperlink" Target="https://openlab.citytech.cuny.edu/blog/help/accessing-your-city-tech-email-for-students/" TargetMode="External"/><Relationship Id="rId5" Type="http://schemas.openxmlformats.org/officeDocument/2006/relationships/hyperlink" Target="https://cunyfirst.cuny.edu/" TargetMode="External"/><Relationship Id="rId10" Type="http://schemas.openxmlformats.org/officeDocument/2006/relationships/hyperlink" Target="mailto:StudentHelpDesk@citytech.cuny.edu" TargetMode="External"/><Relationship Id="rId4" Type="http://schemas.openxmlformats.org/officeDocument/2006/relationships/hyperlink" Target="https://zoom.us/" TargetMode="External"/><Relationship Id="rId9" Type="http://schemas.openxmlformats.org/officeDocument/2006/relationships/hyperlink" Target="https://bbhosted.cuny.edu/webapps/login/noporta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8" Type="http://schemas.openxmlformats.org/officeDocument/2006/relationships/hyperlink" Target="http://www.citytech.cuny.edu/athletics/" TargetMode="External"/><Relationship Id="rId3" Type="http://schemas.openxmlformats.org/officeDocument/2006/relationships/hyperlink" Target="https://www.citytech.cuny.edu/counseling/" TargetMode="External"/><Relationship Id="rId7" Type="http://schemas.openxmlformats.org/officeDocument/2006/relationships/hyperlink" Target="https://citytech.cuny.edu/bzmaterials/docs/Petrie_Application.pdf" TargetMode="External"/><Relationship Id="rId2" Type="http://schemas.openxmlformats.org/officeDocument/2006/relationships/notesSlide" Target="../notesSlides/notesSlide34.xml"/><Relationship Id="rId1" Type="http://schemas.openxmlformats.org/officeDocument/2006/relationships/slideLayout" Target="../slideLayouts/slideLayout13.xml"/><Relationship Id="rId6" Type="http://schemas.openxmlformats.org/officeDocument/2006/relationships/hyperlink" Target="http://www.citytech.cuny.edu/public-safety/" TargetMode="External"/><Relationship Id="rId5" Type="http://schemas.openxmlformats.org/officeDocument/2006/relationships/hyperlink" Target="https://www.citytech.cuny.edu/wellness-center/" TargetMode="External"/><Relationship Id="rId4" Type="http://schemas.openxmlformats.org/officeDocument/2006/relationships/hyperlink" Target="http://www.citytech.cuny.edu/campus-life/index.aspx#safety"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citytech-cuny.presence.io/event/food-pantry" TargetMode="External"/><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hyperlink" Target="https://www.citytech.cuny.edu/academics/special-programs.aspx" TargetMode="External"/><Relationship Id="rId2" Type="http://schemas.openxmlformats.org/officeDocument/2006/relationships/notesSlide" Target="../notesSlides/notesSlide36.xml"/><Relationship Id="rId1" Type="http://schemas.openxmlformats.org/officeDocument/2006/relationships/slideLayout" Target="../slideLayouts/slideLayout15.xml"/><Relationship Id="rId6" Type="http://schemas.openxmlformats.org/officeDocument/2006/relationships/hyperlink" Target="https://www.citytech.cuny.edu/crearfuturos/" TargetMode="External"/><Relationship Id="rId5" Type="http://schemas.openxmlformats.org/officeDocument/2006/relationships/hyperlink" Target="https://www.citytech.cuny.edu/occ/" TargetMode="External"/><Relationship Id="rId4" Type="http://schemas.openxmlformats.org/officeDocument/2006/relationships/hyperlink" Target="https://www.citytech.cuny.edu/veterans/"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www.citytech.cuny.edu" TargetMode="External"/><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hyperlink" Target="https://docs.google.com/document/d/1y3wdaDP9QMtVXTtPiV76oTA8tsrfLAAwy7YX2NqB1jU/edit?usp=sharing" TargetMode="External"/><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35"/>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62" name="Google Shape;162;p3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dirty="0"/>
              <a:t>Summer 2023</a:t>
            </a:r>
          </a:p>
          <a:p>
            <a:pPr marL="0" lvl="0" indent="0" algn="ctr" rtl="0">
              <a:spcBef>
                <a:spcPts val="0"/>
              </a:spcBef>
              <a:spcAft>
                <a:spcPts val="0"/>
              </a:spcAft>
              <a:buNone/>
            </a:pPr>
            <a:r>
              <a:rPr lang="en-US" dirty="0"/>
              <a:t>Professor Jessica Penner</a:t>
            </a:r>
          </a:p>
          <a:p>
            <a:pPr marL="0" lvl="0" indent="0" algn="ctr" rtl="0">
              <a:spcBef>
                <a:spcPts val="0"/>
              </a:spcBef>
              <a:spcAft>
                <a:spcPts val="0"/>
              </a:spcAft>
              <a:buNone/>
            </a:pPr>
            <a:r>
              <a:rPr lang="en-US" dirty="0"/>
              <a:t>jpenner@citytech.cuny.edu</a:t>
            </a:r>
          </a:p>
        </p:txBody>
      </p:sp>
      <p:grpSp>
        <p:nvGrpSpPr>
          <p:cNvPr id="163" name="Google Shape;163;p35"/>
          <p:cNvGrpSpPr/>
          <p:nvPr/>
        </p:nvGrpSpPr>
        <p:grpSpPr>
          <a:xfrm>
            <a:off x="86851" y="4448817"/>
            <a:ext cx="1273858" cy="607271"/>
            <a:chOff x="86851" y="4297675"/>
            <a:chExt cx="1881900" cy="758425"/>
          </a:xfrm>
        </p:grpSpPr>
        <p:pic>
          <p:nvPicPr>
            <p:cNvPr id="164" name="Google Shape;164;p3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65" name="Google Shape;165;p3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2" name="Google Shape;65;p13">
            <a:extLst>
              <a:ext uri="{FF2B5EF4-FFF2-40B4-BE49-F238E27FC236}">
                <a16:creationId xmlns:a16="http://schemas.microsoft.com/office/drawing/2014/main" id="{D14966AC-BFE2-1B18-70DB-A6BE0EED5AF1}"/>
              </a:ext>
            </a:extLst>
          </p:cNvPr>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dirty="0">
                <a:solidFill>
                  <a:srgbClr val="FF00FF"/>
                </a:solidFill>
                <a:latin typeface="Lobster"/>
                <a:ea typeface="Lobster"/>
                <a:cs typeface="Lobster"/>
                <a:sym typeface="Lobster"/>
              </a:rPr>
              <a:t>Welcome!</a:t>
            </a:r>
            <a:endParaRPr sz="6000" dirty="0">
              <a:solidFill>
                <a:srgbClr val="FF00FF"/>
              </a:solidFill>
              <a:latin typeface="Lobster"/>
              <a:ea typeface="Lobster"/>
              <a:cs typeface="Lobster"/>
              <a:sym typeface="Lobste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81"/>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rgbClr val="92D050"/>
                </a:solidFill>
              </a:rPr>
              <a:t>Effective Note-Taking Strategies</a:t>
            </a:r>
            <a:endParaRPr b="1">
              <a:solidFill>
                <a:srgbClr val="92D050"/>
              </a:solidFill>
            </a:endParaRPr>
          </a:p>
        </p:txBody>
      </p:sp>
      <p:sp>
        <p:nvSpPr>
          <p:cNvPr id="445" name="Google Shape;445;p81"/>
          <p:cNvSpPr txBox="1">
            <a:spLocks noGrp="1"/>
          </p:cNvSpPr>
          <p:nvPr>
            <p:ph type="body" idx="1"/>
          </p:nvPr>
        </p:nvSpPr>
        <p:spPr>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dirty="0"/>
              <a:t>Studies have shown taking notes by hand is most effective!</a:t>
            </a:r>
            <a:endParaRPr dirty="0"/>
          </a:p>
          <a:p>
            <a:pPr marL="457200" lvl="0" indent="-342900" algn="l" rtl="0">
              <a:spcBef>
                <a:spcPts val="0"/>
              </a:spcBef>
              <a:spcAft>
                <a:spcPts val="0"/>
              </a:spcAft>
              <a:buSzPts val="1800"/>
              <a:buChar char="●"/>
            </a:pPr>
            <a:r>
              <a:rPr lang="en" dirty="0"/>
              <a:t>Note-taking is not just a way to record material for later review–it is also a first step in learning the material</a:t>
            </a:r>
            <a:endParaRPr dirty="0"/>
          </a:p>
          <a:p>
            <a:pPr marL="457200" lvl="0" indent="-342900" algn="l" rtl="0">
              <a:spcBef>
                <a:spcPts val="0"/>
              </a:spcBef>
              <a:spcAft>
                <a:spcPts val="0"/>
              </a:spcAft>
              <a:buSzPts val="1800"/>
              <a:buChar char="●"/>
            </a:pPr>
            <a:r>
              <a:rPr lang="en" dirty="0"/>
              <a:t>Don’t try to write down everything the professor says. Instead, identify main ideas and crucial information</a:t>
            </a:r>
            <a:endParaRPr dirty="0"/>
          </a:p>
          <a:p>
            <a:pPr marL="457200" lvl="0" indent="-342900" algn="l" rtl="0">
              <a:spcBef>
                <a:spcPts val="0"/>
              </a:spcBef>
              <a:spcAft>
                <a:spcPts val="0"/>
              </a:spcAft>
              <a:buSzPts val="1800"/>
              <a:buChar char="●"/>
            </a:pPr>
            <a:r>
              <a:rPr lang="en" dirty="0"/>
              <a:t>Add your own questions, ideas, and connections to other course materials. For example, if an idea discussed in lecture relates to a reading you’ve done, mention that in your notes.</a:t>
            </a:r>
            <a:endParaRPr dirty="0"/>
          </a:p>
          <a:p>
            <a:pPr marL="457200" lvl="0" indent="-342900" algn="l" rtl="0">
              <a:spcBef>
                <a:spcPts val="0"/>
              </a:spcBef>
              <a:spcAft>
                <a:spcPts val="0"/>
              </a:spcAft>
              <a:buSzPts val="1800"/>
              <a:buChar char="●"/>
            </a:pPr>
            <a:r>
              <a:rPr lang="en" dirty="0"/>
              <a:t>Consider using the </a:t>
            </a:r>
            <a:r>
              <a:rPr lang="en" u="sng" dirty="0">
                <a:solidFill>
                  <a:schemeClr val="hlink"/>
                </a:solidFill>
                <a:hlinkClick r:id="rId3"/>
              </a:rPr>
              <a:t>Cornell Notes</a:t>
            </a:r>
            <a:r>
              <a:rPr lang="en" dirty="0"/>
              <a:t> method.</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5">
                                            <p:txEl>
                                              <p:pRg st="0" end="0"/>
                                            </p:txEl>
                                          </p:spTgt>
                                        </p:tgtEl>
                                        <p:attrNameLst>
                                          <p:attrName>style.visibility</p:attrName>
                                        </p:attrNameLst>
                                      </p:cBhvr>
                                      <p:to>
                                        <p:strVal val="visible"/>
                                      </p:to>
                                    </p:set>
                                    <p:animEffect transition="in" filter="fade">
                                      <p:cBhvr>
                                        <p:cTn id="7" dur="500"/>
                                        <p:tgtEl>
                                          <p:spTgt spid="44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5">
                                            <p:txEl>
                                              <p:pRg st="1" end="1"/>
                                            </p:txEl>
                                          </p:spTgt>
                                        </p:tgtEl>
                                        <p:attrNameLst>
                                          <p:attrName>style.visibility</p:attrName>
                                        </p:attrNameLst>
                                      </p:cBhvr>
                                      <p:to>
                                        <p:strVal val="visible"/>
                                      </p:to>
                                    </p:set>
                                    <p:animEffect transition="in" filter="fade">
                                      <p:cBhvr>
                                        <p:cTn id="12" dur="500"/>
                                        <p:tgtEl>
                                          <p:spTgt spid="44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5">
                                            <p:txEl>
                                              <p:pRg st="2" end="2"/>
                                            </p:txEl>
                                          </p:spTgt>
                                        </p:tgtEl>
                                        <p:attrNameLst>
                                          <p:attrName>style.visibility</p:attrName>
                                        </p:attrNameLst>
                                      </p:cBhvr>
                                      <p:to>
                                        <p:strVal val="visible"/>
                                      </p:to>
                                    </p:set>
                                    <p:animEffect transition="in" filter="fade">
                                      <p:cBhvr>
                                        <p:cTn id="17" dur="500"/>
                                        <p:tgtEl>
                                          <p:spTgt spid="44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45">
                                            <p:txEl>
                                              <p:pRg st="3" end="3"/>
                                            </p:txEl>
                                          </p:spTgt>
                                        </p:tgtEl>
                                        <p:attrNameLst>
                                          <p:attrName>style.visibility</p:attrName>
                                        </p:attrNameLst>
                                      </p:cBhvr>
                                      <p:to>
                                        <p:strVal val="visible"/>
                                      </p:to>
                                    </p:set>
                                    <p:animEffect transition="in" filter="fade">
                                      <p:cBhvr>
                                        <p:cTn id="22" dur="500"/>
                                        <p:tgtEl>
                                          <p:spTgt spid="44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45">
                                            <p:txEl>
                                              <p:pRg st="4" end="4"/>
                                            </p:txEl>
                                          </p:spTgt>
                                        </p:tgtEl>
                                        <p:attrNameLst>
                                          <p:attrName>style.visibility</p:attrName>
                                        </p:attrNameLst>
                                      </p:cBhvr>
                                      <p:to>
                                        <p:strVal val="visible"/>
                                      </p:to>
                                    </p:set>
                                    <p:animEffect transition="in" filter="fade">
                                      <p:cBhvr>
                                        <p:cTn id="27" dur="500"/>
                                        <p:tgtEl>
                                          <p:spTgt spid="44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2" name="Google Shape;452;p82"/>
          <p:cNvSpPr txBox="1">
            <a:spLocks noGrp="1"/>
          </p:cNvSpPr>
          <p:nvPr>
            <p:ph type="title"/>
          </p:nvPr>
        </p:nvSpPr>
        <p:spPr>
          <a:xfrm>
            <a:off x="142875" y="135375"/>
            <a:ext cx="8686800" cy="72324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n" sz="3500" b="1" dirty="0">
                <a:solidFill>
                  <a:srgbClr val="92D050"/>
                </a:solidFill>
              </a:rPr>
              <a:t>Let’s test out our note taking skills today!</a:t>
            </a:r>
            <a:endParaRPr sz="3500" b="1" dirty="0">
              <a:solidFill>
                <a:srgbClr val="92D050"/>
              </a:solidFill>
            </a:endParaRPr>
          </a:p>
        </p:txBody>
      </p:sp>
      <p:sp>
        <p:nvSpPr>
          <p:cNvPr id="451" name="Google Shape;451;p82"/>
          <p:cNvSpPr txBox="1">
            <a:spLocks noGrp="1"/>
          </p:cNvSpPr>
          <p:nvPr>
            <p:ph type="body" idx="1"/>
          </p:nvPr>
        </p:nvSpPr>
        <p:spPr>
          <a:xfrm>
            <a:off x="142875" y="914400"/>
            <a:ext cx="5450681" cy="3967375"/>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1018"/>
              <a:buNone/>
            </a:pPr>
            <a:r>
              <a:rPr lang="en" sz="2000" dirty="0">
                <a:latin typeface="Roboto Slab"/>
                <a:ea typeface="Roboto Slab"/>
                <a:cs typeface="Roboto Slab"/>
                <a:sym typeface="Roboto Slab"/>
              </a:rPr>
              <a:t>Today you will be given a lot of information today about resources available at City Tech. There is more information here than you can remember all at once.</a:t>
            </a:r>
            <a:endParaRPr sz="2000" dirty="0">
              <a:latin typeface="Roboto Slab"/>
              <a:ea typeface="Roboto Slab"/>
              <a:cs typeface="Roboto Slab"/>
              <a:sym typeface="Roboto Slab"/>
            </a:endParaRPr>
          </a:p>
          <a:p>
            <a:pPr marL="0" lvl="0" indent="0" algn="l" rtl="0">
              <a:lnSpc>
                <a:spcPct val="95000"/>
              </a:lnSpc>
              <a:spcBef>
                <a:spcPts val="0"/>
              </a:spcBef>
              <a:spcAft>
                <a:spcPts val="0"/>
              </a:spcAft>
              <a:buSzPts val="1018"/>
              <a:buNone/>
            </a:pPr>
            <a:endParaRPr sz="2000" dirty="0">
              <a:latin typeface="Roboto Slab"/>
              <a:ea typeface="Roboto Slab"/>
              <a:cs typeface="Roboto Slab"/>
              <a:sym typeface="Roboto Slab"/>
            </a:endParaRPr>
          </a:p>
          <a:p>
            <a:pPr marL="0" lvl="0" indent="0" algn="l" rtl="0">
              <a:lnSpc>
                <a:spcPct val="95000"/>
              </a:lnSpc>
              <a:spcBef>
                <a:spcPts val="0"/>
              </a:spcBef>
              <a:spcAft>
                <a:spcPts val="0"/>
              </a:spcAft>
              <a:buSzPts val="1018"/>
              <a:buNone/>
            </a:pPr>
            <a:r>
              <a:rPr lang="en" sz="2000" dirty="0">
                <a:latin typeface="Roboto Slab"/>
                <a:ea typeface="Roboto Slab"/>
                <a:cs typeface="Roboto Slab"/>
                <a:sym typeface="Roboto Slab"/>
              </a:rPr>
              <a:t>As you listen, try taking notes using the Cornell Technique or another preferred method. What do you need to write down to get to the information you need later?</a:t>
            </a:r>
            <a:endParaRPr sz="2000" dirty="0">
              <a:latin typeface="Roboto Slab"/>
              <a:ea typeface="Roboto Slab"/>
              <a:cs typeface="Roboto Slab"/>
              <a:sym typeface="Roboto Slab"/>
            </a:endParaRPr>
          </a:p>
          <a:p>
            <a:pPr marL="0" lvl="0" indent="0" algn="l" rtl="0">
              <a:lnSpc>
                <a:spcPct val="95000"/>
              </a:lnSpc>
              <a:spcBef>
                <a:spcPts val="0"/>
              </a:spcBef>
              <a:spcAft>
                <a:spcPts val="0"/>
              </a:spcAft>
              <a:buSzPts val="1018"/>
              <a:buNone/>
            </a:pPr>
            <a:endParaRPr sz="2000" dirty="0">
              <a:latin typeface="Roboto Slab"/>
              <a:ea typeface="Roboto Slab"/>
              <a:cs typeface="Roboto Slab"/>
              <a:sym typeface="Roboto Slab"/>
            </a:endParaRPr>
          </a:p>
          <a:p>
            <a:pPr marL="0" lvl="0" indent="0" algn="l" rtl="0">
              <a:lnSpc>
                <a:spcPct val="95000"/>
              </a:lnSpc>
              <a:spcBef>
                <a:spcPts val="0"/>
              </a:spcBef>
              <a:spcAft>
                <a:spcPts val="0"/>
              </a:spcAft>
              <a:buSzPts val="1018"/>
              <a:buNone/>
            </a:pPr>
            <a:r>
              <a:rPr lang="en" sz="2000" dirty="0">
                <a:latin typeface="Roboto Slab"/>
                <a:ea typeface="Roboto Slab"/>
                <a:cs typeface="Roboto Slab"/>
                <a:sym typeface="Roboto Slab"/>
              </a:rPr>
              <a:t>We’ll check in at the end to see how we did.</a:t>
            </a:r>
            <a:endParaRPr sz="2000" dirty="0">
              <a:latin typeface="Roboto Slab"/>
              <a:ea typeface="Roboto Slab"/>
              <a:cs typeface="Roboto Slab"/>
              <a:sym typeface="Roboto Slab"/>
            </a:endParaRPr>
          </a:p>
          <a:p>
            <a:pPr marL="0" lvl="0" indent="0" algn="l" rtl="0">
              <a:lnSpc>
                <a:spcPct val="95000"/>
              </a:lnSpc>
              <a:spcBef>
                <a:spcPts val="0"/>
              </a:spcBef>
              <a:spcAft>
                <a:spcPts val="0"/>
              </a:spcAft>
              <a:buSzPts val="1018"/>
              <a:buNone/>
            </a:pPr>
            <a:endParaRPr sz="2000" dirty="0">
              <a:latin typeface="Roboto Slab"/>
              <a:ea typeface="Roboto Slab"/>
              <a:cs typeface="Roboto Slab"/>
              <a:sym typeface="Roboto Slab"/>
            </a:endParaRPr>
          </a:p>
        </p:txBody>
      </p:sp>
      <p:pic>
        <p:nvPicPr>
          <p:cNvPr id="1026" name="Picture 2" descr="Picture">
            <a:extLst>
              <a:ext uri="{FF2B5EF4-FFF2-40B4-BE49-F238E27FC236}">
                <a16:creationId xmlns:a16="http://schemas.microsoft.com/office/drawing/2014/main" id="{904BF49D-A263-98A1-6912-3722B65641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147" y="914400"/>
            <a:ext cx="3172678" cy="4138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1">
                                            <p:txEl>
                                              <p:pRg st="0" end="0"/>
                                            </p:txEl>
                                          </p:spTgt>
                                        </p:tgtEl>
                                        <p:attrNameLst>
                                          <p:attrName>style.visibility</p:attrName>
                                        </p:attrNameLst>
                                      </p:cBhvr>
                                      <p:to>
                                        <p:strVal val="visible"/>
                                      </p:to>
                                    </p:set>
                                    <p:animEffect transition="in" filter="fade">
                                      <p:cBhvr>
                                        <p:cTn id="7" dur="500"/>
                                        <p:tgtEl>
                                          <p:spTgt spid="4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1">
                                            <p:txEl>
                                              <p:pRg st="2" end="2"/>
                                            </p:txEl>
                                          </p:spTgt>
                                        </p:tgtEl>
                                        <p:attrNameLst>
                                          <p:attrName>style.visibility</p:attrName>
                                        </p:attrNameLst>
                                      </p:cBhvr>
                                      <p:to>
                                        <p:strVal val="visible"/>
                                      </p:to>
                                    </p:set>
                                    <p:animEffect transition="in" filter="fade">
                                      <p:cBhvr>
                                        <p:cTn id="12" dur="500"/>
                                        <p:tgtEl>
                                          <p:spTgt spid="4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1">
                                            <p:txEl>
                                              <p:pRg st="4" end="4"/>
                                            </p:txEl>
                                          </p:spTgt>
                                        </p:tgtEl>
                                        <p:attrNameLst>
                                          <p:attrName>style.visibility</p:attrName>
                                        </p:attrNameLst>
                                      </p:cBhvr>
                                      <p:to>
                                        <p:strVal val="visible"/>
                                      </p:to>
                                    </p:set>
                                    <p:animEffect transition="in" filter="fade">
                                      <p:cBhvr>
                                        <p:cTn id="17" dur="500"/>
                                        <p:tgtEl>
                                          <p:spTgt spid="4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3"/>
          <p:cNvSpPr txBox="1">
            <a:spLocks noGrp="1"/>
          </p:cNvSpPr>
          <p:nvPr>
            <p:ph type="ctrTitle"/>
          </p:nvPr>
        </p:nvSpPr>
        <p:spPr>
          <a:xfrm>
            <a:off x="-260725" y="983675"/>
            <a:ext cx="8520600" cy="285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100" b="1">
                <a:solidFill>
                  <a:schemeClr val="accent5"/>
                </a:solidFill>
              </a:rPr>
              <a:t>Resources </a:t>
            </a:r>
            <a:endParaRPr sz="6100" b="1">
              <a:solidFill>
                <a:schemeClr val="accent5"/>
              </a:solidFill>
            </a:endParaRPr>
          </a:p>
          <a:p>
            <a:pPr marL="0" lvl="0" indent="0" algn="ctr" rtl="0">
              <a:spcBef>
                <a:spcPts val="0"/>
              </a:spcBef>
              <a:spcAft>
                <a:spcPts val="0"/>
              </a:spcAft>
              <a:buNone/>
            </a:pPr>
            <a:r>
              <a:rPr lang="en" sz="6100" b="1">
                <a:solidFill>
                  <a:schemeClr val="accent5"/>
                </a:solidFill>
              </a:rPr>
              <a:t>+ Services </a:t>
            </a:r>
            <a:endParaRPr sz="6100" b="1">
              <a:solidFill>
                <a:schemeClr val="accent5"/>
              </a:solidFill>
            </a:endParaRPr>
          </a:p>
          <a:p>
            <a:pPr marL="0" lvl="0" indent="0" algn="ctr" rtl="0">
              <a:spcBef>
                <a:spcPts val="0"/>
              </a:spcBef>
              <a:spcAft>
                <a:spcPts val="0"/>
              </a:spcAft>
              <a:buNone/>
            </a:pPr>
            <a:r>
              <a:rPr lang="en" sz="6100" b="1">
                <a:solidFill>
                  <a:schemeClr val="accent5"/>
                </a:solidFill>
              </a:rPr>
              <a:t>					@City Tech</a:t>
            </a:r>
            <a:endParaRPr sz="6100" b="1">
              <a:solidFill>
                <a:schemeClr val="accent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4"/>
          <p:cNvSpPr txBox="1">
            <a:spLocks noGrp="1"/>
          </p:cNvSpPr>
          <p:nvPr>
            <p:ph type="body" idx="4294967295"/>
          </p:nvPr>
        </p:nvSpPr>
        <p:spPr>
          <a:xfrm>
            <a:off x="0" y="1173163"/>
            <a:ext cx="9144000" cy="2998787"/>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900" b="1">
                <a:solidFill>
                  <a:schemeClr val="accent5"/>
                </a:solidFill>
                <a:latin typeface="Roboto Slab"/>
                <a:ea typeface="Roboto Slab"/>
                <a:cs typeface="Roboto Slab"/>
                <a:sym typeface="Roboto Slab"/>
              </a:rPr>
              <a:t>Academic </a:t>
            </a:r>
            <a:endParaRPr sz="3900" b="1">
              <a:solidFill>
                <a:schemeClr val="accent5"/>
              </a:solidFill>
              <a:latin typeface="Roboto Slab"/>
              <a:ea typeface="Roboto Slab"/>
              <a:cs typeface="Roboto Slab"/>
              <a:sym typeface="Roboto Slab"/>
            </a:endParaRPr>
          </a:p>
          <a:p>
            <a:pPr marL="0" lvl="0" indent="0" algn="ctr" rtl="0">
              <a:spcBef>
                <a:spcPts val="1200"/>
              </a:spcBef>
              <a:spcAft>
                <a:spcPts val="1200"/>
              </a:spcAft>
              <a:buNone/>
            </a:pPr>
            <a:r>
              <a:rPr lang="en" sz="3900" b="1">
                <a:solidFill>
                  <a:schemeClr val="accent5"/>
                </a:solidFill>
                <a:latin typeface="Roboto Slab"/>
                <a:ea typeface="Roboto Slab"/>
                <a:cs typeface="Roboto Slab"/>
                <a:sym typeface="Roboto Slab"/>
              </a:rPr>
              <a:t>Resources + Services</a:t>
            </a:r>
            <a:r>
              <a:rPr lang="en" sz="3900" b="1">
                <a:solidFill>
                  <a:schemeClr val="accent6"/>
                </a:solidFill>
                <a:latin typeface="Roboto Slab"/>
                <a:ea typeface="Roboto Slab"/>
                <a:cs typeface="Roboto Slab"/>
                <a:sym typeface="Roboto Slab"/>
              </a:rPr>
              <a:t>    </a:t>
            </a:r>
            <a:endParaRPr sz="3900" b="1">
              <a:solidFill>
                <a:schemeClr val="accent6"/>
              </a:solidFill>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5"/>
          <p:cNvSpPr txBox="1"/>
          <p:nvPr/>
        </p:nvSpPr>
        <p:spPr>
          <a:xfrm flipH="1">
            <a:off x="2039975" y="1954875"/>
            <a:ext cx="5664600" cy="21240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Atrium Learning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Writing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Tutor.com [log in through Bb; access varies]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Department-Specific Tutoring (See </a:t>
            </a: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Dept. Sites</a:t>
            </a:r>
            <a:r>
              <a:rPr lang="en" sz="1800">
                <a:solidFill>
                  <a:schemeClr val="dk1"/>
                </a:solidFill>
                <a:latin typeface="Roboto Slab"/>
                <a:ea typeface="Roboto Slab"/>
                <a:cs typeface="Roboto Slab"/>
                <a:sym typeface="Roboto Slab"/>
              </a:rPr>
              <a: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Self-Paced Department Resources</a:t>
            </a:r>
            <a:endParaRPr sz="1800">
              <a:solidFill>
                <a:schemeClr val="dk1"/>
              </a:solidFill>
              <a:latin typeface="Roboto Slab"/>
              <a:ea typeface="Roboto Slab"/>
              <a:cs typeface="Roboto Slab"/>
              <a:sym typeface="Roboto Slab"/>
            </a:endParaRPr>
          </a:p>
        </p:txBody>
      </p:sp>
      <p:sp>
        <p:nvSpPr>
          <p:cNvPr id="225" name="Google Shape;225;p45"/>
          <p:cNvSpPr txBox="1"/>
          <p:nvPr/>
        </p:nvSpPr>
        <p:spPr>
          <a:xfrm>
            <a:off x="1116678" y="891700"/>
            <a:ext cx="5256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Tutoring</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6"/>
          <p:cNvSpPr txBox="1"/>
          <p:nvPr/>
        </p:nvSpPr>
        <p:spPr>
          <a:xfrm flipH="1">
            <a:off x="876825" y="976115"/>
            <a:ext cx="7207200" cy="3924121"/>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Student Hub for questions, issues, confusion, guidance– any kind of help you need!</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Connections to Emergency Resources + Funds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Coaching and Workshops</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May contact you during the semester if you are struggling in your classes– but you can always contact them first!</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Room: Library G-18R [ground floor of the Library Building, across from the elevators] Just walk in!</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S</a:t>
            </a: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tudentSuccessCenter@citytech.cuny.edu</a:t>
            </a:r>
            <a:r>
              <a:rPr lang="en" sz="1800" dirty="0">
                <a:solidFill>
                  <a:schemeClr val="dk1"/>
                </a:solidFill>
                <a:latin typeface="Roboto Slab"/>
                <a:ea typeface="Roboto Slab"/>
                <a:cs typeface="Roboto Slab"/>
                <a:sym typeface="Roboto Slab"/>
              </a:rPr>
              <a:t> or </a:t>
            </a:r>
            <a:r>
              <a:rPr lang="en" sz="1800" u="sng" dirty="0">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their website</a:t>
            </a:r>
            <a:endParaRPr sz="1800" dirty="0">
              <a:solidFill>
                <a:schemeClr val="dk1"/>
              </a:solidFill>
              <a:latin typeface="Roboto Slab"/>
              <a:ea typeface="Roboto Slab"/>
              <a:cs typeface="Roboto Slab"/>
              <a:sym typeface="Roboto Slab"/>
            </a:endParaRPr>
          </a:p>
        </p:txBody>
      </p:sp>
      <p:sp>
        <p:nvSpPr>
          <p:cNvPr id="231" name="Google Shape;231;p46"/>
          <p:cNvSpPr txBox="1"/>
          <p:nvPr/>
        </p:nvSpPr>
        <p:spPr>
          <a:xfrm>
            <a:off x="1127699" y="274000"/>
            <a:ext cx="6468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Student Success Center</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0">
                                            <p:txEl>
                                              <p:pRg st="0" end="0"/>
                                            </p:txEl>
                                          </p:spTgt>
                                        </p:tgtEl>
                                        <p:attrNameLst>
                                          <p:attrName>style.visibility</p:attrName>
                                        </p:attrNameLst>
                                      </p:cBhvr>
                                      <p:to>
                                        <p:strVal val="visible"/>
                                      </p:to>
                                    </p:set>
                                    <p:animEffect transition="in" filter="fade">
                                      <p:cBhvr>
                                        <p:cTn id="7" dur="500"/>
                                        <p:tgtEl>
                                          <p:spTgt spid="2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0">
                                            <p:txEl>
                                              <p:pRg st="1" end="1"/>
                                            </p:txEl>
                                          </p:spTgt>
                                        </p:tgtEl>
                                        <p:attrNameLst>
                                          <p:attrName>style.visibility</p:attrName>
                                        </p:attrNameLst>
                                      </p:cBhvr>
                                      <p:to>
                                        <p:strVal val="visible"/>
                                      </p:to>
                                    </p:set>
                                    <p:animEffect transition="in" filter="fade">
                                      <p:cBhvr>
                                        <p:cTn id="12" dur="500"/>
                                        <p:tgtEl>
                                          <p:spTgt spid="2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0">
                                            <p:txEl>
                                              <p:pRg st="2" end="2"/>
                                            </p:txEl>
                                          </p:spTgt>
                                        </p:tgtEl>
                                        <p:attrNameLst>
                                          <p:attrName>style.visibility</p:attrName>
                                        </p:attrNameLst>
                                      </p:cBhvr>
                                      <p:to>
                                        <p:strVal val="visible"/>
                                      </p:to>
                                    </p:set>
                                    <p:animEffect transition="in" filter="fade">
                                      <p:cBhvr>
                                        <p:cTn id="17" dur="500"/>
                                        <p:tgtEl>
                                          <p:spTgt spid="2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0">
                                            <p:txEl>
                                              <p:pRg st="3" end="3"/>
                                            </p:txEl>
                                          </p:spTgt>
                                        </p:tgtEl>
                                        <p:attrNameLst>
                                          <p:attrName>style.visibility</p:attrName>
                                        </p:attrNameLst>
                                      </p:cBhvr>
                                      <p:to>
                                        <p:strVal val="visible"/>
                                      </p:to>
                                    </p:set>
                                    <p:animEffect transition="in" filter="fade">
                                      <p:cBhvr>
                                        <p:cTn id="22" dur="500"/>
                                        <p:tgtEl>
                                          <p:spTgt spid="23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0">
                                            <p:txEl>
                                              <p:pRg st="4" end="4"/>
                                            </p:txEl>
                                          </p:spTgt>
                                        </p:tgtEl>
                                        <p:attrNameLst>
                                          <p:attrName>style.visibility</p:attrName>
                                        </p:attrNameLst>
                                      </p:cBhvr>
                                      <p:to>
                                        <p:strVal val="visible"/>
                                      </p:to>
                                    </p:set>
                                    <p:animEffect transition="in" filter="fade">
                                      <p:cBhvr>
                                        <p:cTn id="27" dur="500"/>
                                        <p:tgtEl>
                                          <p:spTgt spid="23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0">
                                            <p:txEl>
                                              <p:pRg st="5" end="5"/>
                                            </p:txEl>
                                          </p:spTgt>
                                        </p:tgtEl>
                                        <p:attrNameLst>
                                          <p:attrName>style.visibility</p:attrName>
                                        </p:attrNameLst>
                                      </p:cBhvr>
                                      <p:to>
                                        <p:strVal val="visible"/>
                                      </p:to>
                                    </p:set>
                                    <p:animEffect transition="in" filter="fade">
                                      <p:cBhvr>
                                        <p:cTn id="32" dur="500"/>
                                        <p:tgtEl>
                                          <p:spTgt spid="2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7"/>
          <p:cNvSpPr txBox="1"/>
          <p:nvPr/>
        </p:nvSpPr>
        <p:spPr>
          <a:xfrm>
            <a:off x="-451776" y="-420775"/>
            <a:ext cx="92073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Professor Office Hours</a:t>
            </a:r>
            <a:endParaRPr sz="4100" b="1">
              <a:solidFill>
                <a:schemeClr val="accent5"/>
              </a:solidFill>
              <a:latin typeface="Roboto Slab"/>
              <a:ea typeface="Roboto Slab"/>
              <a:cs typeface="Roboto Slab"/>
              <a:sym typeface="Roboto Slab"/>
            </a:endParaRPr>
          </a:p>
        </p:txBody>
      </p:sp>
      <p:sp>
        <p:nvSpPr>
          <p:cNvPr id="237" name="Google Shape;237;p47"/>
          <p:cNvSpPr txBox="1"/>
          <p:nvPr/>
        </p:nvSpPr>
        <p:spPr>
          <a:xfrm>
            <a:off x="1863900" y="1768025"/>
            <a:ext cx="5416200" cy="2405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from class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careers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majors or tracks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advisement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college or City Tech </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8"/>
          <p:cNvSpPr txBox="1"/>
          <p:nvPr/>
        </p:nvSpPr>
        <p:spPr>
          <a:xfrm>
            <a:off x="94800" y="-29550"/>
            <a:ext cx="8900400" cy="2325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endParaRPr sz="4100" b="1">
              <a:solidFill>
                <a:srgbClr val="1155CC"/>
              </a:solidFill>
              <a:latin typeface="Merriweather"/>
              <a:ea typeface="Merriweather"/>
              <a:cs typeface="Merriweather"/>
              <a:sym typeface="Merriweather"/>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Peer Leaders </a:t>
            </a:r>
            <a:endParaRPr sz="4100" b="1">
              <a:solidFill>
                <a:schemeClr val="accent5"/>
              </a:solidFill>
              <a:latin typeface="Roboto Slab"/>
              <a:ea typeface="Roboto Slab"/>
              <a:cs typeface="Roboto Slab"/>
              <a:sym typeface="Roboto Slab"/>
            </a:endParaRPr>
          </a:p>
        </p:txBody>
      </p:sp>
      <p:sp>
        <p:nvSpPr>
          <p:cNvPr id="243" name="Google Shape;243;p48"/>
          <p:cNvSpPr txBox="1"/>
          <p:nvPr/>
        </p:nvSpPr>
        <p:spPr>
          <a:xfrm>
            <a:off x="2204350" y="2480250"/>
            <a:ext cx="588510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Lora"/>
              <a:buChar char="●"/>
            </a:pPr>
            <a:r>
              <a:rPr lang="en" sz="1800" dirty="0">
                <a:solidFill>
                  <a:schemeClr val="dk1"/>
                </a:solidFill>
                <a:latin typeface="Lora"/>
                <a:ea typeface="Lora"/>
                <a:cs typeface="Lora"/>
                <a:sym typeface="Lora"/>
              </a:rPr>
              <a:t>First Year Programs Peer Mentors (like Jason!)</a:t>
            </a:r>
            <a:endParaRPr sz="1800" dirty="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dirty="0">
                <a:solidFill>
                  <a:schemeClr val="dk1"/>
                </a:solidFill>
                <a:latin typeface="Lora"/>
                <a:ea typeface="Lora"/>
                <a:cs typeface="Lora"/>
                <a:sym typeface="Lora"/>
              </a:rPr>
              <a:t>Math Peer Leaders</a:t>
            </a:r>
            <a:endParaRPr sz="1800" dirty="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dirty="0">
                <a:solidFill>
                  <a:schemeClr val="dk1"/>
                </a:solidFill>
                <a:latin typeface="Lora"/>
                <a:ea typeface="Lora"/>
                <a:cs typeface="Lora"/>
                <a:sym typeface="Lora"/>
                <a:hlinkClick r:id="rId3">
                  <a:extLst>
                    <a:ext uri="{A12FA001-AC4F-418D-AE19-62706E023703}">
                      <ahyp:hlinkClr xmlns:ahyp="http://schemas.microsoft.com/office/drawing/2018/hyperlinkcolor" val="tx"/>
                    </a:ext>
                  </a:extLst>
                </a:hlinkClick>
              </a:rPr>
              <a:t>Perkins Peer Advisement </a:t>
            </a:r>
            <a:endParaRPr sz="1800" dirty="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dirty="0">
                <a:solidFill>
                  <a:schemeClr val="dk1"/>
                </a:solidFill>
                <a:latin typeface="Lora"/>
                <a:ea typeface="Lora"/>
                <a:cs typeface="Lora"/>
                <a:sym typeface="Lora"/>
              </a:rPr>
              <a:t>Student Success Coaches</a:t>
            </a:r>
            <a:endParaRPr sz="1800" dirty="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dirty="0">
                <a:solidFill>
                  <a:schemeClr val="dk1"/>
                </a:solidFill>
                <a:latin typeface="Lora"/>
                <a:ea typeface="Lora"/>
                <a:cs typeface="Lora"/>
                <a:sym typeface="Lora"/>
                <a:hlinkClick r:id="rId4">
                  <a:extLst>
                    <a:ext uri="{A12FA001-AC4F-418D-AE19-62706E023703}">
                      <ahyp:hlinkClr xmlns:ahyp="http://schemas.microsoft.com/office/drawing/2018/hyperlinkcolor" val="tx"/>
                    </a:ext>
                  </a:extLst>
                </a:hlinkClick>
              </a:rPr>
              <a:t>SLD Peer Navigators</a:t>
            </a:r>
            <a:endParaRPr sz="1800" dirty="0">
              <a:solidFill>
                <a:schemeClr val="dk1"/>
              </a:solidFill>
              <a:latin typeface="Lora"/>
              <a:ea typeface="Lora"/>
              <a:cs typeface="Lora"/>
              <a:sym typeface="Lora"/>
            </a:endParaRPr>
          </a:p>
          <a:p>
            <a:pPr marL="0" lvl="0" indent="0" algn="l" rtl="0">
              <a:lnSpc>
                <a:spcPct val="150000"/>
              </a:lnSpc>
              <a:spcBef>
                <a:spcPts val="0"/>
              </a:spcBef>
              <a:spcAft>
                <a:spcPts val="0"/>
              </a:spcAft>
              <a:buNone/>
            </a:pPr>
            <a:endParaRPr sz="1800" dirty="0">
              <a:solidFill>
                <a:schemeClr val="dk1"/>
              </a:solidFill>
              <a:latin typeface="Lora"/>
              <a:ea typeface="Lora"/>
              <a:cs typeface="Lora"/>
              <a:sym typeface="Lora"/>
            </a:endParaRPr>
          </a:p>
          <a:p>
            <a:pPr marL="457200" lvl="0" indent="0" algn="l" rtl="0">
              <a:lnSpc>
                <a:spcPct val="150000"/>
              </a:lnSpc>
              <a:spcBef>
                <a:spcPts val="0"/>
              </a:spcBef>
              <a:spcAft>
                <a:spcPts val="0"/>
              </a:spcAft>
              <a:buNone/>
            </a:pPr>
            <a:endParaRPr sz="1800" dirty="0">
              <a:solidFill>
                <a:schemeClr val="dk1"/>
              </a:solidFill>
              <a:latin typeface="Lora"/>
              <a:ea typeface="Lora"/>
              <a:cs typeface="Lora"/>
              <a:sym typeface="Lor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9"/>
          <p:cNvSpPr txBox="1"/>
          <p:nvPr/>
        </p:nvSpPr>
        <p:spPr>
          <a:xfrm>
            <a:off x="125" y="-3403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City Tech Library</a:t>
            </a:r>
            <a:endParaRPr sz="4100" b="1">
              <a:solidFill>
                <a:schemeClr val="accent5"/>
              </a:solidFill>
              <a:latin typeface="Roboto Slab"/>
              <a:ea typeface="Roboto Slab"/>
              <a:cs typeface="Roboto Slab"/>
              <a:sym typeface="Roboto Slab"/>
            </a:endParaRPr>
          </a:p>
        </p:txBody>
      </p:sp>
      <p:sp>
        <p:nvSpPr>
          <p:cNvPr id="249" name="Google Shape;249;p49"/>
          <p:cNvSpPr txBox="1"/>
          <p:nvPr/>
        </p:nvSpPr>
        <p:spPr>
          <a:xfrm>
            <a:off x="1485075" y="2093225"/>
            <a:ext cx="3024300" cy="19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Reference Desk</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Ask A Librarian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Research Guides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Technology Loans</a:t>
            </a:r>
            <a:endParaRPr sz="1800">
              <a:solidFill>
                <a:schemeClr val="dk1"/>
              </a:solidFill>
              <a:latin typeface="Roboto Slab"/>
              <a:ea typeface="Roboto Slab"/>
              <a:cs typeface="Roboto Slab"/>
              <a:sym typeface="Roboto Slab"/>
            </a:endParaRPr>
          </a:p>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250" name="Google Shape;250;p49"/>
          <p:cNvSpPr txBox="1"/>
          <p:nvPr/>
        </p:nvSpPr>
        <p:spPr>
          <a:xfrm>
            <a:off x="4560800" y="2093225"/>
            <a:ext cx="3308400" cy="17085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Reserve Materials</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Scanning + Photocopies</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LGBTQ+ Resource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50"/>
          <p:cNvSpPr txBox="1">
            <a:spLocks noGrp="1"/>
          </p:cNvSpPr>
          <p:nvPr>
            <p:ph type="title"/>
          </p:nvPr>
        </p:nvSpPr>
        <p:spPr>
          <a:xfrm>
            <a:off x="387900" y="610425"/>
            <a:ext cx="8368200" cy="686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100" b="1">
                <a:solidFill>
                  <a:schemeClr val="accent5"/>
                </a:solidFill>
              </a:rPr>
              <a:t>Center For </a:t>
            </a:r>
            <a:endParaRPr sz="4100" b="1">
              <a:solidFill>
                <a:schemeClr val="accent5"/>
              </a:solidFill>
            </a:endParaRPr>
          </a:p>
          <a:p>
            <a:pPr marL="0" lvl="0" indent="0" algn="ctr" rtl="0">
              <a:spcBef>
                <a:spcPts val="0"/>
              </a:spcBef>
              <a:spcAft>
                <a:spcPts val="0"/>
              </a:spcAft>
              <a:buNone/>
            </a:pPr>
            <a:r>
              <a:rPr lang="en" sz="4100" b="1">
                <a:solidFill>
                  <a:schemeClr val="accent5"/>
                </a:solidFill>
              </a:rPr>
              <a:t>Student Accessibility</a:t>
            </a:r>
            <a:endParaRPr sz="4100" b="1">
              <a:solidFill>
                <a:schemeClr val="accent5"/>
              </a:solidFill>
            </a:endParaRPr>
          </a:p>
        </p:txBody>
      </p:sp>
      <p:sp>
        <p:nvSpPr>
          <p:cNvPr id="256" name="Google Shape;256;p50"/>
          <p:cNvSpPr txBox="1">
            <a:spLocks noGrp="1"/>
          </p:cNvSpPr>
          <p:nvPr>
            <p:ph type="body" idx="1"/>
          </p:nvPr>
        </p:nvSpPr>
        <p:spPr>
          <a:prstGeom prst="rect">
            <a:avLst/>
          </a:prstGeom>
        </p:spPr>
        <p:txBody>
          <a:bodyPr spcFirstLastPara="1" wrap="square" lIns="91425" tIns="91425" rIns="91425" bIns="91425" anchor="t" anchorCtr="0">
            <a:normAutofit fontScale="92500"/>
          </a:bodyPr>
          <a:lstStyle/>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had an IEP in high school</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have any type of disability</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are sick or unable to attend classes for more than a day or two</a:t>
            </a:r>
            <a:endParaRPr sz="1800">
              <a:latin typeface="Roboto Slab"/>
              <a:ea typeface="Roboto Slab"/>
              <a:cs typeface="Roboto Slab"/>
              <a:sym typeface="Roboto Slab"/>
            </a:endParaRPr>
          </a:p>
          <a:p>
            <a:pPr marL="457200" lvl="0" indent="-448627" algn="l" rtl="0">
              <a:lnSpc>
                <a:spcPct val="150000"/>
              </a:lnSpc>
              <a:spcBef>
                <a:spcPts val="0"/>
              </a:spcBef>
              <a:spcAft>
                <a:spcPts val="0"/>
              </a:spcAft>
              <a:buClr>
                <a:schemeClr val="dk1"/>
              </a:buClr>
              <a:buSzPct val="100000"/>
              <a:buFont typeface="Roboto Slab"/>
              <a:buChar char="●"/>
            </a:pPr>
            <a:r>
              <a:rPr lang="en" sz="1800" u="sng">
                <a:latin typeface="Roboto Slab"/>
                <a:ea typeface="Roboto Slab"/>
                <a:cs typeface="Roboto Slab"/>
                <a:sym typeface="Roboto Slab"/>
                <a:hlinkClick r:id="rId3"/>
              </a:rPr>
              <a:t>Website</a:t>
            </a:r>
            <a:endParaRPr sz="1800">
              <a:latin typeface="Roboto Slab"/>
              <a:ea typeface="Roboto Slab"/>
              <a:cs typeface="Roboto Slab"/>
              <a:sym typeface="Roboto Slab"/>
            </a:endParaRPr>
          </a:p>
          <a:p>
            <a:pPr marL="0" lvl="0" indent="0" algn="l" rtl="0">
              <a:spcBef>
                <a:spcPts val="0"/>
              </a:spcBef>
              <a:spcAft>
                <a:spcPts val="1200"/>
              </a:spcAft>
              <a:buNone/>
            </a:pPr>
            <a:endParaRPr/>
          </a:p>
        </p:txBody>
      </p:sp>
      <p:sp>
        <p:nvSpPr>
          <p:cNvPr id="257" name="Google Shape;257;p50"/>
          <p:cNvSpPr txBox="1">
            <a:spLocks noGrp="1"/>
          </p:cNvSpPr>
          <p:nvPr>
            <p:ph type="body" idx="2"/>
          </p:nvPr>
        </p:nvSpPr>
        <p:spPr>
          <a:xfrm>
            <a:off x="4479825" y="1489825"/>
            <a:ext cx="4562700" cy="30789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None/>
            </a:pPr>
            <a:r>
              <a:rPr lang="en" sz="1300" i="1">
                <a:solidFill>
                  <a:schemeClr val="accent6"/>
                </a:solidFill>
              </a:rPr>
              <a:t>City Tech is committed to supporting the educational goals of enrolled students with disabilities in the areas of enrollment, academic advisement, tutoring, assistive technologies, and testing accommodations. If you have or think you may have a disability, you may be eligible for reasonable accommodations or academic adjustments as provided under applicable federal, state and city laws. You may also request services for temporary conditions or medical issues under certain circumstances. If you have questions about your eligibility or would like to seek accommodation services or academic adjustments, you can leave a voicemail at 718-260-5143, send an email to: Accessibility@citytech.cuny.edu, or visit the Center’s website at</a:t>
            </a:r>
            <a:r>
              <a:rPr lang="en" sz="1300" i="1">
                <a:solidFill>
                  <a:schemeClr val="accent6"/>
                </a:solidFill>
                <a:uFill>
                  <a:noFill/>
                </a:uFill>
                <a:hlinkClick r:id="rId4">
                  <a:extLst>
                    <a:ext uri="{A12FA001-AC4F-418D-AE19-62706E023703}">
                      <ahyp:hlinkClr xmlns:ahyp="http://schemas.microsoft.com/office/drawing/2018/hyperlinkcolor" val="tx"/>
                    </a:ext>
                  </a:extLst>
                </a:hlinkClick>
              </a:rPr>
              <a:t>  </a:t>
            </a:r>
            <a:r>
              <a:rPr lang="en" sz="1300" i="1" u="sng">
                <a:solidFill>
                  <a:schemeClr val="accent6"/>
                </a:solidFill>
                <a:hlinkClick r:id="rId4">
                  <a:extLst>
                    <a:ext uri="{A12FA001-AC4F-418D-AE19-62706E023703}">
                      <ahyp:hlinkClr xmlns:ahyp="http://schemas.microsoft.com/office/drawing/2018/hyperlinkcolor" val="tx"/>
                    </a:ext>
                  </a:extLst>
                </a:hlinkClick>
              </a:rPr>
              <a:t>http://www.citytech.cuny.edu/accessibility/</a:t>
            </a:r>
            <a:r>
              <a:rPr lang="en" sz="1300" i="1">
                <a:solidFill>
                  <a:schemeClr val="accent6"/>
                </a:solidFill>
              </a:rPr>
              <a:t> for more information.</a:t>
            </a:r>
            <a:endParaRPr sz="1300" i="1">
              <a:solidFill>
                <a:schemeClr val="accent6"/>
              </a:solidFill>
            </a:endParaRPr>
          </a:p>
          <a:p>
            <a:pPr marL="0" lvl="0" indent="0" algn="ctr" rtl="0">
              <a:lnSpc>
                <a:spcPct val="95000"/>
              </a:lnSpc>
              <a:spcBef>
                <a:spcPts val="0"/>
              </a:spcBef>
              <a:spcAft>
                <a:spcPts val="1200"/>
              </a:spcAft>
              <a:buNone/>
            </a:pPr>
            <a:endParaRPr sz="1600" i="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6"/>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171" name="Google Shape;171;p36"/>
          <p:cNvSpPr txBox="1"/>
          <p:nvPr/>
        </p:nvSpPr>
        <p:spPr>
          <a:xfrm>
            <a:off x="1820175" y="3410504"/>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72" name="Google Shape;172;p36"/>
          <p:cNvGrpSpPr/>
          <p:nvPr/>
        </p:nvGrpSpPr>
        <p:grpSpPr>
          <a:xfrm>
            <a:off x="86851" y="4448817"/>
            <a:ext cx="1273858" cy="607271"/>
            <a:chOff x="86851" y="4297675"/>
            <a:chExt cx="1881900" cy="758425"/>
          </a:xfrm>
        </p:grpSpPr>
        <p:pic>
          <p:nvPicPr>
            <p:cNvPr id="173" name="Google Shape;173;p3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74" name="Google Shape;174;p3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65326" y="0"/>
            <a:ext cx="6213348" cy="51435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770" y="0"/>
            <a:ext cx="5966460" cy="51435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le 4">
            <a:extLst>
              <a:ext uri="{FF2B5EF4-FFF2-40B4-BE49-F238E27FC236}">
                <a16:creationId xmlns:a16="http://schemas.microsoft.com/office/drawing/2014/main" id="{E20CFBFC-8BF2-A676-84F0-85F88870FBEB}"/>
              </a:ext>
            </a:extLst>
          </p:cNvPr>
          <p:cNvSpPr>
            <a:spLocks noGrp="1"/>
          </p:cNvSpPr>
          <p:nvPr>
            <p:ph type="title"/>
          </p:nvPr>
        </p:nvSpPr>
        <p:spPr>
          <a:xfrm>
            <a:off x="1916723" y="1081453"/>
            <a:ext cx="5310553" cy="2980593"/>
          </a:xfrm>
        </p:spPr>
        <p:txBody>
          <a:bodyPr>
            <a:normAutofit/>
          </a:bodyPr>
          <a:lstStyle/>
          <a:p>
            <a:pPr algn="ctr"/>
            <a:r>
              <a:rPr lang="en-US" sz="4100">
                <a:solidFill>
                  <a:schemeClr val="bg1">
                    <a:lumMod val="95000"/>
                    <a:lumOff val="5000"/>
                  </a:schemeClr>
                </a:solidFill>
              </a:rPr>
              <a:t>Which resources have you used, Jason?</a:t>
            </a:r>
          </a:p>
        </p:txBody>
      </p:sp>
    </p:spTree>
    <p:extLst>
      <p:ext uri="{BB962C8B-B14F-4D97-AF65-F5344CB8AC3E}">
        <p14:creationId xmlns:p14="http://schemas.microsoft.com/office/powerpoint/2010/main" val="12938796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51"/>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Comprehensive Programs</a:t>
            </a:r>
            <a:endParaRPr sz="4100" b="1">
              <a:solidFill>
                <a:schemeClr val="accent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52"/>
          <p:cNvSpPr txBox="1"/>
          <p:nvPr/>
        </p:nvSpPr>
        <p:spPr>
          <a:xfrm>
            <a:off x="3081475" y="2063000"/>
            <a:ext cx="2807400" cy="792600"/>
          </a:xfrm>
          <a:prstGeom prst="rect">
            <a:avLst/>
          </a:prstGeom>
          <a:noFill/>
          <a:ln>
            <a:noFill/>
          </a:ln>
        </p:spPr>
        <p:txBody>
          <a:bodyPr spcFirstLastPara="1" wrap="square" lIns="91425" tIns="91425" rIns="91425" bIns="91425" anchor="t" anchorCtr="0">
            <a:noAutofit/>
          </a:bodyPr>
          <a:lstStyle/>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ASAP</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ACE</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SEEK</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CUNY EDGE</a:t>
            </a:r>
            <a:endParaRPr sz="2300">
              <a:solidFill>
                <a:schemeClr val="dk1"/>
              </a:solidFill>
              <a:latin typeface="Roboto Slab"/>
              <a:ea typeface="Roboto Slab"/>
              <a:cs typeface="Roboto Slab"/>
              <a:sym typeface="Roboto Slab"/>
            </a:endParaRPr>
          </a:p>
        </p:txBody>
      </p:sp>
      <p:sp>
        <p:nvSpPr>
          <p:cNvPr id="268" name="Google Shape;268;p52"/>
          <p:cNvSpPr txBox="1">
            <a:spLocks noGrp="1"/>
          </p:cNvSpPr>
          <p:nvPr>
            <p:ph type="title" idx="4294967295"/>
          </p:nvPr>
        </p:nvSpPr>
        <p:spPr>
          <a:xfrm>
            <a:off x="0" y="1276350"/>
            <a:ext cx="8367713" cy="685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Full Service</a:t>
            </a:r>
            <a:endParaRPr sz="4100" b="1">
              <a:solidFill>
                <a:schemeClr val="accent5"/>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3"/>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Administrative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4"/>
          <p:cNvSpPr txBox="1"/>
          <p:nvPr/>
        </p:nvSpPr>
        <p:spPr>
          <a:xfrm>
            <a:off x="1252450" y="2201650"/>
            <a:ext cx="2389800" cy="17805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Registrar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Bursar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Financial Aid</a:t>
            </a:r>
            <a:endParaRPr sz="1800">
              <a:solidFill>
                <a:schemeClr val="dk1"/>
              </a:solidFill>
              <a:latin typeface="Roboto Slab"/>
              <a:ea typeface="Roboto Slab"/>
              <a:cs typeface="Roboto Slab"/>
              <a:sym typeface="Roboto Slab"/>
            </a:endParaRPr>
          </a:p>
        </p:txBody>
      </p:sp>
      <p:sp>
        <p:nvSpPr>
          <p:cNvPr id="279" name="Google Shape;279;p54"/>
          <p:cNvSpPr txBox="1"/>
          <p:nvPr/>
        </p:nvSpPr>
        <p:spPr>
          <a:xfrm>
            <a:off x="3811100" y="2201650"/>
            <a:ext cx="4302000" cy="21333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Scholarship &amp; Residency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International Student Services</a:t>
            </a:r>
            <a:endParaRPr sz="1800">
              <a:solidFill>
                <a:schemeClr val="dk1"/>
              </a:solidFill>
              <a:latin typeface="Roboto Slab"/>
              <a:ea typeface="Roboto Slab"/>
              <a:cs typeface="Roboto Slab"/>
              <a:sym typeface="Roboto Slab"/>
            </a:endParaRPr>
          </a:p>
        </p:txBody>
      </p:sp>
      <p:sp>
        <p:nvSpPr>
          <p:cNvPr id="280" name="Google Shape;280;p54"/>
          <p:cNvSpPr txBox="1"/>
          <p:nvPr/>
        </p:nvSpPr>
        <p:spPr>
          <a:xfrm>
            <a:off x="1462500" y="1119250"/>
            <a:ext cx="6219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College Administration</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5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6"/>
                </a:solidFill>
              </a:rPr>
              <a:t>Student-Centered </a:t>
            </a:r>
            <a:endParaRPr sz="4100" b="1">
              <a:solidFill>
                <a:schemeClr val="accent6"/>
              </a:solidFill>
            </a:endParaRPr>
          </a:p>
          <a:p>
            <a:pPr marL="0" lvl="0" indent="0" algn="ctr" rtl="0">
              <a:lnSpc>
                <a:spcPct val="115000"/>
              </a:lnSpc>
              <a:spcBef>
                <a:spcPts val="1200"/>
              </a:spcBef>
              <a:spcAft>
                <a:spcPts val="1200"/>
              </a:spcAft>
              <a:buNone/>
            </a:pPr>
            <a:r>
              <a:rPr lang="en" sz="4100" b="1">
                <a:solidFill>
                  <a:schemeClr val="accent6"/>
                </a:solidFill>
              </a:rPr>
              <a:t>Resources + Services</a:t>
            </a:r>
            <a:endParaRPr sz="4100">
              <a:solidFill>
                <a:schemeClr val="accent6"/>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6"/>
          <p:cNvSpPr txBox="1"/>
          <p:nvPr/>
        </p:nvSpPr>
        <p:spPr>
          <a:xfrm>
            <a:off x="2702125" y="1971775"/>
            <a:ext cx="4671300" cy="17109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First Year Programs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FYP Peer Mentors</a:t>
            </a:r>
            <a:endParaRPr sz="1800">
              <a:solidFill>
                <a:schemeClr val="dk1"/>
              </a:solidFill>
              <a:latin typeface="Roboto Slab"/>
              <a:ea typeface="Roboto Slab"/>
              <a:cs typeface="Roboto Slab"/>
              <a:sym typeface="Roboto Slab"/>
            </a:endParaRPr>
          </a:p>
        </p:txBody>
      </p:sp>
      <p:sp>
        <p:nvSpPr>
          <p:cNvPr id="291" name="Google Shape;291;p56"/>
          <p:cNvSpPr txBox="1"/>
          <p:nvPr/>
        </p:nvSpPr>
        <p:spPr>
          <a:xfrm>
            <a:off x="1683325" y="736450"/>
            <a:ext cx="6339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  First Year Students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7"/>
          <p:cNvSpPr txBox="1"/>
          <p:nvPr/>
        </p:nvSpPr>
        <p:spPr>
          <a:xfrm>
            <a:off x="1978825" y="1770300"/>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Government Association (SGA)</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NYPIRG</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ServiceCorps</a:t>
            </a:r>
            <a:endParaRPr sz="1800">
              <a:solidFill>
                <a:schemeClr val="dk1"/>
              </a:solidFill>
              <a:latin typeface="Roboto Slab"/>
              <a:ea typeface="Roboto Slab"/>
              <a:cs typeface="Roboto Slab"/>
              <a:sym typeface="Roboto Slab"/>
            </a:endParaRPr>
          </a:p>
        </p:txBody>
      </p:sp>
      <p:sp>
        <p:nvSpPr>
          <p:cNvPr id="297" name="Google Shape;297;p57"/>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Leaders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8"/>
          <p:cNvSpPr txBox="1"/>
          <p:nvPr/>
        </p:nvSpPr>
        <p:spPr>
          <a:xfrm>
            <a:off x="1990675" y="1817725"/>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Life + </a:t>
            </a: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Development (SLD)</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Yellow Jacket Journey (Presence)</a:t>
            </a:r>
            <a:endParaRPr sz="1800">
              <a:solidFill>
                <a:schemeClr val="dk1"/>
              </a:solidFill>
              <a:latin typeface="Roboto Slab"/>
              <a:ea typeface="Roboto Slab"/>
              <a:cs typeface="Roboto Slab"/>
              <a:sym typeface="Roboto Slab"/>
            </a:endParaRPr>
          </a:p>
        </p:txBody>
      </p:sp>
      <p:sp>
        <p:nvSpPr>
          <p:cNvPr id="303" name="Google Shape;303;p58"/>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Clubs + Events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9"/>
          <p:cNvSpPr txBox="1"/>
          <p:nvPr/>
        </p:nvSpPr>
        <p:spPr>
          <a:xfrm>
            <a:off x="1402375" y="315100"/>
            <a:ext cx="5780700" cy="7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Professional </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Development Center</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309" name="Google Shape;309;p59"/>
          <p:cNvSpPr txBox="1"/>
          <p:nvPr/>
        </p:nvSpPr>
        <p:spPr>
          <a:xfrm>
            <a:off x="1642475" y="1398875"/>
            <a:ext cx="6742800" cy="4077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Exploring majors, interests, and values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Resume and Cover letter critiques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Interview preparation &amp; Mock interviews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Graduate School Exploration</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Workshops &amp; Seminars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Informational Sessions with Employers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Networking Events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accent6"/>
              </a:buClr>
              <a:buSzPts val="1800"/>
              <a:buFont typeface="Roboto Slab"/>
              <a:buChar char="●"/>
            </a:pPr>
            <a:r>
              <a:rPr lang="en" sz="1800">
                <a:solidFill>
                  <a:schemeClr val="accent6"/>
                </a:solidFill>
                <a:latin typeface="Roboto Slab"/>
                <a:ea typeface="Roboto Slab"/>
                <a:cs typeface="Roboto Slab"/>
                <a:sym typeface="Roboto Slab"/>
              </a:rPr>
              <a:t>The PDC encourages students to make an appointment in their first year of  coursework to plot a successful course of study!</a:t>
            </a:r>
            <a:endParaRPr sz="1800">
              <a:solidFill>
                <a:schemeClr val="accent6"/>
              </a:solidFill>
              <a:latin typeface="Roboto Slab"/>
              <a:ea typeface="Roboto Slab"/>
              <a:cs typeface="Roboto Slab"/>
              <a:sym typeface="Roboto Slab"/>
            </a:endParaRPr>
          </a:p>
          <a:p>
            <a:pPr marL="457200" lvl="0" indent="0" algn="l" rtl="0">
              <a:spcBef>
                <a:spcPts val="0"/>
              </a:spcBef>
              <a:spcAft>
                <a:spcPts val="0"/>
              </a:spcAft>
              <a:buNone/>
            </a:pPr>
            <a:endParaRPr sz="1800">
              <a:solidFill>
                <a:schemeClr val="dk1"/>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80" name="Google Shape;180;p37"/>
          <p:cNvSpPr txBox="1">
            <a:spLocks noGrp="1"/>
          </p:cNvSpPr>
          <p:nvPr>
            <p:ph type="body" idx="2"/>
          </p:nvPr>
        </p:nvSpPr>
        <p:spPr>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Study Experiment pt. 2</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60"/>
          <p:cNvSpPr txBox="1"/>
          <p:nvPr/>
        </p:nvSpPr>
        <p:spPr>
          <a:xfrm>
            <a:off x="150" y="-4006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Workshops and Speakers</a:t>
            </a:r>
            <a:endParaRPr sz="4100" b="1">
              <a:solidFill>
                <a:schemeClr val="accent5"/>
              </a:solidFill>
              <a:latin typeface="Roboto Slab"/>
              <a:ea typeface="Roboto Slab"/>
              <a:cs typeface="Roboto Slab"/>
              <a:sym typeface="Roboto Slab"/>
            </a:endParaRPr>
          </a:p>
        </p:txBody>
      </p:sp>
      <p:sp>
        <p:nvSpPr>
          <p:cNvPr id="315" name="Google Shape;315;p60"/>
          <p:cNvSpPr txBox="1"/>
          <p:nvPr/>
        </p:nvSpPr>
        <p:spPr>
          <a:xfrm>
            <a:off x="2263625" y="2107100"/>
            <a:ext cx="4752300" cy="1904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Targeted topics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Experts in different areas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Department specific</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61"/>
          <p:cNvSpPr txBox="1">
            <a:spLocks noGrp="1"/>
          </p:cNvSpPr>
          <p:nvPr>
            <p:ph type="title"/>
          </p:nvPr>
        </p:nvSpPr>
        <p:spPr>
          <a:xfrm>
            <a:off x="0" y="1764950"/>
            <a:ext cx="91440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Technology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62"/>
          <p:cNvSpPr txBox="1"/>
          <p:nvPr/>
        </p:nvSpPr>
        <p:spPr>
          <a:xfrm>
            <a:off x="-1" y="-435650"/>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Computer Labs</a:t>
            </a:r>
            <a:endParaRPr sz="4100" b="1">
              <a:solidFill>
                <a:schemeClr val="accent5"/>
              </a:solidFill>
              <a:latin typeface="Roboto Slab"/>
              <a:ea typeface="Roboto Slab"/>
              <a:cs typeface="Roboto Slab"/>
              <a:sym typeface="Roboto Slab"/>
            </a:endParaRPr>
          </a:p>
        </p:txBody>
      </p:sp>
      <p:sp>
        <p:nvSpPr>
          <p:cNvPr id="326" name="Google Shape;326;p62"/>
          <p:cNvSpPr txBox="1"/>
          <p:nvPr/>
        </p:nvSpPr>
        <p:spPr>
          <a:xfrm>
            <a:off x="1576225" y="1819200"/>
            <a:ext cx="6553800" cy="2326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Atrium Learning Center, Library Building, ground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Library, 4th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General Building, 6th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Vorhees, 2nd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Virtual Computer Lab</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63"/>
          <p:cNvSpPr txBox="1"/>
          <p:nvPr/>
        </p:nvSpPr>
        <p:spPr>
          <a:xfrm>
            <a:off x="4859200" y="1794375"/>
            <a:ext cx="37923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OpenLab</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Zoom</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Specialized Programs + Tools</a:t>
            </a:r>
            <a:endParaRPr sz="1800">
              <a:solidFill>
                <a:schemeClr val="dk1"/>
              </a:solidFill>
              <a:latin typeface="Roboto Slab"/>
              <a:ea typeface="Roboto Slab"/>
              <a:cs typeface="Roboto Slab"/>
              <a:sym typeface="Roboto Slab"/>
            </a:endParaRPr>
          </a:p>
          <a:p>
            <a:pPr marL="457200" marR="0" lvl="0" indent="0" algn="l" rtl="0">
              <a:lnSpc>
                <a:spcPct val="150000"/>
              </a:lnSpc>
              <a:spcBef>
                <a:spcPts val="0"/>
              </a:spcBef>
              <a:spcAft>
                <a:spcPts val="0"/>
              </a:spcAft>
              <a:buNone/>
            </a:pPr>
            <a:endParaRPr sz="1800" i="0" u="none" strike="noStrike" cap="none">
              <a:solidFill>
                <a:schemeClr val="dk1"/>
              </a:solidFill>
              <a:latin typeface="Roboto Slab"/>
              <a:ea typeface="Roboto Slab"/>
              <a:cs typeface="Roboto Slab"/>
              <a:sym typeface="Roboto Slab"/>
            </a:endParaRPr>
          </a:p>
        </p:txBody>
      </p:sp>
      <p:sp>
        <p:nvSpPr>
          <p:cNvPr id="332" name="Google Shape;332;p63"/>
          <p:cNvSpPr txBox="1"/>
          <p:nvPr/>
        </p:nvSpPr>
        <p:spPr>
          <a:xfrm>
            <a:off x="745875" y="1794375"/>
            <a:ext cx="39474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CUNYFirst</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CT email</a:t>
            </a:r>
            <a:r>
              <a:rPr lang="en" sz="1800" i="0" u="none" strike="noStrike" cap="none">
                <a:solidFill>
                  <a:schemeClr val="dk1"/>
                </a:solidFill>
                <a:latin typeface="Roboto Slab"/>
                <a:ea typeface="Roboto Slab"/>
                <a:cs typeface="Roboto Slab"/>
                <a:sym typeface="Roboto Slab"/>
              </a:rPr>
              <a:t> + </a:t>
            </a:r>
            <a:r>
              <a:rPr lang="en" sz="1800" i="0" u="sng" strike="noStrike" cap="none">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Email Lookup</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One Drive + Microsoft Office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9">
                  <a:extLst>
                    <a:ext uri="{A12FA001-AC4F-418D-AE19-62706E023703}">
                      <ahyp:hlinkClr xmlns:ahyp="http://schemas.microsoft.com/office/drawing/2018/hyperlinkcolor" val="tx"/>
                    </a:ext>
                  </a:extLst>
                </a:hlinkClick>
              </a:rPr>
              <a:t>Blackboard</a:t>
            </a:r>
            <a:endParaRPr sz="1800" i="0" u="none" strike="noStrike" cap="none">
              <a:solidFill>
                <a:schemeClr val="dk1"/>
              </a:solidFill>
              <a:latin typeface="Roboto Slab"/>
              <a:ea typeface="Roboto Slab"/>
              <a:cs typeface="Roboto Slab"/>
              <a:sym typeface="Roboto Slab"/>
            </a:endParaRPr>
          </a:p>
        </p:txBody>
      </p:sp>
      <p:sp>
        <p:nvSpPr>
          <p:cNvPr id="333" name="Google Shape;333;p63"/>
          <p:cNvSpPr txBox="1"/>
          <p:nvPr/>
        </p:nvSpPr>
        <p:spPr>
          <a:xfrm>
            <a:off x="100" y="-100450"/>
            <a:ext cx="9144000" cy="14433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Help Desk</a:t>
            </a:r>
            <a:endParaRPr sz="4100" b="1">
              <a:solidFill>
                <a:schemeClr val="accent5"/>
              </a:solidFill>
              <a:latin typeface="Roboto Slab"/>
              <a:ea typeface="Roboto Slab"/>
              <a:cs typeface="Roboto Slab"/>
              <a:sym typeface="Roboto Slab"/>
            </a:endParaRPr>
          </a:p>
        </p:txBody>
      </p:sp>
      <p:sp>
        <p:nvSpPr>
          <p:cNvPr id="334" name="Google Shape;334;p63"/>
          <p:cNvSpPr txBox="1"/>
          <p:nvPr/>
        </p:nvSpPr>
        <p:spPr>
          <a:xfrm>
            <a:off x="2021063" y="3682819"/>
            <a:ext cx="6102000" cy="664500"/>
          </a:xfrm>
          <a:prstGeom prst="rect">
            <a:avLst/>
          </a:prstGeom>
          <a:noFill/>
          <a:ln w="9525" cap="flat" cmpd="sng">
            <a:solidFill>
              <a:srgbClr val="FFFBD7"/>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500" dirty="0">
                <a:solidFill>
                  <a:schemeClr val="dk1"/>
                </a:solidFill>
                <a:latin typeface="Roboto"/>
                <a:ea typeface="Roboto"/>
                <a:cs typeface="Roboto"/>
                <a:sym typeface="Roboto"/>
              </a:rPr>
              <a:t>Student Help Desk			</a:t>
            </a:r>
            <a:r>
              <a:rPr lang="en" sz="1500" u="sng" dirty="0">
                <a:solidFill>
                  <a:schemeClr val="dk1"/>
                </a:solidFill>
                <a:latin typeface="Roboto"/>
                <a:ea typeface="Roboto"/>
                <a:cs typeface="Roboto"/>
                <a:sym typeface="Roboto"/>
                <a:hlinkClick r:id="rId10">
                  <a:extLst>
                    <a:ext uri="{A12FA001-AC4F-418D-AE19-62706E023703}">
                      <ahyp:hlinkClr xmlns:ahyp="http://schemas.microsoft.com/office/drawing/2018/hyperlinkcolor" val="tx"/>
                    </a:ext>
                  </a:extLst>
                </a:hlinkClick>
              </a:rPr>
              <a:t>StudentHelpDesk@citytech.cuny.edu</a:t>
            </a:r>
            <a:endParaRPr sz="1500" dirty="0">
              <a:solidFill>
                <a:schemeClr val="dk1"/>
              </a:solidFill>
              <a:latin typeface="Roboto"/>
              <a:ea typeface="Roboto"/>
              <a:cs typeface="Roboto"/>
              <a:sym typeface="Roboto"/>
            </a:endParaRPr>
          </a:p>
          <a:p>
            <a:pPr marL="0" lvl="0" indent="0" algn="l" rtl="0">
              <a:spcBef>
                <a:spcPts val="0"/>
              </a:spcBef>
              <a:spcAft>
                <a:spcPts val="0"/>
              </a:spcAft>
              <a:buNone/>
            </a:pPr>
            <a:r>
              <a:rPr lang="en" sz="1500" dirty="0">
                <a:solidFill>
                  <a:schemeClr val="dk1"/>
                </a:solidFill>
                <a:latin typeface="Roboto"/>
                <a:ea typeface="Roboto"/>
                <a:cs typeface="Roboto"/>
                <a:sym typeface="Roboto"/>
              </a:rPr>
              <a:t>Room L114							718-260-4900</a:t>
            </a:r>
            <a:endParaRPr sz="1500" dirty="0">
              <a:solidFill>
                <a:schemeClr val="dk1"/>
              </a:solidFill>
              <a:latin typeface="Roboto"/>
              <a:ea typeface="Roboto"/>
              <a:cs typeface="Roboto"/>
              <a:sym typeface="Roboto"/>
            </a:endParaRPr>
          </a:p>
          <a:p>
            <a:pPr marL="0" lvl="0" indent="0" algn="l" rtl="0">
              <a:spcBef>
                <a:spcPts val="0"/>
              </a:spcBef>
              <a:spcAft>
                <a:spcPts val="0"/>
              </a:spcAft>
              <a:buNone/>
            </a:pPr>
            <a:endParaRPr dirty="0">
              <a:solidFill>
                <a:schemeClr val="dk1"/>
              </a:solidFill>
              <a:latin typeface="Roboto"/>
              <a:ea typeface="Roboto"/>
              <a:cs typeface="Roboto"/>
              <a:sym typeface="Roboto"/>
            </a:endParaRPr>
          </a:p>
          <a:p>
            <a:pPr marL="0" lvl="0" indent="0" algn="l" rtl="0">
              <a:spcBef>
                <a:spcPts val="0"/>
              </a:spcBef>
              <a:spcAft>
                <a:spcPts val="0"/>
              </a:spcAft>
              <a:buNone/>
            </a:pPr>
            <a:endParaRPr dirty="0">
              <a:latin typeface="Roboto"/>
              <a:ea typeface="Roboto"/>
              <a:cs typeface="Roboto"/>
              <a:sym typeface="Roboto"/>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65326" y="0"/>
            <a:ext cx="6213348" cy="51435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8770" y="0"/>
            <a:ext cx="5966460" cy="51435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tle 2">
            <a:extLst>
              <a:ext uri="{FF2B5EF4-FFF2-40B4-BE49-F238E27FC236}">
                <a16:creationId xmlns:a16="http://schemas.microsoft.com/office/drawing/2014/main" id="{C9DD5653-3FA9-B36E-3909-1ACBEFF2CDD7}"/>
              </a:ext>
            </a:extLst>
          </p:cNvPr>
          <p:cNvSpPr>
            <a:spLocks noGrp="1"/>
          </p:cNvSpPr>
          <p:nvPr>
            <p:ph type="title"/>
          </p:nvPr>
        </p:nvSpPr>
        <p:spPr>
          <a:xfrm>
            <a:off x="1916723" y="1081453"/>
            <a:ext cx="5310553" cy="2980593"/>
          </a:xfrm>
        </p:spPr>
        <p:txBody>
          <a:bodyPr>
            <a:normAutofit/>
          </a:bodyPr>
          <a:lstStyle/>
          <a:p>
            <a:pPr algn="ctr"/>
            <a:r>
              <a:rPr lang="en-US" sz="4100" dirty="0">
                <a:solidFill>
                  <a:schemeClr val="bg1">
                    <a:lumMod val="95000"/>
                    <a:lumOff val="5000"/>
                  </a:schemeClr>
                </a:solidFill>
              </a:rPr>
              <a:t>Have you used any of </a:t>
            </a:r>
            <a:r>
              <a:rPr lang="en-US" sz="4100">
                <a:solidFill>
                  <a:schemeClr val="bg1">
                    <a:lumMod val="95000"/>
                    <a:lumOff val="5000"/>
                  </a:schemeClr>
                </a:solidFill>
              </a:rPr>
              <a:t>these resources, </a:t>
            </a:r>
            <a:r>
              <a:rPr lang="en-US" sz="4100" dirty="0">
                <a:solidFill>
                  <a:schemeClr val="bg1">
                    <a:lumMod val="95000"/>
                    <a:lumOff val="5000"/>
                  </a:schemeClr>
                </a:solidFill>
              </a:rPr>
              <a:t>Jason? </a:t>
            </a:r>
          </a:p>
        </p:txBody>
      </p:sp>
    </p:spTree>
    <p:extLst>
      <p:ext uri="{BB962C8B-B14F-4D97-AF65-F5344CB8AC3E}">
        <p14:creationId xmlns:p14="http://schemas.microsoft.com/office/powerpoint/2010/main" val="126751613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64"/>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Targeted Resources + Services</a:t>
            </a:r>
            <a:endParaRPr sz="4100">
              <a:solidFill>
                <a:schemeClr val="accent5"/>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5"/>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345" name="Google Shape;345;p65"/>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346" name="Google Shape;346;p6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347" name="Google Shape;347;p65"/>
          <p:cNvSpPr txBox="1">
            <a:spLocks noGrp="1"/>
          </p:cNvSpPr>
          <p:nvPr>
            <p:ph type="body" idx="1"/>
          </p:nvPr>
        </p:nvSpPr>
        <p:spPr>
          <a:xfrm>
            <a:off x="722925" y="1794625"/>
            <a:ext cx="36648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3"/>
              </a:rPr>
              <a:t>Counseling Services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4"/>
              </a:rPr>
              <a:t>Community Standards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5"/>
              </a:rPr>
              <a:t>Wellness Center</a:t>
            </a: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spcBef>
                <a:spcPts val="0"/>
              </a:spcBef>
              <a:spcAft>
                <a:spcPts val="1200"/>
              </a:spcAft>
              <a:buNone/>
            </a:pPr>
            <a:endParaRPr sz="1800">
              <a:latin typeface="Roboto Slab"/>
              <a:ea typeface="Roboto Slab"/>
              <a:cs typeface="Roboto Slab"/>
              <a:sym typeface="Roboto Slab"/>
            </a:endParaRPr>
          </a:p>
        </p:txBody>
      </p:sp>
      <p:sp>
        <p:nvSpPr>
          <p:cNvPr id="348" name="Google Shape;348;p65"/>
          <p:cNvSpPr txBox="1">
            <a:spLocks noGrp="1"/>
          </p:cNvSpPr>
          <p:nvPr>
            <p:ph type="body" idx="2"/>
          </p:nvPr>
        </p:nvSpPr>
        <p:spPr>
          <a:xfrm>
            <a:off x="4065025" y="1794625"/>
            <a:ext cx="46911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6"/>
              </a:rPr>
              <a:t>Public Safety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7"/>
              </a:rPr>
              <a:t>Petrie Fund</a:t>
            </a:r>
            <a:r>
              <a:rPr lang="en" sz="1800">
                <a:latin typeface="Roboto Slab"/>
                <a:ea typeface="Roboto Slab"/>
                <a:cs typeface="Roboto Slab"/>
                <a:sym typeface="Roboto Slab"/>
              </a:rPr>
              <a:t> </a:t>
            </a:r>
            <a:r>
              <a:rPr lang="en" sz="1600">
                <a:latin typeface="Roboto Slab"/>
                <a:ea typeface="Roboto Slab"/>
                <a:cs typeface="Roboto Slab"/>
                <a:sym typeface="Roboto Slab"/>
              </a:rPr>
              <a:t>(via Student Success Center)</a:t>
            </a:r>
            <a:endParaRPr sz="16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8"/>
              </a:rPr>
              <a:t>Fitness Center/Zoom Fitness Classes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Gym</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66"/>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354" name="Google Shape;354;p66"/>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355" name="Google Shape;355;p66"/>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356" name="Google Shape;356;p66"/>
          <p:cNvSpPr txBox="1">
            <a:spLocks noGrp="1"/>
          </p:cNvSpPr>
          <p:nvPr>
            <p:ph type="body" idx="1"/>
          </p:nvPr>
        </p:nvSpPr>
        <p:spPr>
          <a:xfrm>
            <a:off x="692150" y="1358925"/>
            <a:ext cx="7928100" cy="37845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accent6"/>
              </a:buClr>
              <a:buSzPts val="1800"/>
              <a:buFont typeface="Roboto Slab"/>
              <a:buChar char="●"/>
            </a:pPr>
            <a:r>
              <a:rPr lang="en" sz="1800">
                <a:solidFill>
                  <a:schemeClr val="accent6"/>
                </a:solidFill>
                <a:latin typeface="Roboto Slab"/>
                <a:ea typeface="Roboto Slab"/>
                <a:cs typeface="Roboto Slab"/>
                <a:sym typeface="Roboto Slab"/>
              </a:rPr>
              <a:t>Nutrition for Education &amp; Student Achievement (N.E.S.T.)</a:t>
            </a:r>
            <a:endParaRPr sz="1800">
              <a:solidFill>
                <a:schemeClr val="accent6"/>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accent6"/>
              </a:buClr>
              <a:buSzPts val="1800"/>
              <a:buFont typeface="Roboto Slab"/>
              <a:buChar char="●"/>
            </a:pPr>
            <a:r>
              <a:rPr lang="en" sz="1800">
                <a:solidFill>
                  <a:schemeClr val="accent6"/>
                </a:solidFill>
                <a:latin typeface="Roboto Slab"/>
                <a:ea typeface="Roboto Slab"/>
                <a:cs typeface="Roboto Slab"/>
                <a:sym typeface="Roboto Slab"/>
              </a:rPr>
              <a:t>The N.E.S.T. is City Tech’s Food Pantry</a:t>
            </a:r>
            <a:endParaRPr sz="1800">
              <a:solidFill>
                <a:schemeClr val="accent6"/>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Don’t miss the chance to grab free groceries! Perishable and non-perishable items, such as fruits, vegetables, canned foods, and dry goods are available.</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Located in the General Building, Room 414</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Open to all current students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rgbClr val="595959"/>
              </a:buClr>
              <a:buSzPts val="1800"/>
              <a:buFont typeface="Roboto Slab"/>
              <a:buChar char="●"/>
            </a:pPr>
            <a:r>
              <a:rPr lang="en" sz="1800">
                <a:latin typeface="Roboto Slab"/>
                <a:ea typeface="Roboto Slab"/>
                <a:cs typeface="Roboto Slab"/>
                <a:sym typeface="Roboto Slab"/>
              </a:rPr>
              <a:t>Need to schedule an appointment to pick up food: </a:t>
            </a:r>
            <a:r>
              <a:rPr lang="en" sz="1800" u="sng">
                <a:solidFill>
                  <a:schemeClr val="hlink"/>
                </a:solidFill>
                <a:latin typeface="Roboto Slab"/>
                <a:ea typeface="Roboto Slab"/>
                <a:cs typeface="Roboto Slab"/>
                <a:sym typeface="Roboto Slab"/>
                <a:hlinkClick r:id="rId3"/>
              </a:rPr>
              <a:t>https://citytech-cuny.presence.io/event/food-pantry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rgbClr val="595959"/>
              </a:buClr>
              <a:buSzPts val="1800"/>
              <a:buFont typeface="Roboto Slab"/>
              <a:buChar char="●"/>
            </a:pP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spcBef>
                <a:spcPts val="0"/>
              </a:spcBef>
              <a:spcAft>
                <a:spcPts val="1200"/>
              </a:spcAft>
              <a:buNone/>
            </a:pPr>
            <a:endParaRPr sz="1800">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67"/>
          <p:cNvSpPr txBox="1"/>
          <p:nvPr/>
        </p:nvSpPr>
        <p:spPr>
          <a:xfrm>
            <a:off x="2700475" y="1833275"/>
            <a:ext cx="4203600" cy="22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Black Male Initiative (BMI)</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Veteran Support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Childcare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CREAR Futuros</a:t>
            </a:r>
            <a:endParaRPr sz="1800">
              <a:solidFill>
                <a:schemeClr val="dk1"/>
              </a:solidFill>
              <a:latin typeface="Roboto Slab"/>
              <a:ea typeface="Roboto Slab"/>
              <a:cs typeface="Roboto Slab"/>
              <a:sym typeface="Roboto Slab"/>
            </a:endParaRPr>
          </a:p>
        </p:txBody>
      </p:sp>
      <p:sp>
        <p:nvSpPr>
          <p:cNvPr id="362" name="Google Shape;362;p67"/>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Affinity Support</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9" name="Google Shape;459;p83"/>
          <p:cNvSpPr txBox="1">
            <a:spLocks noGrp="1"/>
          </p:cNvSpPr>
          <p:nvPr>
            <p:ph type="title"/>
          </p:nvPr>
        </p:nvSpPr>
        <p:spPr>
          <a:xfrm>
            <a:off x="1283700" y="487875"/>
            <a:ext cx="6576600" cy="723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4100"/>
              <a:buFont typeface="Arial"/>
              <a:buNone/>
            </a:pPr>
            <a:r>
              <a:rPr lang="en" sz="3500" b="1">
                <a:solidFill>
                  <a:srgbClr val="92D050"/>
                </a:solidFill>
              </a:rPr>
              <a:t>How did your note taking go?</a:t>
            </a:r>
            <a:endParaRPr sz="3500" b="1">
              <a:solidFill>
                <a:srgbClr val="92D050"/>
              </a:solidFill>
            </a:endParaRPr>
          </a:p>
        </p:txBody>
      </p:sp>
      <p:sp>
        <p:nvSpPr>
          <p:cNvPr id="458" name="Google Shape;458;p83"/>
          <p:cNvSpPr txBox="1">
            <a:spLocks noGrp="1"/>
          </p:cNvSpPr>
          <p:nvPr>
            <p:ph type="body" idx="1"/>
          </p:nvPr>
        </p:nvSpPr>
        <p:spPr>
          <a:xfrm>
            <a:off x="630400" y="1794600"/>
            <a:ext cx="8139600" cy="334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2200" dirty="0">
                <a:latin typeface="Roboto Slab"/>
                <a:ea typeface="Roboto Slab"/>
                <a:cs typeface="Roboto Slab"/>
                <a:sym typeface="Roboto Slab"/>
              </a:rPr>
              <a:t>Look back at your notes. How do you think you did?</a:t>
            </a:r>
            <a:endParaRPr sz="2200" dirty="0">
              <a:latin typeface="Roboto Slab"/>
              <a:ea typeface="Roboto Slab"/>
              <a:cs typeface="Roboto Slab"/>
              <a:sym typeface="Roboto Slab"/>
            </a:endParaRPr>
          </a:p>
          <a:p>
            <a:pPr marL="0" lvl="0" indent="0" algn="l" rtl="0">
              <a:lnSpc>
                <a:spcPct val="115000"/>
              </a:lnSpc>
              <a:spcBef>
                <a:spcPts val="0"/>
              </a:spcBef>
              <a:spcAft>
                <a:spcPts val="0"/>
              </a:spcAft>
              <a:buNone/>
            </a:pPr>
            <a:endParaRPr sz="2200" dirty="0">
              <a:latin typeface="Roboto Slab"/>
              <a:ea typeface="Roboto Slab"/>
              <a:cs typeface="Roboto Slab"/>
              <a:sym typeface="Roboto Slab"/>
            </a:endParaRPr>
          </a:p>
          <a:p>
            <a:pPr marL="0" lvl="0" indent="0" algn="l" rtl="0">
              <a:lnSpc>
                <a:spcPct val="115000"/>
              </a:lnSpc>
              <a:spcBef>
                <a:spcPts val="0"/>
              </a:spcBef>
              <a:spcAft>
                <a:spcPts val="0"/>
              </a:spcAft>
              <a:buNone/>
            </a:pPr>
            <a:r>
              <a:rPr lang="en" sz="2200" dirty="0">
                <a:latin typeface="Roboto Slab"/>
                <a:ea typeface="Roboto Slab"/>
                <a:cs typeface="Roboto Slab"/>
                <a:sym typeface="Roboto Slab"/>
              </a:rPr>
              <a:t>Take a minute to go back and fill in where anything seems to be missing.</a:t>
            </a:r>
            <a:endParaRPr sz="2200" dirty="0">
              <a:latin typeface="Roboto Slab"/>
              <a:ea typeface="Roboto Slab"/>
              <a:cs typeface="Roboto Slab"/>
              <a:sym typeface="Roboto Slab"/>
            </a:endParaRPr>
          </a:p>
          <a:p>
            <a:pPr marL="0" lvl="0" indent="0" algn="l" rtl="0">
              <a:lnSpc>
                <a:spcPct val="115000"/>
              </a:lnSpc>
              <a:spcBef>
                <a:spcPts val="0"/>
              </a:spcBef>
              <a:spcAft>
                <a:spcPts val="0"/>
              </a:spcAft>
              <a:buNone/>
            </a:pPr>
            <a:endParaRPr sz="2200" dirty="0">
              <a:latin typeface="Roboto Slab"/>
              <a:ea typeface="Roboto Slab"/>
              <a:cs typeface="Roboto Slab"/>
              <a:sym typeface="Roboto Slab"/>
            </a:endParaRPr>
          </a:p>
          <a:p>
            <a:pPr marL="0" lvl="0" indent="0" algn="l" rtl="0">
              <a:lnSpc>
                <a:spcPct val="115000"/>
              </a:lnSpc>
              <a:spcBef>
                <a:spcPts val="0"/>
              </a:spcBef>
              <a:spcAft>
                <a:spcPts val="0"/>
              </a:spcAft>
              <a:buNone/>
            </a:pPr>
            <a:r>
              <a:rPr lang="en" sz="2200" dirty="0">
                <a:latin typeface="Roboto Slab"/>
                <a:ea typeface="Roboto Slab"/>
                <a:cs typeface="Roboto Slab"/>
                <a:sym typeface="Roboto Slab"/>
              </a:rPr>
              <a:t>What seems most important? If you were going to study your notes for an exam, what strategies would you use?</a:t>
            </a:r>
            <a:endParaRPr sz="2200" dirty="0">
              <a:latin typeface="Roboto Slab"/>
              <a:ea typeface="Roboto Slab"/>
              <a:cs typeface="Roboto Slab"/>
              <a:sym typeface="Roboto Slab"/>
            </a:endParaRPr>
          </a:p>
          <a:p>
            <a:pPr marL="0" lvl="0" indent="0" algn="l" rtl="0">
              <a:lnSpc>
                <a:spcPct val="115000"/>
              </a:lnSpc>
              <a:spcBef>
                <a:spcPts val="0"/>
              </a:spcBef>
              <a:spcAft>
                <a:spcPts val="0"/>
              </a:spcAft>
              <a:buNone/>
            </a:pPr>
            <a:endParaRPr sz="22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8">
                                            <p:txEl>
                                              <p:pRg st="0" end="0"/>
                                            </p:txEl>
                                          </p:spTgt>
                                        </p:tgtEl>
                                        <p:attrNameLst>
                                          <p:attrName>style.visibility</p:attrName>
                                        </p:attrNameLst>
                                      </p:cBhvr>
                                      <p:to>
                                        <p:strVal val="visible"/>
                                      </p:to>
                                    </p:set>
                                    <p:animEffect transition="in" filter="fade">
                                      <p:cBhvr>
                                        <p:cTn id="7" dur="500"/>
                                        <p:tgtEl>
                                          <p:spTgt spid="4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8">
                                            <p:txEl>
                                              <p:pRg st="2" end="2"/>
                                            </p:txEl>
                                          </p:spTgt>
                                        </p:tgtEl>
                                        <p:attrNameLst>
                                          <p:attrName>style.visibility</p:attrName>
                                        </p:attrNameLst>
                                      </p:cBhvr>
                                      <p:to>
                                        <p:strVal val="visible"/>
                                      </p:to>
                                    </p:set>
                                    <p:animEffect transition="in" filter="fade">
                                      <p:cBhvr>
                                        <p:cTn id="12" dur="500"/>
                                        <p:tgtEl>
                                          <p:spTgt spid="45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8">
                                            <p:txEl>
                                              <p:pRg st="4" end="4"/>
                                            </p:txEl>
                                          </p:spTgt>
                                        </p:tgtEl>
                                        <p:attrNameLst>
                                          <p:attrName>style.visibility</p:attrName>
                                        </p:attrNameLst>
                                      </p:cBhvr>
                                      <p:to>
                                        <p:strVal val="visible"/>
                                      </p:to>
                                    </p:set>
                                    <p:animEffect transition="in" filter="fade">
                                      <p:cBhvr>
                                        <p:cTn id="17" dur="500"/>
                                        <p:tgtEl>
                                          <p:spTgt spid="45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8"/>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a:solidFill>
                  <a:schemeClr val="accent5"/>
                </a:solidFill>
              </a:rPr>
              <a:t>Remember our Learning Strategies Experiment from last time?</a:t>
            </a:r>
            <a:endParaRPr b="1">
              <a:solidFill>
                <a:schemeClr val="accent5"/>
              </a:solidFill>
            </a:endParaRPr>
          </a:p>
        </p:txBody>
      </p:sp>
      <p:sp>
        <p:nvSpPr>
          <p:cNvPr id="186" name="Google Shape;186;p38"/>
          <p:cNvSpPr txBox="1">
            <a:spLocks noGrp="1"/>
          </p:cNvSpPr>
          <p:nvPr>
            <p:ph type="body" idx="1"/>
          </p:nvPr>
        </p:nvSpPr>
        <p:spPr>
          <a:xfrm>
            <a:off x="387900" y="1539125"/>
            <a:ext cx="78669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800" b="1" dirty="0"/>
              <a:t>One the next slide, look at the terms we saw last session.</a:t>
            </a:r>
            <a:endParaRPr sz="1800" b="1" dirty="0"/>
          </a:p>
          <a:p>
            <a:pPr marL="0" lvl="0" indent="0" algn="l" rtl="0">
              <a:spcBef>
                <a:spcPts val="1200"/>
              </a:spcBef>
              <a:spcAft>
                <a:spcPts val="0"/>
              </a:spcAft>
              <a:buNone/>
            </a:pPr>
            <a:r>
              <a:rPr lang="en" sz="1800" b="1" dirty="0"/>
              <a:t>Take a few minutes to write down the definitions.</a:t>
            </a:r>
            <a:endParaRPr sz="1800" b="1" dirty="0"/>
          </a:p>
          <a:p>
            <a:pPr marL="0" lvl="0" indent="0" algn="l" rtl="0">
              <a:spcBef>
                <a:spcPts val="1200"/>
              </a:spcBef>
              <a:spcAft>
                <a:spcPts val="0"/>
              </a:spcAft>
              <a:buNone/>
            </a:pPr>
            <a:r>
              <a:rPr lang="en" sz="1800" b="1" dirty="0"/>
              <a:t>Which ones do you remember?</a:t>
            </a:r>
            <a:endParaRPr sz="1800" b="1" dirty="0"/>
          </a:p>
          <a:p>
            <a:pPr marL="0" lvl="0" indent="0" algn="l" rtl="0">
              <a:spcBef>
                <a:spcPts val="1200"/>
              </a:spcBef>
              <a:spcAft>
                <a:spcPts val="0"/>
              </a:spcAft>
              <a:buNone/>
            </a:pPr>
            <a:r>
              <a:rPr lang="en" sz="1800" b="1" dirty="0"/>
              <a:t>When you think of a term, do you connect it to a certain moment or experience from class last session?</a:t>
            </a:r>
            <a:endParaRPr sz="1800" b="1" dirty="0"/>
          </a:p>
          <a:p>
            <a:pPr marL="0" lvl="0" indent="0" algn="l" rtl="0">
              <a:spcBef>
                <a:spcPts val="1200"/>
              </a:spcBef>
              <a:spcAft>
                <a:spcPts val="1200"/>
              </a:spcAft>
              <a:buNone/>
            </a:pPr>
            <a:r>
              <a:rPr lang="en" sz="1800" b="1" dirty="0"/>
              <a:t>We will discuss our results as a class when you’re done.</a:t>
            </a:r>
            <a:endParaRPr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animEffect transition="in" filter="fade">
                                      <p:cBhvr>
                                        <p:cTn id="7" dur="500"/>
                                        <p:tgtEl>
                                          <p:spTgt spid="1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6">
                                            <p:txEl>
                                              <p:pRg st="1" end="1"/>
                                            </p:txEl>
                                          </p:spTgt>
                                        </p:tgtEl>
                                        <p:attrNameLst>
                                          <p:attrName>style.visibility</p:attrName>
                                        </p:attrNameLst>
                                      </p:cBhvr>
                                      <p:to>
                                        <p:strVal val="visible"/>
                                      </p:to>
                                    </p:set>
                                    <p:animEffect transition="in" filter="fade">
                                      <p:cBhvr>
                                        <p:cTn id="12" dur="500"/>
                                        <p:tgtEl>
                                          <p:spTgt spid="18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6">
                                            <p:txEl>
                                              <p:pRg st="2" end="2"/>
                                            </p:txEl>
                                          </p:spTgt>
                                        </p:tgtEl>
                                        <p:attrNameLst>
                                          <p:attrName>style.visibility</p:attrName>
                                        </p:attrNameLst>
                                      </p:cBhvr>
                                      <p:to>
                                        <p:strVal val="visible"/>
                                      </p:to>
                                    </p:set>
                                    <p:animEffect transition="in" filter="fade">
                                      <p:cBhvr>
                                        <p:cTn id="17" dur="500"/>
                                        <p:tgtEl>
                                          <p:spTgt spid="18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6">
                                            <p:txEl>
                                              <p:pRg st="3" end="3"/>
                                            </p:txEl>
                                          </p:spTgt>
                                        </p:tgtEl>
                                        <p:attrNameLst>
                                          <p:attrName>style.visibility</p:attrName>
                                        </p:attrNameLst>
                                      </p:cBhvr>
                                      <p:to>
                                        <p:strVal val="visible"/>
                                      </p:to>
                                    </p:set>
                                    <p:animEffect transition="in" filter="fade">
                                      <p:cBhvr>
                                        <p:cTn id="22" dur="500"/>
                                        <p:tgtEl>
                                          <p:spTgt spid="18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6">
                                            <p:txEl>
                                              <p:pRg st="4" end="4"/>
                                            </p:txEl>
                                          </p:spTgt>
                                        </p:tgtEl>
                                        <p:attrNameLst>
                                          <p:attrName>style.visibility</p:attrName>
                                        </p:attrNameLst>
                                      </p:cBhvr>
                                      <p:to>
                                        <p:strVal val="visible"/>
                                      </p:to>
                                    </p:set>
                                    <p:animEffect transition="in" filter="fade">
                                      <p:cBhvr>
                                        <p:cTn id="27" dur="500"/>
                                        <p:tgtEl>
                                          <p:spTgt spid="18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68"/>
          <p:cNvSpPr txBox="1">
            <a:spLocks noGrp="1"/>
          </p:cNvSpPr>
          <p:nvPr>
            <p:ph type="ctrTitle"/>
          </p:nvPr>
        </p:nvSpPr>
        <p:spPr>
          <a:xfrm>
            <a:off x="982700" y="1761950"/>
            <a:ext cx="7354800" cy="27552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4500" b="1">
                <a:solidFill>
                  <a:schemeClr val="accent5"/>
                </a:solidFill>
              </a:rPr>
              <a:t>Accessing Resources </a:t>
            </a:r>
            <a:endParaRPr sz="4500" b="1">
              <a:solidFill>
                <a:schemeClr val="accent5"/>
              </a:solidFill>
            </a:endParaRPr>
          </a:p>
          <a:p>
            <a:pPr marL="0" lvl="0" indent="0" algn="ctr" rtl="0">
              <a:spcBef>
                <a:spcPts val="0"/>
              </a:spcBef>
              <a:spcAft>
                <a:spcPts val="0"/>
              </a:spcAft>
              <a:buNone/>
            </a:pPr>
            <a:r>
              <a:rPr lang="en" sz="4500" b="1">
                <a:solidFill>
                  <a:schemeClr val="accent5"/>
                </a:solidFill>
              </a:rPr>
              <a:t>+ Services</a:t>
            </a:r>
            <a:r>
              <a:rPr lang="en" sz="6100" b="1">
                <a:solidFill>
                  <a:schemeClr val="accent6"/>
                </a:solidFill>
              </a:rPr>
              <a:t> </a:t>
            </a:r>
            <a:endParaRPr sz="6100" b="1">
              <a:solidFill>
                <a:schemeClr val="accent6"/>
              </a:solidFill>
            </a:endParaRPr>
          </a:p>
          <a:p>
            <a:pPr marL="0" lvl="0" indent="0" algn="ctr" rtl="0">
              <a:spcBef>
                <a:spcPts val="0"/>
              </a:spcBef>
              <a:spcAft>
                <a:spcPts val="0"/>
              </a:spcAft>
              <a:buNone/>
            </a:pPr>
            <a:r>
              <a:rPr lang="en" sz="6100" b="1">
                <a:solidFill>
                  <a:schemeClr val="accent6"/>
                </a:solidFill>
              </a:rPr>
              <a:t>	</a:t>
            </a:r>
            <a:endParaRPr sz="6100" b="1">
              <a:solidFill>
                <a:schemeClr val="accent6"/>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69"/>
          <p:cNvSpPr txBox="1"/>
          <p:nvPr/>
        </p:nvSpPr>
        <p:spPr>
          <a:xfrm>
            <a:off x="1722175" y="1342225"/>
            <a:ext cx="5911200" cy="193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Navigating the </a:t>
            </a:r>
            <a:endParaRPr sz="4100" b="1">
              <a:solidFill>
                <a:schemeClr val="accent5"/>
              </a:solidFill>
              <a:latin typeface="Roboto Slab"/>
              <a:ea typeface="Roboto Slab"/>
              <a:cs typeface="Roboto Slab"/>
              <a:sym typeface="Roboto Slab"/>
            </a:endParaRPr>
          </a:p>
          <a:p>
            <a:pPr marL="457200" lvl="0" indent="457200" algn="l" rtl="0">
              <a:spcBef>
                <a:spcPts val="0"/>
              </a:spcBef>
              <a:spcAft>
                <a:spcPts val="0"/>
              </a:spcAft>
              <a:buNone/>
            </a:pPr>
            <a:r>
              <a:rPr lang="en" sz="4100" b="1">
                <a:solidFill>
                  <a:schemeClr val="accent5"/>
                </a:solidFill>
                <a:latin typeface="Roboto Slab"/>
                <a:ea typeface="Roboto Slab"/>
                <a:cs typeface="Roboto Slab"/>
                <a:sym typeface="Roboto Slab"/>
              </a:rPr>
              <a:t>City Tech Website</a:t>
            </a:r>
            <a:endParaRPr sz="4100" b="1">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www.citytech.cuny.edu</a:t>
            </a:r>
            <a:endParaRPr sz="1800">
              <a:solidFill>
                <a:schemeClr val="dk1"/>
              </a:solidFill>
              <a:latin typeface="Roboto Slab"/>
              <a:ea typeface="Roboto Slab"/>
              <a:cs typeface="Roboto Slab"/>
              <a:sym typeface="Roboto Slab"/>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70"/>
          <p:cNvSpPr txBox="1">
            <a:spLocks noGrp="1"/>
          </p:cNvSpPr>
          <p:nvPr>
            <p:ph type="title"/>
          </p:nvPr>
        </p:nvSpPr>
        <p:spPr>
          <a:xfrm>
            <a:off x="359150" y="355550"/>
            <a:ext cx="3312000" cy="110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b="1">
                <a:solidFill>
                  <a:schemeClr val="accent5"/>
                </a:solidFill>
              </a:rPr>
              <a:t>Small Group Scavenger Hunt</a:t>
            </a:r>
            <a:endParaRPr sz="3000" b="1">
              <a:solidFill>
                <a:schemeClr val="accent5"/>
              </a:solidFill>
            </a:endParaRPr>
          </a:p>
        </p:txBody>
      </p:sp>
      <p:sp>
        <p:nvSpPr>
          <p:cNvPr id="378" name="Google Shape;378;p70"/>
          <p:cNvSpPr txBox="1">
            <a:spLocks noGrp="1"/>
          </p:cNvSpPr>
          <p:nvPr>
            <p:ph type="body" idx="1"/>
          </p:nvPr>
        </p:nvSpPr>
        <p:spPr>
          <a:xfrm>
            <a:off x="184500" y="1668350"/>
            <a:ext cx="2808000" cy="2681100"/>
          </a:xfrm>
          <a:prstGeom prst="rect">
            <a:avLst/>
          </a:prstGeom>
        </p:spPr>
        <p:txBody>
          <a:bodyPr spcFirstLastPara="1" wrap="square" lIns="91425" tIns="91425" rIns="91425" bIns="91425" anchor="t" anchorCtr="0">
            <a:normAutofit/>
          </a:bodyPr>
          <a:lstStyle/>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Accessing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Resources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 Services</a:t>
            </a:r>
            <a:endParaRPr sz="2100" b="1">
              <a:solidFill>
                <a:schemeClr val="accent6"/>
              </a:solidFill>
              <a:latin typeface="Roboto Slab"/>
              <a:ea typeface="Roboto Slab"/>
              <a:cs typeface="Roboto Slab"/>
              <a:sym typeface="Roboto Slab"/>
            </a:endParaRPr>
          </a:p>
        </p:txBody>
      </p:sp>
      <p:sp>
        <p:nvSpPr>
          <p:cNvPr id="379" name="Google Shape;379;p70"/>
          <p:cNvSpPr txBox="1"/>
          <p:nvPr/>
        </p:nvSpPr>
        <p:spPr>
          <a:xfrm>
            <a:off x="3974525" y="1259900"/>
            <a:ext cx="4968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i="1">
                <a:solidFill>
                  <a:schemeClr val="dk1"/>
                </a:solidFill>
                <a:latin typeface="Roboto Slab"/>
                <a:ea typeface="Roboto Slab"/>
                <a:cs typeface="Roboto Slab"/>
                <a:sym typeface="Roboto Slab"/>
              </a:rPr>
              <a:t>Directions:</a:t>
            </a:r>
            <a:endParaRPr sz="1800" i="1">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Using the information from class today and the City Tech website, find the answers to the following questions.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The group with the most correct answers at the end of 15 minutes wins!</a:t>
            </a:r>
            <a:endParaRPr sz="1800">
              <a:solidFill>
                <a:schemeClr val="dk1"/>
              </a:solidFill>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71"/>
          <p:cNvSpPr txBox="1"/>
          <p:nvPr/>
        </p:nvSpPr>
        <p:spPr>
          <a:xfrm>
            <a:off x="935175" y="1798125"/>
            <a:ext cx="7189200" cy="158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u="sng">
                <a:solidFill>
                  <a:schemeClr val="hlink"/>
                </a:solidFill>
                <a:latin typeface="Roboto Slab"/>
                <a:ea typeface="Roboto Slab"/>
                <a:cs typeface="Roboto Slab"/>
                <a:sym typeface="Roboto Slab"/>
                <a:hlinkClick r:id="rId3"/>
              </a:rPr>
              <a:t>SCAVENGER HUNT</a:t>
            </a:r>
            <a:endParaRPr sz="410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800">
              <a:latin typeface="Lora"/>
              <a:ea typeface="Lora"/>
              <a:cs typeface="Lora"/>
              <a:sym typeface="Lora"/>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endParaRPr sz="1800">
              <a:solidFill>
                <a:schemeClr val="dk1"/>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72"/>
          <p:cNvSpPr txBox="1">
            <a:spLocks noGrp="1"/>
          </p:cNvSpPr>
          <p:nvPr>
            <p:ph type="ctrTitle"/>
          </p:nvPr>
        </p:nvSpPr>
        <p:spPr>
          <a:xfrm>
            <a:off x="1434025" y="1835650"/>
            <a:ext cx="6245700" cy="1123500"/>
          </a:xfrm>
          <a:prstGeom prst="rect">
            <a:avLst/>
          </a:prstGeom>
        </p:spPr>
        <p:txBody>
          <a:bodyPr spcFirstLastPara="1" wrap="square" lIns="91425" tIns="91425" rIns="91425" bIns="91425" anchor="b" anchorCtr="0">
            <a:spAutoFit/>
          </a:bodyPr>
          <a:lstStyle/>
          <a:p>
            <a:pPr marL="0" lvl="0" indent="0" algn="l" rtl="0">
              <a:spcBef>
                <a:spcPts val="0"/>
              </a:spcBef>
              <a:spcAft>
                <a:spcPts val="0"/>
              </a:spcAft>
              <a:buNone/>
            </a:pPr>
            <a:r>
              <a:rPr lang="en" sz="6100" b="1">
                <a:solidFill>
                  <a:schemeClr val="accent5"/>
                </a:solidFill>
              </a:rPr>
              <a:t>Asking for Help!</a:t>
            </a:r>
            <a:endParaRPr sz="6100" b="1">
              <a:solidFill>
                <a:schemeClr val="accent5"/>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73"/>
          <p:cNvSpPr txBox="1">
            <a:spLocks noGrp="1"/>
          </p:cNvSpPr>
          <p:nvPr>
            <p:ph type="title"/>
          </p:nvPr>
        </p:nvSpPr>
        <p:spPr>
          <a:xfrm>
            <a:off x="378687" y="1313970"/>
            <a:ext cx="8386500" cy="19878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900" b="1">
                <a:solidFill>
                  <a:schemeClr val="accent5"/>
                </a:solidFill>
              </a:rPr>
              <a:t>What are some factors that might make a student less likely to ask for help?</a:t>
            </a:r>
            <a:endParaRPr sz="3900" b="1">
              <a:solidFill>
                <a:schemeClr val="accent5"/>
              </a:solidFill>
            </a:endParaRPr>
          </a:p>
        </p:txBody>
      </p:sp>
      <p:sp>
        <p:nvSpPr>
          <p:cNvPr id="395" name="Google Shape;395;p73"/>
          <p:cNvSpPr txBox="1"/>
          <p:nvPr/>
        </p:nvSpPr>
        <p:spPr>
          <a:xfrm>
            <a:off x="1595437" y="3829050"/>
            <a:ext cx="59532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000" b="1" i="0" u="none" strike="noStrike" cap="none">
                <a:solidFill>
                  <a:schemeClr val="dk1"/>
                </a:solidFill>
                <a:latin typeface="Roboto Slab"/>
                <a:ea typeface="Roboto Slab"/>
                <a:cs typeface="Roboto Slab"/>
                <a:sym typeface="Roboto Slab"/>
              </a:rPr>
              <a:t>Brainstorm ideas and let’s make a list together…</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74"/>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a:t>
            </a:r>
            <a:endParaRPr sz="4100" b="1">
              <a:solidFill>
                <a:schemeClr val="accent5"/>
              </a:solidFill>
            </a:endParaRPr>
          </a:p>
        </p:txBody>
      </p:sp>
      <p:sp>
        <p:nvSpPr>
          <p:cNvPr id="401" name="Google Shape;401;p74"/>
          <p:cNvSpPr txBox="1">
            <a:spLocks noGrp="1"/>
          </p:cNvSpPr>
          <p:nvPr>
            <p:ph type="body" idx="1"/>
          </p:nvPr>
        </p:nvSpPr>
        <p:spPr>
          <a:xfrm>
            <a:off x="1666125" y="13815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Responsible</a:t>
            </a:r>
            <a:endParaRPr sz="1800" dirty="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Healthy</a:t>
            </a:r>
            <a:endParaRPr sz="1800" dirty="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Proactive</a:t>
            </a:r>
            <a:endParaRPr sz="1800" dirty="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Normal</a:t>
            </a:r>
            <a:endParaRPr sz="18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1">
                                            <p:txEl>
                                              <p:pRg st="0" end="0"/>
                                            </p:txEl>
                                          </p:spTgt>
                                        </p:tgtEl>
                                        <p:attrNameLst>
                                          <p:attrName>style.visibility</p:attrName>
                                        </p:attrNameLst>
                                      </p:cBhvr>
                                      <p:to>
                                        <p:strVal val="visible"/>
                                      </p:to>
                                    </p:set>
                                    <p:animEffect transition="in" filter="fade">
                                      <p:cBhvr>
                                        <p:cTn id="7" dur="500"/>
                                        <p:tgtEl>
                                          <p:spTgt spid="4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1">
                                            <p:txEl>
                                              <p:pRg st="1" end="1"/>
                                            </p:txEl>
                                          </p:spTgt>
                                        </p:tgtEl>
                                        <p:attrNameLst>
                                          <p:attrName>style.visibility</p:attrName>
                                        </p:attrNameLst>
                                      </p:cBhvr>
                                      <p:to>
                                        <p:strVal val="visible"/>
                                      </p:to>
                                    </p:set>
                                    <p:animEffect transition="in" filter="fade">
                                      <p:cBhvr>
                                        <p:cTn id="12" dur="500"/>
                                        <p:tgtEl>
                                          <p:spTgt spid="40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1">
                                            <p:txEl>
                                              <p:pRg st="2" end="2"/>
                                            </p:txEl>
                                          </p:spTgt>
                                        </p:tgtEl>
                                        <p:attrNameLst>
                                          <p:attrName>style.visibility</p:attrName>
                                        </p:attrNameLst>
                                      </p:cBhvr>
                                      <p:to>
                                        <p:strVal val="visible"/>
                                      </p:to>
                                    </p:set>
                                    <p:animEffect transition="in" filter="fade">
                                      <p:cBhvr>
                                        <p:cTn id="17" dur="500"/>
                                        <p:tgtEl>
                                          <p:spTgt spid="40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1">
                                            <p:txEl>
                                              <p:pRg st="3" end="3"/>
                                            </p:txEl>
                                          </p:spTgt>
                                        </p:tgtEl>
                                        <p:attrNameLst>
                                          <p:attrName>style.visibility</p:attrName>
                                        </p:attrNameLst>
                                      </p:cBhvr>
                                      <p:to>
                                        <p:strVal val="visible"/>
                                      </p:to>
                                    </p:set>
                                    <p:animEffect transition="in" filter="fade">
                                      <p:cBhvr>
                                        <p:cTn id="22" dur="500"/>
                                        <p:tgtEl>
                                          <p:spTgt spid="40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75"/>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 NOT...</a:t>
            </a:r>
            <a:endParaRPr sz="4100" b="1">
              <a:solidFill>
                <a:schemeClr val="accent5"/>
              </a:solidFill>
            </a:endParaRPr>
          </a:p>
        </p:txBody>
      </p:sp>
      <p:sp>
        <p:nvSpPr>
          <p:cNvPr id="407" name="Google Shape;407;p75"/>
          <p:cNvSpPr txBox="1">
            <a:spLocks noGrp="1"/>
          </p:cNvSpPr>
          <p:nvPr>
            <p:ph type="body" idx="1"/>
          </p:nvPr>
        </p:nvSpPr>
        <p:spPr>
          <a:xfrm>
            <a:off x="1357125" y="19796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A sign of weakness</a:t>
            </a:r>
            <a:endParaRPr sz="1800" dirty="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A sign of failure</a:t>
            </a:r>
            <a:endParaRPr sz="1800" dirty="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dirty="0">
                <a:latin typeface="Roboto Slab"/>
                <a:ea typeface="Roboto Slab"/>
                <a:cs typeface="Roboto Slab"/>
                <a:sym typeface="Roboto Slab"/>
              </a:rPr>
              <a:t>A sign that you don’t belong in college</a:t>
            </a:r>
            <a:endParaRPr sz="18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7">
                                            <p:txEl>
                                              <p:pRg st="0" end="0"/>
                                            </p:txEl>
                                          </p:spTgt>
                                        </p:tgtEl>
                                        <p:attrNameLst>
                                          <p:attrName>style.visibility</p:attrName>
                                        </p:attrNameLst>
                                      </p:cBhvr>
                                      <p:to>
                                        <p:strVal val="visible"/>
                                      </p:to>
                                    </p:set>
                                    <p:animEffect transition="in" filter="fade">
                                      <p:cBhvr>
                                        <p:cTn id="7" dur="500"/>
                                        <p:tgtEl>
                                          <p:spTgt spid="4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7">
                                            <p:txEl>
                                              <p:pRg st="1" end="1"/>
                                            </p:txEl>
                                          </p:spTgt>
                                        </p:tgtEl>
                                        <p:attrNameLst>
                                          <p:attrName>style.visibility</p:attrName>
                                        </p:attrNameLst>
                                      </p:cBhvr>
                                      <p:to>
                                        <p:strVal val="visible"/>
                                      </p:to>
                                    </p:set>
                                    <p:animEffect transition="in" filter="fade">
                                      <p:cBhvr>
                                        <p:cTn id="12" dur="500"/>
                                        <p:tgtEl>
                                          <p:spTgt spid="4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7">
                                            <p:txEl>
                                              <p:pRg st="2" end="2"/>
                                            </p:txEl>
                                          </p:spTgt>
                                        </p:tgtEl>
                                        <p:attrNameLst>
                                          <p:attrName>style.visibility</p:attrName>
                                        </p:attrNameLst>
                                      </p:cBhvr>
                                      <p:to>
                                        <p:strVal val="visible"/>
                                      </p:to>
                                    </p:set>
                                    <p:animEffect transition="in" filter="fade">
                                      <p:cBhvr>
                                        <p:cTn id="17" dur="500"/>
                                        <p:tgtEl>
                                          <p:spTgt spid="4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76"/>
          <p:cNvSpPr txBox="1">
            <a:spLocks noGrp="1"/>
          </p:cNvSpPr>
          <p:nvPr>
            <p:ph type="title"/>
          </p:nvPr>
        </p:nvSpPr>
        <p:spPr>
          <a:xfrm>
            <a:off x="0" y="221456"/>
            <a:ext cx="9144000" cy="440055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4000" b="1" dirty="0">
                <a:solidFill>
                  <a:schemeClr val="accent6"/>
                </a:solidFill>
              </a:rPr>
              <a:t>“</a:t>
            </a:r>
            <a:r>
              <a:rPr lang="en" sz="3800" b="1" dirty="0">
                <a:solidFill>
                  <a:schemeClr val="accent6"/>
                </a:solidFill>
              </a:rPr>
              <a:t>Be strong enough to stand alone;</a:t>
            </a:r>
            <a:endParaRPr sz="3800" b="1" dirty="0">
              <a:solidFill>
                <a:schemeClr val="accent6"/>
              </a:solidFill>
            </a:endParaRPr>
          </a:p>
          <a:p>
            <a:pPr marL="0" lvl="0" indent="0" algn="ctr" rtl="0">
              <a:spcBef>
                <a:spcPts val="0"/>
              </a:spcBef>
              <a:spcAft>
                <a:spcPts val="0"/>
              </a:spcAft>
              <a:buSzPts val="990"/>
              <a:buNone/>
            </a:pPr>
            <a:r>
              <a:rPr lang="en" sz="3800" b="1" dirty="0">
                <a:solidFill>
                  <a:schemeClr val="accent6"/>
                </a:solidFill>
              </a:rPr>
              <a:t>Smart enough to know when you need help;</a:t>
            </a:r>
            <a:endParaRPr sz="3800" b="1" dirty="0">
              <a:solidFill>
                <a:schemeClr val="accent6"/>
              </a:solidFill>
            </a:endParaRPr>
          </a:p>
          <a:p>
            <a:pPr marL="0" lvl="0" indent="0" algn="ctr" rtl="0">
              <a:spcBef>
                <a:spcPts val="0"/>
              </a:spcBef>
              <a:spcAft>
                <a:spcPts val="0"/>
              </a:spcAft>
              <a:buSzPts val="990"/>
              <a:buNone/>
            </a:pPr>
            <a:r>
              <a:rPr lang="en" sz="3800" b="1" dirty="0">
                <a:solidFill>
                  <a:schemeClr val="accent6"/>
                </a:solidFill>
              </a:rPr>
              <a:t>And brave enough to ask for it.”</a:t>
            </a:r>
            <a:r>
              <a:rPr lang="en" sz="4000" b="1" dirty="0">
                <a:solidFill>
                  <a:schemeClr val="accent6"/>
                </a:solidFill>
              </a:rPr>
              <a:t> </a:t>
            </a:r>
            <a:endParaRPr sz="4000" b="1" dirty="0">
              <a:solidFill>
                <a:schemeClr val="accent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77"/>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418" name="Google Shape;418;p77"/>
          <p:cNvSpPr txBox="1">
            <a:spLocks noGrp="1"/>
          </p:cNvSpPr>
          <p:nvPr>
            <p:ph type="body" idx="2"/>
          </p:nvPr>
        </p:nvSpPr>
        <p:spPr>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Study Experiment pt. 2</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graphicFrame>
        <p:nvGraphicFramePr>
          <p:cNvPr id="191" name="Google Shape;191;p39"/>
          <p:cNvGraphicFramePr/>
          <p:nvPr>
            <p:extLst>
              <p:ext uri="{D42A27DB-BD31-4B8C-83A1-F6EECF244321}">
                <p14:modId xmlns:p14="http://schemas.microsoft.com/office/powerpoint/2010/main" val="2827996231"/>
              </p:ext>
            </p:extLst>
          </p:nvPr>
        </p:nvGraphicFramePr>
        <p:xfrm>
          <a:off x="379792" y="1052977"/>
          <a:ext cx="8384425" cy="3863753"/>
        </p:xfrm>
        <a:graphic>
          <a:graphicData uri="http://schemas.openxmlformats.org/drawingml/2006/table">
            <a:tbl>
              <a:tblPr firstRow="1" firstCol="1" bandRow="1">
                <a:noFill/>
                <a:tableStyleId>{B56813CB-5863-4DD9-BF02-295C2CA5C870}</a:tableStyleId>
              </a:tblPr>
              <a:tblGrid>
                <a:gridCol w="2804875">
                  <a:extLst>
                    <a:ext uri="{9D8B030D-6E8A-4147-A177-3AD203B41FA5}">
                      <a16:colId xmlns:a16="http://schemas.microsoft.com/office/drawing/2014/main" val="20000"/>
                    </a:ext>
                  </a:extLst>
                </a:gridCol>
                <a:gridCol w="2789775">
                  <a:extLst>
                    <a:ext uri="{9D8B030D-6E8A-4147-A177-3AD203B41FA5}">
                      <a16:colId xmlns:a16="http://schemas.microsoft.com/office/drawing/2014/main" val="20001"/>
                    </a:ext>
                  </a:extLst>
                </a:gridCol>
                <a:gridCol w="2789775">
                  <a:extLst>
                    <a:ext uri="{9D8B030D-6E8A-4147-A177-3AD203B41FA5}">
                      <a16:colId xmlns:a16="http://schemas.microsoft.com/office/drawing/2014/main" val="20002"/>
                    </a:ext>
                  </a:extLst>
                </a:gridCol>
              </a:tblGrid>
              <a:tr h="218725">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Method</a:t>
                      </a:r>
                      <a:endParaRPr sz="11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What is it?</a:t>
                      </a:r>
                      <a:endParaRPr sz="11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Example</a:t>
                      </a:r>
                      <a:endParaRPr sz="1100" u="none" strike="noStrike" cap="none" dirty="0">
                        <a:solidFill>
                          <a:schemeClr val="tx1"/>
                        </a:solidFill>
                        <a:latin typeface="Calibri"/>
                        <a:ea typeface="Calibri"/>
                        <a:cs typeface="Calibri"/>
                        <a:sym typeface="Calibri"/>
                      </a:endParaRPr>
                    </a:p>
                  </a:txBody>
                  <a:tcPr marL="0" marR="0" marT="0" marB="0">
                    <a:solidFill>
                      <a:srgbClr val="FFFF00"/>
                    </a:solidFill>
                  </a:tcPr>
                </a:tc>
                <a:extLst>
                  <a:ext uri="{0D108BD9-81ED-4DB2-BD59-A6C34878D82A}">
                    <a16:rowId xmlns:a16="http://schemas.microsoft.com/office/drawing/2014/main" val="10000"/>
                  </a:ext>
                </a:extLst>
              </a:tr>
              <a:tr h="7112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dirty="0">
                          <a:solidFill>
                            <a:schemeClr val="tx1"/>
                          </a:solidFill>
                        </a:rPr>
                        <a:t>Time Blocking</a:t>
                      </a:r>
                      <a:endParaRPr sz="1800" u="none" strike="noStrike" cap="none" dirty="0">
                        <a:solidFill>
                          <a:schemeClr val="tx1"/>
                        </a:solidFill>
                      </a:endParaRPr>
                    </a:p>
                    <a:p>
                      <a:pPr marL="0" marR="0" lvl="0" indent="0" algn="l" rtl="0">
                        <a:lnSpc>
                          <a:spcPct val="120000"/>
                        </a:lnSpc>
                        <a:spcBef>
                          <a:spcPts val="0"/>
                        </a:spcBef>
                        <a:spcAft>
                          <a:spcPts val="0"/>
                        </a:spcAft>
                        <a:buClr>
                          <a:srgbClr val="000000"/>
                        </a:buClr>
                        <a:buSzPts val="1200"/>
                        <a:buFont typeface="Arial"/>
                        <a:buNone/>
                      </a:pPr>
                      <a:endParaRPr sz="18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lvl="0" indent="0" algn="l" rtl="0">
                        <a:spcBef>
                          <a:spcPts val="0"/>
                        </a:spcBef>
                        <a:spcAft>
                          <a:spcPts val="0"/>
                        </a:spcAft>
                        <a:buNone/>
                      </a:pPr>
                      <a:endParaRPr/>
                    </a:p>
                  </a:txBody>
                  <a:tcPr marL="0" marR="0" marT="0" marB="0"/>
                </a:tc>
                <a:tc>
                  <a:txBody>
                    <a:bodyPr/>
                    <a:lstStyle/>
                    <a:p>
                      <a:pPr marL="0" lvl="0" indent="0" algn="l" rtl="0">
                        <a:spcBef>
                          <a:spcPts val="0"/>
                        </a:spcBef>
                        <a:spcAft>
                          <a:spcPts val="0"/>
                        </a:spcAft>
                        <a:buNone/>
                      </a:pPr>
                      <a:endParaRPr/>
                    </a:p>
                  </a:txBody>
                  <a:tcPr marL="0" marR="0" marT="0" marB="0"/>
                </a:tc>
                <a:extLst>
                  <a:ext uri="{0D108BD9-81ED-4DB2-BD59-A6C34878D82A}">
                    <a16:rowId xmlns:a16="http://schemas.microsoft.com/office/drawing/2014/main" val="10001"/>
                  </a:ext>
                </a:extLst>
              </a:tr>
              <a:tr h="729175">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dirty="0">
                          <a:solidFill>
                            <a:schemeClr val="tx1"/>
                          </a:solidFill>
                        </a:rPr>
                        <a:t>Task Batching</a:t>
                      </a:r>
                      <a:endParaRPr sz="1800" u="none" strike="noStrike" cap="none" dirty="0">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dirty="0">
                        <a:solidFill>
                          <a:schemeClr val="tx1"/>
                        </a:solidFill>
                      </a:endParaRPr>
                    </a:p>
                    <a:p>
                      <a:pPr marL="0" marR="0" lvl="0" indent="0" algn="ctr" rtl="0">
                        <a:lnSpc>
                          <a:spcPct val="130909"/>
                        </a:lnSpc>
                        <a:spcBef>
                          <a:spcPts val="0"/>
                        </a:spcBef>
                        <a:spcAft>
                          <a:spcPts val="0"/>
                        </a:spcAft>
                        <a:buClr>
                          <a:srgbClr val="000000"/>
                        </a:buClr>
                        <a:buSzPts val="1100"/>
                        <a:buFont typeface="Arial"/>
                        <a:buNone/>
                      </a:pPr>
                      <a:endParaRPr sz="18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lvl="0" indent="0" algn="l" rtl="0">
                        <a:spcBef>
                          <a:spcPts val="0"/>
                        </a:spcBef>
                        <a:spcAft>
                          <a:spcPts val="0"/>
                        </a:spcAft>
                        <a:buNone/>
                      </a:pPr>
                      <a:endParaRPr/>
                    </a:p>
                  </a:txBody>
                  <a:tcPr marL="0" marR="0" marT="0" marB="0"/>
                </a:tc>
                <a:tc>
                  <a:txBody>
                    <a:bodyPr/>
                    <a:lstStyle/>
                    <a:p>
                      <a:pPr marL="0" lvl="0" indent="0" algn="l" rtl="0">
                        <a:spcBef>
                          <a:spcPts val="0"/>
                        </a:spcBef>
                        <a:spcAft>
                          <a:spcPts val="0"/>
                        </a:spcAft>
                        <a:buNone/>
                      </a:pPr>
                      <a:endParaRPr/>
                    </a:p>
                  </a:txBody>
                  <a:tcPr marL="0" marR="0" marT="0" marB="0"/>
                </a:tc>
                <a:extLst>
                  <a:ext uri="{0D108BD9-81ED-4DB2-BD59-A6C34878D82A}">
                    <a16:rowId xmlns:a16="http://schemas.microsoft.com/office/drawing/2014/main" val="10002"/>
                  </a:ext>
                </a:extLst>
              </a:tr>
              <a:tr h="7112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dirty="0">
                          <a:solidFill>
                            <a:schemeClr val="tx1"/>
                          </a:solidFill>
                          <a:latin typeface="Arial"/>
                          <a:ea typeface="Arial"/>
                          <a:cs typeface="Arial"/>
                          <a:sym typeface="Arial"/>
                        </a:rPr>
                        <a:t>Time Boxing</a:t>
                      </a:r>
                      <a:endParaRPr sz="1800" u="none" strike="noStrike" cap="none" dirty="0">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dirty="0">
                        <a:solidFill>
                          <a:schemeClr val="tx1"/>
                        </a:solidFill>
                      </a:endParaRPr>
                    </a:p>
                    <a:p>
                      <a:pPr marL="0" marR="0" lvl="0" indent="0" algn="ctr" rtl="0">
                        <a:lnSpc>
                          <a:spcPct val="130909"/>
                        </a:lnSpc>
                        <a:spcBef>
                          <a:spcPts val="0"/>
                        </a:spcBef>
                        <a:spcAft>
                          <a:spcPts val="0"/>
                        </a:spcAft>
                        <a:buClr>
                          <a:srgbClr val="000000"/>
                        </a:buClr>
                        <a:buSzPts val="1100"/>
                        <a:buFont typeface="Arial"/>
                        <a:buNone/>
                      </a:pPr>
                      <a:endParaRPr sz="18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lvl="0" indent="0" algn="l" rtl="0">
                        <a:spcBef>
                          <a:spcPts val="0"/>
                        </a:spcBef>
                        <a:spcAft>
                          <a:spcPts val="0"/>
                        </a:spcAft>
                        <a:buNone/>
                      </a:pPr>
                      <a:endParaRPr/>
                    </a:p>
                  </a:txBody>
                  <a:tcPr marL="0" marR="0" marT="0" marB="0"/>
                </a:tc>
                <a:tc>
                  <a:txBody>
                    <a:bodyPr/>
                    <a:lstStyle/>
                    <a:p>
                      <a:pPr marL="0" lvl="0" indent="0" algn="l" rtl="0">
                        <a:spcBef>
                          <a:spcPts val="0"/>
                        </a:spcBef>
                        <a:spcAft>
                          <a:spcPts val="0"/>
                        </a:spcAft>
                        <a:buNone/>
                      </a:pPr>
                      <a:endParaRPr/>
                    </a:p>
                  </a:txBody>
                  <a:tcPr marL="0" marR="0" marT="0" marB="0"/>
                </a:tc>
                <a:extLst>
                  <a:ext uri="{0D108BD9-81ED-4DB2-BD59-A6C34878D82A}">
                    <a16:rowId xmlns:a16="http://schemas.microsoft.com/office/drawing/2014/main" val="10003"/>
                  </a:ext>
                </a:extLst>
              </a:tr>
              <a:tr h="3719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dirty="0">
                          <a:solidFill>
                            <a:schemeClr val="tx1"/>
                          </a:solidFill>
                          <a:latin typeface="Arial"/>
                          <a:ea typeface="Arial"/>
                          <a:cs typeface="Arial"/>
                          <a:sym typeface="Arial"/>
                        </a:rPr>
                        <a:t>Day Theming</a:t>
                      </a:r>
                      <a:endParaRPr sz="1800" u="none" strike="noStrike" cap="none" dirty="0">
                        <a:solidFill>
                          <a:schemeClr val="tx1"/>
                        </a:solidFill>
                        <a:latin typeface="Arial"/>
                        <a:ea typeface="Arial"/>
                        <a:cs typeface="Arial"/>
                        <a:sym typeface="Arial"/>
                      </a:endParaRPr>
                    </a:p>
                    <a:p>
                      <a:pPr marL="0" marR="0" lvl="0" indent="0" algn="ctr" rtl="0">
                        <a:lnSpc>
                          <a:spcPct val="120000"/>
                        </a:lnSpc>
                        <a:spcBef>
                          <a:spcPts val="0"/>
                        </a:spcBef>
                        <a:spcAft>
                          <a:spcPts val="0"/>
                        </a:spcAft>
                        <a:buClr>
                          <a:srgbClr val="000000"/>
                        </a:buClr>
                        <a:buSzPts val="1200"/>
                        <a:buFont typeface="Arial"/>
                        <a:buNone/>
                      </a:pPr>
                      <a:endParaRPr sz="1800" dirty="0">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dirty="0">
                        <a:solidFill>
                          <a:schemeClr val="tx1"/>
                        </a:solidFill>
                      </a:endParaRPr>
                    </a:p>
                  </a:txBody>
                  <a:tcPr marL="0" marR="0" marT="0" marB="0">
                    <a:solidFill>
                      <a:srgbClr val="FFFF00"/>
                    </a:solidFill>
                  </a:tcPr>
                </a:tc>
                <a:tc>
                  <a:txBody>
                    <a:bodyPr/>
                    <a:lstStyle/>
                    <a:p>
                      <a:pPr marL="0" lvl="0" indent="0" algn="l" rtl="0">
                        <a:spcBef>
                          <a:spcPts val="0"/>
                        </a:spcBef>
                        <a:spcAft>
                          <a:spcPts val="0"/>
                        </a:spcAft>
                        <a:buNone/>
                      </a:pPr>
                      <a:endParaRPr/>
                    </a:p>
                  </a:txBody>
                  <a:tcPr marL="0" marR="0" marT="0" marB="0"/>
                </a:tc>
                <a:tc>
                  <a:txBody>
                    <a:bodyPr/>
                    <a:lstStyle/>
                    <a:p>
                      <a:pPr marL="0" lvl="0" indent="0" algn="l" rtl="0">
                        <a:spcBef>
                          <a:spcPts val="0"/>
                        </a:spcBef>
                        <a:spcAft>
                          <a:spcPts val="0"/>
                        </a:spcAft>
                        <a:buNone/>
                      </a:pPr>
                      <a:endParaRPr dirty="0"/>
                    </a:p>
                  </a:txBody>
                  <a:tcPr marL="0" marR="0" marT="0" marB="0"/>
                </a:tc>
                <a:extLst>
                  <a:ext uri="{0D108BD9-81ED-4DB2-BD59-A6C34878D82A}">
                    <a16:rowId xmlns:a16="http://schemas.microsoft.com/office/drawing/2014/main" val="10004"/>
                  </a:ext>
                </a:extLst>
              </a:tr>
            </a:tbl>
          </a:graphicData>
        </a:graphic>
      </p:graphicFrame>
      <p:sp>
        <p:nvSpPr>
          <p:cNvPr id="192" name="Google Shape;192;p39"/>
          <p:cNvSpPr txBox="1"/>
          <p:nvPr/>
        </p:nvSpPr>
        <p:spPr>
          <a:xfrm>
            <a:off x="900223" y="205392"/>
            <a:ext cx="74730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a:solidFill>
                  <a:srgbClr val="92D050"/>
                </a:solidFill>
                <a:latin typeface="Roboto Slab"/>
                <a:ea typeface="Roboto Slab"/>
                <a:cs typeface="Roboto Slab"/>
                <a:sym typeface="Roboto Slab"/>
              </a:rPr>
              <a:t>Some Time Management Techniques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78"/>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5…</a:t>
            </a:r>
            <a:endParaRPr b="1">
              <a:solidFill>
                <a:schemeClr val="accent5"/>
              </a:solidFill>
            </a:endParaRPr>
          </a:p>
        </p:txBody>
      </p:sp>
      <p:sp>
        <p:nvSpPr>
          <p:cNvPr id="424" name="Google Shape;424;p78"/>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#4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#4</a:t>
            </a:r>
            <a:endParaRPr sz="1400" b="1">
              <a:solidFill>
                <a:schemeClr val="accent6"/>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accent6"/>
                </a:solidFill>
                <a:latin typeface="Roboto Slab"/>
                <a:ea typeface="Roboto Slab"/>
                <a:cs typeface="Roboto Slab"/>
                <a:sym typeface="Roboto Slab"/>
              </a:rPr>
              <a:t>Now that you are halfway through the workshop, what questions do you still have about becoming a college student? Ask four questions you would like to have answers to by the end of CT101.</a:t>
            </a:r>
            <a:endParaRPr sz="1400" i="1">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79"/>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430" name="Google Shape;430;p79"/>
          <p:cNvSpPr txBox="1"/>
          <p:nvPr/>
        </p:nvSpPr>
        <p:spPr>
          <a:xfrm>
            <a:off x="1787450" y="3443376"/>
            <a:ext cx="5783400" cy="11289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400" b="0" i="0" u="none" strike="noStrike" cap="none" dirty="0">
              <a:solidFill>
                <a:srgbClr val="8BC34A"/>
              </a:solidFill>
              <a:latin typeface="Roboto Slab"/>
              <a:ea typeface="Roboto Slab"/>
              <a:cs typeface="Roboto Slab"/>
              <a:sym typeface="Roboto Slab"/>
            </a:endParaRPr>
          </a:p>
        </p:txBody>
      </p:sp>
      <p:grpSp>
        <p:nvGrpSpPr>
          <p:cNvPr id="431" name="Google Shape;431;p79"/>
          <p:cNvGrpSpPr/>
          <p:nvPr/>
        </p:nvGrpSpPr>
        <p:grpSpPr>
          <a:xfrm>
            <a:off x="86851" y="4448817"/>
            <a:ext cx="1273858" cy="607271"/>
            <a:chOff x="86851" y="4297675"/>
            <a:chExt cx="1881900" cy="758425"/>
          </a:xfrm>
        </p:grpSpPr>
        <p:pic>
          <p:nvPicPr>
            <p:cNvPr id="432" name="Google Shape;432;p7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433" name="Google Shape;433;p7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graphicFrame>
        <p:nvGraphicFramePr>
          <p:cNvPr id="197" name="Google Shape;197;p40"/>
          <p:cNvGraphicFramePr/>
          <p:nvPr>
            <p:extLst>
              <p:ext uri="{D42A27DB-BD31-4B8C-83A1-F6EECF244321}">
                <p14:modId xmlns:p14="http://schemas.microsoft.com/office/powerpoint/2010/main" val="3310471657"/>
              </p:ext>
            </p:extLst>
          </p:nvPr>
        </p:nvGraphicFramePr>
        <p:xfrm>
          <a:off x="414337" y="822902"/>
          <a:ext cx="8349880" cy="4137185"/>
        </p:xfrm>
        <a:graphic>
          <a:graphicData uri="http://schemas.openxmlformats.org/drawingml/2006/table">
            <a:tbl>
              <a:tblPr firstRow="1" firstCol="1" bandRow="1">
                <a:noFill/>
                <a:tableStyleId>{B56813CB-5863-4DD9-BF02-295C2CA5C870}</a:tableStyleId>
              </a:tblPr>
              <a:tblGrid>
                <a:gridCol w="2770330">
                  <a:extLst>
                    <a:ext uri="{9D8B030D-6E8A-4147-A177-3AD203B41FA5}">
                      <a16:colId xmlns:a16="http://schemas.microsoft.com/office/drawing/2014/main" val="20000"/>
                    </a:ext>
                  </a:extLst>
                </a:gridCol>
                <a:gridCol w="2789775">
                  <a:extLst>
                    <a:ext uri="{9D8B030D-6E8A-4147-A177-3AD203B41FA5}">
                      <a16:colId xmlns:a16="http://schemas.microsoft.com/office/drawing/2014/main" val="20001"/>
                    </a:ext>
                  </a:extLst>
                </a:gridCol>
                <a:gridCol w="2789775">
                  <a:extLst>
                    <a:ext uri="{9D8B030D-6E8A-4147-A177-3AD203B41FA5}">
                      <a16:colId xmlns:a16="http://schemas.microsoft.com/office/drawing/2014/main" val="20002"/>
                    </a:ext>
                  </a:extLst>
                </a:gridCol>
              </a:tblGrid>
              <a:tr h="218725">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Method</a:t>
                      </a:r>
                      <a:endParaRPr sz="11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a:solidFill>
                            <a:schemeClr val="tx1"/>
                          </a:solidFill>
                        </a:rPr>
                        <a:t>What is it?</a:t>
                      </a:r>
                      <a:endParaRPr sz="1100" u="none" strike="noStrike" cap="none">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a:solidFill>
                            <a:schemeClr val="tx1"/>
                          </a:solidFill>
                        </a:rPr>
                        <a:t>Example</a:t>
                      </a:r>
                      <a:endParaRPr sz="1100" u="none" strike="noStrike" cap="none">
                        <a:solidFill>
                          <a:schemeClr val="tx1"/>
                        </a:solidFill>
                        <a:latin typeface="Calibri"/>
                        <a:ea typeface="Calibri"/>
                        <a:cs typeface="Calibri"/>
                        <a:sym typeface="Calibri"/>
                      </a:endParaRPr>
                    </a:p>
                  </a:txBody>
                  <a:tcPr marL="0" marR="0" marT="0" marB="0">
                    <a:solidFill>
                      <a:srgbClr val="FFFF00"/>
                    </a:solidFill>
                  </a:tcPr>
                </a:tc>
                <a:extLst>
                  <a:ext uri="{0D108BD9-81ED-4DB2-BD59-A6C34878D82A}">
                    <a16:rowId xmlns:a16="http://schemas.microsoft.com/office/drawing/2014/main" val="10000"/>
                  </a:ext>
                </a:extLst>
              </a:tr>
              <a:tr h="7112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dirty="0">
                          <a:solidFill>
                            <a:schemeClr val="tx1"/>
                          </a:solidFill>
                        </a:rPr>
                        <a:t>Time Blocking</a:t>
                      </a:r>
                      <a:endParaRPr sz="1800" u="none" strike="noStrike" cap="none" dirty="0">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dirty="0">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Dividing the day into blocks of time with each block dedicated to accomplishing a specific task or activity and only that specific task or activity.</a:t>
                      </a:r>
                      <a:endParaRPr sz="1100" u="none" strike="noStrike" cap="none" dirty="0">
                        <a:solidFill>
                          <a:schemeClr val="tx1"/>
                        </a:solidFill>
                        <a:latin typeface="Calibri"/>
                        <a:ea typeface="Calibri"/>
                        <a:cs typeface="Calibri"/>
                        <a:sym typeface="Calibri"/>
                      </a:endParaRPr>
                    </a:p>
                  </a:txBody>
                  <a:tcPr marL="0" marR="0" marT="0" marB="0"/>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a:solidFill>
                            <a:schemeClr val="tx1"/>
                          </a:solidFill>
                        </a:rPr>
                        <a:t>"I will write every day from 9am to 11am."</a:t>
                      </a:r>
                      <a:endParaRPr sz="1100" u="none" strike="noStrike" cap="none">
                        <a:solidFill>
                          <a:schemeClr val="tx1"/>
                        </a:solidFill>
                        <a:latin typeface="Calibri"/>
                        <a:ea typeface="Calibri"/>
                        <a:cs typeface="Calibri"/>
                        <a:sym typeface="Calibri"/>
                      </a:endParaRPr>
                    </a:p>
                  </a:txBody>
                  <a:tcPr marL="0" marR="0" marT="0" marB="0"/>
                </a:tc>
                <a:extLst>
                  <a:ext uri="{0D108BD9-81ED-4DB2-BD59-A6C34878D82A}">
                    <a16:rowId xmlns:a16="http://schemas.microsoft.com/office/drawing/2014/main" val="10001"/>
                  </a:ext>
                </a:extLst>
              </a:tr>
              <a:tr h="729175">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a:solidFill>
                            <a:schemeClr val="tx1"/>
                          </a:solidFill>
                        </a:rPr>
                        <a:t>Task Batching</a:t>
                      </a:r>
                      <a:endParaRPr sz="1800" u="none" strike="noStrike" cap="none">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a:solidFill>
                          <a:schemeClr val="tx1"/>
                        </a:solidFill>
                      </a:endParaRPr>
                    </a:p>
                    <a:p>
                      <a:pPr marL="0" marR="0" lvl="0" indent="0" algn="ctr" rtl="0">
                        <a:lnSpc>
                          <a:spcPct val="130909"/>
                        </a:lnSpc>
                        <a:spcBef>
                          <a:spcPts val="0"/>
                        </a:spcBef>
                        <a:spcAft>
                          <a:spcPts val="0"/>
                        </a:spcAft>
                        <a:buClr>
                          <a:srgbClr val="000000"/>
                        </a:buClr>
                        <a:buSzPts val="1100"/>
                        <a:buFont typeface="Arial"/>
                        <a:buNone/>
                      </a:pPr>
                      <a:endParaRPr sz="1800" u="none" strike="noStrike" cap="none">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07000"/>
                        </a:lnSpc>
                        <a:spcBef>
                          <a:spcPts val="0"/>
                        </a:spcBef>
                        <a:spcAft>
                          <a:spcPts val="0"/>
                        </a:spcAft>
                        <a:buClr>
                          <a:srgbClr val="000000"/>
                        </a:buClr>
                        <a:buSzPts val="1200"/>
                        <a:buFont typeface="Arial"/>
                        <a:buNone/>
                      </a:pPr>
                      <a:r>
                        <a:rPr lang="en" sz="1200" u="none" strike="noStrike" cap="none" dirty="0">
                          <a:solidFill>
                            <a:schemeClr val="tx1"/>
                          </a:solidFill>
                          <a:latin typeface="Arial"/>
                          <a:ea typeface="Arial"/>
                          <a:cs typeface="Arial"/>
                          <a:sym typeface="Arial"/>
                        </a:rPr>
                        <a:t>Choose a time or block of time to complete a certain category of task</a:t>
                      </a:r>
                      <a:endParaRPr sz="1400" u="none" strike="noStrike" cap="none" dirty="0">
                        <a:solidFill>
                          <a:schemeClr val="tx1"/>
                        </a:solidFill>
                      </a:endParaRPr>
                    </a:p>
                  </a:txBody>
                  <a:tcPr marL="0" marR="0" marT="0" marB="0"/>
                </a:tc>
                <a:tc>
                  <a:txBody>
                    <a:bodyPr/>
                    <a:lstStyle/>
                    <a:p>
                      <a:pPr marL="0" marR="0" lvl="0" indent="0" algn="l" rtl="0">
                        <a:lnSpc>
                          <a:spcPct val="120000"/>
                        </a:lnSpc>
                        <a:spcBef>
                          <a:spcPts val="0"/>
                        </a:spcBef>
                        <a:spcAft>
                          <a:spcPts val="0"/>
                        </a:spcAft>
                        <a:buClr>
                          <a:srgbClr val="000000"/>
                        </a:buClr>
                        <a:buSzPts val="1200"/>
                        <a:buFont typeface="Arial"/>
                        <a:buNone/>
                      </a:pPr>
                      <a:r>
                        <a:rPr lang="en" sz="1200" u="none" strike="noStrike" cap="none" dirty="0">
                          <a:solidFill>
                            <a:schemeClr val="tx1"/>
                          </a:solidFill>
                        </a:rPr>
                        <a:t>"I will answer all of my emails at 3pm."</a:t>
                      </a:r>
                      <a:endParaRPr sz="1200" u="none" strike="noStrike" cap="none" dirty="0">
                        <a:solidFill>
                          <a:schemeClr val="tx1"/>
                        </a:solidFill>
                      </a:endParaRPr>
                    </a:p>
                    <a:p>
                      <a:pPr marL="0" marR="0" lvl="0" indent="0" algn="l" rtl="0">
                        <a:lnSpc>
                          <a:spcPct val="120000"/>
                        </a:lnSpc>
                        <a:spcBef>
                          <a:spcPts val="0"/>
                        </a:spcBef>
                        <a:spcAft>
                          <a:spcPts val="0"/>
                        </a:spcAft>
                        <a:buClr>
                          <a:srgbClr val="000000"/>
                        </a:buClr>
                        <a:buSzPts val="1200"/>
                        <a:buFont typeface="Arial"/>
                        <a:buNone/>
                      </a:pPr>
                      <a:endParaRPr sz="1200" dirty="0">
                        <a:solidFill>
                          <a:schemeClr val="tx1"/>
                        </a:solidFill>
                      </a:endParaRPr>
                    </a:p>
                    <a:p>
                      <a:pPr marL="0" lvl="0" indent="0" algn="l" rtl="0">
                        <a:lnSpc>
                          <a:spcPct val="120000"/>
                        </a:lnSpc>
                        <a:spcBef>
                          <a:spcPts val="0"/>
                        </a:spcBef>
                        <a:spcAft>
                          <a:spcPts val="0"/>
                        </a:spcAft>
                        <a:buClr>
                          <a:srgbClr val="000000"/>
                        </a:buClr>
                        <a:buSzPts val="1200"/>
                        <a:buFont typeface="Arial"/>
                        <a:buNone/>
                      </a:pPr>
                      <a:r>
                        <a:rPr lang="en" sz="1100" dirty="0">
                          <a:solidFill>
                            <a:schemeClr val="tx1"/>
                          </a:solidFill>
                        </a:rPr>
                        <a:t>On Monday at 9am, I will check the Blackboard sites for all of my classes”</a:t>
                      </a:r>
                      <a:endParaRPr sz="1200" dirty="0">
                        <a:solidFill>
                          <a:schemeClr val="tx1"/>
                        </a:solidFill>
                      </a:endParaRPr>
                    </a:p>
                  </a:txBody>
                  <a:tcPr marL="0" marR="0" marT="0" marB="0"/>
                </a:tc>
                <a:extLst>
                  <a:ext uri="{0D108BD9-81ED-4DB2-BD59-A6C34878D82A}">
                    <a16:rowId xmlns:a16="http://schemas.microsoft.com/office/drawing/2014/main" val="10002"/>
                  </a:ext>
                </a:extLst>
              </a:tr>
              <a:tr h="7112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a:solidFill>
                            <a:schemeClr val="tx1"/>
                          </a:solidFill>
                          <a:latin typeface="Arial"/>
                          <a:ea typeface="Arial"/>
                          <a:cs typeface="Arial"/>
                          <a:sym typeface="Arial"/>
                        </a:rPr>
                        <a:t>Time Boxing</a:t>
                      </a:r>
                      <a:endParaRPr sz="1800" u="none" strike="noStrike" cap="none">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a:solidFill>
                          <a:schemeClr val="tx1"/>
                        </a:solidFill>
                      </a:endParaRPr>
                    </a:p>
                    <a:p>
                      <a:pPr marL="0" marR="0" lvl="0" indent="0" algn="ctr" rtl="0">
                        <a:lnSpc>
                          <a:spcPct val="130909"/>
                        </a:lnSpc>
                        <a:spcBef>
                          <a:spcPts val="0"/>
                        </a:spcBef>
                        <a:spcAft>
                          <a:spcPts val="0"/>
                        </a:spcAft>
                        <a:buClr>
                          <a:srgbClr val="000000"/>
                        </a:buClr>
                        <a:buSzPts val="1100"/>
                        <a:buFont typeface="Arial"/>
                        <a:buNone/>
                      </a:pPr>
                      <a:endParaRPr sz="1800" u="none" strike="noStrike" cap="none">
                        <a:solidFill>
                          <a:schemeClr val="tx1"/>
                        </a:solidFill>
                        <a:latin typeface="Calibri"/>
                        <a:ea typeface="Calibri"/>
                        <a:cs typeface="Calibri"/>
                        <a:sym typeface="Calibri"/>
                      </a:endParaRPr>
                    </a:p>
                  </a:txBody>
                  <a:tcPr marL="0" marR="0" marT="0" marB="0">
                    <a:solidFill>
                      <a:srgbClr val="FFFF00"/>
                    </a:solidFill>
                  </a:tcPr>
                </a:tc>
                <a:tc>
                  <a:txBody>
                    <a:bodyPr/>
                    <a:lstStyle/>
                    <a:p>
                      <a:pPr marL="0" marR="0" lvl="0" indent="0" algn="l" rtl="0">
                        <a:lnSpc>
                          <a:spcPct val="107000"/>
                        </a:lnSpc>
                        <a:spcBef>
                          <a:spcPts val="0"/>
                        </a:spcBef>
                        <a:spcAft>
                          <a:spcPts val="0"/>
                        </a:spcAft>
                        <a:buClr>
                          <a:srgbClr val="000000"/>
                        </a:buClr>
                        <a:buSzPts val="1200"/>
                        <a:buFont typeface="Arial"/>
                        <a:buNone/>
                      </a:pPr>
                      <a:r>
                        <a:rPr lang="en" sz="1200" u="none" strike="noStrike" cap="none" dirty="0">
                          <a:solidFill>
                            <a:schemeClr val="tx1"/>
                          </a:solidFill>
                          <a:latin typeface="Arial"/>
                          <a:ea typeface="Arial"/>
                          <a:cs typeface="Arial"/>
                          <a:sym typeface="Arial"/>
                        </a:rPr>
                        <a:t>Similar to Time Blocking, but you you also set a goal for accomplishing certain tasks within a set space of time.</a:t>
                      </a:r>
                      <a:endParaRPr sz="1400" u="none" strike="noStrike" cap="none" dirty="0">
                        <a:solidFill>
                          <a:schemeClr val="tx1"/>
                        </a:solidFill>
                      </a:endParaRPr>
                    </a:p>
                  </a:txBody>
                  <a:tcPr marL="0" marR="0" marT="0" marB="0"/>
                </a:tc>
                <a:tc>
                  <a:txBody>
                    <a:bodyPr/>
                    <a:lstStyle/>
                    <a:p>
                      <a:pPr marL="0" marR="0" lvl="0" indent="0" algn="l" rtl="0">
                        <a:lnSpc>
                          <a:spcPct val="130909"/>
                        </a:lnSpc>
                        <a:spcBef>
                          <a:spcPts val="0"/>
                        </a:spcBef>
                        <a:spcAft>
                          <a:spcPts val="0"/>
                        </a:spcAft>
                        <a:buClr>
                          <a:srgbClr val="000000"/>
                        </a:buClr>
                        <a:buSzPts val="1100"/>
                        <a:buFont typeface="Arial"/>
                        <a:buNone/>
                      </a:pPr>
                      <a:r>
                        <a:rPr lang="en" sz="1100" u="none" strike="noStrike" cap="none" dirty="0">
                          <a:solidFill>
                            <a:schemeClr val="tx1"/>
                          </a:solidFill>
                        </a:rPr>
                        <a:t>"I will write 1,000 words between 9am and 11am tomorrow.“ </a:t>
                      </a:r>
                      <a:endParaRPr sz="1100" u="none" strike="noStrike" cap="none" dirty="0">
                        <a:solidFill>
                          <a:schemeClr val="tx1"/>
                        </a:solidFill>
                      </a:endParaRPr>
                    </a:p>
                    <a:p>
                      <a:pPr marL="0" lvl="0" indent="0" algn="l" rtl="0">
                        <a:lnSpc>
                          <a:spcPct val="120000"/>
                        </a:lnSpc>
                        <a:spcBef>
                          <a:spcPts val="0"/>
                        </a:spcBef>
                        <a:spcAft>
                          <a:spcPts val="0"/>
                        </a:spcAft>
                        <a:buClr>
                          <a:srgbClr val="000000"/>
                        </a:buClr>
                        <a:buSzPts val="1200"/>
                        <a:buFont typeface="Arial"/>
                        <a:buNone/>
                      </a:pPr>
                      <a:endParaRPr sz="1100" dirty="0">
                        <a:solidFill>
                          <a:schemeClr val="tx1"/>
                        </a:solidFill>
                      </a:endParaRPr>
                    </a:p>
                  </a:txBody>
                  <a:tcPr marL="0" marR="0" marT="0" marB="0"/>
                </a:tc>
                <a:extLst>
                  <a:ext uri="{0D108BD9-81ED-4DB2-BD59-A6C34878D82A}">
                    <a16:rowId xmlns:a16="http://schemas.microsoft.com/office/drawing/2014/main" val="10003"/>
                  </a:ext>
                </a:extLst>
              </a:tr>
              <a:tr h="371900">
                <a:tc>
                  <a:txBody>
                    <a:bodyPr/>
                    <a:lstStyle/>
                    <a:p>
                      <a:pPr marL="0" marR="0" lvl="0" indent="0" algn="ctr" rtl="0">
                        <a:lnSpc>
                          <a:spcPct val="120000"/>
                        </a:lnSpc>
                        <a:spcBef>
                          <a:spcPts val="0"/>
                        </a:spcBef>
                        <a:spcAft>
                          <a:spcPts val="0"/>
                        </a:spcAft>
                        <a:buClr>
                          <a:srgbClr val="000000"/>
                        </a:buClr>
                        <a:buSzPts val="1200"/>
                        <a:buFont typeface="Arial"/>
                        <a:buNone/>
                      </a:pPr>
                      <a:r>
                        <a:rPr lang="en" sz="1800" u="none" strike="noStrike" cap="none">
                          <a:solidFill>
                            <a:schemeClr val="tx1"/>
                          </a:solidFill>
                          <a:latin typeface="Arial"/>
                          <a:ea typeface="Arial"/>
                          <a:cs typeface="Arial"/>
                          <a:sym typeface="Arial"/>
                        </a:rPr>
                        <a:t>Day Theming</a:t>
                      </a:r>
                      <a:endParaRPr sz="1800" u="none" strike="noStrike" cap="none">
                        <a:solidFill>
                          <a:schemeClr val="tx1"/>
                        </a:solidFill>
                      </a:endParaRPr>
                    </a:p>
                    <a:p>
                      <a:pPr marL="0" marR="0" lvl="0" indent="0" algn="ctr" rtl="0">
                        <a:lnSpc>
                          <a:spcPct val="120000"/>
                        </a:lnSpc>
                        <a:spcBef>
                          <a:spcPts val="0"/>
                        </a:spcBef>
                        <a:spcAft>
                          <a:spcPts val="0"/>
                        </a:spcAft>
                        <a:buClr>
                          <a:srgbClr val="000000"/>
                        </a:buClr>
                        <a:buSzPts val="1200"/>
                        <a:buFont typeface="Arial"/>
                        <a:buNone/>
                      </a:pPr>
                      <a:endParaRPr sz="1800" u="none" strike="noStrike" cap="none">
                        <a:solidFill>
                          <a:schemeClr val="tx1"/>
                        </a:solidFill>
                      </a:endParaRPr>
                    </a:p>
                  </a:txBody>
                  <a:tcPr marL="0" marR="0" marT="0" marB="0">
                    <a:solidFill>
                      <a:srgbClr val="FFFF00"/>
                    </a:solidFill>
                  </a:tcPr>
                </a:tc>
                <a:tc>
                  <a:txBody>
                    <a:bodyPr/>
                    <a:lstStyle/>
                    <a:p>
                      <a:pPr marL="0" marR="0" lvl="0" indent="0" algn="l" rtl="0">
                        <a:lnSpc>
                          <a:spcPct val="107000"/>
                        </a:lnSpc>
                        <a:spcBef>
                          <a:spcPts val="0"/>
                        </a:spcBef>
                        <a:spcAft>
                          <a:spcPts val="0"/>
                        </a:spcAft>
                        <a:buClr>
                          <a:srgbClr val="000000"/>
                        </a:buClr>
                        <a:buSzPts val="1200"/>
                        <a:buFont typeface="Arial"/>
                        <a:buNone/>
                      </a:pPr>
                      <a:r>
                        <a:rPr lang="en" sz="1200" u="none" strike="noStrike" cap="none">
                          <a:solidFill>
                            <a:schemeClr val="tx1"/>
                          </a:solidFill>
                          <a:latin typeface="Arial"/>
                          <a:ea typeface="Arial"/>
                          <a:cs typeface="Arial"/>
                          <a:sym typeface="Arial"/>
                        </a:rPr>
                        <a:t>Focusing on specific classes or types of tasks on different days.</a:t>
                      </a:r>
                      <a:endParaRPr sz="1400" u="none" strike="noStrike" cap="none">
                        <a:solidFill>
                          <a:schemeClr val="tx1"/>
                        </a:solidFill>
                      </a:endParaRPr>
                    </a:p>
                  </a:txBody>
                  <a:tcPr marL="0" marR="0" marT="0" marB="0"/>
                </a:tc>
                <a:tc>
                  <a:txBody>
                    <a:bodyPr/>
                    <a:lstStyle/>
                    <a:p>
                      <a:pPr marL="0" marR="0" lvl="0" indent="0" algn="l" rtl="0">
                        <a:lnSpc>
                          <a:spcPct val="130909"/>
                        </a:lnSpc>
                        <a:spcBef>
                          <a:spcPts val="0"/>
                        </a:spcBef>
                        <a:spcAft>
                          <a:spcPts val="0"/>
                        </a:spcAft>
                        <a:buClr>
                          <a:srgbClr val="000000"/>
                        </a:buClr>
                        <a:buSzPts val="1100"/>
                        <a:buFont typeface="Arial"/>
                        <a:buNone/>
                      </a:pPr>
                      <a:r>
                        <a:rPr lang="en" sz="1100" u="none" strike="noStrike" cap="none" dirty="0">
                          <a:solidFill>
                            <a:schemeClr val="tx1"/>
                          </a:solidFill>
                        </a:rPr>
                        <a:t>"Every Monday, I will focus on Math and Psychology. Every Tuesday, I will focus on Composition and Public Speaking. Every Wednesday, I will focus on Biology. Etc."</a:t>
                      </a:r>
                      <a:endParaRPr sz="1050" u="none" strike="noStrike" cap="none" dirty="0">
                        <a:solidFill>
                          <a:schemeClr val="tx1"/>
                        </a:solidFill>
                        <a:latin typeface="Calibri"/>
                        <a:ea typeface="Calibri"/>
                        <a:cs typeface="Calibri"/>
                        <a:sym typeface="Calibri"/>
                      </a:endParaRPr>
                    </a:p>
                    <a:p>
                      <a:pPr marL="0" marR="0" lvl="0" indent="0" algn="l" rtl="0">
                        <a:lnSpc>
                          <a:spcPct val="130909"/>
                        </a:lnSpc>
                        <a:spcBef>
                          <a:spcPts val="0"/>
                        </a:spcBef>
                        <a:spcAft>
                          <a:spcPts val="0"/>
                        </a:spcAft>
                        <a:buClr>
                          <a:srgbClr val="000000"/>
                        </a:buClr>
                        <a:buSzPts val="1100"/>
                        <a:buFont typeface="Arial"/>
                        <a:buNone/>
                      </a:pPr>
                      <a:endParaRPr sz="1100" u="none" strike="noStrike" cap="none" dirty="0">
                        <a:solidFill>
                          <a:schemeClr val="tx1"/>
                        </a:solidFill>
                        <a:latin typeface="Calibri"/>
                        <a:ea typeface="Calibri"/>
                        <a:cs typeface="Calibri"/>
                        <a:sym typeface="Calibri"/>
                      </a:endParaRPr>
                    </a:p>
                  </a:txBody>
                  <a:tcPr marL="0" marR="0" marT="0" marB="0"/>
                </a:tc>
                <a:extLst>
                  <a:ext uri="{0D108BD9-81ED-4DB2-BD59-A6C34878D82A}">
                    <a16:rowId xmlns:a16="http://schemas.microsoft.com/office/drawing/2014/main" val="10004"/>
                  </a:ext>
                </a:extLst>
              </a:tr>
            </a:tbl>
          </a:graphicData>
        </a:graphic>
      </p:graphicFrame>
      <p:sp>
        <p:nvSpPr>
          <p:cNvPr id="198" name="Google Shape;198;p40"/>
          <p:cNvSpPr txBox="1"/>
          <p:nvPr/>
        </p:nvSpPr>
        <p:spPr>
          <a:xfrm>
            <a:off x="900223" y="205392"/>
            <a:ext cx="74730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000"/>
              <a:buFont typeface="Arial"/>
              <a:buNone/>
            </a:pPr>
            <a:r>
              <a:rPr lang="en" sz="3000" b="1" i="0" u="none" strike="noStrike" cap="none">
                <a:solidFill>
                  <a:srgbClr val="92D050"/>
                </a:solidFill>
                <a:latin typeface="Roboto Slab"/>
                <a:ea typeface="Roboto Slab"/>
                <a:cs typeface="Roboto Slab"/>
                <a:sym typeface="Roboto Slab"/>
              </a:rPr>
              <a:t>Some Time Management Techniques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41"/>
          <p:cNvSpPr txBox="1">
            <a:spLocks noGrp="1"/>
          </p:cNvSpPr>
          <p:nvPr>
            <p:ph type="ctrTitle"/>
          </p:nvPr>
        </p:nvSpPr>
        <p:spPr>
          <a:xfrm>
            <a:off x="1545275" y="1640800"/>
            <a:ext cx="5221800" cy="20625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6100" b="1">
                <a:solidFill>
                  <a:schemeClr val="accent5"/>
                </a:solidFill>
              </a:rPr>
              <a:t>College </a:t>
            </a:r>
            <a:endParaRPr sz="6100" b="1">
              <a:solidFill>
                <a:schemeClr val="accent5"/>
              </a:solidFill>
            </a:endParaRPr>
          </a:p>
          <a:p>
            <a:pPr marL="0" lvl="0" indent="0" algn="ctr" rtl="0">
              <a:spcBef>
                <a:spcPts val="0"/>
              </a:spcBef>
              <a:spcAft>
                <a:spcPts val="0"/>
              </a:spcAft>
              <a:buNone/>
            </a:pPr>
            <a:r>
              <a:rPr lang="en" sz="6100" b="1">
                <a:solidFill>
                  <a:schemeClr val="accent5"/>
                </a:solidFill>
              </a:rPr>
              <a:t>			Success</a:t>
            </a:r>
            <a:endParaRPr sz="6100"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42"/>
          <p:cNvSpPr txBox="1">
            <a:spLocks noGrp="1"/>
          </p:cNvSpPr>
          <p:nvPr>
            <p:ph type="body" idx="1"/>
          </p:nvPr>
        </p:nvSpPr>
        <p:spPr>
          <a:xfrm>
            <a:off x="2414475" y="1679450"/>
            <a:ext cx="3999900" cy="3078900"/>
          </a:xfrm>
          <a:prstGeom prst="rect">
            <a:avLst/>
          </a:prstGeom>
        </p:spPr>
        <p:txBody>
          <a:bodyPr spcFirstLastPara="1" wrap="square" lIns="91425" tIns="91425" rIns="91425" bIns="91425" anchor="t" anchorCtr="0">
            <a:normAutofit/>
          </a:bodyPr>
          <a:lstStyle/>
          <a:p>
            <a:pPr marL="457200" lvl="0" indent="-444500" algn="l" rtl="0">
              <a:spcBef>
                <a:spcPts val="0"/>
              </a:spcBef>
              <a:spcAft>
                <a:spcPts val="0"/>
              </a:spcAft>
              <a:buClr>
                <a:schemeClr val="dk1"/>
              </a:buClr>
              <a:buSzPts val="3400"/>
              <a:buFont typeface="Roboto Slab"/>
              <a:buAutoNum type="arabicPeriod"/>
            </a:pPr>
            <a:r>
              <a:rPr lang="en" sz="3400" dirty="0">
                <a:solidFill>
                  <a:schemeClr val="dk1"/>
                </a:solidFill>
                <a:latin typeface="Roboto Slab"/>
                <a:ea typeface="Roboto Slab"/>
                <a:cs typeface="Roboto Slab"/>
                <a:sym typeface="Roboto Slab"/>
              </a:rPr>
              <a:t>Work Hard!</a:t>
            </a:r>
            <a:endParaRPr sz="3400" dirty="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dirty="0">
                <a:solidFill>
                  <a:schemeClr val="dk1"/>
                </a:solidFill>
                <a:latin typeface="Roboto Slab"/>
                <a:ea typeface="Roboto Slab"/>
                <a:cs typeface="Roboto Slab"/>
                <a:sym typeface="Roboto Slab"/>
              </a:rPr>
              <a:t>Get Involved!</a:t>
            </a:r>
            <a:endParaRPr sz="3400" dirty="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dirty="0">
                <a:solidFill>
                  <a:schemeClr val="dk1"/>
                </a:solidFill>
                <a:latin typeface="Roboto Slab"/>
                <a:ea typeface="Roboto Slab"/>
                <a:cs typeface="Roboto Slab"/>
                <a:sym typeface="Roboto Slab"/>
              </a:rPr>
              <a:t>Ask for Help!</a:t>
            </a:r>
            <a:endParaRPr sz="3400" dirty="0">
              <a:solidFill>
                <a:schemeClr val="dk1"/>
              </a:solidFill>
              <a:latin typeface="Roboto Slab"/>
              <a:ea typeface="Roboto Slab"/>
              <a:cs typeface="Roboto Slab"/>
              <a:sym typeface="Roboto Slab"/>
            </a:endParaRPr>
          </a:p>
        </p:txBody>
      </p:sp>
      <p:sp>
        <p:nvSpPr>
          <p:cNvPr id="209" name="Google Shape;209;p42"/>
          <p:cNvSpPr txBox="1"/>
          <p:nvPr/>
        </p:nvSpPr>
        <p:spPr>
          <a:xfrm>
            <a:off x="634050" y="371825"/>
            <a:ext cx="6405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Three Keys to Success</a:t>
            </a:r>
            <a:endParaRPr sz="4100" b="1">
              <a:solidFill>
                <a:schemeClr val="accent5"/>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8">
                                            <p:txEl>
                                              <p:pRg st="1" end="1"/>
                                            </p:txEl>
                                          </p:spTgt>
                                        </p:tgtEl>
                                        <p:attrNameLst>
                                          <p:attrName>style.visibility</p:attrName>
                                        </p:attrNameLst>
                                      </p:cBhvr>
                                      <p:to>
                                        <p:strVal val="visible"/>
                                      </p:to>
                                    </p:set>
                                    <p:animEffect transition="in" filter="fade">
                                      <p:cBhvr>
                                        <p:cTn id="11" dur="500"/>
                                        <p:tgtEl>
                                          <p:spTgt spid="20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8">
                                            <p:txEl>
                                              <p:pRg st="2" end="2"/>
                                            </p:txEl>
                                          </p:spTgt>
                                        </p:tgtEl>
                                        <p:attrNameLst>
                                          <p:attrName>style.visibility</p:attrName>
                                        </p:attrNameLst>
                                      </p:cBhvr>
                                      <p:to>
                                        <p:strVal val="visible"/>
                                      </p:to>
                                    </p:set>
                                    <p:animEffect transition="in" filter="fade">
                                      <p:cBhvr>
                                        <p:cTn id="16" dur="500"/>
                                        <p:tgtEl>
                                          <p:spTgt spid="20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p80"/>
          <p:cNvSpPr txBox="1">
            <a:spLocks noGrp="1"/>
          </p:cNvSpPr>
          <p:nvPr>
            <p:ph type="ctrTitle"/>
          </p:nvPr>
        </p:nvSpPr>
        <p:spPr>
          <a:xfrm>
            <a:off x="1961100" y="1550288"/>
            <a:ext cx="5221800" cy="954300"/>
          </a:xfrm>
          <a:prstGeom prst="rect">
            <a:avLst/>
          </a:prstGeom>
          <a:noFill/>
          <a:ln>
            <a:noFill/>
          </a:ln>
        </p:spPr>
        <p:txBody>
          <a:bodyPr spcFirstLastPara="1" wrap="square" lIns="91425" tIns="91425" rIns="91425" bIns="91425" anchor="b" anchorCtr="0">
            <a:spAutoFit/>
          </a:bodyPr>
          <a:lstStyle/>
          <a:p>
            <a:pPr marL="0" lvl="0" indent="0" algn="ctr" rtl="0">
              <a:lnSpc>
                <a:spcPct val="100000"/>
              </a:lnSpc>
              <a:spcBef>
                <a:spcPts val="0"/>
              </a:spcBef>
              <a:spcAft>
                <a:spcPts val="0"/>
              </a:spcAft>
              <a:buSzPts val="4000"/>
              <a:buNone/>
            </a:pPr>
            <a:r>
              <a:rPr lang="en" sz="5000" b="1">
                <a:solidFill>
                  <a:schemeClr val="accent6"/>
                </a:solidFill>
              </a:rPr>
              <a:t>Taking Notes</a:t>
            </a:r>
            <a:endParaRPr sz="5000" b="1">
              <a:solidFill>
                <a:schemeClr val="accent6"/>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TotalTime>
  <Words>1689</Words>
  <Application>Microsoft Office PowerPoint</Application>
  <PresentationFormat>On-screen Show (16:9)</PresentationFormat>
  <Paragraphs>259</Paragraphs>
  <Slides>51</Slides>
  <Notes>49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51</vt:i4>
      </vt:variant>
    </vt:vector>
  </HeadingPairs>
  <TitlesOfParts>
    <vt:vector size="60" baseType="lpstr">
      <vt:lpstr>Calibri Light</vt:lpstr>
      <vt:lpstr>Lobster</vt:lpstr>
      <vt:lpstr>Merriweather</vt:lpstr>
      <vt:lpstr>Calibri</vt:lpstr>
      <vt:lpstr>Arial</vt:lpstr>
      <vt:lpstr>Roboto</vt:lpstr>
      <vt:lpstr>Lora</vt:lpstr>
      <vt:lpstr>Roboto Slab</vt:lpstr>
      <vt:lpstr>Office Theme</vt:lpstr>
      <vt:lpstr>City Tech 101</vt:lpstr>
      <vt:lpstr>You Paid for It, Use It: Resources + Services at City Tech</vt:lpstr>
      <vt:lpstr>Today’s Topics</vt:lpstr>
      <vt:lpstr>Remember our Learning Strategies Experiment from last time?</vt:lpstr>
      <vt:lpstr>PowerPoint Presentation</vt:lpstr>
      <vt:lpstr>PowerPoint Presentation</vt:lpstr>
      <vt:lpstr>College     Success</vt:lpstr>
      <vt:lpstr>PowerPoint Presentation</vt:lpstr>
      <vt:lpstr>Taking Notes</vt:lpstr>
      <vt:lpstr>Effective Note-Taking Strategies</vt:lpstr>
      <vt:lpstr>Let’s test out our note taking skills today!</vt:lpstr>
      <vt:lpstr>Resources  + Services       @City Tech</vt:lpstr>
      <vt:lpstr>PowerPoint Presentation</vt:lpstr>
      <vt:lpstr>PowerPoint Presentation</vt:lpstr>
      <vt:lpstr>PowerPoint Presentation</vt:lpstr>
      <vt:lpstr>PowerPoint Presentation</vt:lpstr>
      <vt:lpstr>PowerPoint Presentation</vt:lpstr>
      <vt:lpstr>PowerPoint Presentation</vt:lpstr>
      <vt:lpstr>Center For  Student Accessibility</vt:lpstr>
      <vt:lpstr>Which resources have you used, Jason?</vt:lpstr>
      <vt:lpstr>Comprehensive Programs</vt:lpstr>
      <vt:lpstr>Full Service</vt:lpstr>
      <vt:lpstr>Administrative  Resources + Services</vt:lpstr>
      <vt:lpstr>PowerPoint Presentation</vt:lpstr>
      <vt:lpstr>Student-Centered  Resources + Services</vt:lpstr>
      <vt:lpstr>PowerPoint Presentation</vt:lpstr>
      <vt:lpstr>PowerPoint Presentation</vt:lpstr>
      <vt:lpstr>PowerPoint Presentation</vt:lpstr>
      <vt:lpstr>PowerPoint Presentation</vt:lpstr>
      <vt:lpstr>PowerPoint Presentation</vt:lpstr>
      <vt:lpstr>Technology  Resources + Services</vt:lpstr>
      <vt:lpstr>PowerPoint Presentation</vt:lpstr>
      <vt:lpstr>PowerPoint Presentation</vt:lpstr>
      <vt:lpstr>Have you used any of these resources, Jason? </vt:lpstr>
      <vt:lpstr>Targeted Resources + Services</vt:lpstr>
      <vt:lpstr>Student Health + Well-Being</vt:lpstr>
      <vt:lpstr>Student Health + Well-Being</vt:lpstr>
      <vt:lpstr>PowerPoint Presentation</vt:lpstr>
      <vt:lpstr>How did your note taking go?</vt:lpstr>
      <vt:lpstr>Accessing Resources  + Services   </vt:lpstr>
      <vt:lpstr>PowerPoint Presentation</vt:lpstr>
      <vt:lpstr>Small Group Scavenger Hunt</vt:lpstr>
      <vt:lpstr>PowerPoint Presentation</vt:lpstr>
      <vt:lpstr>Asking for Help!</vt:lpstr>
      <vt:lpstr>What are some factors that might make a student less likely to ask for help?</vt:lpstr>
      <vt:lpstr>Asking for help is...</vt:lpstr>
      <vt:lpstr>Asking for help is NOT...</vt:lpstr>
      <vt:lpstr>“Be strong enough to stand alone; Smart enough to know when you need help; And brave enough to ask for it.” </vt:lpstr>
      <vt:lpstr>Recap</vt:lpstr>
      <vt:lpstr>Before Session 5…</vt:lpstr>
      <vt:lpstr>You Paid For It, Use It: Resources + Services at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2023-08-04T17:02:29Z</dcterms:modified>
</cp:coreProperties>
</file>