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372" r:id="rId2"/>
    <p:sldId id="411" r:id="rId3"/>
    <p:sldId id="412" r:id="rId4"/>
    <p:sldId id="414" r:id="rId5"/>
    <p:sldId id="406" r:id="rId6"/>
    <p:sldId id="407" r:id="rId7"/>
    <p:sldId id="408" r:id="rId8"/>
    <p:sldId id="409" r:id="rId9"/>
    <p:sldId id="410" r:id="rId10"/>
    <p:sldId id="413" r:id="rId11"/>
    <p:sldId id="282" r:id="rId12"/>
    <p:sldId id="373" r:id="rId13"/>
    <p:sldId id="401" r:id="rId14"/>
    <p:sldId id="399" r:id="rId15"/>
    <p:sldId id="400" r:id="rId16"/>
    <p:sldId id="283" r:id="rId17"/>
    <p:sldId id="295" r:id="rId18"/>
    <p:sldId id="296" r:id="rId19"/>
    <p:sldId id="297" r:id="rId20"/>
    <p:sldId id="298" r:id="rId21"/>
    <p:sldId id="299" r:id="rId22"/>
    <p:sldId id="403" r:id="rId23"/>
    <p:sldId id="304" r:id="rId24"/>
    <p:sldId id="300" r:id="rId25"/>
    <p:sldId id="301" r:id="rId26"/>
    <p:sldId id="302" r:id="rId27"/>
    <p:sldId id="303" r:id="rId28"/>
    <p:sldId id="405" r:id="rId29"/>
    <p:sldId id="275" r:id="rId30"/>
    <p:sldId id="374" r:id="rId31"/>
    <p:sldId id="395" r:id="rId32"/>
    <p:sldId id="386" r:id="rId33"/>
    <p:sldId id="396" r:id="rId34"/>
    <p:sldId id="273" r:id="rId35"/>
    <p:sldId id="274" r:id="rId36"/>
    <p:sldId id="306" r:id="rId37"/>
    <p:sldId id="362" r:id="rId38"/>
    <p:sldId id="361" r:id="rId39"/>
    <p:sldId id="307" r:id="rId40"/>
    <p:sldId id="308" r:id="rId41"/>
    <p:sldId id="309" r:id="rId42"/>
    <p:sldId id="310" r:id="rId43"/>
    <p:sldId id="349" r:id="rId44"/>
    <p:sldId id="354" r:id="rId45"/>
    <p:sldId id="350" r:id="rId46"/>
    <p:sldId id="365" r:id="rId47"/>
    <p:sldId id="366" r:id="rId48"/>
    <p:sldId id="367" r:id="rId49"/>
    <p:sldId id="356" r:id="rId50"/>
    <p:sldId id="379" r:id="rId51"/>
    <p:sldId id="384" r:id="rId52"/>
    <p:sldId id="387" r:id="rId53"/>
    <p:sldId id="398" r:id="rId54"/>
    <p:sldId id="390" r:id="rId55"/>
    <p:sldId id="391" r:id="rId56"/>
    <p:sldId id="392" r:id="rId57"/>
    <p:sldId id="393" r:id="rId58"/>
    <p:sldId id="394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19C2"/>
    <a:srgbClr val="021BD8"/>
    <a:srgbClr val="0243FC"/>
    <a:srgbClr val="023AD8"/>
    <a:srgbClr val="0232BA"/>
    <a:srgbClr val="0033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1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notesMaster" Target="notesMasters/notesMaster1.xml"/><Relationship Id="rId61" Type="http://schemas.openxmlformats.org/officeDocument/2006/relationships/handoutMaster" Target="handoutMasters/handout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B9F8B33-A887-4616-9EC6-10FD65317462}" type="datetimeFigureOut">
              <a:rPr lang="en-US"/>
              <a:pPr>
                <a:defRPr/>
              </a:pPr>
              <a:t>9/15/14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0D203DF-733E-4724-960E-7B009CFC2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99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2F80645-B410-4C2A-9F81-83CD8DA8D89F}" type="datetimeFigureOut">
              <a:rPr lang="en-US"/>
              <a:pPr>
                <a:defRPr/>
              </a:pPr>
              <a:t>9/15/14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A3F9E0A-BDB5-45AB-A40A-947F7B1725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716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78B556-D64F-4A87-93C7-2F7EC02FEED6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2D82DE-FE4A-4965-97D6-DCB1FACF92F9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77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4F76B7-384F-4BAC-B354-38DDF6C2A1DD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5AC26C-1CF4-4EE0-81BE-AF2269BC4D3F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387DAF-5C19-4423-96B3-79A16DF0392D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684378-1BFC-4391-A744-9926075E8D68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08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46B920-700F-490B-986E-483EB3F5D810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250304-9649-41CD-8428-61A45E43BC34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1AF816A-861B-43CE-B6DE-E25E0BB746AB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EC7B86-C1E8-4AE7-BEFF-95B7EB71A909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299E90-2408-4383-9D65-3331C0865A45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299E90-2408-4383-9D65-3331C0865A45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299E90-2408-4383-9D65-3331C0865A45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69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299E90-2408-4383-9D65-3331C0865A45}" type="slidenum">
              <a:rPr lang="en-US" smtClean="0"/>
              <a:pPr/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3E3CDE-864E-49C2-99EA-690AFEEC9FA8}" type="slidenum">
              <a:rPr lang="en-US" smtClean="0"/>
              <a:pPr/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3E3CDE-864E-49C2-99EA-690AFEEC9FA8}" type="slidenum">
              <a:rPr lang="en-US" smtClean="0"/>
              <a:pPr/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75C867-B530-4EC3-BB0F-6EF466FB93F3}" type="slidenum">
              <a:rPr lang="en-US" smtClean="0"/>
              <a:pPr/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3F87DD-3DCA-4893-91AD-134BD5470609}" type="slidenum">
              <a:rPr lang="en-US" smtClean="0"/>
              <a:pPr/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1EE19-4C58-4E92-82E0-FFC75A98ADB2}" type="slidenum">
              <a:rPr lang="en-US" smtClean="0"/>
              <a:pPr/>
              <a:t>37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48B2D7-AB8F-4368-A593-69B1D5C58BF0}" type="slidenum">
              <a:rPr lang="en-US" smtClean="0"/>
              <a:pPr/>
              <a:t>38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10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D129D8-8804-4706-BFFB-7BE70F18626F}" type="slidenum">
              <a:rPr lang="en-US" smtClean="0"/>
              <a:pPr/>
              <a:t>39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034B3-CC20-48A9-B7C3-100B0B0BF92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2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5CE0EE-1D32-4FF8-A48F-1355ADF6A00F}" type="slidenum">
              <a:rPr lang="en-US" smtClean="0"/>
              <a:pPr/>
              <a:t>40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85A7A4-0AA5-4ABE-BBC4-21EF34C18938}" type="slidenum">
              <a:rPr lang="en-US" smtClean="0"/>
              <a:pPr/>
              <a:t>41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6DCC11-F7A7-412E-8AC5-9499686E86E4}" type="slidenum">
              <a:rPr lang="en-US" smtClean="0"/>
              <a:pPr/>
              <a:t>42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23AF094-B9CC-4505-8BF4-7ACE46D70C44}" type="slidenum">
              <a:rPr lang="en-US" smtClean="0"/>
              <a:pPr/>
              <a:t>43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24D272-9DA2-40F7-BB55-42DC5D376D1F}" type="slidenum">
              <a:rPr lang="en-US" smtClean="0"/>
              <a:pPr/>
              <a:t>44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6C870D-244F-4A1C-B80C-7216801391D6}" type="slidenum">
              <a:rPr lang="en-US" smtClean="0"/>
              <a:pPr/>
              <a:t>45</a:t>
            </a:fld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9E2F46-F8DB-40F5-9BFC-6F001530249B}" type="slidenum">
              <a:rPr lang="en-US" smtClean="0"/>
              <a:pPr/>
              <a:t>46</a:t>
            </a:fld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D1645F3-14BD-4140-8999-21CF4B8DCAC8}" type="slidenum">
              <a:rPr lang="en-US" smtClean="0"/>
              <a:pPr/>
              <a:t>47</a:t>
            </a:fld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DD9B4D-9484-435F-9D98-67017AD4D9AF}" type="slidenum">
              <a:rPr lang="en-US" smtClean="0"/>
              <a:pPr/>
              <a:t>48</a:t>
            </a:fld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843DFD5-5F86-4F27-8B48-5DDBF848D71F}" type="slidenum">
              <a:rPr lang="en-US" smtClean="0"/>
              <a:pPr/>
              <a:t>49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BD48E6-38E9-4577-BA63-96C49B7A7123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BD48E6-38E9-4577-BA63-96C49B7A7123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BD48E6-38E9-4577-BA63-96C49B7A7123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095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BD48E6-38E9-4577-BA63-96C49B7A7123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09BBB3-DE56-494C-A2A0-E743B834AB74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EB8EAB-1A84-4143-9446-63855F4B07DF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077F8-6912-4321-8E23-1CB0339D2A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9D61B-82E0-4764-B56F-ED254AABF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54084-FD02-4E93-9717-D91B153ACD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FFB46-CD4F-44C4-92F8-AB241A3132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0CB1B-A3B3-4623-8F74-FDB80A511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C6420-2EA2-45F3-94F6-31F5551A5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CEF65-48EC-47AF-82E6-857CD0452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FFB2F-4FEC-4876-BEBC-24EB23F42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0D34F-E3E6-4EEB-B3FB-5993A03AD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D4F89-CCEB-418A-BF16-E777195BE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8D502-0C89-41D2-9778-AF92A77C8C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4007A-546F-4A99-9469-C90AB389A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6659430-CD57-4761-BEF0-5A0327CCE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Introduction to Food &amp; Beverage 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800000"/>
                </a:solidFill>
              </a:rPr>
              <a:t>Culinary Math:</a:t>
            </a:r>
          </a:p>
          <a:p>
            <a:pPr eaLnBrk="1" hangingPunct="1"/>
            <a:r>
              <a:rPr lang="en-US" dirty="0" smtClean="0">
                <a:solidFill>
                  <a:srgbClr val="800000"/>
                </a:solidFill>
              </a:rPr>
              <a:t>Fractions &amp; Decimals</a:t>
            </a:r>
          </a:p>
        </p:txBody>
      </p:sp>
      <p:pic>
        <p:nvPicPr>
          <p:cNvPr id="205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CUNYlogo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838200"/>
            <a:ext cx="3038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69342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Subtracting Fractions with Different Denominators Exercise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295400" y="2057400"/>
            <a:ext cx="6629400" cy="2057400"/>
          </a:xfrm>
        </p:spPr>
        <p:txBody>
          <a:bodyPr/>
          <a:lstStyle/>
          <a:p>
            <a:pPr marL="514350" indent="-514350">
              <a:buNone/>
            </a:pPr>
            <a:r>
              <a:rPr lang="en-US" b="1" dirty="0" smtClean="0"/>
              <a:t>what is ½ cup − 2 tablespoons in</a:t>
            </a:r>
          </a:p>
          <a:p>
            <a:pPr marL="514350" indent="-514350">
              <a:buNone/>
            </a:pPr>
            <a:endParaRPr lang="en-US" b="1" dirty="0" smtClean="0"/>
          </a:p>
          <a:p>
            <a:pPr marL="514350" indent="-514350">
              <a:buNone/>
            </a:pPr>
            <a:r>
              <a:rPr lang="en-US" b="1" dirty="0" smtClean="0"/>
              <a:t>a) tablespoons:	</a:t>
            </a:r>
            <a:r>
              <a:rPr lang="en-US" b="1" dirty="0" smtClean="0">
                <a:solidFill>
                  <a:srgbClr val="FF0000"/>
                </a:solidFill>
              </a:rPr>
              <a:t>8 - 2 = 6</a:t>
            </a:r>
            <a:endParaRPr lang="en-US" dirty="0">
              <a:solidFill>
                <a:srgbClr val="FF0000"/>
              </a:solidFill>
            </a:endParaRPr>
          </a:p>
          <a:p>
            <a:pPr marL="514350" indent="-514350">
              <a:buNone/>
            </a:pPr>
            <a:r>
              <a:rPr lang="en-US" b="1" dirty="0" smtClean="0"/>
              <a:t>b) fl. ounces:		</a:t>
            </a:r>
            <a:r>
              <a:rPr lang="en-US" b="1" dirty="0" smtClean="0">
                <a:solidFill>
                  <a:srgbClr val="FF0000"/>
                </a:solidFill>
              </a:rPr>
              <a:t>4 – 1 = 3</a:t>
            </a:r>
          </a:p>
          <a:p>
            <a:pPr marL="514350" indent="-514350">
              <a:buNone/>
            </a:pPr>
            <a:r>
              <a:rPr lang="en-US" b="1" dirty="0" smtClean="0"/>
              <a:t>c) cups		</a:t>
            </a:r>
            <a:r>
              <a:rPr lang="en-US" b="1" dirty="0" smtClean="0">
                <a:solidFill>
                  <a:srgbClr val="FF0000"/>
                </a:solidFill>
              </a:rPr>
              <a:t>½ - ⅛ = ⁴/₈ - ⅛ = ³/₈</a:t>
            </a:r>
          </a:p>
        </p:txBody>
      </p:sp>
    </p:spTree>
    <p:extLst>
      <p:ext uri="{BB962C8B-B14F-4D97-AF65-F5344CB8AC3E}">
        <p14:creationId xmlns:p14="http://schemas.microsoft.com/office/powerpoint/2010/main" val="178340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/>
              <a:t>Exercise:  Fractions to Decimals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79248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dirty="0" smtClean="0"/>
              <a:t>2 ¾ pounds = _</a:t>
            </a:r>
            <a:r>
              <a:rPr lang="en-US" sz="2800" b="1" i="1" dirty="0" smtClean="0"/>
              <a:t>__</a:t>
            </a:r>
            <a:r>
              <a:rPr lang="en-US" sz="2800" b="1" dirty="0" smtClean="0"/>
              <a:t>_ ounces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What is 2 ¾ of a pound as a decimal?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    </a:t>
            </a:r>
          </a:p>
        </p:txBody>
      </p:sp>
      <p:pic>
        <p:nvPicPr>
          <p:cNvPr id="1946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/>
              <a:t>Exercise:  Fractions to Decimals</a:t>
            </a:r>
            <a:endParaRPr lang="en-US" sz="36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79248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chemeClr val="tx1">
                    <a:alpha val="50000"/>
                  </a:schemeClr>
                </a:solidFill>
              </a:rPr>
              <a:t>2 ¾ pounds = _</a:t>
            </a:r>
            <a:r>
              <a:rPr lang="en-US" sz="2800" b="1" i="1" dirty="0" smtClean="0">
                <a:solidFill>
                  <a:schemeClr val="tx1">
                    <a:alpha val="50000"/>
                  </a:schemeClr>
                </a:solidFill>
              </a:rPr>
              <a:t>__</a:t>
            </a:r>
            <a:r>
              <a:rPr lang="en-US" sz="2800" b="1" dirty="0" smtClean="0">
                <a:solidFill>
                  <a:schemeClr val="tx1">
                    <a:alpha val="50000"/>
                  </a:schemeClr>
                </a:solidFill>
              </a:rPr>
              <a:t>_ ounces</a:t>
            </a:r>
          </a:p>
          <a:p>
            <a:pPr eaLnBrk="1" hangingPunct="1">
              <a:buFontTx/>
              <a:buNone/>
            </a:pPr>
            <a:endParaRPr lang="en-US" sz="2800" dirty="0" smtClean="0">
              <a:solidFill>
                <a:schemeClr val="tx1">
                  <a:alpha val="50000"/>
                </a:schemeClr>
              </a:solidFill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tx1">
                    <a:alpha val="50000"/>
                  </a:schemeClr>
                </a:solidFill>
              </a:rPr>
              <a:t>What is  2 ¾ of a pound as a decimal?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b="1" dirty="0" smtClean="0"/>
              <a:t>3 ÷ 4 = .75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    </a:t>
            </a:r>
          </a:p>
        </p:txBody>
      </p:sp>
      <p:pic>
        <p:nvPicPr>
          <p:cNvPr id="1946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Exercise: Convert to a Decimal 1</a:t>
            </a:r>
            <a:endParaRPr lang="en-US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baseline="30000" dirty="0"/>
              <a:t>1</a:t>
            </a:r>
            <a:r>
              <a:rPr lang="en-US" dirty="0"/>
              <a:t>/</a:t>
            </a:r>
            <a:r>
              <a:rPr lang="en-US" baseline="-25000" dirty="0"/>
              <a:t>3</a:t>
            </a:r>
            <a:r>
              <a:rPr lang="en-US" dirty="0"/>
              <a:t> = _____</a:t>
            </a:r>
          </a:p>
          <a:p>
            <a:r>
              <a:rPr lang="en-US" baseline="30000" dirty="0"/>
              <a:t>27</a:t>
            </a:r>
            <a:r>
              <a:rPr lang="en-US" dirty="0"/>
              <a:t>/</a:t>
            </a:r>
            <a:r>
              <a:rPr lang="en-US" baseline="-25000" dirty="0"/>
              <a:t>2 </a:t>
            </a:r>
            <a:r>
              <a:rPr lang="en-US" dirty="0"/>
              <a:t>=_____</a:t>
            </a:r>
          </a:p>
          <a:p>
            <a:r>
              <a:rPr lang="en-US" baseline="30000" dirty="0"/>
              <a:t>5</a:t>
            </a:r>
            <a:r>
              <a:rPr lang="en-US" dirty="0"/>
              <a:t>/</a:t>
            </a:r>
            <a:r>
              <a:rPr lang="en-US" baseline="-25000" dirty="0"/>
              <a:t>8</a:t>
            </a:r>
            <a:r>
              <a:rPr lang="en-US" dirty="0"/>
              <a:t> = _____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aseline="30000" dirty="0"/>
              <a:t>11</a:t>
            </a:r>
            <a:r>
              <a:rPr lang="en-US" dirty="0"/>
              <a:t>/</a:t>
            </a:r>
            <a:r>
              <a:rPr lang="en-US" baseline="-25000" dirty="0"/>
              <a:t>3</a:t>
            </a:r>
            <a:r>
              <a:rPr lang="en-US" dirty="0"/>
              <a:t> =  _____</a:t>
            </a:r>
          </a:p>
          <a:p>
            <a:r>
              <a:rPr lang="en-US" dirty="0"/>
              <a:t>8 ¼ = _____</a:t>
            </a:r>
          </a:p>
          <a:p>
            <a:r>
              <a:rPr lang="en-US" baseline="30000" dirty="0"/>
              <a:t>9</a:t>
            </a:r>
            <a:r>
              <a:rPr lang="en-US" dirty="0"/>
              <a:t>/</a:t>
            </a:r>
            <a:r>
              <a:rPr lang="en-US" baseline="-25000" dirty="0"/>
              <a:t>16 </a:t>
            </a:r>
            <a:r>
              <a:rPr lang="en-US" dirty="0"/>
              <a:t> =  _____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551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/>
              <a:t>Exercise:  </a:t>
            </a:r>
            <a:r>
              <a:rPr lang="en-US" sz="3600" b="1" dirty="0"/>
              <a:t>Decimals </a:t>
            </a:r>
            <a:r>
              <a:rPr lang="en-US" sz="3600" b="1" dirty="0" smtClean="0"/>
              <a:t>to Fractions</a:t>
            </a:r>
            <a:endParaRPr lang="en-US" sz="36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79248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2.875 pounds = 2 pounds____ ounces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What </a:t>
            </a:r>
            <a:r>
              <a:rPr lang="en-US" sz="2800" dirty="0"/>
              <a:t>is </a:t>
            </a:r>
            <a:r>
              <a:rPr lang="en-US" sz="2800" dirty="0" smtClean="0"/>
              <a:t>.875 pounds as a fraction?</a:t>
            </a:r>
          </a:p>
          <a:p>
            <a:pPr eaLnBrk="1" hangingPunct="1">
              <a:buFontTx/>
              <a:buNone/>
            </a:pPr>
            <a:endParaRPr lang="en-US" sz="2800" b="1" dirty="0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CAN YOU MEASURE IT?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    </a:t>
            </a:r>
          </a:p>
        </p:txBody>
      </p:sp>
      <p:pic>
        <p:nvPicPr>
          <p:cNvPr id="1946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6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/>
              <a:t>Exercise:  </a:t>
            </a:r>
            <a:r>
              <a:rPr lang="en-US" sz="3600" b="1" dirty="0"/>
              <a:t>Decimals </a:t>
            </a:r>
            <a:r>
              <a:rPr lang="en-US" sz="3600" b="1" dirty="0" smtClean="0"/>
              <a:t>to Fractions</a:t>
            </a:r>
            <a:endParaRPr lang="en-US" sz="3600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79248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2.875 pounds = 2 pounds____ ounces</a:t>
            </a:r>
          </a:p>
          <a:p>
            <a:pPr eaLnBrk="1" hangingPunct="1">
              <a:buFontTx/>
              <a:buNone/>
            </a:pPr>
            <a:endParaRPr lang="en-US" sz="2800" dirty="0" smtClean="0">
              <a:solidFill>
                <a:schemeClr val="bg1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What is .875 pounds as a fraction?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1 pound = 16 ounces</a:t>
            </a:r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r>
              <a:rPr lang="en-US" sz="2800" dirty="0" smtClean="0"/>
              <a:t>.875  ×  16    =  14</a:t>
            </a:r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r>
              <a:rPr lang="en-US" sz="2800" dirty="0" smtClean="0"/>
              <a:t>∴ answer is 2 pounds 14 ounces</a:t>
            </a:r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    </a:t>
            </a:r>
          </a:p>
        </p:txBody>
      </p:sp>
      <p:pic>
        <p:nvPicPr>
          <p:cNvPr id="1946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8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2390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 Fractions to Decimals</a:t>
            </a:r>
            <a:endParaRPr lang="en-US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79248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2 ¾ pounds = _</a:t>
            </a:r>
            <a:r>
              <a:rPr lang="en-US" sz="2800" i="1" dirty="0" smtClean="0"/>
              <a:t>__</a:t>
            </a:r>
            <a:r>
              <a:rPr lang="en-US" sz="2800" dirty="0" smtClean="0"/>
              <a:t>_ ounces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marL="0" indent="0" eaLnBrk="1" hangingPunct="1">
              <a:buFontTx/>
              <a:buNone/>
            </a:pPr>
            <a:r>
              <a:rPr lang="en-US" sz="2800" dirty="0" smtClean="0"/>
              <a:t>So to solve the above problem multiply 16 (the number of oz. in a lb.) by 2.75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b="1" dirty="0" smtClean="0"/>
              <a:t>2.75 ×16 = 44 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    </a:t>
            </a:r>
          </a:p>
        </p:txBody>
      </p:sp>
      <p:pic>
        <p:nvPicPr>
          <p:cNvPr id="2048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54102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00"/>
                </a:solidFill>
              </a:rPr>
              <a:t>Working with </a:t>
            </a:r>
            <a:br>
              <a:rPr lang="en-US" sz="3600" b="1" dirty="0" smtClean="0">
                <a:solidFill>
                  <a:srgbClr val="000000"/>
                </a:solidFill>
              </a:rPr>
            </a:br>
            <a:r>
              <a:rPr lang="en-US" sz="3600" b="1" dirty="0" smtClean="0">
                <a:solidFill>
                  <a:srgbClr val="000000"/>
                </a:solidFill>
              </a:rPr>
              <a:t>Decimals &amp; Fractions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What does that mean in a kitchen?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i="1" dirty="0" smtClean="0"/>
              <a:t>How do you weight out 2.75 lbs or 2 ¾ lbs?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•  Most kitchen scales measure in full oz. and full pounds; therefore we must convert ¾ or .75 lbs to oz.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•  To do this multiply .75 by 16 (the number of ounces in a lb)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2560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.75 x 16 = 12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         Therefore the answer is 12 oz.</a:t>
            </a:r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                 </a:t>
            </a:r>
          </a:p>
        </p:txBody>
      </p:sp>
      <p:pic>
        <p:nvPicPr>
          <p:cNvPr id="2662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Working with </a:t>
            </a:r>
            <a:b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Decimals &amp; Fractions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Do the following using a calculator:</a:t>
            </a:r>
          </a:p>
          <a:p>
            <a:pPr eaLnBrk="1" hangingPunct="1">
              <a:buFontTx/>
              <a:buNone/>
            </a:pPr>
            <a:r>
              <a:rPr lang="en-US" sz="4400" dirty="0" smtClean="0"/>
              <a:t>¾ </a:t>
            </a:r>
            <a:r>
              <a:rPr lang="en-US" sz="2800" dirty="0" smtClean="0"/>
              <a:t>lb</a:t>
            </a:r>
            <a:r>
              <a:rPr lang="en-US" sz="4400" dirty="0" smtClean="0"/>
              <a:t> + ½ </a:t>
            </a:r>
            <a:r>
              <a:rPr lang="en-US" sz="2800" dirty="0" smtClean="0"/>
              <a:t>lb</a:t>
            </a:r>
            <a:r>
              <a:rPr lang="en-US" sz="4400" dirty="0" smtClean="0"/>
              <a:t> + ¼ </a:t>
            </a:r>
            <a:r>
              <a:rPr lang="en-US" sz="2800" dirty="0" smtClean="0"/>
              <a:t>lb</a:t>
            </a:r>
            <a:r>
              <a:rPr lang="en-US" sz="4400" dirty="0" smtClean="0"/>
              <a:t> + ¾</a:t>
            </a:r>
            <a:r>
              <a:rPr lang="en-US" sz="2800" dirty="0" smtClean="0"/>
              <a:t> lb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2765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Exercise: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Working with </a:t>
            </a:r>
            <a:b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Decimals &amp; Fractions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Calibri" charset="0"/>
            </a:endParaRPr>
          </a:p>
        </p:txBody>
      </p:sp>
      <p:pic>
        <p:nvPicPr>
          <p:cNvPr id="15363" name="Content Placeholder 5" descr="liquid+measurement+chart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" t="-696" r="15" b="696"/>
          <a:stretch>
            <a:fillRect/>
          </a:stretch>
        </p:blipFill>
        <p:spPr>
          <a:xfrm>
            <a:off x="763588" y="-42863"/>
            <a:ext cx="7616825" cy="6726238"/>
          </a:xfrm>
        </p:spPr>
      </p:pic>
    </p:spTree>
    <p:extLst>
      <p:ext uri="{BB962C8B-B14F-4D97-AF65-F5344CB8AC3E}">
        <p14:creationId xmlns:p14="http://schemas.microsoft.com/office/powerpoint/2010/main" val="39956031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752600"/>
            <a:ext cx="8077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Do the following using a calculator:</a:t>
            </a:r>
          </a:p>
          <a:p>
            <a:pPr eaLnBrk="1" hangingPunct="1">
              <a:buFontTx/>
              <a:buNone/>
            </a:pP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¾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lb</a:t>
            </a: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 + ½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lb</a:t>
            </a: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 + ¼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lb</a:t>
            </a: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 + ¾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lb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4400" dirty="0" smtClean="0"/>
              <a:t>.75 </a:t>
            </a:r>
            <a:r>
              <a:rPr lang="en-US" sz="2800" dirty="0" smtClean="0"/>
              <a:t>lb</a:t>
            </a:r>
            <a:r>
              <a:rPr lang="en-US" sz="4400" dirty="0" smtClean="0"/>
              <a:t> + .50 </a:t>
            </a:r>
            <a:r>
              <a:rPr lang="en-US" sz="2800" dirty="0" smtClean="0"/>
              <a:t>lb</a:t>
            </a:r>
            <a:r>
              <a:rPr lang="en-US" sz="4400" dirty="0" smtClean="0"/>
              <a:t> + .25 </a:t>
            </a:r>
            <a:r>
              <a:rPr lang="en-US" sz="2800" dirty="0" smtClean="0"/>
              <a:t>lb</a:t>
            </a:r>
            <a:r>
              <a:rPr lang="en-US" sz="4400" dirty="0" smtClean="0"/>
              <a:t> + .75</a:t>
            </a:r>
            <a:r>
              <a:rPr lang="en-US" sz="2800" dirty="0" smtClean="0"/>
              <a:t> lb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2867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kern="0" dirty="0" smtClean="0">
                <a:solidFill>
                  <a:srgbClr val="000000"/>
                </a:solidFill>
              </a:rPr>
              <a:t>Exercise: Working with </a:t>
            </a:r>
            <a:br>
              <a:rPr lang="en-US" sz="3600" b="1" kern="0" dirty="0" smtClean="0">
                <a:solidFill>
                  <a:srgbClr val="000000"/>
                </a:solidFill>
              </a:rPr>
            </a:br>
            <a:r>
              <a:rPr lang="en-US" sz="3600" b="1" kern="0" dirty="0" smtClean="0">
                <a:solidFill>
                  <a:srgbClr val="000000"/>
                </a:solidFill>
              </a:rPr>
              <a:t>Decimals &amp; Fractions</a:t>
            </a:r>
            <a:endParaRPr lang="en-US" sz="44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Do the following using a calculator:</a:t>
            </a:r>
          </a:p>
          <a:p>
            <a:pPr eaLnBrk="1" hangingPunct="1">
              <a:buFontTx/>
              <a:buNone/>
            </a:pP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¾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lb</a:t>
            </a: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 + ½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lb</a:t>
            </a: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 + ¼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lb</a:t>
            </a:r>
            <a:r>
              <a:rPr lang="en-US" sz="4400" dirty="0" smtClean="0">
                <a:solidFill>
                  <a:schemeClr val="bg1">
                    <a:lumMod val="50000"/>
                  </a:schemeClr>
                </a:solidFill>
              </a:rPr>
              <a:t> + ¾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 lb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4400" dirty="0" smtClean="0"/>
              <a:t>.75 </a:t>
            </a:r>
            <a:r>
              <a:rPr lang="en-US" sz="2800" dirty="0" smtClean="0"/>
              <a:t>lb</a:t>
            </a:r>
            <a:r>
              <a:rPr lang="en-US" sz="4400" dirty="0" smtClean="0"/>
              <a:t> + .50 </a:t>
            </a:r>
            <a:r>
              <a:rPr lang="en-US" sz="2800" dirty="0" smtClean="0"/>
              <a:t>lb</a:t>
            </a:r>
            <a:r>
              <a:rPr lang="en-US" sz="4400" dirty="0" smtClean="0"/>
              <a:t> + .25 </a:t>
            </a:r>
            <a:r>
              <a:rPr lang="en-US" sz="2800" dirty="0" smtClean="0"/>
              <a:t>lb</a:t>
            </a:r>
            <a:r>
              <a:rPr lang="en-US" sz="4400" dirty="0" smtClean="0"/>
              <a:t> + .75</a:t>
            </a:r>
            <a:r>
              <a:rPr lang="en-US" sz="2800" dirty="0" smtClean="0"/>
              <a:t> lb =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				</a:t>
            </a:r>
            <a:r>
              <a:rPr lang="en-US" sz="4400" dirty="0" smtClean="0"/>
              <a:t>2.25 lbs.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2970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kern="0" dirty="0" smtClean="0">
                <a:solidFill>
                  <a:srgbClr val="000000"/>
                </a:solidFill>
              </a:rPr>
              <a:t>Exercise: Working with </a:t>
            </a:r>
            <a:br>
              <a:rPr lang="en-US" sz="3600" b="1" kern="0" dirty="0" smtClean="0">
                <a:solidFill>
                  <a:srgbClr val="000000"/>
                </a:solidFill>
              </a:rPr>
            </a:br>
            <a:r>
              <a:rPr lang="en-US" sz="3600" b="1" kern="0" dirty="0" smtClean="0">
                <a:solidFill>
                  <a:srgbClr val="000000"/>
                </a:solidFill>
              </a:rPr>
              <a:t>Decimals &amp; Fractions</a:t>
            </a:r>
            <a:endParaRPr lang="en-US" sz="44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Exercise: Convert to a Decimal 2</a:t>
            </a:r>
            <a:endParaRPr lang="en-US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600200"/>
            <a:ext cx="4495800" cy="4525963"/>
          </a:xfrm>
        </p:spPr>
        <p:txBody>
          <a:bodyPr/>
          <a:lstStyle/>
          <a:p>
            <a:r>
              <a:rPr lang="en-US" dirty="0"/>
              <a:t>2 qt. =_____ gal.</a:t>
            </a:r>
          </a:p>
          <a:p>
            <a:r>
              <a:rPr lang="en-US" dirty="0"/>
              <a:t>2 tsp. = _____ tbsp.</a:t>
            </a:r>
          </a:p>
          <a:p>
            <a:r>
              <a:rPr lang="en-US" dirty="0"/>
              <a:t>10 tbsp. = </a:t>
            </a:r>
            <a:r>
              <a:rPr lang="en-US" dirty="0" smtClean="0"/>
              <a:t>___cups</a:t>
            </a:r>
            <a:endParaRPr lang="en-US" dirty="0"/>
          </a:p>
          <a:p>
            <a:r>
              <a:rPr lang="en-US" dirty="0"/>
              <a:t>67 oz. = _____ lb.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525963"/>
          </a:xfrm>
        </p:spPr>
        <p:txBody>
          <a:bodyPr/>
          <a:lstStyle/>
          <a:p>
            <a:r>
              <a:rPr lang="en-US" dirty="0"/>
              <a:t>4 c. 8 fl. oz. = </a:t>
            </a:r>
            <a:r>
              <a:rPr lang="en-US" dirty="0" smtClean="0"/>
              <a:t>___ </a:t>
            </a:r>
            <a:r>
              <a:rPr lang="en-US" dirty="0"/>
              <a:t>c.</a:t>
            </a:r>
          </a:p>
          <a:p>
            <a:r>
              <a:rPr lang="en-US" dirty="0"/>
              <a:t>10 lb. 2 oz. = </a:t>
            </a:r>
            <a:r>
              <a:rPr lang="en-US" dirty="0" smtClean="0"/>
              <a:t>___ </a:t>
            </a:r>
            <a:r>
              <a:rPr lang="en-US" dirty="0"/>
              <a:t>lb.</a:t>
            </a:r>
          </a:p>
          <a:p>
            <a:r>
              <a:rPr lang="en-US" dirty="0"/>
              <a:t>3 c. 2 tbsp. = </a:t>
            </a:r>
            <a:r>
              <a:rPr lang="en-US" dirty="0" smtClean="0"/>
              <a:t>___ </a:t>
            </a:r>
            <a:r>
              <a:rPr lang="en-US" dirty="0"/>
              <a:t>c.</a:t>
            </a:r>
          </a:p>
          <a:p>
            <a:r>
              <a:rPr lang="en-US" dirty="0"/>
              <a:t>2 qt. 1/3 c. = </a:t>
            </a:r>
            <a:r>
              <a:rPr lang="en-US" dirty="0" smtClean="0"/>
              <a:t>____c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313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The same holds true when subtracting, multiplying and dividing fractions with a calculator.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So first you need to convert fraction into decimal and then perform the function.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3482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Working with </a:t>
            </a:r>
            <a:b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Decimals &amp; Fractions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362200"/>
            <a:ext cx="8077200" cy="3962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How do we weigh this out on a scale?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	        </a:t>
            </a:r>
            <a:r>
              <a:rPr lang="en-US" sz="4400" dirty="0" smtClean="0"/>
              <a:t>2.25 lbs.</a:t>
            </a: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3072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kern="0" dirty="0" smtClean="0">
                <a:solidFill>
                  <a:srgbClr val="000000"/>
                </a:solidFill>
              </a:rPr>
              <a:t>Exercise: Working with </a:t>
            </a:r>
            <a:br>
              <a:rPr lang="en-US" sz="3600" b="1" kern="0" dirty="0" smtClean="0">
                <a:solidFill>
                  <a:srgbClr val="000000"/>
                </a:solidFill>
              </a:rPr>
            </a:br>
            <a:r>
              <a:rPr lang="en-US" sz="3600" b="1" kern="0" dirty="0" smtClean="0">
                <a:solidFill>
                  <a:srgbClr val="000000"/>
                </a:solidFill>
              </a:rPr>
              <a:t>Decimals &amp; Fractions</a:t>
            </a:r>
            <a:endParaRPr lang="en-US" sz="44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7F7F7F"/>
                </a:solidFill>
              </a:rPr>
              <a:t>How do we weigh this out on a scale? 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7F7F7F"/>
                </a:solidFill>
              </a:rPr>
              <a:t>			        </a:t>
            </a:r>
            <a:r>
              <a:rPr lang="en-US" sz="4400" dirty="0" smtClean="0">
                <a:solidFill>
                  <a:srgbClr val="7F7F7F"/>
                </a:solidFill>
              </a:rPr>
              <a:t>2.25 lbs.</a:t>
            </a:r>
            <a:endParaRPr lang="en-US" sz="2800" dirty="0" smtClean="0">
              <a:solidFill>
                <a:srgbClr val="7F7F7F"/>
              </a:solidFill>
            </a:endParaRP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We know we can do 2 lbs; but we need to represent .25 of a lb in ounces.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				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3174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kern="0" dirty="0" smtClean="0">
                <a:solidFill>
                  <a:srgbClr val="000000"/>
                </a:solidFill>
              </a:rPr>
              <a:t>Exercise: Working with </a:t>
            </a:r>
            <a:br>
              <a:rPr lang="en-US" sz="3600" b="1" kern="0" dirty="0" smtClean="0">
                <a:solidFill>
                  <a:srgbClr val="000000"/>
                </a:solidFill>
              </a:rPr>
            </a:br>
            <a:r>
              <a:rPr lang="en-US" sz="3600" b="1" kern="0" dirty="0" smtClean="0">
                <a:solidFill>
                  <a:srgbClr val="000000"/>
                </a:solidFill>
              </a:rPr>
              <a:t>Decimals &amp; Fractions</a:t>
            </a:r>
            <a:endParaRPr lang="en-US" sz="44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8077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7F7F7F"/>
                </a:solidFill>
              </a:rPr>
              <a:t>We know we can do 2 lbs; but we need to represent .25 of a lb in ounces.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To do this multiply .25 by 16 (the number of oz in a lb)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			</a:t>
            </a:r>
            <a:r>
              <a:rPr lang="en-US" sz="4400" dirty="0" smtClean="0"/>
              <a:t>.25 </a:t>
            </a:r>
            <a:r>
              <a:rPr lang="en-US" sz="4400" dirty="0" err="1" smtClean="0"/>
              <a:t>x</a:t>
            </a:r>
            <a:r>
              <a:rPr lang="en-US" sz="4400" dirty="0" smtClean="0"/>
              <a:t> 16 = 4 oz </a:t>
            </a: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3277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kern="0" dirty="0" smtClean="0">
                <a:solidFill>
                  <a:srgbClr val="000000"/>
                </a:solidFill>
              </a:rPr>
              <a:t>Exercise: Working with </a:t>
            </a:r>
            <a:br>
              <a:rPr lang="en-US" sz="3600" b="1" kern="0" dirty="0" smtClean="0">
                <a:solidFill>
                  <a:srgbClr val="000000"/>
                </a:solidFill>
              </a:rPr>
            </a:br>
            <a:r>
              <a:rPr lang="en-US" sz="3600" b="1" kern="0" dirty="0" smtClean="0">
                <a:solidFill>
                  <a:srgbClr val="000000"/>
                </a:solidFill>
              </a:rPr>
              <a:t>Decimals &amp; Fractions</a:t>
            </a:r>
            <a:endParaRPr lang="en-US" sz="44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7F7F7F"/>
                </a:solidFill>
              </a:rPr>
              <a:t>How do we weigh this out on a scale? 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7F7F7F"/>
                </a:solidFill>
              </a:rPr>
              <a:t>			        </a:t>
            </a:r>
            <a:r>
              <a:rPr lang="en-US" sz="4400" dirty="0" smtClean="0">
                <a:solidFill>
                  <a:srgbClr val="7F7F7F"/>
                </a:solidFill>
              </a:rPr>
              <a:t>2.25 lbs.</a:t>
            </a:r>
            <a:endParaRPr lang="en-US" sz="2800" dirty="0" smtClean="0">
              <a:solidFill>
                <a:srgbClr val="7F7F7F"/>
              </a:solidFill>
            </a:endParaRP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				</a:t>
            </a:r>
            <a:r>
              <a:rPr lang="en-US" sz="4400" dirty="0" smtClean="0"/>
              <a:t>2 lbs. 4 oz.</a:t>
            </a: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                 </a:t>
            </a:r>
          </a:p>
        </p:txBody>
      </p:sp>
      <p:pic>
        <p:nvPicPr>
          <p:cNvPr id="3379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3600" b="1" kern="0" dirty="0" smtClean="0">
                <a:solidFill>
                  <a:srgbClr val="000000"/>
                </a:solidFill>
              </a:rPr>
              <a:t>Exercise: Working with </a:t>
            </a:r>
            <a:br>
              <a:rPr lang="en-US" sz="3600" b="1" kern="0" dirty="0" smtClean="0">
                <a:solidFill>
                  <a:srgbClr val="000000"/>
                </a:solidFill>
              </a:rPr>
            </a:br>
            <a:r>
              <a:rPr lang="en-US" sz="3600" b="1" kern="0" dirty="0" smtClean="0">
                <a:solidFill>
                  <a:srgbClr val="000000"/>
                </a:solidFill>
              </a:rPr>
              <a:t>Decimals &amp; Fractions</a:t>
            </a:r>
            <a:endParaRPr lang="en-US" sz="44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sz="4000" b="1" dirty="0" smtClean="0"/>
              <a:t>Exercise: </a:t>
            </a:r>
            <a:r>
              <a:rPr lang="en-US" sz="4000" b="1" dirty="0" smtClean="0"/>
              <a:t>measure the following with the equipment you have</a:t>
            </a:r>
            <a:endParaRPr lang="en-US" sz="40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2179637"/>
            <a:ext cx="4495800" cy="4525963"/>
          </a:xfrm>
        </p:spPr>
        <p:txBody>
          <a:bodyPr/>
          <a:lstStyle/>
          <a:p>
            <a:r>
              <a:rPr lang="en-US" dirty="0"/>
              <a:t>32 tbsp. = _____</a:t>
            </a:r>
          </a:p>
          <a:p>
            <a:r>
              <a:rPr lang="en-US" dirty="0" smtClean="0"/>
              <a:t>74 </a:t>
            </a:r>
            <a:r>
              <a:rPr lang="en-US" dirty="0"/>
              <a:t>tsp. = </a:t>
            </a:r>
            <a:r>
              <a:rPr lang="en-US" dirty="0" smtClean="0"/>
              <a:t>_____</a:t>
            </a:r>
          </a:p>
          <a:p>
            <a:r>
              <a:rPr lang="en-US" dirty="0" smtClean="0"/>
              <a:t>3.36 </a:t>
            </a:r>
            <a:r>
              <a:rPr lang="en-US" dirty="0"/>
              <a:t>c. =_____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79637"/>
            <a:ext cx="4267200" cy="4525963"/>
          </a:xfrm>
        </p:spPr>
        <p:txBody>
          <a:bodyPr/>
          <a:lstStyle/>
          <a:p>
            <a:r>
              <a:rPr lang="en-US" dirty="0" smtClean="0"/>
              <a:t>0.6 </a:t>
            </a:r>
            <a:r>
              <a:rPr lang="en-US" dirty="0"/>
              <a:t>gal. =_____</a:t>
            </a:r>
          </a:p>
          <a:p>
            <a:r>
              <a:rPr lang="en-US" dirty="0"/>
              <a:t>0.72 qt. =_____</a:t>
            </a:r>
          </a:p>
          <a:p>
            <a:r>
              <a:rPr lang="en-US" dirty="0"/>
              <a:t>3.88 lb.= _____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1230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¾ = .75</a:t>
            </a:r>
          </a:p>
          <a:p>
            <a:pPr eaLnBrk="1" hangingPunct="1"/>
            <a:r>
              <a:rPr lang="en-US" sz="2800" dirty="0" smtClean="0"/>
              <a:t>½ = .50</a:t>
            </a:r>
          </a:p>
          <a:p>
            <a:pPr eaLnBrk="1" hangingPunct="1"/>
            <a:r>
              <a:rPr lang="en-US" sz="2800" dirty="0" smtClean="0"/>
              <a:t>¼ = .25</a:t>
            </a:r>
          </a:p>
          <a:p>
            <a:pPr eaLnBrk="1" hangingPunct="1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but</a:t>
            </a:r>
            <a:r>
              <a:rPr lang="en-US" sz="2800" dirty="0" smtClean="0"/>
              <a:t> </a:t>
            </a:r>
          </a:p>
          <a:p>
            <a:pPr eaLnBrk="1" hangingPunct="1"/>
            <a:r>
              <a:rPr lang="en-US" sz="2800" dirty="0" smtClean="0"/>
              <a:t>⅔ </a:t>
            </a:r>
            <a:r>
              <a:rPr lang="en-US" sz="3600" dirty="0" smtClean="0"/>
              <a:t>≅ </a:t>
            </a:r>
            <a:r>
              <a:rPr lang="en-US" sz="2800" dirty="0" smtClean="0"/>
              <a:t>.67	</a:t>
            </a:r>
          </a:p>
        </p:txBody>
      </p:sp>
      <p:pic>
        <p:nvPicPr>
          <p:cNvPr id="3686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Working with </a:t>
            </a:r>
            <a:b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Decimals &amp; Fractions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Calibri" charset="0"/>
            </a:endParaRPr>
          </a:p>
        </p:txBody>
      </p:sp>
      <p:pic>
        <p:nvPicPr>
          <p:cNvPr id="16387" name="Content Placeholder 3" descr="MeasuringUp-AS-GallonMan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63" b="10411"/>
          <a:stretch>
            <a:fillRect/>
          </a:stretch>
        </p:blipFill>
        <p:spPr>
          <a:xfrm>
            <a:off x="990600" y="-63500"/>
            <a:ext cx="6762750" cy="6845300"/>
          </a:xfrm>
        </p:spPr>
      </p:pic>
    </p:spTree>
    <p:extLst>
      <p:ext uri="{BB962C8B-B14F-4D97-AF65-F5344CB8AC3E}">
        <p14:creationId xmlns:p14="http://schemas.microsoft.com/office/powerpoint/2010/main" val="1619023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98638"/>
            <a:ext cx="8077200" cy="4525962"/>
          </a:xfrm>
        </p:spPr>
        <p:txBody>
          <a:bodyPr/>
          <a:lstStyle/>
          <a:p>
            <a:pPr eaLnBrk="1" hangingPunct="1"/>
            <a:r>
              <a:rPr lang="en-US" sz="2800" dirty="0" smtClean="0"/>
              <a:t>A recipe calls for 2/3 cup flour.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You need to make 25 times the recipes.</a:t>
            </a:r>
          </a:p>
          <a:p>
            <a:pPr eaLnBrk="1" hangingPunct="1"/>
            <a:r>
              <a:rPr lang="en-US" sz="2800" dirty="0" smtClean="0"/>
              <a:t>25 × ⅔ = ⁵⁰⁄₃ = </a:t>
            </a:r>
            <a:r>
              <a:rPr lang="en-US" sz="2800" b="1" dirty="0" smtClean="0">
                <a:solidFill>
                  <a:srgbClr val="800000"/>
                </a:solidFill>
              </a:rPr>
              <a:t>16 ⅔</a:t>
            </a:r>
            <a:r>
              <a:rPr lang="en-US" sz="2800" dirty="0" smtClean="0"/>
              <a:t> cups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but if you first convert to decimal</a:t>
            </a:r>
          </a:p>
          <a:p>
            <a:pPr eaLnBrk="1" hangingPunct="1"/>
            <a:r>
              <a:rPr lang="en-US" sz="2800" dirty="0" smtClean="0"/>
              <a:t>25 × .67 = 16.75 = </a:t>
            </a:r>
            <a:r>
              <a:rPr lang="en-US" sz="2800" b="1" dirty="0" smtClean="0">
                <a:solidFill>
                  <a:srgbClr val="800000"/>
                </a:solidFill>
              </a:rPr>
              <a:t>16 ¾</a:t>
            </a:r>
            <a:r>
              <a:rPr lang="en-US" sz="2800" dirty="0" smtClean="0"/>
              <a:t> cups 	</a:t>
            </a:r>
          </a:p>
        </p:txBody>
      </p:sp>
      <p:pic>
        <p:nvPicPr>
          <p:cNvPr id="3686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Working with </a:t>
            </a:r>
            <a:b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Decimals &amp; Fractions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990600" y="5334000"/>
            <a:ext cx="6858000" cy="1219200"/>
          </a:xfrm>
          <a:prstGeom prst="rect">
            <a:avLst/>
          </a:prstGeom>
          <a:solidFill>
            <a:srgbClr val="0243FC">
              <a:alpha val="25000"/>
            </a:srgb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990600" y="3810000"/>
            <a:ext cx="6858000" cy="1219200"/>
          </a:xfrm>
          <a:prstGeom prst="rect">
            <a:avLst/>
          </a:prstGeom>
          <a:solidFill>
            <a:srgbClr val="0243FC">
              <a:alpha val="25000"/>
            </a:srgb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76400"/>
            <a:ext cx="8153400" cy="25908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to convert a fraction to a percentage divide numerator by denominator and multiply by 100 </a:t>
            </a:r>
          </a:p>
          <a:p>
            <a:pPr eaLnBrk="1" hangingPunct="1">
              <a:buNone/>
            </a:pPr>
            <a:r>
              <a:rPr lang="en-US" sz="3600" dirty="0" smtClean="0"/>
              <a:t>	</a:t>
            </a:r>
          </a:p>
        </p:txBody>
      </p:sp>
      <p:pic>
        <p:nvPicPr>
          <p:cNvPr id="3686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Percent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Conversion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219200" y="4419599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7"/>
          <p:cNvSpPr>
            <a:spLocks noGrp="1"/>
          </p:cNvSpPr>
          <p:nvPr>
            <p:ph idx="1"/>
          </p:nvPr>
        </p:nvSpPr>
        <p:spPr>
          <a:xfrm>
            <a:off x="1219200" y="3733799"/>
            <a:ext cx="533400" cy="12192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solidFill>
                  <a:srgbClr val="0243FC"/>
                </a:solidFill>
              </a:rPr>
              <a:t>a</a:t>
            </a:r>
          </a:p>
          <a:p>
            <a:pPr>
              <a:buNone/>
            </a:pPr>
            <a:r>
              <a:rPr lang="en-US" sz="3600" dirty="0" err="1" smtClean="0">
                <a:solidFill>
                  <a:srgbClr val="0243FC"/>
                </a:solidFill>
              </a:rPr>
              <a:t>b</a:t>
            </a:r>
            <a:endParaRPr lang="en-US" sz="3600" dirty="0">
              <a:solidFill>
                <a:srgbClr val="0243F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28800" y="4147672"/>
            <a:ext cx="484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=</a:t>
            </a:r>
            <a:endParaRPr lang="en-US" sz="3600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1219200" y="5942011"/>
            <a:ext cx="533400" cy="1588"/>
          </a:xfrm>
          <a:prstGeom prst="line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7"/>
          <p:cNvSpPr>
            <a:spLocks noGrp="1"/>
          </p:cNvSpPr>
          <p:nvPr>
            <p:ph idx="1"/>
          </p:nvPr>
        </p:nvSpPr>
        <p:spPr>
          <a:xfrm>
            <a:off x="1219200" y="5257799"/>
            <a:ext cx="533400" cy="12192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solidFill>
                  <a:srgbClr val="0243FC"/>
                </a:solidFill>
              </a:rPr>
              <a:t>3</a:t>
            </a:r>
          </a:p>
          <a:p>
            <a:pPr>
              <a:buNone/>
            </a:pPr>
            <a:r>
              <a:rPr lang="en-US" sz="3600" dirty="0" smtClean="0">
                <a:solidFill>
                  <a:srgbClr val="0243FC"/>
                </a:solidFill>
              </a:rPr>
              <a:t>4</a:t>
            </a:r>
            <a:endParaRPr lang="en-US" sz="3600" dirty="0">
              <a:solidFill>
                <a:srgbClr val="0243FC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28800" y="5638800"/>
            <a:ext cx="484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=</a:t>
            </a:r>
            <a:endParaRPr lang="en-US" sz="3600" dirty="0"/>
          </a:p>
        </p:txBody>
      </p:sp>
      <p:sp>
        <p:nvSpPr>
          <p:cNvPr id="41" name="TextBox 40"/>
          <p:cNvSpPr txBox="1"/>
          <p:nvPr/>
        </p:nvSpPr>
        <p:spPr>
          <a:xfrm>
            <a:off x="6248400" y="4114800"/>
            <a:ext cx="484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=</a:t>
            </a:r>
            <a:endParaRPr lang="en-US" sz="3600" dirty="0"/>
          </a:p>
        </p:txBody>
      </p:sp>
      <p:sp>
        <p:nvSpPr>
          <p:cNvPr id="44" name="TextBox 43"/>
          <p:cNvSpPr txBox="1"/>
          <p:nvPr/>
        </p:nvSpPr>
        <p:spPr>
          <a:xfrm>
            <a:off x="2209800" y="4114800"/>
            <a:ext cx="980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en-US" sz="3600" kern="0" dirty="0" smtClean="0">
                <a:solidFill>
                  <a:srgbClr val="0243FC"/>
                </a:solidFill>
                <a:latin typeface="Arial"/>
              </a:rPr>
              <a:t>? </a:t>
            </a:r>
            <a:r>
              <a:rPr lang="en-US" sz="3600" dirty="0" smtClean="0">
                <a:solidFill>
                  <a:srgbClr val="0243FC"/>
                </a:solidFill>
              </a:rPr>
              <a:t>%</a:t>
            </a:r>
            <a:endParaRPr lang="en-US" sz="3600" kern="0" dirty="0" smtClean="0">
              <a:solidFill>
                <a:srgbClr val="0243FC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781800" y="4114800"/>
            <a:ext cx="1082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en-US" sz="3600" kern="0" dirty="0" smtClean="0">
                <a:solidFill>
                  <a:srgbClr val="0243FC"/>
                </a:solidFill>
                <a:latin typeface="Arial"/>
              </a:rPr>
              <a:t> </a:t>
            </a:r>
            <a:r>
              <a:rPr lang="en-US" sz="3600" kern="0" dirty="0" err="1" smtClean="0">
                <a:solidFill>
                  <a:srgbClr val="0243FC"/>
                </a:solidFill>
                <a:latin typeface="Arial"/>
              </a:rPr>
              <a:t>x</a:t>
            </a:r>
            <a:r>
              <a:rPr lang="en-US" sz="3600" kern="0" dirty="0" smtClean="0">
                <a:solidFill>
                  <a:srgbClr val="0243FC"/>
                </a:solidFill>
                <a:latin typeface="Arial"/>
              </a:rPr>
              <a:t> </a:t>
            </a:r>
            <a:r>
              <a:rPr lang="en-US" sz="3600" dirty="0" smtClean="0">
                <a:solidFill>
                  <a:srgbClr val="0243FC"/>
                </a:solidFill>
              </a:rPr>
              <a:t>%</a:t>
            </a:r>
            <a:endParaRPr lang="en-US" sz="3600" kern="0" dirty="0" smtClean="0">
              <a:solidFill>
                <a:srgbClr val="0243FC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3581400" y="4114800"/>
            <a:ext cx="2632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en-US" sz="3600" kern="0" dirty="0" smtClean="0">
                <a:solidFill>
                  <a:srgbClr val="0243FC"/>
                </a:solidFill>
                <a:latin typeface="Arial"/>
              </a:rPr>
              <a:t> a ÷ </a:t>
            </a:r>
            <a:r>
              <a:rPr lang="en-US" sz="3600" kern="0" dirty="0" err="1" smtClean="0">
                <a:solidFill>
                  <a:srgbClr val="0243FC"/>
                </a:solidFill>
                <a:latin typeface="Arial"/>
              </a:rPr>
              <a:t>b</a:t>
            </a:r>
            <a:r>
              <a:rPr lang="en-US" sz="3600" kern="0" dirty="0" smtClean="0">
                <a:solidFill>
                  <a:srgbClr val="0243FC"/>
                </a:solidFill>
                <a:latin typeface="Arial"/>
              </a:rPr>
              <a:t> × 100</a:t>
            </a:r>
          </a:p>
          <a:p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286000" y="5638800"/>
            <a:ext cx="980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en-US" sz="3600" kern="0" dirty="0" smtClean="0">
                <a:solidFill>
                  <a:srgbClr val="0243FC"/>
                </a:solidFill>
                <a:latin typeface="Arial"/>
              </a:rPr>
              <a:t>? </a:t>
            </a:r>
            <a:r>
              <a:rPr lang="en-US" sz="3600" dirty="0" smtClean="0">
                <a:solidFill>
                  <a:srgbClr val="0243FC"/>
                </a:solidFill>
              </a:rPr>
              <a:t>%</a:t>
            </a:r>
            <a:endParaRPr lang="en-US" sz="3600" kern="0" dirty="0" smtClean="0">
              <a:solidFill>
                <a:srgbClr val="0243FC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096000" y="5638800"/>
            <a:ext cx="484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=</a:t>
            </a:r>
            <a:endParaRPr lang="en-US" sz="3600" dirty="0"/>
          </a:p>
        </p:txBody>
      </p:sp>
      <p:sp>
        <p:nvSpPr>
          <p:cNvPr id="46" name="TextBox 45"/>
          <p:cNvSpPr txBox="1"/>
          <p:nvPr/>
        </p:nvSpPr>
        <p:spPr>
          <a:xfrm>
            <a:off x="6553200" y="5638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en-US" sz="3600" kern="0" dirty="0" smtClean="0">
                <a:solidFill>
                  <a:srgbClr val="0243FC"/>
                </a:solidFill>
                <a:latin typeface="Arial"/>
              </a:rPr>
              <a:t>75 </a:t>
            </a:r>
            <a:r>
              <a:rPr lang="en-US" sz="3600" dirty="0" smtClean="0">
                <a:solidFill>
                  <a:srgbClr val="0243FC"/>
                </a:solidFill>
              </a:rPr>
              <a:t>%</a:t>
            </a:r>
            <a:endParaRPr lang="en-US" sz="3600" kern="0" dirty="0" smtClean="0">
              <a:solidFill>
                <a:srgbClr val="0243FC"/>
              </a:solidFill>
              <a:latin typeface="Arial"/>
            </a:endParaRPr>
          </a:p>
          <a:p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3429000" y="5638800"/>
            <a:ext cx="2632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algn="ctr" eaLnBrk="0" hangingPunct="0">
              <a:spcBef>
                <a:spcPct val="20000"/>
              </a:spcBef>
              <a:defRPr/>
            </a:pPr>
            <a:r>
              <a:rPr lang="en-US" sz="3600" kern="0" dirty="0" smtClean="0">
                <a:solidFill>
                  <a:srgbClr val="0243FC"/>
                </a:solidFill>
                <a:latin typeface="Arial"/>
              </a:rPr>
              <a:t> 3 ÷ 4 × 100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76400"/>
            <a:ext cx="8153400" cy="25908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to convert a decimal to a percentage</a:t>
            </a:r>
          </a:p>
          <a:p>
            <a:pPr eaLnBrk="1" hangingPunct="1"/>
            <a:r>
              <a:rPr lang="en-US" sz="3600" dirty="0" smtClean="0"/>
              <a:t>move decimal point 2 spaces to the right (or vice versa to convert % to decimal)</a:t>
            </a:r>
          </a:p>
          <a:p>
            <a:pPr algn="ctr" eaLnBrk="1" hangingPunct="1">
              <a:spcAft>
                <a:spcPts val="3000"/>
              </a:spcAft>
              <a:buNone/>
            </a:pPr>
            <a:r>
              <a:rPr lang="en-US" sz="4400" b="1" dirty="0" smtClean="0"/>
              <a:t>1.25  =  125%</a:t>
            </a:r>
          </a:p>
          <a:p>
            <a:pPr algn="ctr" eaLnBrk="1" hangingPunct="1">
              <a:spcAft>
                <a:spcPts val="3000"/>
              </a:spcAft>
              <a:buNone/>
            </a:pPr>
            <a:r>
              <a:rPr lang="en-US" sz="4400" b="1" dirty="0" smtClean="0"/>
              <a:t>66.7%  =  .667%</a:t>
            </a:r>
          </a:p>
          <a:p>
            <a:pPr eaLnBrk="1" hangingPunct="1">
              <a:buNone/>
            </a:pPr>
            <a:endParaRPr lang="en-US" sz="4400" b="1" dirty="0" smtClean="0"/>
          </a:p>
          <a:p>
            <a:pPr eaLnBrk="1" hangingPunct="1">
              <a:buNone/>
            </a:pPr>
            <a:r>
              <a:rPr lang="en-US" sz="3600" dirty="0" smtClean="0"/>
              <a:t>	</a:t>
            </a:r>
          </a:p>
        </p:txBody>
      </p:sp>
      <p:pic>
        <p:nvPicPr>
          <p:cNvPr id="3686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981200" y="274638"/>
            <a:ext cx="5410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Percent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Conversion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8" name="Curved Down Arrow 37"/>
          <p:cNvSpPr/>
          <p:nvPr/>
        </p:nvSpPr>
        <p:spPr>
          <a:xfrm rot="10542956" flipH="1">
            <a:off x="3095604" y="4832043"/>
            <a:ext cx="854902" cy="350404"/>
          </a:xfrm>
          <a:prstGeom prst="curved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Curved Down Arrow 42"/>
          <p:cNvSpPr/>
          <p:nvPr/>
        </p:nvSpPr>
        <p:spPr>
          <a:xfrm rot="10800000">
            <a:off x="2314595" y="6019800"/>
            <a:ext cx="809605" cy="350404"/>
          </a:xfrm>
          <a:prstGeom prst="curved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Recipe Conversion Factor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7300" y="2514600"/>
            <a:ext cx="6629400" cy="3306763"/>
          </a:xfrm>
        </p:spPr>
        <p:txBody>
          <a:bodyPr/>
          <a:lstStyle/>
          <a:p>
            <a:pPr marL="0" indent="0" algn="ctr" eaLnBrk="1" hangingPunct="1">
              <a:spcAft>
                <a:spcPts val="3000"/>
              </a:spcAft>
              <a:buNone/>
            </a:pPr>
            <a:r>
              <a:rPr lang="en-US" dirty="0" smtClean="0"/>
              <a:t>A factor that is used to convert each recipe ingredient quantity so that the new recipe yields the new desired amount.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3789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4000" dirty="0" smtClean="0"/>
              <a:t>Recipe Conversion Factor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Determining the Conversion Factor</a:t>
            </a:r>
            <a:endParaRPr lang="en-US" dirty="0" smtClean="0"/>
          </a:p>
          <a:p>
            <a:pPr lvl="3" eaLnBrk="1" hangingPunct="1">
              <a:buFontTx/>
              <a:buNone/>
            </a:pPr>
            <a:endParaRPr lang="en-US" sz="2400" dirty="0" smtClean="0"/>
          </a:p>
          <a:p>
            <a:pPr lvl="2" eaLnBrk="1" hangingPunct="1">
              <a:buFontTx/>
              <a:buNone/>
            </a:pPr>
            <a:endParaRPr lang="en-US" sz="1400" b="1" dirty="0" smtClean="0"/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	</a:t>
            </a:r>
            <a:r>
              <a:rPr lang="en-US" sz="3200" b="1" u="sng" dirty="0" smtClean="0"/>
              <a:t>N - New</a:t>
            </a:r>
            <a:endParaRPr lang="en-US" sz="3200" b="1" dirty="0" smtClean="0"/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O - Original</a:t>
            </a:r>
          </a:p>
          <a:p>
            <a:pPr eaLnBrk="1" hangingPunct="1"/>
            <a:endParaRPr lang="en-US" b="1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3789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4478338" y="3429000"/>
            <a:ext cx="37662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/>
              <a:t>=</a:t>
            </a:r>
            <a:r>
              <a:rPr lang="en-US" sz="2800" b="1" dirty="0" smtClean="0"/>
              <a:t>  Conversion Factor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Recipe Conversion Factor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If a recipe makes 10 portions and you only need 5 portions; you simply use ½ of each ingredient</a:t>
            </a:r>
            <a:endParaRPr lang="en-US" sz="3600" dirty="0" smtClean="0"/>
          </a:p>
          <a:p>
            <a:pPr lvl="2" eaLnBrk="1" hangingPunct="1">
              <a:buFontTx/>
              <a:buNone/>
            </a:pPr>
            <a:endParaRPr lang="en-US" sz="1400" b="1" dirty="0" smtClean="0"/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	</a:t>
            </a:r>
            <a:r>
              <a:rPr lang="en-US" sz="3200" b="1" u="sng" dirty="0" smtClean="0"/>
              <a:t>N – New</a:t>
            </a:r>
            <a:r>
              <a:rPr lang="en-US" sz="3200" b="1" dirty="0" smtClean="0"/>
              <a:t>       	   </a:t>
            </a:r>
            <a:r>
              <a:rPr lang="en-US" sz="3200" b="1" u="sng" dirty="0" smtClean="0"/>
              <a:t>5</a:t>
            </a:r>
            <a:r>
              <a:rPr lang="en-US" sz="3200" b="1" dirty="0" smtClean="0"/>
              <a:t>  </a:t>
            </a:r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O – Original        10</a:t>
            </a:r>
          </a:p>
          <a:p>
            <a:pPr eaLnBrk="1" hangingPunct="1"/>
            <a:endParaRPr lang="en-US" b="1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3891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5749925" y="3733800"/>
            <a:ext cx="422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/>
              <a:t>=</a:t>
            </a:r>
          </a:p>
        </p:txBody>
      </p:sp>
      <p:sp>
        <p:nvSpPr>
          <p:cNvPr id="38920" name="Text Box 9"/>
          <p:cNvSpPr txBox="1">
            <a:spLocks noChangeArrowheads="1"/>
          </p:cNvSpPr>
          <p:nvPr/>
        </p:nvSpPr>
        <p:spPr bwMode="auto">
          <a:xfrm>
            <a:off x="3886200" y="3733800"/>
            <a:ext cx="1347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/>
              <a:t>	=</a:t>
            </a:r>
          </a:p>
        </p:txBody>
      </p:sp>
      <p:sp>
        <p:nvSpPr>
          <p:cNvPr id="38921" name="Text Box 10"/>
          <p:cNvSpPr txBox="1">
            <a:spLocks noChangeArrowheads="1"/>
          </p:cNvSpPr>
          <p:nvPr/>
        </p:nvSpPr>
        <p:spPr bwMode="auto">
          <a:xfrm>
            <a:off x="6092825" y="3733800"/>
            <a:ext cx="18319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/>
              <a:t>.50 or ½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Recipe Conversion Factor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Using the conversion factor of .50; you would multiply each ingredient by .50 (which is the same as using one half of the original ingredients).</a:t>
            </a:r>
            <a:endParaRPr lang="en-US" sz="4000" b="1" dirty="0" smtClean="0"/>
          </a:p>
          <a:p>
            <a:pPr eaLnBrk="1" hangingPunct="1"/>
            <a:endParaRPr lang="en-US" b="1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3994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04800"/>
            <a:ext cx="7010400" cy="1143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Recipe conversion.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05800" cy="4419600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None/>
              <a:tabLst>
                <a:tab pos="4113213" algn="l"/>
              </a:tabLst>
            </a:pPr>
            <a:r>
              <a:rPr lang="en-US" sz="2400" b="1" dirty="0" smtClean="0"/>
              <a:t>The following is a partial recipe list for Caesar salad that serves 16.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Romaine Lettuce	4 heads each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Parmesan cheese	6 ounces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Olive oil	1 pint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Vinegar	½ cup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Croutons	8 cups</a:t>
            </a:r>
          </a:p>
          <a:p>
            <a:pPr>
              <a:buFontTx/>
              <a:buNone/>
              <a:tabLst>
                <a:tab pos="4113213" algn="l"/>
              </a:tabLst>
            </a:pPr>
            <a:endParaRPr lang="en-US" sz="1000" dirty="0" smtClean="0"/>
          </a:p>
          <a:p>
            <a:pPr>
              <a:spcAft>
                <a:spcPts val="3000"/>
              </a:spcAft>
              <a:buFontTx/>
              <a:buNone/>
            </a:pPr>
            <a:r>
              <a:rPr lang="en-US" sz="2800" dirty="0" smtClean="0"/>
              <a:t>How much of each ingredient serves 8?</a:t>
            </a:r>
          </a:p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endParaRPr lang="en-US" sz="4000" dirty="0" smtClean="0"/>
          </a:p>
        </p:txBody>
      </p:sp>
      <p:pic>
        <p:nvPicPr>
          <p:cNvPr id="5939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04800"/>
            <a:ext cx="7010400" cy="1143000"/>
          </a:xfrm>
        </p:spPr>
        <p:txBody>
          <a:bodyPr/>
          <a:lstStyle/>
          <a:p>
            <a:pPr algn="l"/>
            <a:r>
              <a:rPr lang="en-US" sz="2800" smtClean="0">
                <a:solidFill>
                  <a:schemeClr val="tx1"/>
                </a:solidFill>
              </a:rPr>
              <a:t>How much of each ingredient serves 6? 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 smtClean="0"/>
              <a:t>    </a:t>
            </a:r>
            <a:r>
              <a:rPr lang="en-US" sz="2800" u="sng" dirty="0" smtClean="0"/>
              <a:t> New_ </a:t>
            </a:r>
            <a:r>
              <a:rPr lang="en-US" sz="2800" dirty="0" smtClean="0"/>
              <a:t>          </a:t>
            </a:r>
            <a:r>
              <a:rPr lang="en-US" sz="2800" u="sng" dirty="0" smtClean="0"/>
              <a:t>  8_</a:t>
            </a:r>
            <a:r>
              <a:rPr lang="en-US" sz="2800" dirty="0" smtClean="0"/>
              <a:t>		</a:t>
            </a:r>
            <a:r>
              <a:rPr lang="en-US" sz="2800" u="sng" dirty="0" smtClean="0"/>
              <a:t>         </a:t>
            </a:r>
          </a:p>
          <a:p>
            <a:pPr>
              <a:buFontTx/>
              <a:buNone/>
            </a:pPr>
            <a:r>
              <a:rPr lang="en-US" sz="2800" dirty="0" smtClean="0"/>
              <a:t>    Original          16</a:t>
            </a:r>
          </a:p>
          <a:p>
            <a:pPr>
              <a:buFontTx/>
              <a:buNone/>
            </a:pPr>
            <a:endParaRPr lang="en-US" sz="1400" dirty="0" smtClean="0"/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Romaine Lettuce	2 heads each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Parmesan cheese	3 ounces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Olive </a:t>
            </a:r>
            <a:r>
              <a:rPr lang="en-US" sz="2800" smtClean="0"/>
              <a:t>oil	½ pt = 1 </a:t>
            </a:r>
            <a:r>
              <a:rPr lang="en-US" sz="2800" dirty="0" smtClean="0"/>
              <a:t>cup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Vinegar	¼ cup</a:t>
            </a:r>
          </a:p>
          <a:p>
            <a:pPr>
              <a:buFontTx/>
              <a:buNone/>
              <a:tabLst>
                <a:tab pos="4113213" algn="l"/>
              </a:tabLst>
            </a:pPr>
            <a:r>
              <a:rPr lang="en-US" sz="2800" dirty="0" smtClean="0"/>
              <a:t>Croutons	4 cups	</a:t>
            </a:r>
          </a:p>
          <a:p>
            <a:pPr>
              <a:buFontTx/>
              <a:buNone/>
            </a:pPr>
            <a:endParaRPr lang="en-US" sz="2800" dirty="0" smtClean="0"/>
          </a:p>
          <a:p>
            <a:pPr>
              <a:buFontTx/>
              <a:buNone/>
            </a:pPr>
            <a:endParaRPr lang="en-US" sz="2800" u="sng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>
              <a:buFontTx/>
              <a:buNone/>
            </a:pPr>
            <a:endParaRPr lang="en-US" sz="4000" dirty="0" smtClean="0"/>
          </a:p>
        </p:txBody>
      </p:sp>
      <p:pic>
        <p:nvPicPr>
          <p:cNvPr id="6042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3" name="TextBox 6"/>
          <p:cNvSpPr txBox="1">
            <a:spLocks noChangeArrowheads="1"/>
          </p:cNvSpPr>
          <p:nvPr/>
        </p:nvSpPr>
        <p:spPr bwMode="auto">
          <a:xfrm>
            <a:off x="2362200" y="2133600"/>
            <a:ext cx="609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=</a:t>
            </a:r>
          </a:p>
        </p:txBody>
      </p:sp>
      <p:sp>
        <p:nvSpPr>
          <p:cNvPr id="60424" name="TextBox 7"/>
          <p:cNvSpPr txBox="1">
            <a:spLocks noChangeArrowheads="1"/>
          </p:cNvSpPr>
          <p:nvPr/>
        </p:nvSpPr>
        <p:spPr bwMode="auto">
          <a:xfrm>
            <a:off x="3810000" y="2143125"/>
            <a:ext cx="403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= </a:t>
            </a:r>
            <a:r>
              <a:rPr lang="en-US" sz="2800" dirty="0" smtClean="0"/>
              <a:t>.5 </a:t>
            </a:r>
            <a:r>
              <a:rPr lang="en-US" sz="2800" dirty="0"/>
              <a:t>conversion factor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/>
              <a:t>Exercise: Conversion Factor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The following is a partial list of ingredients for a </a:t>
            </a:r>
            <a:r>
              <a:rPr lang="en-US" sz="2800" dirty="0" err="1" smtClean="0"/>
              <a:t>bruschetta</a:t>
            </a:r>
            <a:r>
              <a:rPr lang="en-US" sz="2800" dirty="0" smtClean="0"/>
              <a:t> recipe that serves 6 people:</a:t>
            </a:r>
          </a:p>
          <a:p>
            <a:pPr eaLnBrk="1" hangingPunct="1"/>
            <a:endParaRPr lang="en-US" sz="10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		2 lb. ripe tomatoes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4 tbsp. shredded basil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1 cup olive oil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3 oz. garlic, minced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Convert this recipe to serve 10 people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4096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 units to fractions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pound = 16 ounces</a:t>
            </a:r>
          </a:p>
          <a:p>
            <a:r>
              <a:rPr lang="en-US" dirty="0" smtClean="0"/>
              <a:t>how do you express 3 ounces as a fraction of a pound?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1948478"/>
              </p:ext>
            </p:extLst>
          </p:nvPr>
        </p:nvGraphicFramePr>
        <p:xfrm>
          <a:off x="304800" y="3810000"/>
          <a:ext cx="15538450" cy="197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Document" r:id="rId3" imgW="5486400" imgH="698500" progId="Word.Document.12">
                  <p:embed/>
                </p:oleObj>
              </mc:Choice>
              <mc:Fallback>
                <p:oleObj name="Document" r:id="rId3" imgW="5486400" imgH="698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3810000"/>
                        <a:ext cx="15538450" cy="197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66185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/>
              <a:t>Exercise: Conversion Factor</a:t>
            </a:r>
            <a:endParaRPr lang="en-US" sz="3600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/>
            <a:endParaRPr lang="en-US" sz="3600" dirty="0" smtClean="0"/>
          </a:p>
          <a:p>
            <a:pPr eaLnBrk="1" hangingPunct="1"/>
            <a:endParaRPr lang="en-US" sz="3600" dirty="0" smtClean="0"/>
          </a:p>
          <a:p>
            <a:pPr lvl="2" eaLnBrk="1" hangingPunct="1">
              <a:buFontTx/>
              <a:buNone/>
            </a:pPr>
            <a:endParaRPr lang="en-US" sz="1400" b="1" dirty="0" smtClean="0"/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</a:t>
            </a:r>
            <a:r>
              <a:rPr lang="en-US" sz="3200" b="1" u="sng" dirty="0" smtClean="0"/>
              <a:t>N </a:t>
            </a:r>
            <a:r>
              <a:rPr lang="en-US" sz="3200" b="1" u="sng" dirty="0" smtClean="0">
                <a:solidFill>
                  <a:schemeClr val="bg1">
                    <a:lumMod val="50000"/>
                  </a:schemeClr>
                </a:solidFill>
              </a:rPr>
              <a:t>(New)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       </a:t>
            </a:r>
            <a:r>
              <a:rPr lang="en-US" sz="3200" b="1" u="sng" dirty="0" smtClean="0"/>
              <a:t>10</a:t>
            </a:r>
            <a:r>
              <a:rPr lang="en-US" sz="3200" b="1" dirty="0" smtClean="0"/>
              <a:t>  </a:t>
            </a:r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O </a:t>
            </a:r>
            <a:r>
              <a:rPr lang="en-US" sz="3200" b="1" dirty="0" smtClean="0">
                <a:solidFill>
                  <a:srgbClr val="7F7F7F"/>
                </a:solidFill>
              </a:rPr>
              <a:t>(Old)         </a:t>
            </a:r>
            <a:r>
              <a:rPr lang="en-US" sz="3200" b="1" dirty="0" smtClean="0"/>
              <a:t>6</a:t>
            </a:r>
          </a:p>
          <a:p>
            <a:pPr eaLnBrk="1" hangingPunct="1"/>
            <a:endParaRPr lang="en-US" b="1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4198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029200" y="3733800"/>
            <a:ext cx="38985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 smtClean="0"/>
              <a:t>≅ </a:t>
            </a:r>
            <a:endParaRPr lang="en-US" sz="3200" b="1" dirty="0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3886200" y="3733800"/>
            <a:ext cx="422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/>
              <a:t>=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5562600" y="3733800"/>
            <a:ext cx="98336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 smtClean="0"/>
              <a:t>1.67 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endParaRPr lang="en-US" dirty="0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/>
            <a:r>
              <a:rPr lang="en-US" sz="2800" dirty="0" smtClean="0"/>
              <a:t>Using 1.67 as your conversion factor; solve this problem</a:t>
            </a:r>
          </a:p>
          <a:p>
            <a:pPr eaLnBrk="1" hangingPunct="1"/>
            <a:endParaRPr lang="en-US" sz="10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		2 lb. ripe tomatoes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4 tbsp. shredded basil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1 cup olive oil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	3 oz. garlic, minced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4301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endParaRPr lang="en-US" dirty="0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dirty="0" smtClean="0"/>
              <a:t>tomatoes</a:t>
            </a:r>
          </a:p>
          <a:p>
            <a:pPr eaLnBrk="1" hangingPunct="1">
              <a:buNone/>
            </a:pPr>
            <a:r>
              <a:rPr lang="en-US" sz="2800" dirty="0" smtClean="0"/>
              <a:t>2 lb. X 1.67 = 3.34 lb ≅ 3 lb. 5 oz</a:t>
            </a:r>
          </a:p>
          <a:p>
            <a:pPr eaLnBrk="1" hangingPunct="1">
              <a:buNone/>
            </a:pPr>
            <a:r>
              <a:rPr lang="en-US" sz="2800" dirty="0" smtClean="0"/>
              <a:t>basil    </a:t>
            </a:r>
          </a:p>
          <a:p>
            <a:pPr eaLnBrk="1" hangingPunct="1">
              <a:buNone/>
            </a:pPr>
            <a:r>
              <a:rPr lang="en-US" sz="2800" dirty="0" smtClean="0"/>
              <a:t>4 tbsp. X 1.67= 6.68 tbsp ≅ 6  tbsp. 2 tsp.</a:t>
            </a:r>
          </a:p>
          <a:p>
            <a:pPr eaLnBrk="1" hangingPunct="1">
              <a:buNone/>
            </a:pPr>
            <a:r>
              <a:rPr lang="en-US" sz="2800" dirty="0" smtClean="0"/>
              <a:t>olive oil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1 </a:t>
            </a:r>
            <a:r>
              <a:rPr lang="en-US" sz="2800" dirty="0" err="1" smtClean="0"/>
              <a:t>c</a:t>
            </a:r>
            <a:r>
              <a:rPr lang="en-US" sz="2800" dirty="0" smtClean="0"/>
              <a:t>. X 1.67 = 1.67 </a:t>
            </a:r>
            <a:r>
              <a:rPr lang="en-US" sz="2800" dirty="0" err="1" smtClean="0"/>
              <a:t>c</a:t>
            </a:r>
            <a:r>
              <a:rPr lang="en-US" sz="2800" dirty="0" smtClean="0"/>
              <a:t> ≅ 1 </a:t>
            </a:r>
            <a:r>
              <a:rPr lang="en-US" sz="2800" dirty="0" err="1" smtClean="0"/>
              <a:t>c</a:t>
            </a:r>
            <a:r>
              <a:rPr lang="en-US" sz="2800" dirty="0" smtClean="0"/>
              <a:t>. 5.25 fl. oz. ≅ 1 2/3 </a:t>
            </a:r>
            <a:r>
              <a:rPr lang="en-US" sz="2800" dirty="0" err="1" smtClean="0"/>
              <a:t>c</a:t>
            </a:r>
            <a:r>
              <a:rPr lang="en-US" sz="2800" dirty="0" smtClean="0"/>
              <a:t>.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garlic    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3 oz. garlic, minced X 1.67 = 5 oz.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4403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endParaRPr lang="en-US" dirty="0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smtClean="0"/>
              <a:t>The following recipe for sour cream mashed potatoes yields 7 (4 oz) servings. </a:t>
            </a:r>
          </a:p>
          <a:p>
            <a:pPr>
              <a:buFontTx/>
              <a:buNone/>
            </a:pPr>
            <a:r>
              <a:rPr lang="en-US" sz="2800" smtClean="0"/>
              <a:t>		Russet potato	10 ea.</a:t>
            </a:r>
          </a:p>
          <a:p>
            <a:pPr>
              <a:buFontTx/>
              <a:buNone/>
            </a:pPr>
            <a:r>
              <a:rPr lang="en-US" sz="2800" smtClean="0"/>
              <a:t>		Sour cream	3 cups</a:t>
            </a:r>
          </a:p>
          <a:p>
            <a:pPr>
              <a:buFontTx/>
              <a:buNone/>
            </a:pPr>
            <a:r>
              <a:rPr lang="en-US" sz="2800" smtClean="0"/>
              <a:t>		Butter		1 cups</a:t>
            </a:r>
          </a:p>
          <a:p>
            <a:pPr>
              <a:buFontTx/>
              <a:buNone/>
            </a:pPr>
            <a:r>
              <a:rPr lang="en-US" sz="2800" smtClean="0"/>
              <a:t>		Salt			 ½  tbs. </a:t>
            </a:r>
          </a:p>
          <a:p>
            <a:r>
              <a:rPr lang="en-US" sz="2800" smtClean="0"/>
              <a:t>How much of each ingredient is required to make 5 (4 oz) servings ?</a:t>
            </a:r>
          </a:p>
          <a:p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endParaRPr lang="en-US" sz="4000" smtClean="0"/>
          </a:p>
        </p:txBody>
      </p:sp>
      <p:pic>
        <p:nvPicPr>
          <p:cNvPr id="4506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endParaRPr lang="en-US" dirty="0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r>
              <a:rPr lang="en-US" sz="2800" dirty="0" smtClean="0"/>
              <a:t>What is the conversion factor?</a:t>
            </a:r>
          </a:p>
          <a:p>
            <a:endParaRPr lang="en-US" sz="2800" dirty="0" smtClean="0"/>
          </a:p>
          <a:p>
            <a:pPr lvl="2" eaLnBrk="1" hangingPunct="1">
              <a:buFontTx/>
              <a:buNone/>
            </a:pPr>
            <a:r>
              <a:rPr lang="en-US" sz="3200" b="1" dirty="0" smtClean="0"/>
              <a:t>		</a:t>
            </a:r>
            <a:r>
              <a:rPr lang="en-US" sz="3200" b="1" u="sng" dirty="0" smtClean="0"/>
              <a:t>N </a:t>
            </a:r>
            <a:r>
              <a:rPr lang="en-US" sz="3200" b="1" u="sng" dirty="0" smtClean="0">
                <a:solidFill>
                  <a:srgbClr val="7F7F7F"/>
                </a:solidFill>
              </a:rPr>
              <a:t>(New)</a:t>
            </a:r>
            <a:r>
              <a:rPr lang="en-US" sz="3200" b="1" dirty="0" smtClean="0">
                <a:solidFill>
                  <a:srgbClr val="7F7F7F"/>
                </a:solidFill>
              </a:rPr>
              <a:t>        </a:t>
            </a:r>
            <a:r>
              <a:rPr lang="en-US" sz="3200" b="1" u="sng" dirty="0" smtClean="0"/>
              <a:t>5</a:t>
            </a:r>
            <a:r>
              <a:rPr lang="en-US" sz="3200" b="1" dirty="0" smtClean="0"/>
              <a:t>  </a:t>
            </a:r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   O </a:t>
            </a:r>
            <a:r>
              <a:rPr lang="en-US" sz="3200" b="1" dirty="0" smtClean="0">
                <a:solidFill>
                  <a:srgbClr val="7F7F7F"/>
                </a:solidFill>
              </a:rPr>
              <a:t>(Old)        </a:t>
            </a:r>
            <a:r>
              <a:rPr lang="en-US" sz="3200" b="1" dirty="0" smtClean="0"/>
              <a:t>7</a:t>
            </a:r>
          </a:p>
          <a:p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4608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TextBox 6"/>
          <p:cNvSpPr txBox="1">
            <a:spLocks noChangeArrowheads="1"/>
          </p:cNvSpPr>
          <p:nvPr/>
        </p:nvSpPr>
        <p:spPr bwMode="auto">
          <a:xfrm>
            <a:off x="5562600" y="3276600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/>
              <a:t>=</a:t>
            </a:r>
            <a:r>
              <a:rPr lang="en-US" sz="3200" b="1" dirty="0" smtClean="0"/>
              <a:t>  ?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endParaRPr lang="en-US" dirty="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r>
              <a:rPr lang="en-US" sz="2800" dirty="0" smtClean="0"/>
              <a:t>What is the conversion factor?</a:t>
            </a:r>
          </a:p>
          <a:p>
            <a:endParaRPr lang="en-US" sz="2800" dirty="0" smtClean="0"/>
          </a:p>
          <a:p>
            <a:pPr lvl="2" eaLnBrk="1" hangingPunct="1">
              <a:buFontTx/>
              <a:buNone/>
            </a:pPr>
            <a:r>
              <a:rPr lang="en-US" sz="3200" b="1" dirty="0" smtClean="0"/>
              <a:t>		</a:t>
            </a:r>
            <a:r>
              <a:rPr lang="en-US" sz="3200" b="1" u="sng" dirty="0" smtClean="0"/>
              <a:t>N </a:t>
            </a:r>
            <a:r>
              <a:rPr lang="en-US" sz="3200" b="1" u="sng" dirty="0" smtClean="0">
                <a:solidFill>
                  <a:srgbClr val="7F7F7F"/>
                </a:solidFill>
              </a:rPr>
              <a:t>(New)</a:t>
            </a:r>
            <a:r>
              <a:rPr lang="en-US" sz="3200" b="1" dirty="0" smtClean="0">
                <a:solidFill>
                  <a:srgbClr val="7F7F7F"/>
                </a:solidFill>
              </a:rPr>
              <a:t>        </a:t>
            </a:r>
            <a:r>
              <a:rPr lang="en-US" sz="3200" b="1" u="sng" dirty="0" smtClean="0"/>
              <a:t>5</a:t>
            </a:r>
            <a:r>
              <a:rPr lang="en-US" sz="3200" b="1" dirty="0" smtClean="0"/>
              <a:t>  </a:t>
            </a:r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  O </a:t>
            </a:r>
            <a:r>
              <a:rPr lang="en-US" sz="3200" b="1" dirty="0" smtClean="0">
                <a:solidFill>
                  <a:srgbClr val="7F7F7F"/>
                </a:solidFill>
              </a:rPr>
              <a:t>(Old)         </a:t>
            </a:r>
            <a:r>
              <a:rPr lang="en-US" sz="3200" b="1" dirty="0" smtClean="0"/>
              <a:t>7</a:t>
            </a:r>
          </a:p>
          <a:p>
            <a:pPr lvl="2" eaLnBrk="1" hangingPunct="1">
              <a:buFontTx/>
              <a:buNone/>
            </a:pPr>
            <a:r>
              <a:rPr lang="en-US" sz="2800" dirty="0" smtClean="0"/>
              <a:t>Now multiple each ingredient by the conversion factor</a:t>
            </a:r>
          </a:p>
          <a:p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47108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TextBox 6"/>
          <p:cNvSpPr txBox="1">
            <a:spLocks noChangeArrowheads="1"/>
          </p:cNvSpPr>
          <p:nvPr/>
        </p:nvSpPr>
        <p:spPr bwMode="auto">
          <a:xfrm>
            <a:off x="5867400" y="3276600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= .71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By the Ounce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 smtClean="0"/>
              <a:t>The following recipe for sour cream mashed potatoes yields 7 (4 oz) servings or </a:t>
            </a:r>
            <a:r>
              <a:rPr lang="en-US" sz="2800" dirty="0" smtClean="0">
                <a:solidFill>
                  <a:srgbClr val="0219C2"/>
                </a:solidFill>
              </a:rPr>
              <a:t>28 oz</a:t>
            </a:r>
            <a:r>
              <a:rPr lang="en-US" sz="2800" dirty="0" smtClean="0"/>
              <a:t>. </a:t>
            </a:r>
          </a:p>
          <a:p>
            <a:pPr>
              <a:buFontTx/>
              <a:buNone/>
            </a:pPr>
            <a:r>
              <a:rPr lang="en-US" sz="2800" dirty="0" smtClean="0"/>
              <a:t>		Russet potato	10 ea.</a:t>
            </a:r>
          </a:p>
          <a:p>
            <a:pPr>
              <a:buFontTx/>
              <a:buNone/>
            </a:pPr>
            <a:r>
              <a:rPr lang="en-US" sz="2800" dirty="0" smtClean="0"/>
              <a:t>		Sour cream	3 cups</a:t>
            </a:r>
          </a:p>
          <a:p>
            <a:pPr>
              <a:buFontTx/>
              <a:buNone/>
            </a:pPr>
            <a:r>
              <a:rPr lang="en-US" sz="2800" dirty="0" smtClean="0"/>
              <a:t>		Butter		1 cups</a:t>
            </a:r>
          </a:p>
          <a:p>
            <a:pPr>
              <a:buFontTx/>
              <a:buNone/>
            </a:pPr>
            <a:r>
              <a:rPr lang="en-US" sz="2800" dirty="0" smtClean="0"/>
              <a:t>		Salt			 ½  tbsp </a:t>
            </a:r>
          </a:p>
          <a:p>
            <a:r>
              <a:rPr lang="en-US" sz="2800" dirty="0" smtClean="0"/>
              <a:t>How much of each ingredient is required to make 5 (4 oz) servings or </a:t>
            </a:r>
            <a:r>
              <a:rPr lang="en-US" sz="2800" dirty="0" smtClean="0">
                <a:solidFill>
                  <a:srgbClr val="0219C2"/>
                </a:solidFill>
              </a:rPr>
              <a:t>20 oz</a:t>
            </a:r>
            <a:r>
              <a:rPr lang="en-US" sz="2800" dirty="0" smtClean="0"/>
              <a:t>. ?</a:t>
            </a:r>
          </a:p>
          <a:p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49156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endParaRPr lang="en-US" dirty="0" smtClean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r>
              <a:rPr lang="en-US" sz="2800" dirty="0" smtClean="0"/>
              <a:t>What is the conversion factor?</a:t>
            </a:r>
          </a:p>
          <a:p>
            <a:endParaRPr lang="en-US" sz="2800" dirty="0" smtClean="0"/>
          </a:p>
          <a:p>
            <a:pPr lvl="2" eaLnBrk="1" hangingPunct="1">
              <a:buFontTx/>
              <a:buNone/>
            </a:pPr>
            <a:r>
              <a:rPr lang="en-US" sz="3200" b="1" dirty="0" smtClean="0"/>
              <a:t>		</a:t>
            </a:r>
            <a:r>
              <a:rPr lang="en-US" sz="3200" b="1" u="sng" dirty="0" smtClean="0"/>
              <a:t>N </a:t>
            </a:r>
            <a:r>
              <a:rPr lang="en-US" sz="3200" b="1" u="sng" dirty="0" smtClean="0">
                <a:solidFill>
                  <a:srgbClr val="7F7F7F"/>
                </a:solidFill>
              </a:rPr>
              <a:t>(New)</a:t>
            </a:r>
            <a:r>
              <a:rPr lang="en-US" sz="3200" b="1" dirty="0" smtClean="0">
                <a:solidFill>
                  <a:srgbClr val="7F7F7F"/>
                </a:solidFill>
              </a:rPr>
              <a:t>        </a:t>
            </a:r>
            <a:r>
              <a:rPr lang="en-US" sz="3200" b="1" u="sng" dirty="0" smtClean="0"/>
              <a:t>20</a:t>
            </a:r>
            <a:r>
              <a:rPr lang="en-US" sz="3200" b="1" dirty="0" smtClean="0"/>
              <a:t>  </a:t>
            </a:r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  O </a:t>
            </a:r>
            <a:r>
              <a:rPr lang="en-US" sz="3200" b="1" dirty="0" smtClean="0">
                <a:solidFill>
                  <a:srgbClr val="7F7F7F"/>
                </a:solidFill>
              </a:rPr>
              <a:t>(Old)         </a:t>
            </a:r>
            <a:r>
              <a:rPr lang="en-US" sz="3200" b="1" dirty="0" smtClean="0"/>
              <a:t>28</a:t>
            </a:r>
          </a:p>
          <a:p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50180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3" name="TextBox 6"/>
          <p:cNvSpPr txBox="1">
            <a:spLocks noChangeArrowheads="1"/>
          </p:cNvSpPr>
          <p:nvPr/>
        </p:nvSpPr>
        <p:spPr bwMode="auto">
          <a:xfrm>
            <a:off x="5867400" y="3276600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= ??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endParaRPr lang="en-US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r>
              <a:rPr lang="en-US" sz="2800" dirty="0" smtClean="0"/>
              <a:t>What is the conversion factor?</a:t>
            </a:r>
          </a:p>
          <a:p>
            <a:endParaRPr lang="en-US" sz="2800" dirty="0" smtClean="0"/>
          </a:p>
          <a:p>
            <a:pPr lvl="2" eaLnBrk="1" hangingPunct="1">
              <a:buFontTx/>
              <a:buNone/>
            </a:pPr>
            <a:r>
              <a:rPr lang="en-US" sz="3200" b="1" dirty="0" smtClean="0"/>
              <a:t>		</a:t>
            </a:r>
            <a:r>
              <a:rPr lang="en-US" sz="3200" b="1" u="sng" dirty="0" smtClean="0"/>
              <a:t>N</a:t>
            </a:r>
            <a:r>
              <a:rPr lang="en-US" sz="3200" b="1" u="sng" dirty="0" smtClean="0">
                <a:solidFill>
                  <a:srgbClr val="7F7F7F"/>
                </a:solidFill>
              </a:rPr>
              <a:t> (New)</a:t>
            </a:r>
            <a:r>
              <a:rPr lang="en-US" sz="3200" b="1" dirty="0" smtClean="0">
                <a:solidFill>
                  <a:srgbClr val="7F7F7F"/>
                </a:solidFill>
              </a:rPr>
              <a:t>        </a:t>
            </a:r>
            <a:r>
              <a:rPr lang="en-US" sz="3200" b="1" u="sng" dirty="0" smtClean="0"/>
              <a:t>20</a:t>
            </a:r>
            <a:r>
              <a:rPr lang="en-US" sz="3200" b="1" dirty="0" smtClean="0"/>
              <a:t>  </a:t>
            </a:r>
          </a:p>
          <a:p>
            <a:pPr lvl="2" eaLnBrk="1" hangingPunct="1">
              <a:buFontTx/>
              <a:buNone/>
            </a:pPr>
            <a:r>
              <a:rPr lang="en-US" sz="3200" b="1" dirty="0" smtClean="0"/>
              <a:t>        O </a:t>
            </a:r>
            <a:r>
              <a:rPr lang="en-US" sz="3200" b="1" dirty="0" smtClean="0">
                <a:solidFill>
                  <a:srgbClr val="7F7F7F"/>
                </a:solidFill>
              </a:rPr>
              <a:t>(Old)         </a:t>
            </a:r>
            <a:r>
              <a:rPr lang="en-US" sz="3200" b="1" dirty="0" smtClean="0"/>
              <a:t>28</a:t>
            </a:r>
          </a:p>
          <a:p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5120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7" name="TextBox 6"/>
          <p:cNvSpPr txBox="1">
            <a:spLocks noChangeArrowheads="1"/>
          </p:cNvSpPr>
          <p:nvPr/>
        </p:nvSpPr>
        <p:spPr bwMode="auto">
          <a:xfrm>
            <a:off x="5867400" y="3276600"/>
            <a:ext cx="1295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/>
              <a:t>= .71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7010400" cy="1143000"/>
          </a:xfrm>
        </p:spPr>
        <p:txBody>
          <a:bodyPr/>
          <a:lstStyle/>
          <a:p>
            <a:pPr algn="l"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endParaRPr lang="en-US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r>
              <a:rPr lang="en-US" sz="2800" dirty="0" smtClean="0"/>
              <a:t>Russet potato	</a:t>
            </a:r>
            <a:r>
              <a:rPr lang="en-US" sz="2800" u="sng" dirty="0" smtClean="0"/>
              <a:t>  7.1   each  </a:t>
            </a:r>
            <a:r>
              <a:rPr lang="en-US" sz="2800" dirty="0" smtClean="0"/>
              <a:t>≅ 7 each</a:t>
            </a:r>
            <a:r>
              <a:rPr lang="en-US" sz="2800" u="sng" dirty="0" smtClean="0"/>
              <a:t> </a:t>
            </a:r>
            <a:endParaRPr lang="en-US" sz="2800" dirty="0" smtClean="0"/>
          </a:p>
          <a:p>
            <a:r>
              <a:rPr lang="en-US" sz="2800" dirty="0" smtClean="0"/>
              <a:t>Sour cream	</a:t>
            </a:r>
            <a:r>
              <a:rPr lang="en-US" sz="2800" u="sng" dirty="0" smtClean="0"/>
              <a:t>  2.13  cups  </a:t>
            </a:r>
            <a:r>
              <a:rPr lang="en-US" sz="2800" dirty="0" smtClean="0"/>
              <a:t>≅ 2 </a:t>
            </a:r>
            <a:r>
              <a:rPr lang="en-US" sz="2800" dirty="0" err="1" smtClean="0"/>
              <a:t>c</a:t>
            </a:r>
            <a:r>
              <a:rPr lang="en-US" sz="2800" dirty="0" smtClean="0"/>
              <a:t>. 1 fl. oz.		</a:t>
            </a:r>
          </a:p>
          <a:p>
            <a:r>
              <a:rPr lang="en-US" sz="2800" dirty="0" smtClean="0"/>
              <a:t>Butter		</a:t>
            </a:r>
            <a:r>
              <a:rPr lang="en-US" sz="2800" u="sng" dirty="0" smtClean="0"/>
              <a:t>  .71    cups </a:t>
            </a:r>
            <a:r>
              <a:rPr lang="en-US" sz="2800" dirty="0" smtClean="0"/>
              <a:t>≅ 5.75 fl. oz.		</a:t>
            </a:r>
          </a:p>
          <a:p>
            <a:r>
              <a:rPr lang="en-US" sz="2800" dirty="0" smtClean="0"/>
              <a:t>Salt		</a:t>
            </a:r>
            <a:r>
              <a:rPr lang="en-US" sz="2800" u="sng" dirty="0" smtClean="0"/>
              <a:t>  .36  tbsp </a:t>
            </a:r>
            <a:r>
              <a:rPr lang="en-US" sz="2800" dirty="0" smtClean="0"/>
              <a:t>≅ 1 tsp.</a:t>
            </a:r>
            <a:r>
              <a:rPr lang="en-US" sz="2800" u="sng" dirty="0" smtClean="0"/>
              <a:t>    </a:t>
            </a:r>
          </a:p>
          <a:p>
            <a:pPr>
              <a:buFontTx/>
              <a:buNone/>
            </a:pPr>
            <a:endParaRPr lang="en-US" sz="2800" u="sng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4000" dirty="0" smtClean="0"/>
          </a:p>
        </p:txBody>
      </p:sp>
      <p:pic>
        <p:nvPicPr>
          <p:cNvPr id="48132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Units seen as Fractions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 smaller units as a fraction of a larger unit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1 teaspoon = ____ tablespoon</a:t>
            </a:r>
          </a:p>
          <a:p>
            <a:r>
              <a:rPr lang="en-US" dirty="0" smtClean="0"/>
              <a:t>1 ounce = ____ pound</a:t>
            </a:r>
          </a:p>
          <a:p>
            <a:r>
              <a:rPr lang="en-US" dirty="0" smtClean="0"/>
              <a:t>1 cup = ____ gallon</a:t>
            </a:r>
          </a:p>
          <a:p>
            <a:r>
              <a:rPr lang="en-US" dirty="0" smtClean="0"/>
              <a:t>1 pint = _____ quart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5289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74638"/>
            <a:ext cx="6477000" cy="114300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000000"/>
                </a:solidFill>
              </a:rPr>
              <a:t>Exercise: Conversion Factor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200" dirty="0" smtClean="0">
                <a:solidFill>
                  <a:srgbClr val="800000"/>
                </a:solidFill>
              </a:rPr>
              <a:t>Volume to weight</a:t>
            </a:r>
            <a:endParaRPr lang="en-US" sz="3200" dirty="0">
              <a:solidFill>
                <a:srgbClr val="800000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/>
              <a:t>A recipe for White Bean Soup calls for ¼ cup of beans, the recipe yields (2) servings.</a:t>
            </a:r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r>
              <a:rPr lang="en-US" sz="2800" dirty="0"/>
              <a:t>How much does ¼</a:t>
            </a:r>
            <a:r>
              <a:rPr lang="en-US" sz="2800" dirty="0" smtClean="0"/>
              <a:t> cup </a:t>
            </a:r>
            <a:r>
              <a:rPr lang="en-US" sz="2800" dirty="0"/>
              <a:t>of beans weigh?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What quantity of beans (in pounds) </a:t>
            </a:r>
            <a:r>
              <a:rPr lang="en-US" sz="2800" dirty="0"/>
              <a:t>will you need for 120 servings?</a:t>
            </a:r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3316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228600"/>
            <a:ext cx="617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Conversion Factor 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r>
              <a:rPr lang="en-US" sz="3200" kern="0" dirty="0" smtClean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Rounding up/Rounding down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676400"/>
            <a:ext cx="8382000" cy="4678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• After trimming, a twenty pound box of string beans will yield 17 pounds (this is referred to the yield percent).</a:t>
            </a:r>
          </a:p>
          <a:p>
            <a:endParaRPr lang="en-US" sz="1400" dirty="0" smtClean="0"/>
          </a:p>
          <a:p>
            <a:r>
              <a:rPr lang="en-US" sz="3200" dirty="0" smtClean="0"/>
              <a:t>• How many 3-ounce portions can you get out of it?</a:t>
            </a:r>
          </a:p>
          <a:p>
            <a:endParaRPr lang="en-US" sz="1400" dirty="0" smtClean="0"/>
          </a:p>
          <a:p>
            <a:r>
              <a:rPr lang="en-US" sz="3200" dirty="0" smtClean="0"/>
              <a:t>17 × 16 ÷ 3 = 90.67</a:t>
            </a:r>
          </a:p>
          <a:p>
            <a:endParaRPr lang="en-US" sz="1400" dirty="0" smtClean="0"/>
          </a:p>
          <a:p>
            <a:r>
              <a:rPr lang="en-US" sz="3200" dirty="0" smtClean="0"/>
              <a:t>• Should you round up or down?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228600"/>
            <a:ext cx="617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Conversion Factor 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r>
              <a:rPr lang="en-US" sz="3200" kern="0" dirty="0" smtClean="0">
                <a:solidFill>
                  <a:srgbClr val="800000"/>
                </a:solidFill>
                <a:latin typeface="Arial"/>
                <a:ea typeface="+mj-ea"/>
                <a:cs typeface="+mj-cs"/>
              </a:rPr>
              <a:t>Rounding up/Rounding down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676400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• A recipe calls for 3 large onions.  You will be increasing the yield by a factor of 4.5</a:t>
            </a:r>
          </a:p>
          <a:p>
            <a:endParaRPr lang="en-US" sz="1400" dirty="0" smtClean="0"/>
          </a:p>
          <a:p>
            <a:r>
              <a:rPr lang="en-US" sz="3200" dirty="0" smtClean="0"/>
              <a:t>• How many onions do you need to buy?</a:t>
            </a:r>
          </a:p>
          <a:p>
            <a:endParaRPr lang="en-US" sz="1400" dirty="0" smtClean="0"/>
          </a:p>
          <a:p>
            <a:r>
              <a:rPr lang="en-US" sz="3200" dirty="0" smtClean="0"/>
              <a:t>3 × 4.5 = 13.5</a:t>
            </a:r>
          </a:p>
          <a:p>
            <a:endParaRPr lang="en-US" sz="1400" dirty="0" smtClean="0"/>
          </a:p>
          <a:p>
            <a:r>
              <a:rPr lang="en-US" sz="3200" dirty="0" smtClean="0"/>
              <a:t>• Should you round up or down?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Rounding Up </a:t>
            </a:r>
            <a:r>
              <a:rPr lang="en-US" sz="3600" b="1" dirty="0" err="1" smtClean="0"/>
              <a:t>Vs</a:t>
            </a:r>
            <a:r>
              <a:rPr lang="en-US" sz="3600" b="1" dirty="0" smtClean="0"/>
              <a:t> Rounding Down</a:t>
            </a:r>
            <a:endParaRPr lang="en-US" sz="3600" b="1" dirty="0"/>
          </a:p>
        </p:txBody>
      </p:sp>
      <p:pic>
        <p:nvPicPr>
          <p:cNvPr id="4" name="Content Placeholder 3" descr="AA026359.png"/>
          <p:cNvPicPr>
            <a:picLocks noGrp="1" noChangeAspect="1"/>
          </p:cNvPicPr>
          <p:nvPr>
            <p:ph idx="1"/>
          </p:nvPr>
        </p:nvPicPr>
        <p:blipFill>
          <a:blip r:embed="rId2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474" r="-40474"/>
          <a:stretch>
            <a:fillRect/>
          </a:stretch>
        </p:blipFill>
        <p:spPr>
          <a:xfrm>
            <a:off x="457200" y="1600200"/>
            <a:ext cx="8451863" cy="4648199"/>
          </a:xfrm>
        </p:spPr>
      </p:pic>
      <p:sp>
        <p:nvSpPr>
          <p:cNvPr id="5" name="TextBox 4"/>
          <p:cNvSpPr txBox="1"/>
          <p:nvPr/>
        </p:nvSpPr>
        <p:spPr>
          <a:xfrm>
            <a:off x="838200" y="1447800"/>
            <a:ext cx="7315200" cy="2308324"/>
          </a:xfrm>
          <a:prstGeom prst="rect">
            <a:avLst/>
          </a:prstGeom>
          <a:solidFill>
            <a:schemeClr val="lt1">
              <a:alpha val="0"/>
            </a:schemeClr>
          </a:solidFill>
          <a:ln w="5715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 smtClean="0"/>
              <a:t>An apple pie calls for 2 pounds of apples</a:t>
            </a: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 smtClean="0"/>
              <a:t>Each apple is 6 ounces</a:t>
            </a: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 smtClean="0"/>
              <a:t>How many apples do you need to buy?</a:t>
            </a:r>
          </a:p>
          <a:p>
            <a:endParaRPr lang="en-US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4281607"/>
            <a:ext cx="7315200" cy="1661993"/>
          </a:xfrm>
          <a:prstGeom prst="rect">
            <a:avLst/>
          </a:prstGeom>
          <a:solidFill>
            <a:schemeClr val="lt1">
              <a:alpha val="0"/>
            </a:schemeClr>
          </a:solidFill>
          <a:ln w="57150" cmpd="sng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 smtClean="0"/>
              <a:t>Each portion of pie costs you $1.263 </a:t>
            </a:r>
          </a:p>
          <a:p>
            <a:pPr marL="457200" indent="-457200">
              <a:lnSpc>
                <a:spcPct val="150000"/>
              </a:lnSpc>
              <a:buFont typeface="Arial"/>
              <a:buChar char="•"/>
            </a:pPr>
            <a:r>
              <a:rPr lang="en-US" sz="2800" dirty="0" smtClean="0"/>
              <a:t>Do you round up or down?</a:t>
            </a:r>
          </a:p>
          <a:p>
            <a:r>
              <a:rPr lang="en-US" dirty="0" smtClean="0">
                <a:ln>
                  <a:solidFill>
                    <a:srgbClr val="FF0000"/>
                  </a:solidFill>
                </a:ln>
              </a:rPr>
              <a:t>   </a:t>
            </a:r>
            <a:endParaRPr lang="en-US" dirty="0">
              <a:ln>
                <a:solidFill>
                  <a:srgbClr val="FF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364251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2098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• AP cost: as purchased cost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2209800"/>
            <a:ext cx="838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• if a pound of Parmesan costs you $12 dollars a pound and you use ½ ounce per portion, what is your cost per portion? 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743200"/>
            <a:ext cx="6019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• ½ ounce = 1/32 lb = .03125 lb</a:t>
            </a:r>
          </a:p>
          <a:p>
            <a:endParaRPr lang="en-US" sz="3200" dirty="0" smtClean="0"/>
          </a:p>
          <a:p>
            <a:r>
              <a:rPr lang="en-US" sz="3200" dirty="0" smtClean="0"/>
              <a:t>.0315 X $12 = $0.375 /portion 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/>
            <a:endParaRPr lang="en-US" sz="2800" dirty="0"/>
          </a:p>
          <a:p>
            <a:pPr eaLnBrk="1" hangingPunct="1"/>
            <a:endParaRPr lang="en-US" sz="40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2743200"/>
            <a:ext cx="6019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If a recipe for lasagna uses 3 ounces Parmesan and serves 8 people what is the cost of Parmesan per portion? 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077200" cy="40687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None/>
            </a:pPr>
            <a:endParaRPr lang="en-US" sz="2800" dirty="0"/>
          </a:p>
        </p:txBody>
      </p:sp>
      <p:pic>
        <p:nvPicPr>
          <p:cNvPr id="16388" name="Picture 4" descr="CUNYlogo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pitchFamily="-11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572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Introduction to Costing</a:t>
            </a:r>
            <a:br>
              <a:rPr lang="en-US" sz="4000" kern="0" dirty="0" smtClean="0">
                <a:solidFill>
                  <a:srgbClr val="000000"/>
                </a:solidFill>
                <a:latin typeface="Arial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0" y="2133601"/>
            <a:ext cx="6019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3 oz = 3/16 lb = .1875 lb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.1875 × $12 = $2.25/recipe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2.25 ÷ 8 = $0.28125/portion</a:t>
            </a:r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Units seen as Fractions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 smaller units as a fraction of a larger unit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1 teaspoon = </a:t>
            </a:r>
            <a:r>
              <a:rPr lang="en-US" b="1" dirty="0" smtClean="0">
                <a:solidFill>
                  <a:srgbClr val="FF0000"/>
                </a:solidFill>
              </a:rPr>
              <a:t>1/3 </a:t>
            </a:r>
            <a:r>
              <a:rPr lang="en-US" dirty="0" smtClean="0"/>
              <a:t>tablespoon</a:t>
            </a:r>
          </a:p>
          <a:p>
            <a:r>
              <a:rPr lang="en-US" dirty="0" smtClean="0"/>
              <a:t>1 ounce = </a:t>
            </a:r>
            <a:r>
              <a:rPr lang="en-US" b="1" dirty="0" smtClean="0">
                <a:solidFill>
                  <a:srgbClr val="FF0000"/>
                </a:solidFill>
              </a:rPr>
              <a:t>1/16 </a:t>
            </a:r>
            <a:r>
              <a:rPr lang="en-US" dirty="0" smtClean="0"/>
              <a:t>pound</a:t>
            </a:r>
          </a:p>
          <a:p>
            <a:r>
              <a:rPr lang="en-US" dirty="0" smtClean="0"/>
              <a:t>1 cup = </a:t>
            </a:r>
            <a:r>
              <a:rPr lang="en-US" b="1" dirty="0" smtClean="0">
                <a:solidFill>
                  <a:srgbClr val="FF0000"/>
                </a:solidFill>
              </a:rPr>
              <a:t>1/16 </a:t>
            </a:r>
            <a:r>
              <a:rPr lang="en-US" dirty="0" smtClean="0"/>
              <a:t>gallon</a:t>
            </a:r>
          </a:p>
          <a:p>
            <a:r>
              <a:rPr lang="en-US" dirty="0" smtClean="0"/>
              <a:t>1 pint = </a:t>
            </a:r>
            <a:r>
              <a:rPr lang="en-US" b="1" dirty="0" smtClean="0">
                <a:solidFill>
                  <a:srgbClr val="FF0000"/>
                </a:solidFill>
              </a:rPr>
              <a:t>1/2 </a:t>
            </a:r>
            <a:r>
              <a:rPr lang="en-US" dirty="0" smtClean="0"/>
              <a:t>quart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89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Units seen as Fractions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Express smaller units as a fraction of a larger unit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2 </a:t>
            </a:r>
            <a:r>
              <a:rPr lang="en-US" dirty="0" err="1" smtClean="0"/>
              <a:t>tsp</a:t>
            </a:r>
            <a:r>
              <a:rPr lang="en-US" dirty="0" smtClean="0"/>
              <a:t> </a:t>
            </a:r>
            <a:r>
              <a:rPr lang="en-US" dirty="0" smtClean="0"/>
              <a:t>= ____ </a:t>
            </a:r>
            <a:r>
              <a:rPr lang="en-US" smtClean="0"/>
              <a:t>tbsp</a:t>
            </a:r>
            <a:endParaRPr lang="en-US" dirty="0" smtClean="0"/>
          </a:p>
          <a:p>
            <a:r>
              <a:rPr lang="en-US" dirty="0" smtClean="0"/>
              <a:t>6 </a:t>
            </a:r>
            <a:r>
              <a:rPr lang="en-US" dirty="0" err="1" smtClean="0"/>
              <a:t>oz</a:t>
            </a:r>
            <a:r>
              <a:rPr lang="en-US" dirty="0" smtClean="0"/>
              <a:t> </a:t>
            </a:r>
            <a:r>
              <a:rPr lang="en-US" dirty="0" smtClean="0"/>
              <a:t>= ____ </a:t>
            </a:r>
            <a:r>
              <a:rPr lang="en-US" dirty="0" err="1" smtClean="0"/>
              <a:t>lb</a:t>
            </a:r>
            <a:endParaRPr lang="en-US" dirty="0" smtClean="0"/>
          </a:p>
          <a:p>
            <a:r>
              <a:rPr lang="en-US" dirty="0" smtClean="0"/>
              <a:t>8 </a:t>
            </a:r>
            <a:r>
              <a:rPr lang="en-US" dirty="0" smtClean="0"/>
              <a:t>c </a:t>
            </a:r>
            <a:r>
              <a:rPr lang="en-US" dirty="0" smtClean="0"/>
              <a:t>= ____ </a:t>
            </a:r>
            <a:r>
              <a:rPr lang="en-US" dirty="0" smtClean="0"/>
              <a:t>gal</a:t>
            </a:r>
            <a:endParaRPr lang="en-US" dirty="0" smtClean="0"/>
          </a:p>
          <a:p>
            <a:r>
              <a:rPr lang="en-US" dirty="0" smtClean="0"/>
              <a:t>1 1/2 </a:t>
            </a:r>
            <a:r>
              <a:rPr lang="en-US" dirty="0" err="1" smtClean="0"/>
              <a:t>pt</a:t>
            </a:r>
            <a:r>
              <a:rPr lang="en-US" dirty="0" smtClean="0"/>
              <a:t> </a:t>
            </a:r>
            <a:r>
              <a:rPr lang="en-US" dirty="0" smtClean="0"/>
              <a:t>= _____ </a:t>
            </a:r>
            <a:r>
              <a:rPr lang="en-US" dirty="0" err="1" smtClean="0"/>
              <a:t>qt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743200"/>
            <a:ext cx="3429000" cy="323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3509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8397630"/>
              </p:ext>
            </p:extLst>
          </p:nvPr>
        </p:nvGraphicFramePr>
        <p:xfrm>
          <a:off x="1066800" y="5602288"/>
          <a:ext cx="10717213" cy="1139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Document" r:id="rId3" imgW="5486400" imgH="584200" progId="Word.Document.12">
                  <p:embed/>
                </p:oleObj>
              </mc:Choice>
              <mc:Fallback>
                <p:oleObj name="Document" r:id="rId3" imgW="5486400" imgH="584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5602288"/>
                        <a:ext cx="10717213" cy="1139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Units seen as Fractions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en-US" dirty="0" smtClean="0"/>
              <a:t>Express smaller units as a fraction of a larger unit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2 teaspoons = </a:t>
            </a:r>
            <a:r>
              <a:rPr lang="en-US" b="1" dirty="0" smtClean="0">
                <a:solidFill>
                  <a:srgbClr val="FF0000"/>
                </a:solidFill>
              </a:rPr>
              <a:t>2/3 </a:t>
            </a:r>
            <a:r>
              <a:rPr lang="en-US" dirty="0" smtClean="0"/>
              <a:t>tablespoon</a:t>
            </a:r>
          </a:p>
          <a:p>
            <a:r>
              <a:rPr lang="en-US" dirty="0" smtClean="0"/>
              <a:t>6 ounces = </a:t>
            </a:r>
            <a:r>
              <a:rPr lang="en-US" b="1" dirty="0" smtClean="0">
                <a:solidFill>
                  <a:srgbClr val="FF0000"/>
                </a:solidFill>
              </a:rPr>
              <a:t>6/16 </a:t>
            </a: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3/8 </a:t>
            </a:r>
            <a:r>
              <a:rPr lang="en-US" dirty="0" smtClean="0"/>
              <a:t>pound</a:t>
            </a:r>
          </a:p>
          <a:p>
            <a:r>
              <a:rPr lang="en-US" dirty="0" smtClean="0"/>
              <a:t>8 cups = </a:t>
            </a:r>
            <a:r>
              <a:rPr lang="en-US" b="1" dirty="0" smtClean="0">
                <a:solidFill>
                  <a:srgbClr val="FF0000"/>
                </a:solidFill>
              </a:rPr>
              <a:t>8/16 </a:t>
            </a:r>
            <a:r>
              <a:rPr lang="en-US" dirty="0" smtClean="0">
                <a:solidFill>
                  <a:srgbClr val="FF0000"/>
                </a:solidFill>
              </a:rPr>
              <a:t>or </a:t>
            </a:r>
            <a:r>
              <a:rPr lang="en-US" b="1" dirty="0" smtClean="0">
                <a:solidFill>
                  <a:srgbClr val="FF0000"/>
                </a:solidFill>
              </a:rPr>
              <a:t>1/2 </a:t>
            </a:r>
            <a:r>
              <a:rPr lang="en-US" dirty="0" smtClean="0"/>
              <a:t>gallon</a:t>
            </a:r>
          </a:p>
          <a:p>
            <a:r>
              <a:rPr lang="en-US" dirty="0" smtClean="0"/>
              <a:t>1 1/2 pint = </a:t>
            </a:r>
            <a:r>
              <a:rPr lang="en-US" b="1" dirty="0" smtClean="0">
                <a:solidFill>
                  <a:srgbClr val="FF0000"/>
                </a:solidFill>
              </a:rPr>
              <a:t>3/4 </a:t>
            </a:r>
            <a:r>
              <a:rPr lang="en-US" dirty="0" smtClean="0"/>
              <a:t>quart</a:t>
            </a:r>
          </a:p>
        </p:txBody>
      </p:sp>
    </p:spTree>
    <p:extLst>
      <p:ext uri="{BB962C8B-B14F-4D97-AF65-F5344CB8AC3E}">
        <p14:creationId xmlns:p14="http://schemas.microsoft.com/office/powerpoint/2010/main" val="2483366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74638"/>
            <a:ext cx="69342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Subtracting Fractions with Different Denominators Exercise</a:t>
            </a:r>
          </a:p>
        </p:txBody>
      </p:sp>
      <p:pic>
        <p:nvPicPr>
          <p:cNvPr id="10244" name="Picture 4" descr="CUNYlogo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8667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381000" y="1524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381000" y="6096000"/>
            <a:ext cx="8382000" cy="152400"/>
          </a:xfrm>
          <a:prstGeom prst="rect">
            <a:avLst/>
          </a:prstGeom>
          <a:solidFill>
            <a:srgbClr val="0219C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1295400" y="2057400"/>
            <a:ext cx="6629400" cy="2057400"/>
          </a:xfrm>
        </p:spPr>
        <p:txBody>
          <a:bodyPr/>
          <a:lstStyle/>
          <a:p>
            <a:pPr marL="514350" indent="-514350">
              <a:buNone/>
            </a:pPr>
            <a:r>
              <a:rPr lang="en-US" b="1" dirty="0" smtClean="0"/>
              <a:t>what is ½ cup − 2 tablespoons in</a:t>
            </a:r>
          </a:p>
          <a:p>
            <a:pPr marL="514350" indent="-514350">
              <a:buNone/>
            </a:pPr>
            <a:endParaRPr lang="en-US" b="1" dirty="0" smtClean="0"/>
          </a:p>
          <a:p>
            <a:pPr marL="514350" indent="-514350">
              <a:buNone/>
            </a:pPr>
            <a:r>
              <a:rPr lang="en-US" b="1" dirty="0" smtClean="0"/>
              <a:t>a) </a:t>
            </a:r>
            <a:r>
              <a:rPr lang="en-US" b="1" dirty="0"/>
              <a:t>tablespoons </a:t>
            </a:r>
            <a:endParaRPr lang="en-US" dirty="0"/>
          </a:p>
          <a:p>
            <a:pPr marL="514350" indent="-514350">
              <a:buNone/>
            </a:pPr>
            <a:r>
              <a:rPr lang="en-US" b="1" dirty="0" smtClean="0"/>
              <a:t>b) fl. ounces</a:t>
            </a:r>
          </a:p>
          <a:p>
            <a:pPr marL="514350" indent="-514350">
              <a:buNone/>
            </a:pPr>
            <a:r>
              <a:rPr lang="en-US" b="1" dirty="0" smtClean="0"/>
              <a:t>c) cups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330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1724</Words>
  <Application>Microsoft Macintosh PowerPoint</Application>
  <PresentationFormat>On-screen Show (4:3)</PresentationFormat>
  <Paragraphs>473</Paragraphs>
  <Slides>58</Slides>
  <Notes>39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0" baseType="lpstr">
      <vt:lpstr>Default Design</vt:lpstr>
      <vt:lpstr>Document</vt:lpstr>
      <vt:lpstr>Introduction to Food &amp; Beverage Management</vt:lpstr>
      <vt:lpstr>PowerPoint Presentation</vt:lpstr>
      <vt:lpstr>PowerPoint Presentation</vt:lpstr>
      <vt:lpstr>Convert units to fractions</vt:lpstr>
      <vt:lpstr>Units seen as Fractions</vt:lpstr>
      <vt:lpstr>Units seen as Fractions</vt:lpstr>
      <vt:lpstr>Units seen as Fractions</vt:lpstr>
      <vt:lpstr>Units seen as Fractions</vt:lpstr>
      <vt:lpstr>Subtracting Fractions with Different Denominators Exercise</vt:lpstr>
      <vt:lpstr>Subtracting Fractions with Different Denominators Exercise</vt:lpstr>
      <vt:lpstr>Exercise:  Fractions to Decimals</vt:lpstr>
      <vt:lpstr>Exercise:  Fractions to Decimals</vt:lpstr>
      <vt:lpstr>Exercise: Convert to a Decimal 1</vt:lpstr>
      <vt:lpstr>Exercise:  Decimals to Fractions</vt:lpstr>
      <vt:lpstr>Exercise:  Decimals to Fractions</vt:lpstr>
      <vt:lpstr>Exercise:  Fractions to Decimals</vt:lpstr>
      <vt:lpstr>Working with  Decimals &amp; Fractions</vt:lpstr>
      <vt:lpstr>PowerPoint Presentation</vt:lpstr>
      <vt:lpstr>PowerPoint Presentation</vt:lpstr>
      <vt:lpstr>PowerPoint Presentation</vt:lpstr>
      <vt:lpstr>PowerPoint Presentation</vt:lpstr>
      <vt:lpstr>Exercise: Convert to a Decimal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Exercise: measure the following with the equipment you have</vt:lpstr>
      <vt:lpstr>PowerPoint Presentation</vt:lpstr>
      <vt:lpstr>PowerPoint Presentation</vt:lpstr>
      <vt:lpstr>PowerPoint Presentation</vt:lpstr>
      <vt:lpstr>PowerPoint Presentation</vt:lpstr>
      <vt:lpstr>Recipe Conversion Factor</vt:lpstr>
      <vt:lpstr>Recipe Conversion Factor</vt:lpstr>
      <vt:lpstr>Recipe Conversion Factor</vt:lpstr>
      <vt:lpstr>Recipe Conversion Factor</vt:lpstr>
      <vt:lpstr>Recipe conversion. </vt:lpstr>
      <vt:lpstr>How much of each ingredient serves 6?  </vt:lpstr>
      <vt:lpstr>Exercise: Conversion Factor</vt:lpstr>
      <vt:lpstr>Exercise: Conversion Factor</vt:lpstr>
      <vt:lpstr>Exercise: Conversion Factor</vt:lpstr>
      <vt:lpstr>Exercise: Conversion Factor</vt:lpstr>
      <vt:lpstr>Exercise: Conversion Factor</vt:lpstr>
      <vt:lpstr>Exercise: Conversion Factor</vt:lpstr>
      <vt:lpstr>Exercise: Conversion Factor</vt:lpstr>
      <vt:lpstr>By the Ounce</vt:lpstr>
      <vt:lpstr>Exercise: Conversion Factor</vt:lpstr>
      <vt:lpstr>Exercise: Conversion Factor</vt:lpstr>
      <vt:lpstr>Exercise: Conversion Factor</vt:lpstr>
      <vt:lpstr>Exercise: Conversion Factor Volume to weight</vt:lpstr>
      <vt:lpstr>PowerPoint Presentation</vt:lpstr>
      <vt:lpstr>PowerPoint Presentation</vt:lpstr>
      <vt:lpstr>Rounding Up Vs Rounding Down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French Culinary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Jakana</dc:creator>
  <cp:lastModifiedBy>Michael  Krondl</cp:lastModifiedBy>
  <cp:revision>89</cp:revision>
  <dcterms:created xsi:type="dcterms:W3CDTF">2012-03-10T00:02:19Z</dcterms:created>
  <dcterms:modified xsi:type="dcterms:W3CDTF">2014-09-15T23:45:35Z</dcterms:modified>
</cp:coreProperties>
</file>