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26"/>
  </p:notesMasterIdLst>
  <p:sldIdLst>
    <p:sldId id="256" r:id="rId2"/>
    <p:sldId id="278" r:id="rId3"/>
    <p:sldId id="330" r:id="rId4"/>
    <p:sldId id="336" r:id="rId5"/>
    <p:sldId id="337" r:id="rId6"/>
    <p:sldId id="338" r:id="rId7"/>
    <p:sldId id="339" r:id="rId8"/>
    <p:sldId id="340" r:id="rId9"/>
    <p:sldId id="361" r:id="rId10"/>
    <p:sldId id="341" r:id="rId11"/>
    <p:sldId id="342" r:id="rId12"/>
    <p:sldId id="346" r:id="rId13"/>
    <p:sldId id="360" r:id="rId14"/>
    <p:sldId id="343" r:id="rId15"/>
    <p:sldId id="345" r:id="rId16"/>
    <p:sldId id="348" r:id="rId17"/>
    <p:sldId id="349" r:id="rId18"/>
    <p:sldId id="350" r:id="rId19"/>
    <p:sldId id="351" r:id="rId20"/>
    <p:sldId id="279" r:id="rId21"/>
    <p:sldId id="356" r:id="rId22"/>
    <p:sldId id="354" r:id="rId23"/>
    <p:sldId id="359" r:id="rId24"/>
    <p:sldId id="358" r:id="rId25"/>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4D043EE-4A65-48EF-93AA-F13FC29101EE}">
          <p14:sldIdLst>
            <p14:sldId id="256"/>
            <p14:sldId id="278"/>
            <p14:sldId id="330"/>
            <p14:sldId id="336"/>
            <p14:sldId id="337"/>
            <p14:sldId id="338"/>
            <p14:sldId id="339"/>
            <p14:sldId id="340"/>
            <p14:sldId id="361"/>
            <p14:sldId id="341"/>
            <p14:sldId id="342"/>
            <p14:sldId id="346"/>
            <p14:sldId id="360"/>
            <p14:sldId id="343"/>
            <p14:sldId id="345"/>
            <p14:sldId id="348"/>
          </p14:sldIdLst>
        </p14:section>
        <p14:section name="Untitled Section" id="{98B86214-E284-44A6-9D45-A3A2D2F8403F}">
          <p14:sldIdLst>
            <p14:sldId id="349"/>
            <p14:sldId id="350"/>
            <p14:sldId id="351"/>
            <p14:sldId id="279"/>
            <p14:sldId id="356"/>
            <p14:sldId id="354"/>
            <p14:sldId id="359"/>
            <p14:sldId id="35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DBEBDE-44BB-49F7-AA92-619CC3B3C59F}" v="1" dt="2023-05-29T02:08:24.5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112" d="100"/>
          <a:sy n="112" d="100"/>
        </p:scale>
        <p:origin x="37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F8DBEBDE-44BB-49F7-AA92-619CC3B3C59F}"/>
    <pc:docChg chg="modSld">
      <pc:chgData name="Maria Pagano" userId="60497cb8cb4b67d3" providerId="LiveId" clId="{F8DBEBDE-44BB-49F7-AA92-619CC3B3C59F}" dt="2024-04-15T14:02:40.164" v="2" actId="20577"/>
      <pc:docMkLst>
        <pc:docMk/>
      </pc:docMkLst>
      <pc:sldChg chg="modSp mod">
        <pc:chgData name="Maria Pagano" userId="60497cb8cb4b67d3" providerId="LiveId" clId="{F8DBEBDE-44BB-49F7-AA92-619CC3B3C59F}" dt="2024-04-15T14:02:40.164" v="2" actId="20577"/>
        <pc:sldMkLst>
          <pc:docMk/>
          <pc:sldMk cId="3393145200" sldId="354"/>
        </pc:sldMkLst>
        <pc:spChg chg="mod">
          <ac:chgData name="Maria Pagano" userId="60497cb8cb4b67d3" providerId="LiveId" clId="{F8DBEBDE-44BB-49F7-AA92-619CC3B3C59F}" dt="2024-04-15T14:02:40.164" v="2" actId="20577"/>
          <ac:spMkLst>
            <pc:docMk/>
            <pc:sldMk cId="3393145200" sldId="354"/>
            <ac:spMk id="7" creationId="{8EC8C426-3938-45D7-AB05-B4A500EA013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A85BCBAA-526E-44F7-8808-546795E62EA5}" type="datetimeFigureOut">
              <a:rPr lang="en-US" smtClean="0"/>
              <a:t>4/15/2024</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A3538377-79ED-4DA0-8862-17130EDF8C4D}" type="slidenum">
              <a:rPr lang="en-US" smtClean="0"/>
              <a:t>‹#›</a:t>
            </a:fld>
            <a:endParaRPr lang="en-US"/>
          </a:p>
        </p:txBody>
      </p:sp>
    </p:spTree>
    <p:extLst>
      <p:ext uri="{BB962C8B-B14F-4D97-AF65-F5344CB8AC3E}">
        <p14:creationId xmlns:p14="http://schemas.microsoft.com/office/powerpoint/2010/main" val="2189180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4/15/2024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4/15/2024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4/15/2024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4/15/2024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4/15/2024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M244b2aDcz8&amp;t=4s"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courses.lumenlearning.com/wmopen-psychology/chapter/lifespan-theories-cognitive-development/" TargetMode="External"/><Relationship Id="rId1" Type="http://schemas.openxmlformats.org/officeDocument/2006/relationships/slideLayout" Target="../slideLayouts/slideLayout7.xml"/><Relationship Id="rId5" Type="http://schemas.openxmlformats.org/officeDocument/2006/relationships/hyperlink" Target="https://www.youtube.com/watch?v=v4oYOjVDgo0&amp;feature=youtu.be" TargetMode="Externa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hyperlink" Target="https://www.simplypsychology.org/preoperational.html" TargetMode="External"/><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hyperlink" Target="https://www.youtube.com/watch?v=nCeM8RmwBEw&amp;t=70s" TargetMode="External"/><Relationship Id="rId4" Type="http://schemas.openxmlformats.org/officeDocument/2006/relationships/hyperlink" Target="https://creativecommons.org/licenses/by-nc-nd/3.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nc-nd/3.0/" TargetMode="External"/><Relationship Id="rId2" Type="http://schemas.openxmlformats.org/officeDocument/2006/relationships/hyperlink" Target="https://www.simplypsychology.org/preoperational.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commons.wikimedia.org/w/index.php?search=Piaget+conservation+of+liquid&amp;title=Special:MediaSearch&amp;go=Go&amp;type=image" TargetMode="External"/><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hyperlink" Target="https://www.youtube.com/watch?v=sZtHLspSgks&amp;t=3s" TargetMode="External"/><Relationship Id="rId5" Type="http://schemas.openxmlformats.org/officeDocument/2006/relationships/hyperlink" Target="https://creativecommons.org/licenses/by-sa/3.0/" TargetMode="External"/><Relationship Id="rId4" Type="http://schemas.openxmlformats.org/officeDocument/2006/relationships/hyperlink" Target="https://commons.wikimedia.org/w/index.php?title=User:Waterlily16&amp;action=edit&amp;redlink=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quizlet.com/454882645/ch-9-cognitive-development-in-early-childhood-flash-cards/" TargetMode="External"/><Relationship Id="rId2" Type="http://schemas.openxmlformats.org/officeDocument/2006/relationships/image" Target="../media/image10.emf"/><Relationship Id="rId1" Type="http://schemas.openxmlformats.org/officeDocument/2006/relationships/slideLayout" Target="../slideLayouts/slideLayout7.xml"/><Relationship Id="rId4" Type="http://schemas.openxmlformats.org/officeDocument/2006/relationships/hyperlink" Target="https://quizlet.com/to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s://www.youtube.com/watch?v=gnArvcWaH6I&amp;feature=youtu.be" TargetMode="External"/><Relationship Id="rId4" Type="http://schemas.openxmlformats.org/officeDocument/2006/relationships/hyperlink" Target="http://homepages.gac.edu/~dick/classes/develop/pdf/20-Piaget.pdf"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digitalfirst.bfwpub.com/devtk/154_balance_scale_task.htm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www.ncbi.nlm.nih.gov/pmc/articles/PMC4623502/" TargetMode="External"/><Relationship Id="rId1" Type="http://schemas.openxmlformats.org/officeDocument/2006/relationships/slideLayout" Target="../slideLayouts/slideLayout7.xml"/><Relationship Id="rId5" Type="http://schemas.openxmlformats.org/officeDocument/2006/relationships/hyperlink" Target="https://www.youtube.com/watch?v=BXr87WoKBVE&amp;t=798s"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ki/File:Guidelines_on_the_development_of_open_educational_resources_policies.pdf" TargetMode="Externa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www.youtube.com/watch?v=8PpE8eqEsnU&amp;t=54s" TargetMode="External"/><Relationship Id="rId4" Type="http://schemas.openxmlformats.org/officeDocument/2006/relationships/hyperlink" Target="https://creativecommons.org/licenses/by-sa/3.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marxists.org/archive/vygotsky/images/index.htm" TargetMode="External"/><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fairuse.stanford.edu/overview/public-domain/welcome/#:~:text=The%20term%20%E2%80%9Cpublic%20domain%E2%80%9D%20refers,one%20can%20ever%20own%20it."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rcVLmxSH_d0"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document/d/1k1xtrXy6j9_NAqZdGv8nBn_I6-lDtEgEFf7skHjvE-Y/edit" TargetMode="External"/><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hyperlink" Target="https://www.youtube.com/watch?v=4AoLk5nbliM&amp;t=18s" TargetMode="External"/><Relationship Id="rId4" Type="http://schemas.openxmlformats.org/officeDocument/2006/relationships/hyperlink" Target="https://creativecommons.org/licenses/by/4.0/legalcode"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youtube.com/watch?v=ibEP4xBdJco" TargetMode="External"/><Relationship Id="rId1" Type="http://schemas.openxmlformats.org/officeDocument/2006/relationships/slideLayout" Target="../slideLayouts/slideLayout7.xml"/><Relationship Id="rId4" Type="http://schemas.openxmlformats.org/officeDocument/2006/relationships/hyperlink" Target="https://www.famly.co/blog/better-scaffolding-early-year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quora.com/What-are-the-differences-between-Vygotsky-and-Piagets-theories-of-childrens-development" TargetMode="External"/><Relationship Id="rId2" Type="http://schemas.openxmlformats.org/officeDocument/2006/relationships/hyperlink" Target="https://www.youtube.com/watch?v=QaXJvpfFvk4&amp;t=71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courses.lumenlearning.com/wmopen-psychology/chapter/lifespan-theories-cognitive-development/"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s://www.youtube.com/watch?v=QFNyTiNkN68" TargetMode="External"/><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g3JfSIptQqE"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courses.lumenlearning.com/suny-educationalpsychology/chapter/cognitive-development-the-theory-of-jean-piaget/" TargetMode="External"/><Relationship Id="rId1" Type="http://schemas.openxmlformats.org/officeDocument/2006/relationships/slideLayout" Target="../slideLayouts/slideLayout7.xml"/><Relationship Id="rId6" Type="http://schemas.openxmlformats.org/officeDocument/2006/relationships/hyperlink" Target="https://www.youtube.com/watch?v=Jt3-PIC2nCs&amp;t=2s" TargetMode="External"/><Relationship Id="rId5" Type="http://schemas.openxmlformats.org/officeDocument/2006/relationships/hyperlink" Target="http://oer2go.org/mods/en-boundless/www.boundless.com/psychology/textbooks/boundless-psychology-textbook/human-development-14/theories-of-human-development-70/piaget-s-stages-of-cognitive-development-270-12805/index.html"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en.wikipedia.org/wiki/Schema_(psychology)" TargetMode="External"/><Relationship Id="rId7" Type="http://schemas.openxmlformats.org/officeDocument/2006/relationships/hyperlink" Target="https://courses.lumenlearning.com/teachereducationx92x1/chapter/piagets-theory-of-cognitive-development/" TargetMode="External"/><Relationship Id="rId2" Type="http://schemas.openxmlformats.org/officeDocument/2006/relationships/hyperlink" Target="https://en.wikipedia.org/wiki/Palmar_grasp" TargetMode="External"/><Relationship Id="rId1" Type="http://schemas.openxmlformats.org/officeDocument/2006/relationships/slideLayout" Target="../slideLayouts/slideLayout7.xml"/><Relationship Id="rId6" Type="http://schemas.openxmlformats.org/officeDocument/2006/relationships/hyperlink" Target="https://en.wikipedia.org/wiki/Intentionality" TargetMode="External"/><Relationship Id="rId5" Type="http://schemas.openxmlformats.org/officeDocument/2006/relationships/hyperlink" Target="https://en.wikipedia.org/wiki/Inductive_reasoning_aptitude" TargetMode="External"/><Relationship Id="rId4" Type="http://schemas.openxmlformats.org/officeDocument/2006/relationships/hyperlink" Target="https://en.wikipedia.org/wiki/Prehensility" TargetMode="External"/><Relationship Id="rId9" Type="http://schemas.openxmlformats.org/officeDocument/2006/relationships/hyperlink" Target="https://www.youtube.com/watch?v=hqHhpj7g05o&amp;t=129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Object_permanence"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s://www.youtube.com/watch?v=gnsy5UoQ3aQ&amp;t=52s" TargetMode="External"/><Relationship Id="rId5" Type="http://schemas.openxmlformats.org/officeDocument/2006/relationships/hyperlink" Target="https://www.youtube.com/watch?v=-gWJrZ7MHpY" TargetMode="External"/><Relationship Id="rId4" Type="http://schemas.openxmlformats.org/officeDocument/2006/relationships/hyperlink" Target="https://creativecommons.org/licenses/by-sa/3.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hyperlink" Target="https://en.wikipedia.org/wiki/Object_permanence"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ncbi.nlm.nih.gov/pmc/articles/PMC4215956/" TargetMode="External"/><Relationship Id="rId7" Type="http://schemas.openxmlformats.org/officeDocument/2006/relationships/hyperlink" Target="https://www.researchgate.net/ip-policy" TargetMode="External"/><Relationship Id="rId2" Type="http://schemas.openxmlformats.org/officeDocument/2006/relationships/hyperlink" Target="https://www.youtube.com/watch?v=hwgo2O5Vk_g" TargetMode="External"/><Relationship Id="rId1" Type="http://schemas.openxmlformats.org/officeDocument/2006/relationships/slideLayout" Target="../slideLayouts/slideLayout7.xml"/><Relationship Id="rId6" Type="http://schemas.openxmlformats.org/officeDocument/2006/relationships/hyperlink" Target="https://www.researchgate.net/publication/290538988_Domain-independent_mediating_states_are_rare" TargetMode="External"/><Relationship Id="rId5" Type="http://schemas.openxmlformats.org/officeDocument/2006/relationships/image" Target="../media/image6.png"/><Relationship Id="rId4" Type="http://schemas.openxmlformats.org/officeDocument/2006/relationships/hyperlink" Target="https://fairuse.stanford.edu/overview/public-domain/welcome/#:~:text=The%20term%20%E2%80%9Cpublic%20domain%E2%80%9D%20refers,one%20can%20ever%20own%20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a:t>Theories of Cognitive Development</a:t>
            </a:r>
          </a:p>
        </p:txBody>
      </p:sp>
      <p:sp>
        <p:nvSpPr>
          <p:cNvPr id="3" name="Subtitle 2"/>
          <p:cNvSpPr>
            <a:spLocks noGrp="1"/>
          </p:cNvSpPr>
          <p:nvPr>
            <p:ph type="subTitle" idx="1"/>
          </p:nvPr>
        </p:nvSpPr>
        <p:spPr/>
        <p:txBody>
          <a:bodyPr vert="horz" lIns="91440" tIns="45720" rIns="91440" bIns="45720" rtlCol="0" anchor="t">
            <a:normAutofit/>
          </a:bodyPr>
          <a:lstStyle/>
          <a:p>
            <a:r>
              <a:rPr lang="en-US"/>
              <a:t>Chapter 7: Piaget &amp; Vygotsky</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59D62D6-7B2D-4CDA-9E3E-A7C974020DC8}"/>
              </a:ext>
            </a:extLst>
          </p:cNvPr>
          <p:cNvSpPr txBox="1">
            <a:spLocks/>
          </p:cNvSpPr>
          <p:nvPr/>
        </p:nvSpPr>
        <p:spPr>
          <a:xfrm>
            <a:off x="1635065" y="142043"/>
            <a:ext cx="8918906"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(2 to 7 Years): Preoperational Thinking: The Basics</a:t>
            </a:r>
          </a:p>
        </p:txBody>
      </p:sp>
      <p:sp>
        <p:nvSpPr>
          <p:cNvPr id="5" name="TextBox 4">
            <a:extLst>
              <a:ext uri="{FF2B5EF4-FFF2-40B4-BE49-F238E27FC236}">
                <a16:creationId xmlns:a16="http://schemas.microsoft.com/office/drawing/2014/main" id="{48BD770F-F3ED-4822-B017-2787CB8E30EC}"/>
              </a:ext>
            </a:extLst>
          </p:cNvPr>
          <p:cNvSpPr txBox="1"/>
          <p:nvPr/>
        </p:nvSpPr>
        <p:spPr>
          <a:xfrm>
            <a:off x="57703" y="549750"/>
            <a:ext cx="12073631" cy="548150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700" dirty="0">
                <a:solidFill>
                  <a:srgbClr val="373D3F"/>
                </a:solidFill>
                <a:cs typeface="Arial" panose="020B0604020202020204" pitchFamily="34" charset="0"/>
              </a:rPr>
              <a:t>C</a:t>
            </a:r>
            <a:r>
              <a:rPr lang="en-US" sz="1700" dirty="0">
                <a:solidFill>
                  <a:srgbClr val="373D3F"/>
                </a:solidFill>
                <a:effectLst/>
                <a:cs typeface="Arial" panose="020B0604020202020204" pitchFamily="34" charset="0"/>
              </a:rPr>
              <a:t>hildren begin to use symbols to represent words, images, and ideas (language use), </a:t>
            </a:r>
            <a:r>
              <a:rPr lang="en-US" sz="1700" dirty="0">
                <a:solidFill>
                  <a:srgbClr val="373D3F"/>
                </a:solidFill>
                <a:cs typeface="Arial" panose="020B0604020202020204" pitchFamily="34" charset="0"/>
              </a:rPr>
              <a:t>and begin to </a:t>
            </a:r>
            <a:r>
              <a:rPr lang="en-US" sz="1700" dirty="0">
                <a:solidFill>
                  <a:srgbClr val="373D3F"/>
                </a:solidFill>
                <a:effectLst/>
                <a:cs typeface="Arial" panose="020B0604020202020204" pitchFamily="34" charset="0"/>
              </a:rPr>
              <a:t>engage in pretend play and symbolic play (pretending a sheet </a:t>
            </a:r>
            <a:r>
              <a:rPr lang="en-US" sz="1700" dirty="0">
                <a:solidFill>
                  <a:srgbClr val="373D3F"/>
                </a:solidFill>
                <a:cs typeface="Arial" panose="020B0604020202020204" pitchFamily="34" charset="0"/>
              </a:rPr>
              <a:t>draped over two chairs is a fort)</a:t>
            </a:r>
            <a:r>
              <a:rPr lang="en-US" sz="1700" dirty="0">
                <a:solidFill>
                  <a:srgbClr val="373D3F"/>
                </a:solidFill>
                <a:effectLst/>
                <a:cs typeface="Arial" panose="020B0604020202020204" pitchFamily="34" charset="0"/>
              </a:rPr>
              <a:t>.</a:t>
            </a:r>
          </a:p>
          <a:p>
            <a:endParaRPr lang="en-US" sz="1700" dirty="0">
              <a:solidFill>
                <a:srgbClr val="373D3F"/>
              </a:solidFill>
              <a:effectLst/>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700" b="0" i="0" u="none" strike="noStrike" kern="1200" cap="none" spc="0" normalizeH="0" baseline="0" noProof="0" dirty="0">
                <a:ln>
                  <a:noFill/>
                </a:ln>
                <a:solidFill>
                  <a:srgbClr val="373D3F"/>
                </a:solidFill>
                <a:effectLst/>
                <a:uLnTx/>
                <a:uFillTx/>
                <a:ea typeface="+mn-ea"/>
                <a:cs typeface="Arial" panose="020B0604020202020204" pitchFamily="34" charset="0"/>
              </a:rPr>
              <a:t>Children are egocentric, or unable to take the perspective of others. A child at this stage thinks that everyone sees, thinks, and feels just as they do.</a:t>
            </a:r>
          </a:p>
          <a:p>
            <a:pPr marL="742950" marR="0" lvl="1"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700" b="0" i="0" u="none" strike="noStrike" kern="1200" cap="none" spc="0" normalizeH="0" baseline="0" noProof="0" dirty="0">
                <a:ln>
                  <a:noFill/>
                </a:ln>
                <a:solidFill>
                  <a:srgbClr val="373D3F"/>
                </a:solidFill>
                <a:effectLst/>
                <a:uLnTx/>
                <a:uFillTx/>
                <a:ea typeface="+mn-ea"/>
                <a:cs typeface="Arial" panose="020B0604020202020204" pitchFamily="34" charset="0"/>
              </a:rPr>
              <a:t>Between 3 and 5 years old, children come to understand that people have thoughts, feelings, and beliefs that might be different from their own.</a:t>
            </a:r>
          </a:p>
          <a:p>
            <a:pPr marR="0" lvl="1" algn="l" defTabSz="457200" rtl="0" eaLnBrk="1" fontAlgn="auto" latinLnBrk="0" hangingPunct="1">
              <a:lnSpc>
                <a:spcPct val="100000"/>
              </a:lnSpc>
              <a:spcBef>
                <a:spcPts val="0"/>
              </a:spcBef>
              <a:spcAft>
                <a:spcPts val="0"/>
              </a:spcAft>
              <a:buClrTx/>
              <a:buSzTx/>
              <a:tabLst/>
              <a:defRPr/>
            </a:pPr>
            <a:endParaRPr kumimoji="0" lang="en-US" sz="1700" b="0" i="0" u="none" strike="noStrike" kern="1200" cap="none" spc="0" normalizeH="0" baseline="0" noProof="0" dirty="0">
              <a:ln>
                <a:noFill/>
              </a:ln>
              <a:solidFill>
                <a:srgbClr val="373D3F"/>
              </a:solidFill>
              <a:effectLst/>
              <a:uLnTx/>
              <a:uFillTx/>
              <a:ea typeface="+mn-ea"/>
              <a:cs typeface="Arial" panose="020B0604020202020204" pitchFamily="34" charset="0"/>
            </a:endParaRPr>
          </a:p>
          <a:p>
            <a:pPr marL="285750" indent="-285750">
              <a:buFont typeface="Wingdings" panose="05000000000000000000" pitchFamily="2" charset="2"/>
              <a:buChar char="Ø"/>
            </a:pPr>
            <a:r>
              <a:rPr lang="en-US" sz="1700" dirty="0">
                <a:solidFill>
                  <a:srgbClr val="373D3F"/>
                </a:solidFill>
                <a:effectLst/>
                <a:cs typeface="Arial" panose="020B0604020202020204" pitchFamily="34" charset="0"/>
              </a:rPr>
              <a:t>Children begin to use language in the preoperational stage but cannot understand adult logic.  </a:t>
            </a:r>
            <a:r>
              <a:rPr lang="en-US" sz="1700" dirty="0">
                <a:solidFill>
                  <a:srgbClr val="373D3F"/>
                </a:solidFill>
                <a:cs typeface="Arial" panose="020B0604020202020204" pitchFamily="34" charset="0"/>
              </a:rPr>
              <a:t>A preoperational child’s thinking </a:t>
            </a:r>
            <a:r>
              <a:rPr lang="en-US" sz="1700" dirty="0">
                <a:solidFill>
                  <a:srgbClr val="373D3F"/>
                </a:solidFill>
                <a:effectLst/>
                <a:cs typeface="Arial" panose="020B0604020202020204" pitchFamily="34" charset="0"/>
              </a:rPr>
              <a:t>is syncretic and animistic.</a:t>
            </a:r>
          </a:p>
          <a:p>
            <a:pPr marL="742950" lvl="1" indent="-285750">
              <a:buFont typeface="Wingdings" panose="05000000000000000000" pitchFamily="2" charset="2"/>
              <a:buChar char="Ø"/>
              <a:defRPr/>
            </a:pPr>
            <a:r>
              <a:rPr kumimoji="0" lang="en-US" sz="1700" b="0" i="0" u="none" strike="noStrike" kern="1200" cap="none" spc="0" normalizeH="0" baseline="0" noProof="0" dirty="0">
                <a:ln>
                  <a:noFill/>
                </a:ln>
                <a:solidFill>
                  <a:prstClr val="black"/>
                </a:solidFill>
                <a:effectLst/>
                <a:uLnTx/>
                <a:uFillTx/>
                <a:cs typeface="Arial" panose="020B0604020202020204" pitchFamily="34" charset="0"/>
              </a:rPr>
              <a:t>Syncretism refers to the tendency to think that if two events occur simultaneously, one caused the other.  For example: A child believes that by putting on their bathing suit they can change the season to summertime.</a:t>
            </a:r>
          </a:p>
          <a:p>
            <a:pPr marL="742950" lvl="1" indent="-285750">
              <a:buFont typeface="Wingdings" panose="05000000000000000000" pitchFamily="2" charset="2"/>
              <a:buChar char="Ø"/>
              <a:defRPr/>
            </a:pPr>
            <a:r>
              <a:rPr lang="en-US" sz="1700" dirty="0">
                <a:solidFill>
                  <a:srgbClr val="373D3F"/>
                </a:solidFill>
                <a:effectLst/>
                <a:cs typeface="Arial" panose="020B0604020202020204" pitchFamily="34" charset="0"/>
              </a:rPr>
              <a:t>Animism: The belief that inanimate objects have lifelike qualities.  For example, putting one’s dolly to bed because the doll is tired and needs a nap.</a:t>
            </a:r>
          </a:p>
          <a:p>
            <a:pPr marR="0" lvl="1" algn="l" defTabSz="457200" rtl="0" eaLnBrk="1" fontAlgn="auto" latinLnBrk="0" hangingPunct="1">
              <a:lnSpc>
                <a:spcPct val="100000"/>
              </a:lnSpc>
              <a:spcBef>
                <a:spcPts val="0"/>
              </a:spcBef>
              <a:spcAft>
                <a:spcPts val="0"/>
              </a:spcAft>
              <a:buClrTx/>
              <a:buSzTx/>
              <a:tabLst/>
              <a:defRPr/>
            </a:pPr>
            <a:endParaRPr kumimoji="0" lang="en-US" sz="1700" b="0" i="0" u="none" strike="noStrike" kern="1200" cap="none" spc="0" normalizeH="0" baseline="0" noProof="0" dirty="0">
              <a:ln>
                <a:noFill/>
              </a:ln>
              <a:solidFill>
                <a:srgbClr val="373D3F"/>
              </a:solidFill>
              <a:effectLst/>
              <a:uLnTx/>
              <a:uFillTx/>
              <a:ea typeface="+mn-ea"/>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700" b="0" i="0" u="none" strike="noStrike" kern="1200" cap="none" spc="0" normalizeH="0" baseline="0" noProof="0" dirty="0">
                <a:ln>
                  <a:noFill/>
                </a:ln>
                <a:solidFill>
                  <a:srgbClr val="373D3F"/>
                </a:solidFill>
                <a:effectLst/>
                <a:uLnTx/>
                <a:uFillTx/>
                <a:ea typeface="+mn-ea"/>
                <a:cs typeface="Arial" panose="020B0604020202020204" pitchFamily="34" charset="0"/>
              </a:rPr>
              <a:t>Children lack conservation, or the ability to understand that even though the appearance of something has changed it is still equal in amount, area, and mass if nothing else has been removed or added.</a:t>
            </a:r>
          </a:p>
          <a:p>
            <a:pPr marL="742950" marR="0" lvl="1" indent="-285750" algn="l" defTabSz="914400" rtl="0" eaLnBrk="1" fontAlgn="base" latinLnBrk="0" hangingPunct="1">
              <a:lnSpc>
                <a:spcPct val="100000"/>
              </a:lnSpc>
              <a:spcBef>
                <a:spcPct val="20000"/>
              </a:spcBef>
              <a:spcAft>
                <a:spcPct val="0"/>
              </a:spcAft>
              <a:buClr>
                <a:srgbClr val="330066"/>
              </a:buClr>
              <a:buSzPct val="70000"/>
              <a:buFont typeface="Wingdings" panose="05000000000000000000" pitchFamily="2" charset="2"/>
              <a:buChar char="Ø"/>
              <a:tabLst/>
              <a:defRPr/>
            </a:pPr>
            <a:r>
              <a:rPr kumimoji="0" lang="en-US" sz="1700" b="0" i="0" u="none" strike="noStrike" kern="0" cap="none" spc="0" normalizeH="0" baseline="0" noProof="0" dirty="0">
                <a:ln>
                  <a:noFill/>
                </a:ln>
                <a:solidFill>
                  <a:srgbClr val="000000"/>
                </a:solidFill>
                <a:effectLst/>
                <a:uLnTx/>
                <a:uFillTx/>
                <a:ea typeface="+mn-ea"/>
                <a:cs typeface="Arial" panose="020B0604020202020204" pitchFamily="34" charset="0"/>
              </a:rPr>
              <a:t>The inability to conserve is cause by:</a:t>
            </a:r>
          </a:p>
          <a:p>
            <a:pPr marL="1200150" marR="0" lvl="2" indent="-285750" algn="l" defTabSz="914400" rtl="0" eaLnBrk="1" fontAlgn="base" latinLnBrk="0" hangingPunct="1">
              <a:lnSpc>
                <a:spcPct val="100000"/>
              </a:lnSpc>
              <a:spcBef>
                <a:spcPct val="20000"/>
              </a:spcBef>
              <a:spcAft>
                <a:spcPct val="0"/>
              </a:spcAft>
              <a:buClr>
                <a:srgbClr val="330066"/>
              </a:buClr>
              <a:buSzPct val="70000"/>
              <a:buFont typeface="Wingdings" panose="05000000000000000000" pitchFamily="2" charset="2"/>
              <a:buChar char="Ø"/>
              <a:tabLst/>
              <a:defRPr/>
            </a:pPr>
            <a:r>
              <a:rPr kumimoji="0" lang="en-US" sz="1700" b="0" i="0" u="none" strike="noStrike" kern="0" cap="none" spc="0" normalizeH="0" baseline="0" noProof="0" dirty="0">
                <a:ln>
                  <a:noFill/>
                </a:ln>
                <a:solidFill>
                  <a:srgbClr val="000000"/>
                </a:solidFill>
                <a:effectLst/>
                <a:uLnTx/>
                <a:uFillTx/>
                <a:ea typeface="+mn-ea"/>
                <a:cs typeface="Arial" panose="020B0604020202020204" pitchFamily="34" charset="0"/>
              </a:rPr>
              <a:t>Centration: Focusing on only one aspect of a situation or problem at a time</a:t>
            </a:r>
          </a:p>
          <a:p>
            <a:pPr marL="1200150" marR="0" lvl="2" indent="-285750" algn="l" defTabSz="914400" rtl="0" eaLnBrk="1" fontAlgn="base" latinLnBrk="0" hangingPunct="1">
              <a:lnSpc>
                <a:spcPct val="100000"/>
              </a:lnSpc>
              <a:spcBef>
                <a:spcPct val="20000"/>
              </a:spcBef>
              <a:spcAft>
                <a:spcPct val="0"/>
              </a:spcAft>
              <a:buClr>
                <a:srgbClr val="330066"/>
              </a:buClr>
              <a:buSzPct val="70000"/>
              <a:buFont typeface="Wingdings" panose="05000000000000000000" pitchFamily="2" charset="2"/>
              <a:buChar char="Ø"/>
              <a:tabLst/>
              <a:defRPr/>
            </a:pPr>
            <a:r>
              <a:rPr kumimoji="0" lang="en-US" sz="1700" b="0" i="0" u="none" strike="noStrike" kern="0" cap="none" spc="0" normalizeH="0" baseline="0" noProof="0" dirty="0">
                <a:ln>
                  <a:noFill/>
                </a:ln>
                <a:solidFill>
                  <a:srgbClr val="000000"/>
                </a:solidFill>
                <a:effectLst/>
                <a:uLnTx/>
                <a:uFillTx/>
                <a:ea typeface="+mn-ea"/>
                <a:cs typeface="Arial" panose="020B0604020202020204" pitchFamily="34" charset="0"/>
              </a:rPr>
              <a:t>A lack of Reversibility: Reversibility is the ability to reverse mental operations.</a:t>
            </a:r>
            <a:endParaRPr lang="en-US" sz="1700" dirty="0">
              <a:solidFill>
                <a:srgbClr val="373D3F"/>
              </a:solidFill>
              <a:effectLst/>
              <a:cs typeface="Arial" panose="020B0604020202020204" pitchFamily="34" charset="0"/>
            </a:endParaRPr>
          </a:p>
        </p:txBody>
      </p:sp>
      <p:sp>
        <p:nvSpPr>
          <p:cNvPr id="2" name="TextBox 1">
            <a:extLst>
              <a:ext uri="{FF2B5EF4-FFF2-40B4-BE49-F238E27FC236}">
                <a16:creationId xmlns:a16="http://schemas.microsoft.com/office/drawing/2014/main" id="{5FC76BF6-55BF-8226-1042-2DD1B77682B9}"/>
              </a:ext>
            </a:extLst>
          </p:cNvPr>
          <p:cNvSpPr txBox="1"/>
          <p:nvPr/>
        </p:nvSpPr>
        <p:spPr>
          <a:xfrm>
            <a:off x="1484419" y="6079134"/>
            <a:ext cx="95250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Piaget’s Preoperational Stage.mov</a:t>
            </a:r>
            <a:r>
              <a:rPr lang="en-US" sz="1200" dirty="0">
                <a:latin typeface="Arial" panose="020B0604020202020204" pitchFamily="34" charset="0"/>
                <a:cs typeface="Arial" panose="020B0604020202020204" pitchFamily="34" charset="0"/>
              </a:rPr>
              <a:t>, provides a basic overview of how children think during the preoperational stage.</a:t>
            </a:r>
          </a:p>
        </p:txBody>
      </p:sp>
    </p:spTree>
    <p:extLst>
      <p:ext uri="{BB962C8B-B14F-4D97-AF65-F5344CB8AC3E}">
        <p14:creationId xmlns:p14="http://schemas.microsoft.com/office/powerpoint/2010/main" val="345871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AFC0013-B316-4DE8-AC4F-E2D9213087AF}"/>
              </a:ext>
            </a:extLst>
          </p:cNvPr>
          <p:cNvSpPr txBox="1">
            <a:spLocks/>
          </p:cNvSpPr>
          <p:nvPr/>
        </p:nvSpPr>
        <p:spPr>
          <a:xfrm>
            <a:off x="1365871" y="184340"/>
            <a:ext cx="9457291"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Preoperational Thinking: Egocentric Thought and Speech</a:t>
            </a:r>
          </a:p>
        </p:txBody>
      </p:sp>
      <p:sp>
        <p:nvSpPr>
          <p:cNvPr id="10" name="TextBox 9">
            <a:extLst>
              <a:ext uri="{FF2B5EF4-FFF2-40B4-BE49-F238E27FC236}">
                <a16:creationId xmlns:a16="http://schemas.microsoft.com/office/drawing/2014/main" id="{30FEFD86-110D-4B40-99E9-34B7D14DD8E3}"/>
              </a:ext>
            </a:extLst>
          </p:cNvPr>
          <p:cNvSpPr txBox="1"/>
          <p:nvPr/>
        </p:nvSpPr>
        <p:spPr>
          <a:xfrm>
            <a:off x="310985" y="677716"/>
            <a:ext cx="11567066" cy="923330"/>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373D3F"/>
                </a:solidFill>
                <a:effectLst/>
                <a:cs typeface="Arial" panose="020B0604020202020204" pitchFamily="34" charset="0"/>
              </a:rPr>
              <a:t>Piaget developed the Three-Mountain Task to determine the level of egocentrism displayed by children. Children view a 3-dimensional mountain scene from one viewpoint and are asked what another person at a different viewpoint would see in the same scene</a:t>
            </a:r>
            <a:r>
              <a:rPr lang="en-US" b="0" i="0" dirty="0">
                <a:solidFill>
                  <a:srgbClr val="373D3F"/>
                </a:solidFill>
                <a:effectLst/>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3F31F2B-40A0-4A35-9C3D-56E062891965}"/>
              </a:ext>
            </a:extLst>
          </p:cNvPr>
          <p:cNvSpPr txBox="1"/>
          <p:nvPr/>
        </p:nvSpPr>
        <p:spPr>
          <a:xfrm>
            <a:off x="2517817" y="6067615"/>
            <a:ext cx="739337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and Image  from </a:t>
            </a:r>
            <a:r>
              <a:rPr lang="en-US" sz="1000" dirty="0">
                <a:latin typeface="Arial" panose="020B0604020202020204" pitchFamily="34" charset="0"/>
                <a:cs typeface="Arial" panose="020B0604020202020204" pitchFamily="34" charset="0"/>
                <a:hlinkClick r:id="rId2"/>
              </a:rPr>
              <a:t>Lumen Learning, Introduction to Psychology, Module 9 Lifespan Development</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376039C2-63FC-47B5-A45B-D1FBE4F6FFAB}"/>
              </a:ext>
            </a:extLst>
          </p:cNvPr>
          <p:cNvPicPr>
            <a:picLocks noChangeAspect="1"/>
          </p:cNvPicPr>
          <p:nvPr/>
        </p:nvPicPr>
        <p:blipFill rotWithShape="1">
          <a:blip r:embed="rId4"/>
          <a:srcRect l="32" t="15910" r="-32" b="12624"/>
          <a:stretch/>
        </p:blipFill>
        <p:spPr>
          <a:xfrm>
            <a:off x="3194286" y="1884448"/>
            <a:ext cx="5800463" cy="3108960"/>
          </a:xfrm>
          <a:prstGeom prst="rect">
            <a:avLst/>
          </a:prstGeom>
        </p:spPr>
      </p:pic>
      <p:sp>
        <p:nvSpPr>
          <p:cNvPr id="3" name="TextBox 2">
            <a:extLst>
              <a:ext uri="{FF2B5EF4-FFF2-40B4-BE49-F238E27FC236}">
                <a16:creationId xmlns:a16="http://schemas.microsoft.com/office/drawing/2014/main" id="{36DD6507-252D-4777-05B2-3D06FE92B286}"/>
              </a:ext>
            </a:extLst>
          </p:cNvPr>
          <p:cNvSpPr txBox="1"/>
          <p:nvPr/>
        </p:nvSpPr>
        <p:spPr>
          <a:xfrm>
            <a:off x="3741842" y="5068846"/>
            <a:ext cx="4705350" cy="461665"/>
          </a:xfrm>
          <a:prstGeom prst="rect">
            <a:avLst/>
          </a:prstGeom>
          <a:noFill/>
        </p:spPr>
        <p:txBody>
          <a:bodyPr wrap="square">
            <a:spAutoFit/>
          </a:bodyPr>
          <a:lstStyle/>
          <a:p>
            <a:r>
              <a:rPr lang="en-US" sz="1200" dirty="0">
                <a:solidFill>
                  <a:srgbClr val="373D3F"/>
                </a:solidFill>
                <a:latin typeface="Arial" panose="020B0604020202020204" pitchFamily="34" charset="0"/>
                <a:cs typeface="Arial" panose="020B0604020202020204" pitchFamily="34" charset="0"/>
              </a:rPr>
              <a:t>Video:</a:t>
            </a:r>
            <a:r>
              <a:rPr lang="en-US" sz="1200" b="0" i="0" dirty="0">
                <a:solidFill>
                  <a:srgbClr val="373D3F"/>
                </a:solidFill>
                <a:effectLst/>
                <a:latin typeface="Arial" panose="020B0604020202020204" pitchFamily="34" charset="0"/>
                <a:cs typeface="Arial" panose="020B0604020202020204" pitchFamily="34" charset="0"/>
              </a:rPr>
              <a:t> </a:t>
            </a:r>
            <a:r>
              <a:rPr lang="en-US" sz="1200" b="0" i="0" dirty="0">
                <a:solidFill>
                  <a:srgbClr val="373D3F"/>
                </a:solidFill>
                <a:effectLst/>
                <a:latin typeface="Arial" panose="020B0604020202020204" pitchFamily="34" charset="0"/>
                <a:cs typeface="Arial" panose="020B0604020202020204" pitchFamily="34" charset="0"/>
                <a:hlinkClick r:id="rId5"/>
              </a:rPr>
              <a:t>Piaget's Mountains Task</a:t>
            </a:r>
            <a:r>
              <a:rPr lang="en-US" sz="1200" b="0" i="0" dirty="0">
                <a:solidFill>
                  <a:srgbClr val="373D3F"/>
                </a:solidFill>
                <a:effectLst/>
                <a:latin typeface="Arial" panose="020B0604020202020204" pitchFamily="34" charset="0"/>
                <a:cs typeface="Arial" panose="020B0604020202020204" pitchFamily="34" charset="0"/>
              </a:rPr>
              <a:t> demonstrates how Piaget tested for egocentrism using the Three Mountain Task.</a:t>
            </a:r>
            <a:endParaRPr lang="en-US" sz="1200" dirty="0"/>
          </a:p>
        </p:txBody>
      </p:sp>
    </p:spTree>
    <p:extLst>
      <p:ext uri="{BB962C8B-B14F-4D97-AF65-F5344CB8AC3E}">
        <p14:creationId xmlns:p14="http://schemas.microsoft.com/office/powerpoint/2010/main" val="1502884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40BF020-5E5D-48D9-B525-E8E72AFF84E3}"/>
              </a:ext>
            </a:extLst>
          </p:cNvPr>
          <p:cNvSpPr txBox="1">
            <a:spLocks/>
          </p:cNvSpPr>
          <p:nvPr/>
        </p:nvSpPr>
        <p:spPr>
          <a:xfrm>
            <a:off x="2512108" y="168401"/>
            <a:ext cx="7167783"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Criticisms of the Three Mountain Task</a:t>
            </a:r>
          </a:p>
        </p:txBody>
      </p:sp>
      <p:sp>
        <p:nvSpPr>
          <p:cNvPr id="4" name="TextBox 3">
            <a:extLst>
              <a:ext uri="{FF2B5EF4-FFF2-40B4-BE49-F238E27FC236}">
                <a16:creationId xmlns:a16="http://schemas.microsoft.com/office/drawing/2014/main" id="{CD4F9F44-6968-4B28-A534-D6CF8BA44D27}"/>
              </a:ext>
            </a:extLst>
          </p:cNvPr>
          <p:cNvSpPr txBox="1"/>
          <p:nvPr/>
        </p:nvSpPr>
        <p:spPr>
          <a:xfrm>
            <a:off x="298789" y="1667534"/>
            <a:ext cx="7206911" cy="341632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dirty="0">
                <a:solidFill>
                  <a:srgbClr val="202122"/>
                </a:solidFill>
              </a:rPr>
              <a:t>The Police Doll Task (Hughes, 1975)</a:t>
            </a:r>
          </a:p>
          <a:p>
            <a:r>
              <a:rPr lang="en-US" dirty="0">
                <a:solidFill>
                  <a:srgbClr val="202122"/>
                </a:solidFill>
              </a:rPr>
              <a:t>Showed children a model of two intersecting walls with a “boy” doll and a “policeman” doll .</a:t>
            </a:r>
          </a:p>
          <a:p>
            <a:r>
              <a:rPr lang="en-US" dirty="0">
                <a:solidFill>
                  <a:srgbClr val="202122"/>
                </a:solidFill>
              </a:rPr>
              <a:t>He then placed the policeman doll in various positions and asked the child to hide the boy doll from the policeman.</a:t>
            </a:r>
          </a:p>
          <a:p>
            <a:r>
              <a:rPr lang="en-US" dirty="0">
                <a:solidFill>
                  <a:srgbClr val="202122"/>
                </a:solidFill>
              </a:rPr>
              <a:t>Hughes then brought in a second policeman doll and placed both dolls at the end of the two walls as shown in the image (where?).</a:t>
            </a:r>
          </a:p>
          <a:p>
            <a:r>
              <a:rPr lang="en-US" dirty="0">
                <a:solidFill>
                  <a:srgbClr val="202122"/>
                </a:solidFill>
              </a:rPr>
              <a:t>The child was then asked to hide the boy from both policemen.  In order to do this, the child had to consider two different points of view (the policemen and the doll).</a:t>
            </a:r>
          </a:p>
          <a:p>
            <a:r>
              <a:rPr lang="en-US" dirty="0">
                <a:solidFill>
                  <a:srgbClr val="202122"/>
                </a:solidFill>
              </a:rPr>
              <a:t>His results showed that children between the ages of three and half and five and half correctly positioned the doll 90% of the time.</a:t>
            </a:r>
            <a:endParaRPr lang="en-US" dirty="0"/>
          </a:p>
        </p:txBody>
      </p:sp>
      <p:pic>
        <p:nvPicPr>
          <p:cNvPr id="5" name="Picture 4">
            <a:extLst>
              <a:ext uri="{FF2B5EF4-FFF2-40B4-BE49-F238E27FC236}">
                <a16:creationId xmlns:a16="http://schemas.microsoft.com/office/drawing/2014/main" id="{9D634419-6554-4C4A-A45E-E0F199039926}"/>
              </a:ext>
            </a:extLst>
          </p:cNvPr>
          <p:cNvPicPr>
            <a:picLocks noChangeAspect="1"/>
          </p:cNvPicPr>
          <p:nvPr/>
        </p:nvPicPr>
        <p:blipFill>
          <a:blip r:embed="rId2"/>
          <a:stretch>
            <a:fillRect/>
          </a:stretch>
        </p:blipFill>
        <p:spPr>
          <a:xfrm>
            <a:off x="8605185" y="1409734"/>
            <a:ext cx="3029125" cy="3931920"/>
          </a:xfrm>
          <a:prstGeom prst="rect">
            <a:avLst/>
          </a:prstGeom>
        </p:spPr>
      </p:pic>
      <p:sp>
        <p:nvSpPr>
          <p:cNvPr id="8" name="TextBox 7">
            <a:extLst>
              <a:ext uri="{FF2B5EF4-FFF2-40B4-BE49-F238E27FC236}">
                <a16:creationId xmlns:a16="http://schemas.microsoft.com/office/drawing/2014/main" id="{97D47CAD-011D-4703-8C69-A4D50EEE51BA}"/>
              </a:ext>
            </a:extLst>
          </p:cNvPr>
          <p:cNvSpPr txBox="1"/>
          <p:nvPr/>
        </p:nvSpPr>
        <p:spPr>
          <a:xfrm>
            <a:off x="3144702" y="6043108"/>
            <a:ext cx="644439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Simply Psychology</a:t>
            </a:r>
            <a:r>
              <a:rPr lang="en-US" sz="1000" dirty="0">
                <a:latin typeface="Arial" panose="020B0604020202020204" pitchFamily="34" charset="0"/>
                <a:cs typeface="Arial" panose="020B0604020202020204" pitchFamily="34" charset="0"/>
              </a:rPr>
              <a:t>. </a:t>
            </a:r>
            <a:r>
              <a:rPr lang="en-US" sz="1000" b="0" i="0" dirty="0">
                <a:solidFill>
                  <a:srgbClr val="121212"/>
                </a:solidFill>
                <a:effectLst/>
                <a:latin typeface="Arial" panose="020B0604020202020204" pitchFamily="34" charset="0"/>
                <a:cs typeface="Arial" panose="020B0604020202020204" pitchFamily="34" charset="0"/>
              </a:rPr>
              <a:t>McLeod, S. A. (2018). </a:t>
            </a:r>
            <a:r>
              <a:rPr lang="en-US" sz="1000" b="0" i="1" dirty="0">
                <a:solidFill>
                  <a:srgbClr val="121212"/>
                </a:solidFill>
                <a:effectLst/>
                <a:latin typeface="Arial" panose="020B0604020202020204" pitchFamily="34" charset="0"/>
                <a:cs typeface="Arial" panose="020B0604020202020204" pitchFamily="34" charset="0"/>
              </a:rPr>
              <a:t>Preoperational stage</a:t>
            </a:r>
            <a:r>
              <a:rPr lang="en-US" sz="1000" b="0" i="0" dirty="0">
                <a:solidFill>
                  <a:srgbClr val="121212"/>
                </a:solidFill>
                <a:effectLst/>
                <a:latin typeface="Arial" panose="020B0604020202020204" pitchFamily="34" charset="0"/>
                <a:cs typeface="Arial" panose="020B0604020202020204" pitchFamily="34" charset="0"/>
              </a:rPr>
              <a:t>. Licensed under </a:t>
            </a:r>
            <a:r>
              <a:rPr lang="en-US" sz="1000" b="0" i="0" dirty="0">
                <a:solidFill>
                  <a:srgbClr val="121212"/>
                </a:solidFill>
                <a:effectLst/>
                <a:latin typeface="Arial" panose="020B0604020202020204" pitchFamily="34" charset="0"/>
                <a:cs typeface="Arial" panose="020B0604020202020204" pitchFamily="34" charset="0"/>
                <a:hlinkClick r:id="rId4"/>
              </a:rPr>
              <a:t>CC BY NC ND 3.0</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24B7E9E-E8B6-67E8-6584-5788E0713EBB}"/>
              </a:ext>
            </a:extLst>
          </p:cNvPr>
          <p:cNvSpPr txBox="1"/>
          <p:nvPr/>
        </p:nvSpPr>
        <p:spPr>
          <a:xfrm>
            <a:off x="202086" y="599522"/>
            <a:ext cx="11787828"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02122"/>
                </a:solidFill>
                <a:effectLst/>
                <a:uLnTx/>
                <a:uFillTx/>
                <a:ea typeface="+mn-ea"/>
                <a:cs typeface="+mn-cs"/>
              </a:rPr>
              <a:t>Martin Hughes (1975) argued that the three-mountain task did not make sense to children and was complicated by the fact that children had to match the doll’s view with a photograph.</a:t>
            </a:r>
          </a:p>
        </p:txBody>
      </p:sp>
      <p:sp>
        <p:nvSpPr>
          <p:cNvPr id="7" name="TextBox 6">
            <a:extLst>
              <a:ext uri="{FF2B5EF4-FFF2-40B4-BE49-F238E27FC236}">
                <a16:creationId xmlns:a16="http://schemas.microsoft.com/office/drawing/2014/main" id="{6A367C2C-FFE3-D153-FF03-E9F9678E2230}"/>
              </a:ext>
            </a:extLst>
          </p:cNvPr>
          <p:cNvSpPr txBox="1"/>
          <p:nvPr/>
        </p:nvSpPr>
        <p:spPr>
          <a:xfrm>
            <a:off x="1152525" y="5514975"/>
            <a:ext cx="8077532" cy="369332"/>
          </a:xfrm>
          <a:prstGeom prst="rect">
            <a:avLst/>
          </a:prstGeom>
          <a:noFill/>
        </p:spPr>
        <p:txBody>
          <a:bodyPr wrap="none" rtlCol="0">
            <a:spAutoFit/>
          </a:bodyPr>
          <a:lstStyle/>
          <a:p>
            <a:r>
              <a:rPr lang="en-US" dirty="0"/>
              <a:t>Video: </a:t>
            </a:r>
            <a:r>
              <a:rPr lang="en-US" dirty="0">
                <a:hlinkClick r:id="rId5"/>
              </a:rPr>
              <a:t>Policeman Task</a:t>
            </a:r>
            <a:r>
              <a:rPr lang="en-US" dirty="0"/>
              <a:t>: Shows a preoperational aged child taking the Police Doll Task.</a:t>
            </a:r>
          </a:p>
        </p:txBody>
      </p:sp>
    </p:spTree>
    <p:extLst>
      <p:ext uri="{BB962C8B-B14F-4D97-AF65-F5344CB8AC3E}">
        <p14:creationId xmlns:p14="http://schemas.microsoft.com/office/powerpoint/2010/main" val="792654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22100-BDC9-49BC-3455-1AD142E72323}"/>
              </a:ext>
            </a:extLst>
          </p:cNvPr>
          <p:cNvSpPr txBox="1">
            <a:spLocks/>
          </p:cNvSpPr>
          <p:nvPr/>
        </p:nvSpPr>
        <p:spPr>
          <a:xfrm>
            <a:off x="2757769" y="288776"/>
            <a:ext cx="6902099"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Preoperational Thinking: Animism</a:t>
            </a:r>
          </a:p>
        </p:txBody>
      </p:sp>
      <p:sp>
        <p:nvSpPr>
          <p:cNvPr id="4" name="TextBox 3">
            <a:extLst>
              <a:ext uri="{FF2B5EF4-FFF2-40B4-BE49-F238E27FC236}">
                <a16:creationId xmlns:a16="http://schemas.microsoft.com/office/drawing/2014/main" id="{A436CC31-C176-0593-4FD7-BDC393579925}"/>
              </a:ext>
            </a:extLst>
          </p:cNvPr>
          <p:cNvSpPr txBox="1"/>
          <p:nvPr/>
        </p:nvSpPr>
        <p:spPr>
          <a:xfrm>
            <a:off x="3092508" y="6055767"/>
            <a:ext cx="637386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 </a:t>
            </a:r>
            <a:r>
              <a:rPr lang="en-US" sz="1000" dirty="0">
                <a:latin typeface="Arial" panose="020B0604020202020204" pitchFamily="34" charset="0"/>
                <a:cs typeface="Arial" panose="020B0604020202020204" pitchFamily="34" charset="0"/>
                <a:hlinkClick r:id="rId2"/>
              </a:rPr>
              <a:t>Simply Psychology</a:t>
            </a:r>
            <a:r>
              <a:rPr lang="en-US" sz="1000" dirty="0">
                <a:latin typeface="Arial" panose="020B0604020202020204" pitchFamily="34" charset="0"/>
                <a:cs typeface="Arial" panose="020B0604020202020204" pitchFamily="34" charset="0"/>
              </a:rPr>
              <a:t>. </a:t>
            </a:r>
            <a:r>
              <a:rPr lang="en-US" sz="1000" b="0" i="0" dirty="0">
                <a:solidFill>
                  <a:srgbClr val="121212"/>
                </a:solidFill>
                <a:effectLst/>
                <a:latin typeface="Arial" panose="020B0604020202020204" pitchFamily="34" charset="0"/>
                <a:cs typeface="Arial" panose="020B0604020202020204" pitchFamily="34" charset="0"/>
              </a:rPr>
              <a:t>McLeod, S. A. (2018). </a:t>
            </a:r>
            <a:r>
              <a:rPr lang="en-US" sz="1000" b="0" i="1" dirty="0">
                <a:solidFill>
                  <a:srgbClr val="121212"/>
                </a:solidFill>
                <a:effectLst/>
                <a:latin typeface="Arial" panose="020B0604020202020204" pitchFamily="34" charset="0"/>
                <a:cs typeface="Arial" panose="020B0604020202020204" pitchFamily="34" charset="0"/>
              </a:rPr>
              <a:t>Preoperational stage</a:t>
            </a:r>
            <a:r>
              <a:rPr lang="en-US" sz="1000" b="0" i="0" dirty="0">
                <a:solidFill>
                  <a:srgbClr val="121212"/>
                </a:solidFill>
                <a:effectLst/>
                <a:latin typeface="Arial" panose="020B0604020202020204" pitchFamily="34" charset="0"/>
                <a:cs typeface="Arial" panose="020B0604020202020204" pitchFamily="34" charset="0"/>
              </a:rPr>
              <a:t>. Licensed under </a:t>
            </a:r>
            <a:r>
              <a:rPr lang="en-US" sz="1000" b="0" i="0" dirty="0">
                <a:solidFill>
                  <a:srgbClr val="121212"/>
                </a:solidFill>
                <a:effectLst/>
                <a:latin typeface="Arial" panose="020B0604020202020204" pitchFamily="34" charset="0"/>
                <a:cs typeface="Arial" panose="020B0604020202020204" pitchFamily="34" charset="0"/>
                <a:hlinkClick r:id="rId3"/>
              </a:rPr>
              <a:t>CC BY NC ND 3.0</a:t>
            </a:r>
            <a:endParaRPr lang="en-US" sz="1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B85ACE5-628D-C2D0-7CED-49AEA0AD8F51}"/>
              </a:ext>
            </a:extLst>
          </p:cNvPr>
          <p:cNvSpPr txBox="1"/>
          <p:nvPr/>
        </p:nvSpPr>
        <p:spPr>
          <a:xfrm>
            <a:off x="3398944" y="1155158"/>
            <a:ext cx="5619750" cy="4247317"/>
          </a:xfrm>
          <a:prstGeom prst="rect">
            <a:avLst/>
          </a:prstGeom>
          <a:solidFill>
            <a:schemeClr val="accent1">
              <a:lumMod val="20000"/>
              <a:lumOff val="80000"/>
            </a:schemeClr>
          </a:solidFill>
        </p:spPr>
        <p:txBody>
          <a:bodyPr wrap="square" rtlCol="0">
            <a:spAutoFit/>
          </a:bodyPr>
          <a:lstStyle/>
          <a:p>
            <a:pPr algn="ctr"/>
            <a:r>
              <a:rPr lang="en-US" b="1" dirty="0"/>
              <a:t>Animism</a:t>
            </a:r>
          </a:p>
          <a:p>
            <a:pPr algn="ctr"/>
            <a:r>
              <a:rPr lang="en-US" dirty="0"/>
              <a:t>The belief that inanimate objects (such as toys and teddy bears) have human feelings and intentions.  By animism Piaget (1929) meant that for the preoperational child the world of nature is alive, conscious and has a purpose.</a:t>
            </a:r>
          </a:p>
          <a:p>
            <a:pPr algn="ctr"/>
            <a:endParaRPr lang="en-US" dirty="0"/>
          </a:p>
          <a:p>
            <a:r>
              <a:rPr lang="en-US" dirty="0"/>
              <a:t>Piaget identified four stages of animism:</a:t>
            </a:r>
          </a:p>
          <a:p>
            <a:pPr marL="342900" indent="-342900">
              <a:buFont typeface="+mj-lt"/>
              <a:buAutoNum type="arabicPeriod"/>
            </a:pPr>
            <a:r>
              <a:rPr lang="en-US" dirty="0"/>
              <a:t>Up to the ages of 4 or 5 years, the child believes that almost everything is alive and has a purpose.</a:t>
            </a:r>
          </a:p>
          <a:p>
            <a:pPr marL="342900" indent="-342900">
              <a:buFont typeface="+mj-lt"/>
              <a:buAutoNum type="arabicPeriod"/>
            </a:pPr>
            <a:r>
              <a:rPr lang="en-US" dirty="0"/>
              <a:t>During the second stage (5-7 years), only objects that move have a purpose.</a:t>
            </a:r>
          </a:p>
          <a:p>
            <a:pPr marL="342900" indent="-342900">
              <a:buFont typeface="+mj-lt"/>
              <a:buAutoNum type="arabicPeriod"/>
            </a:pPr>
            <a:r>
              <a:rPr lang="en-US" dirty="0"/>
              <a:t>In the next stage, (7-9 years), only objects that move spontaneously are thought to be alive.</a:t>
            </a:r>
          </a:p>
          <a:p>
            <a:pPr marL="342900" indent="-342900">
              <a:buFont typeface="+mj-lt"/>
              <a:buAutoNum type="arabicPeriod"/>
            </a:pPr>
            <a:r>
              <a:rPr lang="en-US" dirty="0"/>
              <a:t>In the last stage (9-12 years), the child understands that only plants and animals are alive.</a:t>
            </a:r>
          </a:p>
        </p:txBody>
      </p:sp>
    </p:spTree>
    <p:extLst>
      <p:ext uri="{BB962C8B-B14F-4D97-AF65-F5344CB8AC3E}">
        <p14:creationId xmlns:p14="http://schemas.microsoft.com/office/powerpoint/2010/main" val="1601633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A717226-DF2E-47FC-9D9D-2C568F62D05A}"/>
              </a:ext>
            </a:extLst>
          </p:cNvPr>
          <p:cNvSpPr txBox="1">
            <a:spLocks/>
          </p:cNvSpPr>
          <p:nvPr/>
        </p:nvSpPr>
        <p:spPr>
          <a:xfrm>
            <a:off x="2212993" y="116185"/>
            <a:ext cx="8223215"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Preoperational Thinking: Conservation Errors</a:t>
            </a:r>
          </a:p>
        </p:txBody>
      </p:sp>
      <p:sp>
        <p:nvSpPr>
          <p:cNvPr id="5" name="TextBox 4">
            <a:extLst>
              <a:ext uri="{FF2B5EF4-FFF2-40B4-BE49-F238E27FC236}">
                <a16:creationId xmlns:a16="http://schemas.microsoft.com/office/drawing/2014/main" id="{AA4E2073-1B1A-4DCF-BB04-FB58E2349F2E}"/>
              </a:ext>
            </a:extLst>
          </p:cNvPr>
          <p:cNvSpPr txBox="1"/>
          <p:nvPr/>
        </p:nvSpPr>
        <p:spPr>
          <a:xfrm>
            <a:off x="154966" y="1285763"/>
            <a:ext cx="5941034" cy="4524315"/>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en-US" b="1" u="sng" dirty="0">
                <a:solidFill>
                  <a:srgbClr val="373D3F"/>
                </a:solidFill>
                <a:cs typeface="Arial" panose="020B0604020202020204" pitchFamily="34" charset="0"/>
              </a:rPr>
              <a:t>Fails to Conserve: Centration</a:t>
            </a:r>
          </a:p>
          <a:p>
            <a:r>
              <a:rPr lang="en-US" dirty="0">
                <a:solidFill>
                  <a:srgbClr val="373D3F"/>
                </a:solidFill>
                <a:cs typeface="Arial" panose="020B0604020202020204" pitchFamily="34" charset="0"/>
              </a:rPr>
              <a:t>I</a:t>
            </a:r>
            <a:r>
              <a:rPr lang="en-US" b="0" i="0" dirty="0">
                <a:solidFill>
                  <a:srgbClr val="373D3F"/>
                </a:solidFill>
                <a:effectLst/>
                <a:cs typeface="Arial" panose="020B0604020202020204" pitchFamily="34" charset="0"/>
              </a:rPr>
              <a:t>f a child is first shown two glasses of water each equal in width and height (like the two short wide glasses shown to the right) that contain the same amount of liquid and </a:t>
            </a:r>
            <a:r>
              <a:rPr lang="en-US" dirty="0">
                <a:solidFill>
                  <a:srgbClr val="373D3F"/>
                </a:solidFill>
                <a:cs typeface="Arial" panose="020B0604020202020204" pitchFamily="34" charset="0"/>
              </a:rPr>
              <a:t>you </a:t>
            </a:r>
            <a:r>
              <a:rPr lang="en-US" b="0" i="0" dirty="0">
                <a:solidFill>
                  <a:srgbClr val="373D3F"/>
                </a:solidFill>
                <a:effectLst/>
                <a:cs typeface="Arial" panose="020B0604020202020204" pitchFamily="34" charset="0"/>
              </a:rPr>
              <a:t>then pour the </a:t>
            </a:r>
            <a:r>
              <a:rPr lang="en-US" dirty="0">
                <a:solidFill>
                  <a:srgbClr val="373D3F"/>
                </a:solidFill>
                <a:cs typeface="Arial" panose="020B0604020202020204" pitchFamily="34" charset="0"/>
              </a:rPr>
              <a:t>water</a:t>
            </a:r>
            <a:r>
              <a:rPr lang="en-US" b="0" i="0" dirty="0">
                <a:solidFill>
                  <a:srgbClr val="373D3F"/>
                </a:solidFill>
                <a:effectLst/>
                <a:cs typeface="Arial" panose="020B0604020202020204" pitchFamily="34" charset="0"/>
              </a:rPr>
              <a:t> from one of the short wide glasses into a container that is taller in height and shorter </a:t>
            </a:r>
            <a:r>
              <a:rPr lang="en-US" dirty="0">
                <a:solidFill>
                  <a:srgbClr val="373D3F"/>
                </a:solidFill>
                <a:cs typeface="Arial" panose="020B0604020202020204" pitchFamily="34" charset="0"/>
              </a:rPr>
              <a:t>width (like the tall, thin glass in the image), the child will think that the amount of water has changed, and that the tall thin glass contains more water. The child centers on the height of the glass.</a:t>
            </a:r>
          </a:p>
          <a:p>
            <a:endParaRPr lang="en-US" dirty="0">
              <a:solidFill>
                <a:srgbClr val="373D3F"/>
              </a:solidFill>
              <a:cs typeface="Arial" panose="020B0604020202020204" pitchFamily="34" charset="0"/>
            </a:endParaRPr>
          </a:p>
          <a:p>
            <a:pPr algn="ctr"/>
            <a:r>
              <a:rPr lang="en-US" b="1" u="sng" dirty="0">
                <a:solidFill>
                  <a:srgbClr val="373D3F"/>
                </a:solidFill>
                <a:cs typeface="Arial" panose="020B0604020202020204" pitchFamily="34" charset="0"/>
              </a:rPr>
              <a:t>Fails to Conserve: Lack of Reversibility</a:t>
            </a:r>
          </a:p>
          <a:p>
            <a:r>
              <a:rPr lang="en-US" dirty="0">
                <a:solidFill>
                  <a:srgbClr val="373D3F"/>
                </a:solidFill>
                <a:cs typeface="Arial" panose="020B0604020202020204" pitchFamily="34" charset="0"/>
              </a:rPr>
              <a:t>Even if unsure, the child could pour the water from the tall thin glass back into the short wide glass, but this solution does not come to them because they lack the ability to reverse the operation.</a:t>
            </a:r>
          </a:p>
        </p:txBody>
      </p:sp>
      <p:pic>
        <p:nvPicPr>
          <p:cNvPr id="2" name="Picture 1">
            <a:extLst>
              <a:ext uri="{FF2B5EF4-FFF2-40B4-BE49-F238E27FC236}">
                <a16:creationId xmlns:a16="http://schemas.microsoft.com/office/drawing/2014/main" id="{2B12F0AD-1B5F-A517-E1AA-EB12E382A44C}"/>
              </a:ext>
            </a:extLst>
          </p:cNvPr>
          <p:cNvPicPr>
            <a:picLocks noChangeAspect="1"/>
          </p:cNvPicPr>
          <p:nvPr/>
        </p:nvPicPr>
        <p:blipFill rotWithShape="1">
          <a:blip r:embed="rId2"/>
          <a:srcRect t="18542" b="17500"/>
          <a:stretch/>
        </p:blipFill>
        <p:spPr>
          <a:xfrm>
            <a:off x="6324601" y="1896283"/>
            <a:ext cx="5528097" cy="2651760"/>
          </a:xfrm>
          <a:prstGeom prst="rect">
            <a:avLst/>
          </a:prstGeom>
        </p:spPr>
      </p:pic>
      <p:sp>
        <p:nvSpPr>
          <p:cNvPr id="7" name="TextBox 6">
            <a:extLst>
              <a:ext uri="{FF2B5EF4-FFF2-40B4-BE49-F238E27FC236}">
                <a16:creationId xmlns:a16="http://schemas.microsoft.com/office/drawing/2014/main" id="{5153A0A2-9583-3CFE-F2A3-D0B35ACB44D7}"/>
              </a:ext>
            </a:extLst>
          </p:cNvPr>
          <p:cNvSpPr txBox="1"/>
          <p:nvPr/>
        </p:nvSpPr>
        <p:spPr>
          <a:xfrm>
            <a:off x="6660741" y="4829261"/>
            <a:ext cx="485581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Wikimedia Commons </a:t>
            </a:r>
            <a:r>
              <a:rPr lang="en-US" sz="1000" dirty="0">
                <a:latin typeface="Arial" panose="020B0604020202020204" pitchFamily="34" charset="0"/>
                <a:cs typeface="Arial" panose="020B0604020202020204" pitchFamily="34" charset="0"/>
              </a:rPr>
              <a:t>by </a:t>
            </a:r>
            <a:r>
              <a:rPr lang="en-US" sz="1000" dirty="0">
                <a:latin typeface="Arial" panose="020B0604020202020204" pitchFamily="34" charset="0"/>
                <a:cs typeface="Arial" panose="020B0604020202020204" pitchFamily="34" charset="0"/>
                <a:hlinkClick r:id="rId4"/>
              </a:rPr>
              <a:t>Waterlily 16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5"/>
              </a:rPr>
              <a:t>CC BY SA 3.0  </a:t>
            </a:r>
            <a:endParaRPr lang="en-US" sz="10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25AC7577-6734-0C4A-0D4F-88E46FE40725}"/>
              </a:ext>
            </a:extLst>
          </p:cNvPr>
          <p:cNvSpPr txBox="1"/>
          <p:nvPr/>
        </p:nvSpPr>
        <p:spPr>
          <a:xfrm>
            <a:off x="1697674" y="582761"/>
            <a:ext cx="9482744"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kumimoji="0" lang="en-US" sz="1800" b="0" i="0" u="none" strike="noStrike" kern="1200" cap="none" spc="0" normalizeH="0" baseline="0" noProof="0" dirty="0">
                <a:ln>
                  <a:noFill/>
                </a:ln>
                <a:solidFill>
                  <a:srgbClr val="373D3F"/>
                </a:solidFill>
                <a:effectLst/>
                <a:uLnTx/>
                <a:uFillTx/>
                <a:latin typeface="Arial" panose="020B0604020202020204" pitchFamily="34" charset="0"/>
                <a:ea typeface="+mn-ea"/>
                <a:cs typeface="Arial" panose="020B0604020202020204" pitchFamily="34" charset="0"/>
              </a:rPr>
              <a:t>Preoperational children have not yet mastered the concept of conservation and reversibility.</a:t>
            </a:r>
            <a:endParaRPr lang="en-US" dirty="0"/>
          </a:p>
        </p:txBody>
      </p:sp>
      <p:sp>
        <p:nvSpPr>
          <p:cNvPr id="11" name="TextBox 10">
            <a:extLst>
              <a:ext uri="{FF2B5EF4-FFF2-40B4-BE49-F238E27FC236}">
                <a16:creationId xmlns:a16="http://schemas.microsoft.com/office/drawing/2014/main" id="{B2208AE5-2032-5699-1C3C-0FF7334DB4AE}"/>
              </a:ext>
            </a:extLst>
          </p:cNvPr>
          <p:cNvSpPr txBox="1"/>
          <p:nvPr/>
        </p:nvSpPr>
        <p:spPr>
          <a:xfrm>
            <a:off x="8858250" y="5438775"/>
            <a:ext cx="1318502" cy="369332"/>
          </a:xfrm>
          <a:prstGeom prst="rect">
            <a:avLst/>
          </a:prstGeom>
          <a:noFill/>
        </p:spPr>
        <p:txBody>
          <a:bodyPr wrap="none" rtlCol="0">
            <a:spAutoFit/>
          </a:bodyPr>
          <a:lstStyle/>
          <a:p>
            <a:r>
              <a:rPr lang="en-US" dirty="0"/>
              <a:t>BEGIN HERE</a:t>
            </a:r>
          </a:p>
        </p:txBody>
      </p:sp>
      <p:sp>
        <p:nvSpPr>
          <p:cNvPr id="13" name="TextBox 12">
            <a:extLst>
              <a:ext uri="{FF2B5EF4-FFF2-40B4-BE49-F238E27FC236}">
                <a16:creationId xmlns:a16="http://schemas.microsoft.com/office/drawing/2014/main" id="{829BF64A-EBE8-8059-A6F3-41048CDAB519}"/>
              </a:ext>
            </a:extLst>
          </p:cNvPr>
          <p:cNvSpPr txBox="1"/>
          <p:nvPr/>
        </p:nvSpPr>
        <p:spPr>
          <a:xfrm>
            <a:off x="1552576" y="5964119"/>
            <a:ext cx="882015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Piaget’s Liquid Conservation Task</a:t>
            </a:r>
            <a:r>
              <a:rPr lang="en-US" sz="1200" dirty="0">
                <a:latin typeface="Arial" panose="020B0604020202020204" pitchFamily="34" charset="0"/>
                <a:cs typeface="Arial" panose="020B0604020202020204" pitchFamily="34" charset="0"/>
              </a:rPr>
              <a:t>, shows several children of different ages taking the part in a conservation of liquid task.</a:t>
            </a:r>
          </a:p>
        </p:txBody>
      </p:sp>
    </p:spTree>
    <p:extLst>
      <p:ext uri="{BB962C8B-B14F-4D97-AF65-F5344CB8AC3E}">
        <p14:creationId xmlns:p14="http://schemas.microsoft.com/office/powerpoint/2010/main" val="787130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AC933A0-0B1B-45C0-A8D6-B053F6EA53CA}"/>
              </a:ext>
            </a:extLst>
          </p:cNvPr>
          <p:cNvSpPr txBox="1">
            <a:spLocks/>
          </p:cNvSpPr>
          <p:nvPr/>
        </p:nvSpPr>
        <p:spPr>
          <a:xfrm>
            <a:off x="2025646" y="65131"/>
            <a:ext cx="8312155"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2: Preoperational Thinking: Classification Errors</a:t>
            </a:r>
          </a:p>
        </p:txBody>
      </p:sp>
      <p:sp>
        <p:nvSpPr>
          <p:cNvPr id="10" name="TextBox 9">
            <a:extLst>
              <a:ext uri="{FF2B5EF4-FFF2-40B4-BE49-F238E27FC236}">
                <a16:creationId xmlns:a16="http://schemas.microsoft.com/office/drawing/2014/main" id="{4D7375AC-BBE9-486E-AC73-111F946CE10E}"/>
              </a:ext>
            </a:extLst>
          </p:cNvPr>
          <p:cNvSpPr txBox="1"/>
          <p:nvPr/>
        </p:nvSpPr>
        <p:spPr>
          <a:xfrm>
            <a:off x="137603" y="516209"/>
            <a:ext cx="11913832"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cs typeface="Arial" panose="020B0604020202020204" pitchFamily="34" charset="0"/>
              </a:rPr>
              <a:t>Classification begins as the ability to sort items in some sort of order, for example color or shape.  Classification then develops to include the understanding of how categories relate to one another and how to use categorical information to solve problems.</a:t>
            </a:r>
          </a:p>
        </p:txBody>
      </p:sp>
      <p:pic>
        <p:nvPicPr>
          <p:cNvPr id="12" name="Picture 11">
            <a:extLst>
              <a:ext uri="{FF2B5EF4-FFF2-40B4-BE49-F238E27FC236}">
                <a16:creationId xmlns:a16="http://schemas.microsoft.com/office/drawing/2014/main" id="{F5EC30EF-F431-49AA-8662-DC0DB4F87011}"/>
              </a:ext>
            </a:extLst>
          </p:cNvPr>
          <p:cNvPicPr>
            <a:picLocks noChangeAspect="1"/>
          </p:cNvPicPr>
          <p:nvPr/>
        </p:nvPicPr>
        <p:blipFill rotWithShape="1">
          <a:blip r:embed="rId2"/>
          <a:srcRect t="31042"/>
          <a:stretch/>
        </p:blipFill>
        <p:spPr>
          <a:xfrm>
            <a:off x="6482158" y="2267559"/>
            <a:ext cx="5569277" cy="2926080"/>
          </a:xfrm>
          <a:prstGeom prst="rect">
            <a:avLst/>
          </a:prstGeom>
        </p:spPr>
      </p:pic>
      <p:sp>
        <p:nvSpPr>
          <p:cNvPr id="13" name="TextBox 12">
            <a:extLst>
              <a:ext uri="{FF2B5EF4-FFF2-40B4-BE49-F238E27FC236}">
                <a16:creationId xmlns:a16="http://schemas.microsoft.com/office/drawing/2014/main" id="{014B8A7F-3419-4572-9ED5-8078A60B7793}"/>
              </a:ext>
            </a:extLst>
          </p:cNvPr>
          <p:cNvSpPr txBox="1"/>
          <p:nvPr/>
        </p:nvSpPr>
        <p:spPr>
          <a:xfrm>
            <a:off x="436379" y="1633543"/>
            <a:ext cx="5745345" cy="424731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cs typeface="Arial" panose="020B0604020202020204" pitchFamily="34" charset="0"/>
              </a:rPr>
              <a:t>The logic of classifying object into superordinate and subordinate categories is tested using a Class Inclusion Problem:</a:t>
            </a:r>
          </a:p>
          <a:p>
            <a:pPr marL="742950" lvl="1" indent="-285750">
              <a:buFont typeface="Wingdings" panose="05000000000000000000" pitchFamily="2" charset="2"/>
              <a:buChar char="Ø"/>
            </a:pPr>
            <a:r>
              <a:rPr lang="en-US" dirty="0">
                <a:cs typeface="Arial" panose="020B0604020202020204" pitchFamily="34" charset="0"/>
              </a:rPr>
              <a:t>Class inclusion problems look at the child’s understanding of  how categories relate to one another.</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For Example: First the child is asked, “Are there more red flowers or blue flowers?”  The preoperational child will correctly answer that there are more red flowers.</a:t>
            </a:r>
          </a:p>
          <a:p>
            <a:pPr marL="742950" lvl="1" indent="-285750">
              <a:buFont typeface="Wingdings" panose="05000000000000000000" pitchFamily="2" charset="2"/>
              <a:buChar char="Ø"/>
            </a:pPr>
            <a:r>
              <a:rPr lang="en-US" dirty="0">
                <a:cs typeface="Arial" panose="020B0604020202020204" pitchFamily="34" charset="0"/>
              </a:rPr>
              <a:t>However, when the preoperational child is asked, are there more red flowers or are there more flowers, the typical preoperational child will incorrectly respond that there are more “red flowers.”</a:t>
            </a:r>
          </a:p>
        </p:txBody>
      </p:sp>
      <p:sp>
        <p:nvSpPr>
          <p:cNvPr id="2" name="TextBox 1">
            <a:extLst>
              <a:ext uri="{FF2B5EF4-FFF2-40B4-BE49-F238E27FC236}">
                <a16:creationId xmlns:a16="http://schemas.microsoft.com/office/drawing/2014/main" id="{40D1D958-579B-B13F-50E5-FB77D13AB3CF}"/>
              </a:ext>
            </a:extLst>
          </p:cNvPr>
          <p:cNvSpPr txBox="1"/>
          <p:nvPr/>
        </p:nvSpPr>
        <p:spPr>
          <a:xfrm>
            <a:off x="7087289" y="5353050"/>
            <a:ext cx="408637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Image from </a:t>
            </a:r>
            <a:r>
              <a:rPr lang="en-US" sz="1200" dirty="0">
                <a:latin typeface="Arial" panose="020B0604020202020204" pitchFamily="34" charset="0"/>
                <a:cs typeface="Arial" panose="020B0604020202020204" pitchFamily="34" charset="0"/>
                <a:hlinkClick r:id="rId3"/>
              </a:rPr>
              <a:t>Quizlet</a:t>
            </a:r>
            <a:r>
              <a:rPr lang="en-US" sz="1200" dirty="0">
                <a:latin typeface="Arial" panose="020B0604020202020204" pitchFamily="34" charset="0"/>
                <a:cs typeface="Arial" panose="020B0604020202020204" pitchFamily="34" charset="0"/>
              </a:rPr>
              <a:t>.  Used for </a:t>
            </a:r>
            <a:r>
              <a:rPr lang="en-US" sz="1200" dirty="0">
                <a:latin typeface="Arial" panose="020B0604020202020204" pitchFamily="34" charset="0"/>
                <a:cs typeface="Arial" panose="020B0604020202020204" pitchFamily="34" charset="0"/>
                <a:hlinkClick r:id="rId4"/>
              </a:rPr>
              <a:t>Educational Purposes Only</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8619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69D6F97-8F3F-48A0-8976-BFF5246EECF9}"/>
              </a:ext>
            </a:extLst>
          </p:cNvPr>
          <p:cNvSpPr txBox="1">
            <a:spLocks/>
          </p:cNvSpPr>
          <p:nvPr/>
        </p:nvSpPr>
        <p:spPr>
          <a:xfrm>
            <a:off x="568039" y="175570"/>
            <a:ext cx="6096705" cy="359824"/>
          </a:xfrm>
          <a:prstGeom prst="rect">
            <a:avLst/>
          </a:prstGeom>
        </p:spPr>
        <p:txBody>
          <a:bodyPr vert="horz" lIns="91440" tIns="45720" rIns="91440" bIns="45720" rtlCol="0" anchor="b">
            <a:normAutofit fontScale="92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3: Concrete Operational Thinking</a:t>
            </a:r>
          </a:p>
        </p:txBody>
      </p:sp>
      <p:sp>
        <p:nvSpPr>
          <p:cNvPr id="4" name="TextBox 3">
            <a:extLst>
              <a:ext uri="{FF2B5EF4-FFF2-40B4-BE49-F238E27FC236}">
                <a16:creationId xmlns:a16="http://schemas.microsoft.com/office/drawing/2014/main" id="{E4E6F836-793C-40C8-9E05-980189ACE42E}"/>
              </a:ext>
            </a:extLst>
          </p:cNvPr>
          <p:cNvSpPr txBox="1"/>
          <p:nvPr/>
        </p:nvSpPr>
        <p:spPr>
          <a:xfrm>
            <a:off x="277704" y="545625"/>
            <a:ext cx="7011892" cy="452431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effectLst/>
                <a:ea typeface="Calibri" panose="020F0502020204030204" pitchFamily="34" charset="0"/>
              </a:rPr>
              <a:t>From ages 7 to 11 children continue to master logic but do so in concrete ways. In other words, the use of logic is dependent on the context in which the problem is posed.  Therefore, the child is capable of logic in some </a:t>
            </a:r>
            <a:r>
              <a:rPr lang="en-US" dirty="0">
                <a:ea typeface="Calibri" panose="020F0502020204030204" pitchFamily="34" charset="0"/>
              </a:rPr>
              <a:t>situations, but cannot transfer that logic to all situations.  Piaget referred to this inability to generalize abilities  as horizontal decalage.</a:t>
            </a:r>
          </a:p>
          <a:p>
            <a:endParaRPr lang="en-US" dirty="0"/>
          </a:p>
          <a:p>
            <a:pPr marL="742950" lvl="1" indent="-285750">
              <a:buFont typeface="Wingdings" panose="05000000000000000000" pitchFamily="2" charset="2"/>
              <a:buChar char="Ø"/>
            </a:pPr>
            <a:r>
              <a:rPr lang="en-US" dirty="0"/>
              <a:t>Horizontal Decalage: The ability to perform one task or operation does not lead to the ability to generalize that that knowledge to another task or operation that is conceptually the same as the original task.</a:t>
            </a:r>
          </a:p>
          <a:p>
            <a:pPr marL="285750" indent="-285750">
              <a:buFont typeface="Wingdings" panose="05000000000000000000" pitchFamily="2" charset="2"/>
              <a:buChar char="Ø"/>
            </a:pPr>
            <a:endParaRPr lang="en-US" dirty="0"/>
          </a:p>
          <a:p>
            <a:pPr marL="742950" lvl="1" indent="-285750">
              <a:buFont typeface="Wingdings" panose="05000000000000000000" pitchFamily="2" charset="2"/>
              <a:buChar char="Ø"/>
            </a:pPr>
            <a:r>
              <a:rPr lang="en-US" dirty="0"/>
              <a:t>Think back to the conservation of liquid task.  While most children can conserve liquid by age seven and decenter on only one aspect of the container, that same 7-year-old will not be able to apply that same ability to conservation of weight. </a:t>
            </a:r>
            <a:endParaRPr lang="en-US" dirty="0">
              <a:latin typeface="Arial" panose="020B0604020202020204" pitchFamily="34" charset="0"/>
            </a:endParaRPr>
          </a:p>
        </p:txBody>
      </p:sp>
      <p:pic>
        <p:nvPicPr>
          <p:cNvPr id="5" name="Picture 4">
            <a:extLst>
              <a:ext uri="{FF2B5EF4-FFF2-40B4-BE49-F238E27FC236}">
                <a16:creationId xmlns:a16="http://schemas.microsoft.com/office/drawing/2014/main" id="{040C076F-B4E7-4AE6-8836-FBEA1313D315}"/>
              </a:ext>
            </a:extLst>
          </p:cNvPr>
          <p:cNvPicPr>
            <a:picLocks noChangeAspect="1"/>
          </p:cNvPicPr>
          <p:nvPr/>
        </p:nvPicPr>
        <p:blipFill>
          <a:blip r:embed="rId2"/>
          <a:stretch>
            <a:fillRect/>
          </a:stretch>
        </p:blipFill>
        <p:spPr>
          <a:xfrm>
            <a:off x="2029192" y="1915565"/>
            <a:ext cx="323116" cy="84685"/>
          </a:xfrm>
          <a:prstGeom prst="rect">
            <a:avLst/>
          </a:prstGeom>
        </p:spPr>
      </p:pic>
      <p:pic>
        <p:nvPicPr>
          <p:cNvPr id="9" name="Picture 8">
            <a:extLst>
              <a:ext uri="{FF2B5EF4-FFF2-40B4-BE49-F238E27FC236}">
                <a16:creationId xmlns:a16="http://schemas.microsoft.com/office/drawing/2014/main" id="{E997850B-A1D5-4DE3-BEF0-9E38C99AF1EF}"/>
              </a:ext>
            </a:extLst>
          </p:cNvPr>
          <p:cNvPicPr>
            <a:picLocks noChangeAspect="1"/>
          </p:cNvPicPr>
          <p:nvPr/>
        </p:nvPicPr>
        <p:blipFill>
          <a:blip r:embed="rId3"/>
          <a:stretch>
            <a:fillRect/>
          </a:stretch>
        </p:blipFill>
        <p:spPr>
          <a:xfrm>
            <a:off x="10649317" y="1336035"/>
            <a:ext cx="323116" cy="91903"/>
          </a:xfrm>
          <a:prstGeom prst="rect">
            <a:avLst/>
          </a:prstGeom>
        </p:spPr>
      </p:pic>
      <p:sp>
        <p:nvSpPr>
          <p:cNvPr id="7" name="TextBox 6">
            <a:extLst>
              <a:ext uri="{FF2B5EF4-FFF2-40B4-BE49-F238E27FC236}">
                <a16:creationId xmlns:a16="http://schemas.microsoft.com/office/drawing/2014/main" id="{98F446F7-2652-491D-63FC-B904AEC927E1}"/>
              </a:ext>
            </a:extLst>
          </p:cNvPr>
          <p:cNvSpPr txBox="1"/>
          <p:nvPr/>
        </p:nvSpPr>
        <p:spPr>
          <a:xfrm>
            <a:off x="2792322" y="6047897"/>
            <a:ext cx="4665025"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4"/>
              </a:rPr>
              <a:t>homepages.gac.edu.  </a:t>
            </a:r>
            <a:r>
              <a:rPr lang="en-US" sz="1000" dirty="0">
                <a:latin typeface="Arial" panose="020B0604020202020204" pitchFamily="34" charset="0"/>
                <a:cs typeface="Arial" panose="020B0604020202020204" pitchFamily="34" charset="0"/>
              </a:rPr>
              <a:t>No licensing or copyright provided by author</a:t>
            </a:r>
          </a:p>
        </p:txBody>
      </p:sp>
      <p:sp>
        <p:nvSpPr>
          <p:cNvPr id="8" name="TextBox 7">
            <a:extLst>
              <a:ext uri="{FF2B5EF4-FFF2-40B4-BE49-F238E27FC236}">
                <a16:creationId xmlns:a16="http://schemas.microsoft.com/office/drawing/2014/main" id="{9AF9825A-0A56-EC14-1DB7-1BCBBE6B84B3}"/>
              </a:ext>
            </a:extLst>
          </p:cNvPr>
          <p:cNvSpPr txBox="1"/>
          <p:nvPr/>
        </p:nvSpPr>
        <p:spPr>
          <a:xfrm>
            <a:off x="568039" y="5090402"/>
            <a:ext cx="6431222" cy="646331"/>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A Typical Child on Piaget’s Conservation Tasks</a:t>
            </a:r>
            <a:r>
              <a:rPr lang="en-US" sz="1200" dirty="0">
                <a:latin typeface="Arial" panose="020B0604020202020204" pitchFamily="34" charset="0"/>
                <a:cs typeface="Arial" panose="020B0604020202020204" pitchFamily="34" charset="0"/>
              </a:rPr>
              <a:t>, which shows a 4-and-a-half-year-old child attempting conservation of number, length, continuous liquid (you’ve seen this before), mass and area.</a:t>
            </a:r>
          </a:p>
        </p:txBody>
      </p:sp>
      <p:pic>
        <p:nvPicPr>
          <p:cNvPr id="12" name="Picture 11">
            <a:extLst>
              <a:ext uri="{FF2B5EF4-FFF2-40B4-BE49-F238E27FC236}">
                <a16:creationId xmlns:a16="http://schemas.microsoft.com/office/drawing/2014/main" id="{83AF0AB2-A120-16B5-59B3-A669C93FD89B}"/>
              </a:ext>
            </a:extLst>
          </p:cNvPr>
          <p:cNvPicPr>
            <a:picLocks noChangeAspect="1"/>
          </p:cNvPicPr>
          <p:nvPr/>
        </p:nvPicPr>
        <p:blipFill>
          <a:blip r:embed="rId6"/>
          <a:stretch>
            <a:fillRect/>
          </a:stretch>
        </p:blipFill>
        <p:spPr>
          <a:xfrm>
            <a:off x="7457347" y="65428"/>
            <a:ext cx="4523624" cy="6218459"/>
          </a:xfrm>
          <a:prstGeom prst="rect">
            <a:avLst/>
          </a:prstGeom>
        </p:spPr>
      </p:pic>
    </p:spTree>
    <p:extLst>
      <p:ext uri="{BB962C8B-B14F-4D97-AF65-F5344CB8AC3E}">
        <p14:creationId xmlns:p14="http://schemas.microsoft.com/office/powerpoint/2010/main" val="3435406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5BCF8BD-937C-979D-D889-586091F4EA66}"/>
              </a:ext>
            </a:extLst>
          </p:cNvPr>
          <p:cNvSpPr txBox="1">
            <a:spLocks/>
          </p:cNvSpPr>
          <p:nvPr/>
        </p:nvSpPr>
        <p:spPr>
          <a:xfrm>
            <a:off x="1408601" y="138164"/>
            <a:ext cx="9371833"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3: Concrete Operational Thinking: Horizontal Decalage</a:t>
            </a:r>
          </a:p>
        </p:txBody>
      </p:sp>
      <p:sp>
        <p:nvSpPr>
          <p:cNvPr id="9" name="TextBox 8">
            <a:extLst>
              <a:ext uri="{FF2B5EF4-FFF2-40B4-BE49-F238E27FC236}">
                <a16:creationId xmlns:a16="http://schemas.microsoft.com/office/drawing/2014/main" id="{0FD13B65-3BFA-4ACD-C250-3C33C7E6F4EB}"/>
              </a:ext>
            </a:extLst>
          </p:cNvPr>
          <p:cNvSpPr txBox="1"/>
          <p:nvPr/>
        </p:nvSpPr>
        <p:spPr>
          <a:xfrm>
            <a:off x="835525" y="608777"/>
            <a:ext cx="11204075"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While the concrete operational child can solve the logic problem given below when provided with the image illustrating an example of the question, that same concrete operational child cannot solve a problem given abstractly.  That is when simply asked only the question, if A is greater than B and, B is greater than C, then… </a:t>
            </a:r>
          </a:p>
        </p:txBody>
      </p:sp>
      <p:sp>
        <p:nvSpPr>
          <p:cNvPr id="14" name="TextBox 13">
            <a:extLst>
              <a:ext uri="{FF2B5EF4-FFF2-40B4-BE49-F238E27FC236}">
                <a16:creationId xmlns:a16="http://schemas.microsoft.com/office/drawing/2014/main" id="{424804F0-C355-A813-5556-631A02BFB64F}"/>
              </a:ext>
            </a:extLst>
          </p:cNvPr>
          <p:cNvSpPr txBox="1"/>
          <p:nvPr/>
        </p:nvSpPr>
        <p:spPr>
          <a:xfrm>
            <a:off x="2095500" y="2002720"/>
            <a:ext cx="8324850" cy="369332"/>
          </a:xfrm>
          <a:prstGeom prst="rect">
            <a:avLst/>
          </a:prstGeom>
          <a:noFill/>
        </p:spPr>
        <p:txBody>
          <a:bodyPr wrap="square" rtlCol="0">
            <a:spAutoFit/>
          </a:bodyPr>
          <a:lstStyle/>
          <a:p>
            <a:r>
              <a:rPr lang="en-US" dirty="0"/>
              <a:t>If A is greater than B and, B is greater than C, then…what is the next logical conclusion?</a:t>
            </a:r>
          </a:p>
        </p:txBody>
      </p:sp>
      <p:pic>
        <p:nvPicPr>
          <p:cNvPr id="3" name="Picture 2">
            <a:extLst>
              <a:ext uri="{FF2B5EF4-FFF2-40B4-BE49-F238E27FC236}">
                <a16:creationId xmlns:a16="http://schemas.microsoft.com/office/drawing/2014/main" id="{17E0B834-3862-F35C-155D-D532FF8543A9}"/>
              </a:ext>
            </a:extLst>
          </p:cNvPr>
          <p:cNvPicPr>
            <a:picLocks noChangeAspect="1"/>
          </p:cNvPicPr>
          <p:nvPr/>
        </p:nvPicPr>
        <p:blipFill>
          <a:blip r:embed="rId2"/>
          <a:stretch>
            <a:fillRect/>
          </a:stretch>
        </p:blipFill>
        <p:spPr>
          <a:xfrm>
            <a:off x="4981902" y="2372052"/>
            <a:ext cx="2225233" cy="3145809"/>
          </a:xfrm>
          <a:prstGeom prst="rect">
            <a:avLst/>
          </a:prstGeom>
        </p:spPr>
      </p:pic>
      <p:sp>
        <p:nvSpPr>
          <p:cNvPr id="2" name="TextBox 1">
            <a:extLst>
              <a:ext uri="{FF2B5EF4-FFF2-40B4-BE49-F238E27FC236}">
                <a16:creationId xmlns:a16="http://schemas.microsoft.com/office/drawing/2014/main" id="{D1852346-14FD-613D-9A4A-66940497A278}"/>
              </a:ext>
            </a:extLst>
          </p:cNvPr>
          <p:cNvSpPr txBox="1"/>
          <p:nvPr/>
        </p:nvSpPr>
        <p:spPr>
          <a:xfrm>
            <a:off x="3389899" y="5879891"/>
            <a:ext cx="5409238" cy="369332"/>
          </a:xfrm>
          <a:prstGeom prst="rect">
            <a:avLst/>
          </a:prstGeom>
          <a:noFill/>
        </p:spPr>
        <p:txBody>
          <a:bodyPr wrap="none" rtlCol="0">
            <a:spAutoFit/>
          </a:bodyPr>
          <a:lstStyle/>
          <a:p>
            <a:r>
              <a:rPr lang="en-US" dirty="0"/>
              <a:t>The answer to the above question is A, is greater than C</a:t>
            </a:r>
          </a:p>
        </p:txBody>
      </p:sp>
    </p:spTree>
    <p:extLst>
      <p:ext uri="{BB962C8B-B14F-4D97-AF65-F5344CB8AC3E}">
        <p14:creationId xmlns:p14="http://schemas.microsoft.com/office/powerpoint/2010/main" val="79171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52A6202-A089-411A-8FBB-D3F3DB22E78D}"/>
              </a:ext>
            </a:extLst>
          </p:cNvPr>
          <p:cNvSpPr txBox="1">
            <a:spLocks/>
          </p:cNvSpPr>
          <p:nvPr/>
        </p:nvSpPr>
        <p:spPr>
          <a:xfrm>
            <a:off x="2421277" y="74933"/>
            <a:ext cx="7346482"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4: Formal Operational Thinking</a:t>
            </a:r>
          </a:p>
        </p:txBody>
      </p:sp>
      <p:sp>
        <p:nvSpPr>
          <p:cNvPr id="10" name="TextBox 9">
            <a:extLst>
              <a:ext uri="{FF2B5EF4-FFF2-40B4-BE49-F238E27FC236}">
                <a16:creationId xmlns:a16="http://schemas.microsoft.com/office/drawing/2014/main" id="{E6606B28-110F-417D-96A7-D31BD72CC08E}"/>
              </a:ext>
            </a:extLst>
          </p:cNvPr>
          <p:cNvSpPr txBox="1"/>
          <p:nvPr/>
        </p:nvSpPr>
        <p:spPr>
          <a:xfrm>
            <a:off x="187864" y="501867"/>
            <a:ext cx="11813309" cy="550920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dirty="0"/>
              <a:t>The formal operational stage begins at approximately 12 years of age.</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At this stage adolescents can manipulate ideas in their head, without the benefit of concrete material.</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At this stage adolescents can:</a:t>
            </a:r>
          </a:p>
          <a:p>
            <a:pPr marL="742950" lvl="1" indent="-285750">
              <a:buFont typeface="Wingdings" panose="05000000000000000000" pitchFamily="2" charset="2"/>
              <a:buChar char="Ø"/>
            </a:pPr>
            <a:r>
              <a:rPr lang="en-US" sz="1600" dirty="0"/>
              <a:t>Use hypothetico-deductive reasoning to generate hypotheses about the world and approach problems in a systematic and organized way.</a:t>
            </a:r>
          </a:p>
          <a:p>
            <a:pPr marL="742950" lvl="1" indent="-285750">
              <a:buFont typeface="Wingdings" panose="05000000000000000000" pitchFamily="2" charset="2"/>
              <a:buChar char="Ø"/>
            </a:pPr>
            <a:r>
              <a:rPr lang="en-US" sz="1600" dirty="0"/>
              <a:t>Reason abstractly and think about hypothetical and abstract concepts in a way that younger children cannot, such as questions like the one on the previous slide.</a:t>
            </a:r>
          </a:p>
          <a:p>
            <a:pPr marL="742950" lvl="1"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Testing Formal Operations:</a:t>
            </a:r>
          </a:p>
          <a:p>
            <a:pPr marL="742950" lvl="1" indent="-285750">
              <a:buFont typeface="Wingdings" panose="05000000000000000000" pitchFamily="2" charset="2"/>
              <a:buChar char="Ø"/>
            </a:pPr>
            <a:r>
              <a:rPr lang="en-US" sz="1600" dirty="0"/>
              <a:t>Third Eye Task – One of the simplest tests of formal operations</a:t>
            </a:r>
          </a:p>
          <a:p>
            <a:pPr marL="1200150" lvl="2" indent="-285750">
              <a:buFont typeface="Wingdings" panose="05000000000000000000" pitchFamily="2" charset="2"/>
              <a:buChar char="Ø"/>
            </a:pPr>
            <a:r>
              <a:rPr lang="en-US" sz="1600" b="0" i="0" dirty="0">
                <a:solidFill>
                  <a:srgbClr val="282828"/>
                </a:solidFill>
                <a:effectLst/>
              </a:rPr>
              <a:t>Children were asked where they would put an extra eye, if they were able to have a third one, and why. Schaffer (1988) reported that when asked this question, 9-year-olds all suggested that the third eye should be on the forehead.  However, 11-year-olds were more inventive, for example suggesting that a third eye placed on the hand would be useful for seeing round corners.</a:t>
            </a:r>
          </a:p>
          <a:p>
            <a:pPr marL="1200150" lvl="2" indent="-285750">
              <a:buFont typeface="Wingdings" panose="05000000000000000000" pitchFamily="2" charset="2"/>
              <a:buChar char="Ø"/>
            </a:pPr>
            <a:r>
              <a:rPr lang="en-US" sz="1600" dirty="0">
                <a:solidFill>
                  <a:srgbClr val="282828"/>
                </a:solidFill>
              </a:rPr>
              <a:t>The balance scale task requires the child to use their understanding of distance and weight to predict whether the arms of a balance will either fall right, left or balance. (Go to the </a:t>
            </a:r>
            <a:r>
              <a:rPr lang="en-US" sz="1600" dirty="0">
                <a:solidFill>
                  <a:srgbClr val="282828"/>
                </a:solidFill>
                <a:hlinkClick r:id="rId2"/>
              </a:rPr>
              <a:t>Human Development Video Activity </a:t>
            </a:r>
            <a:r>
              <a:rPr lang="en-US" sz="1600" dirty="0">
                <a:solidFill>
                  <a:srgbClr val="282828"/>
                </a:solidFill>
              </a:rPr>
              <a:t>which takes you through typical balance scale problems and shows the answers given by children of different ages as well as the rationale for their answers.)</a:t>
            </a:r>
            <a:endParaRPr lang="en-US" sz="1600" b="0" i="0" dirty="0">
              <a:solidFill>
                <a:srgbClr val="282828"/>
              </a:solidFill>
              <a:effectLst/>
            </a:endParaRPr>
          </a:p>
          <a:p>
            <a:pPr lvl="2"/>
            <a:endParaRPr lang="en-US" sz="1600" dirty="0"/>
          </a:p>
          <a:p>
            <a:pPr marL="285750" indent="-285750">
              <a:buFont typeface="Wingdings" panose="05000000000000000000" pitchFamily="2" charset="2"/>
              <a:buChar char="Ø"/>
            </a:pPr>
            <a:r>
              <a:rPr lang="en-US" sz="1600" dirty="0"/>
              <a:t>While most individuals attain some degree of formal operational thinking, most adults do not regularly demonstrate formal operational thought.</a:t>
            </a:r>
          </a:p>
        </p:txBody>
      </p:sp>
    </p:spTree>
    <p:extLst>
      <p:ext uri="{BB962C8B-B14F-4D97-AF65-F5344CB8AC3E}">
        <p14:creationId xmlns:p14="http://schemas.microsoft.com/office/powerpoint/2010/main" val="3179517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9086093-C71D-4E18-A504-C76D20D9D953}"/>
              </a:ext>
            </a:extLst>
          </p:cNvPr>
          <p:cNvSpPr txBox="1">
            <a:spLocks/>
          </p:cNvSpPr>
          <p:nvPr/>
        </p:nvSpPr>
        <p:spPr>
          <a:xfrm>
            <a:off x="4036647" y="81105"/>
            <a:ext cx="3969408"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Siegler’s Balance Scale Problem</a:t>
            </a:r>
          </a:p>
        </p:txBody>
      </p:sp>
      <p:sp>
        <p:nvSpPr>
          <p:cNvPr id="17" name="TextBox 16">
            <a:extLst>
              <a:ext uri="{FF2B5EF4-FFF2-40B4-BE49-F238E27FC236}">
                <a16:creationId xmlns:a16="http://schemas.microsoft.com/office/drawing/2014/main" id="{B498C15F-6D0C-4061-9F01-85659833866A}"/>
              </a:ext>
            </a:extLst>
          </p:cNvPr>
          <p:cNvSpPr txBox="1"/>
          <p:nvPr/>
        </p:nvSpPr>
        <p:spPr>
          <a:xfrm>
            <a:off x="510651" y="3286141"/>
            <a:ext cx="11261217" cy="230832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cs typeface="Arial" panose="020B0604020202020204" pitchFamily="34" charset="0"/>
              </a:rPr>
              <a:t>Rule 1: Only considers the number of blocks and disregards the distance</a:t>
            </a:r>
          </a:p>
          <a:p>
            <a:endParaRPr lang="en-US" dirty="0">
              <a:cs typeface="Arial" panose="020B0604020202020204" pitchFamily="34" charset="0"/>
            </a:endParaRPr>
          </a:p>
          <a:p>
            <a:r>
              <a:rPr lang="en-US" dirty="0">
                <a:cs typeface="Arial" panose="020B0604020202020204" pitchFamily="34" charset="0"/>
              </a:rPr>
              <a:t>Rule 2: Does include the distance, but only when the number of blocks is equal on both sides</a:t>
            </a:r>
          </a:p>
          <a:p>
            <a:endParaRPr lang="en-US" dirty="0">
              <a:cs typeface="Arial" panose="020B0604020202020204" pitchFamily="34" charset="0"/>
            </a:endParaRPr>
          </a:p>
          <a:p>
            <a:r>
              <a:rPr lang="en-US" dirty="0">
                <a:cs typeface="Arial" panose="020B0604020202020204" pitchFamily="34" charset="0"/>
              </a:rPr>
              <a:t>Rule 3: The child knows that both the number of blocks and the distance should be considered, but does not know how to properly apply the rule and so will guess when both the weight and distance are in conflict as in “C,” above</a:t>
            </a:r>
          </a:p>
          <a:p>
            <a:endParaRPr lang="en-US" dirty="0">
              <a:cs typeface="Arial" panose="020B0604020202020204" pitchFamily="34" charset="0"/>
            </a:endParaRPr>
          </a:p>
          <a:p>
            <a:r>
              <a:rPr lang="en-US" dirty="0">
                <a:cs typeface="Arial" panose="020B0604020202020204" pitchFamily="34" charset="0"/>
              </a:rPr>
              <a:t>Rule 4: Can take both the weight and distance into account and will come to the correct answer</a:t>
            </a:r>
          </a:p>
        </p:txBody>
      </p:sp>
      <p:sp>
        <p:nvSpPr>
          <p:cNvPr id="18" name="TextBox 17">
            <a:extLst>
              <a:ext uri="{FF2B5EF4-FFF2-40B4-BE49-F238E27FC236}">
                <a16:creationId xmlns:a16="http://schemas.microsoft.com/office/drawing/2014/main" id="{3DDB7D3B-685C-4016-9FDE-A8EFFE22F20A}"/>
              </a:ext>
            </a:extLst>
          </p:cNvPr>
          <p:cNvSpPr txBox="1"/>
          <p:nvPr/>
        </p:nvSpPr>
        <p:spPr>
          <a:xfrm>
            <a:off x="510651" y="5968462"/>
            <a:ext cx="1140218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b="0" i="0" dirty="0" err="1">
                <a:solidFill>
                  <a:srgbClr val="303030"/>
                </a:solidFill>
                <a:effectLst/>
                <a:latin typeface="Arial" panose="020B0604020202020204" pitchFamily="34" charset="0"/>
                <a:cs typeface="Arial" panose="020B0604020202020204" pitchFamily="34" charset="0"/>
              </a:rPr>
              <a:t>Hofman</a:t>
            </a:r>
            <a:r>
              <a:rPr lang="en-US" sz="1000" b="0" i="0" dirty="0">
                <a:solidFill>
                  <a:srgbClr val="303030"/>
                </a:solidFill>
                <a:effectLst/>
                <a:latin typeface="Arial" panose="020B0604020202020204" pitchFamily="34" charset="0"/>
                <a:cs typeface="Arial" panose="020B0604020202020204" pitchFamily="34" charset="0"/>
              </a:rPr>
              <a:t>, A. D., Visser, I., Jansen, B. R., &amp; van der Maas, H. L. (2015). </a:t>
            </a:r>
            <a:r>
              <a:rPr lang="en-US" sz="1000" b="0" i="0" dirty="0">
                <a:solidFill>
                  <a:srgbClr val="303030"/>
                </a:solidFill>
                <a:effectLst/>
                <a:latin typeface="Arial" panose="020B0604020202020204" pitchFamily="34" charset="0"/>
                <a:cs typeface="Arial" panose="020B0604020202020204" pitchFamily="34" charset="0"/>
                <a:hlinkClick r:id="rId2"/>
              </a:rPr>
              <a:t>The Balance-Scale Task Revisited: A Comparison of Statistical Models for Rule-Based and Information-Integration Theories of Proportional Reasoning</a:t>
            </a:r>
            <a:r>
              <a:rPr lang="en-US" sz="1000" b="0" i="0" dirty="0">
                <a:solidFill>
                  <a:srgbClr val="303030"/>
                </a:solidFill>
                <a:effectLst/>
                <a:latin typeface="Arial" panose="020B0604020202020204" pitchFamily="34" charset="0"/>
                <a:cs typeface="Arial" panose="020B0604020202020204" pitchFamily="34" charset="0"/>
              </a:rPr>
              <a:t>. </a:t>
            </a:r>
            <a:r>
              <a:rPr lang="en-US" sz="1000" b="0" i="1" dirty="0" err="1">
                <a:solidFill>
                  <a:srgbClr val="303030"/>
                </a:solidFill>
                <a:effectLst/>
                <a:latin typeface="Arial" panose="020B0604020202020204" pitchFamily="34" charset="0"/>
                <a:cs typeface="Arial" panose="020B0604020202020204" pitchFamily="34" charset="0"/>
              </a:rPr>
              <a:t>PloS</a:t>
            </a:r>
            <a:r>
              <a:rPr lang="en-US" sz="1000" b="0" i="1" dirty="0">
                <a:solidFill>
                  <a:srgbClr val="303030"/>
                </a:solidFill>
                <a:effectLst/>
                <a:latin typeface="Arial" panose="020B0604020202020204" pitchFamily="34" charset="0"/>
                <a:cs typeface="Arial" panose="020B0604020202020204" pitchFamily="34" charset="0"/>
              </a:rPr>
              <a:t> one</a:t>
            </a:r>
            <a:r>
              <a:rPr lang="en-US" sz="1000" b="0" i="0" dirty="0">
                <a:solidFill>
                  <a:srgbClr val="303030"/>
                </a:solidFill>
                <a:effectLst/>
                <a:latin typeface="Arial" panose="020B0604020202020204" pitchFamily="34" charset="0"/>
                <a:cs typeface="Arial" panose="020B0604020202020204" pitchFamily="34" charset="0"/>
              </a:rPr>
              <a:t>, </a:t>
            </a:r>
            <a:r>
              <a:rPr lang="en-US" sz="1000" b="0" i="1" dirty="0">
                <a:solidFill>
                  <a:srgbClr val="303030"/>
                </a:solidFill>
                <a:effectLst/>
                <a:latin typeface="Arial" panose="020B0604020202020204" pitchFamily="34" charset="0"/>
                <a:cs typeface="Arial" panose="020B0604020202020204" pitchFamily="34" charset="0"/>
              </a:rPr>
              <a:t>10</a:t>
            </a:r>
            <a:r>
              <a:rPr lang="en-US" sz="1000" b="0" i="0" dirty="0">
                <a:solidFill>
                  <a:srgbClr val="303030"/>
                </a:solidFill>
                <a:effectLst/>
                <a:latin typeface="Arial" panose="020B0604020202020204" pitchFamily="34" charset="0"/>
                <a:cs typeface="Arial" panose="020B0604020202020204" pitchFamily="34" charset="0"/>
              </a:rPr>
              <a:t>(10), e0136449. From U.S. National Library of Medicine National Institutes of Health.  </a:t>
            </a:r>
            <a:r>
              <a:rPr lang="en-US" sz="1000" b="0" i="0" dirty="0">
                <a:solidFill>
                  <a:srgbClr val="303030"/>
                </a:solidFill>
                <a:effectLst/>
                <a:latin typeface="Arial" panose="020B0604020202020204" pitchFamily="34" charset="0"/>
                <a:cs typeface="Arial" panose="020B0604020202020204" pitchFamily="34" charset="0"/>
                <a:hlinkClick r:id="rId3"/>
              </a:rPr>
              <a:t>Public Domain</a:t>
            </a:r>
            <a:r>
              <a:rPr lang="en-US" sz="1000" b="0" i="0" dirty="0">
                <a:solidFill>
                  <a:srgbClr val="303030"/>
                </a:solidFill>
                <a:effectLst/>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DD18E7E7-FE14-3707-0B7F-9E3871BFD980}"/>
              </a:ext>
            </a:extLst>
          </p:cNvPr>
          <p:cNvPicPr>
            <a:picLocks noChangeAspect="1"/>
          </p:cNvPicPr>
          <p:nvPr/>
        </p:nvPicPr>
        <p:blipFill>
          <a:blip r:embed="rId4"/>
          <a:stretch>
            <a:fillRect/>
          </a:stretch>
        </p:blipFill>
        <p:spPr>
          <a:xfrm>
            <a:off x="596376" y="1396978"/>
            <a:ext cx="11351736" cy="1908213"/>
          </a:xfrm>
          <a:prstGeom prst="rect">
            <a:avLst/>
          </a:prstGeom>
        </p:spPr>
      </p:pic>
      <p:sp>
        <p:nvSpPr>
          <p:cNvPr id="6" name="TextBox 5">
            <a:extLst>
              <a:ext uri="{FF2B5EF4-FFF2-40B4-BE49-F238E27FC236}">
                <a16:creationId xmlns:a16="http://schemas.microsoft.com/office/drawing/2014/main" id="{FFE6DEBE-A1FC-03D0-25D5-D180B638EC20}"/>
              </a:ext>
            </a:extLst>
          </p:cNvPr>
          <p:cNvSpPr txBox="1"/>
          <p:nvPr/>
        </p:nvSpPr>
        <p:spPr>
          <a:xfrm>
            <a:off x="510651" y="489428"/>
            <a:ext cx="11261216"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Siegler (2016) viewed development as more of a continuum, rather than stages and  differentiated between a series of rules that children might use to solve balance-scale items.</a:t>
            </a:r>
          </a:p>
        </p:txBody>
      </p:sp>
      <p:sp>
        <p:nvSpPr>
          <p:cNvPr id="8" name="TextBox 7">
            <a:extLst>
              <a:ext uri="{FF2B5EF4-FFF2-40B4-BE49-F238E27FC236}">
                <a16:creationId xmlns:a16="http://schemas.microsoft.com/office/drawing/2014/main" id="{34C8C281-4171-65D7-6EF5-92847C4AFBCD}"/>
              </a:ext>
            </a:extLst>
          </p:cNvPr>
          <p:cNvSpPr txBox="1"/>
          <p:nvPr/>
        </p:nvSpPr>
        <p:spPr>
          <a:xfrm>
            <a:off x="1809750" y="5594465"/>
            <a:ext cx="8423203" cy="276999"/>
          </a:xfrm>
          <a:prstGeom prst="rect">
            <a:avLst/>
          </a:prstGeom>
          <a:noFill/>
        </p:spPr>
        <p:txBody>
          <a:bodyPr wrap="none" rtlCol="0">
            <a:spAutoFit/>
          </a:bodyPr>
          <a:lstStyle/>
          <a:p>
            <a:r>
              <a:rPr lang="en-US" sz="1200" dirty="0"/>
              <a:t>Video: </a:t>
            </a:r>
            <a:r>
              <a:rPr lang="en-US" sz="1200" dirty="0">
                <a:hlinkClick r:id="rId5"/>
              </a:rPr>
              <a:t>Cognitive Psychology – Session 3 </a:t>
            </a:r>
            <a:r>
              <a:rPr lang="en-US" sz="1200" dirty="0"/>
              <a:t>explains Siegler’s balance scale task.  Begin at timestamp 11:46 and end at timestamp 18:18.</a:t>
            </a:r>
          </a:p>
        </p:txBody>
      </p:sp>
    </p:spTree>
    <p:extLst>
      <p:ext uri="{BB962C8B-B14F-4D97-AF65-F5344CB8AC3E}">
        <p14:creationId xmlns:p14="http://schemas.microsoft.com/office/powerpoint/2010/main" val="1820242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71601" y="147826"/>
            <a:ext cx="4648798" cy="484989"/>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What is Cognitive Development?</a:t>
            </a:r>
          </a:p>
        </p:txBody>
      </p:sp>
      <p:sp>
        <p:nvSpPr>
          <p:cNvPr id="3" name="Rectangle 2"/>
          <p:cNvSpPr/>
          <p:nvPr/>
        </p:nvSpPr>
        <p:spPr>
          <a:xfrm>
            <a:off x="171144" y="913365"/>
            <a:ext cx="6862702" cy="4401205"/>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342900" lvl="0" indent="-342900" defTabSz="914400" eaLnBrk="0" fontAlgn="base" hangingPunct="0">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Cognition is the mental processes used in acquiring knowledge and comprehension.</a:t>
            </a:r>
          </a:p>
          <a:p>
            <a:pPr marL="342900" lvl="0" indent="-342900" defTabSz="914400" eaLnBrk="0" fontAlgn="base" hangingPunct="0">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Cognition is not simply intelligence, but intelligence is a part of cognition.  </a:t>
            </a:r>
          </a:p>
          <a:p>
            <a:pPr marL="342900" lvl="0" indent="-342900" defTabSz="914400" eaLnBrk="0" fontAlgn="base" hangingPunct="0">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Cognition includes all higher order thinking including the use of logic, problem solving, judging, and remembering. </a:t>
            </a:r>
          </a:p>
          <a:p>
            <a:pPr marL="342900" lvl="0" indent="-342900" defTabSz="914400" fontAlgn="base">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Cognitive development focuses on the changes that occur in how we think and learn as we grow. </a:t>
            </a:r>
          </a:p>
          <a:p>
            <a:pPr marL="342900" lvl="0" indent="-342900" defTabSz="914400" fontAlgn="base">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Children do not just know less than adults do, there are differences in the very way that they think about and understand their experiences.</a:t>
            </a:r>
          </a:p>
          <a:p>
            <a:pPr marL="342900" lvl="0" indent="-342900" defTabSz="914400" fontAlgn="base">
              <a:spcBef>
                <a:spcPct val="20000"/>
              </a:spcBef>
              <a:spcAft>
                <a:spcPct val="0"/>
              </a:spcAft>
              <a:buClr>
                <a:schemeClr val="tx1"/>
              </a:buClr>
              <a:buSzPct val="70000"/>
              <a:buFont typeface="Wingdings" panose="05000000000000000000" pitchFamily="2" charset="2"/>
              <a:buChar char="Ø"/>
            </a:pPr>
            <a:r>
              <a:rPr lang="en-US" sz="2000" kern="0" dirty="0">
                <a:solidFill>
                  <a:srgbClr val="000000"/>
                </a:solidFill>
                <a:cs typeface="Arial" panose="020B0604020202020204" pitchFamily="34" charset="0"/>
              </a:rPr>
              <a:t>Cognitive processes build on each other and are used in existing knowledge and to generate new knowledge.</a:t>
            </a:r>
          </a:p>
        </p:txBody>
      </p:sp>
      <p:pic>
        <p:nvPicPr>
          <p:cNvPr id="5" name="Picture 4">
            <a:extLst>
              <a:ext uri="{FF2B5EF4-FFF2-40B4-BE49-F238E27FC236}">
                <a16:creationId xmlns:a16="http://schemas.microsoft.com/office/drawing/2014/main" id="{E86F6248-10EC-4981-927D-4DCA970BBE99}"/>
              </a:ext>
            </a:extLst>
          </p:cNvPr>
          <p:cNvPicPr>
            <a:picLocks noChangeAspect="1"/>
          </p:cNvPicPr>
          <p:nvPr/>
        </p:nvPicPr>
        <p:blipFill rotWithShape="1">
          <a:blip r:embed="rId2"/>
          <a:srcRect l="16024" t="46403" b="8667"/>
          <a:stretch/>
        </p:blipFill>
        <p:spPr>
          <a:xfrm>
            <a:off x="7294108" y="1559488"/>
            <a:ext cx="4106361" cy="3108960"/>
          </a:xfrm>
          <a:prstGeom prst="rect">
            <a:avLst/>
          </a:prstGeom>
        </p:spPr>
      </p:pic>
      <p:sp>
        <p:nvSpPr>
          <p:cNvPr id="6" name="TextBox 5">
            <a:extLst>
              <a:ext uri="{FF2B5EF4-FFF2-40B4-BE49-F238E27FC236}">
                <a16:creationId xmlns:a16="http://schemas.microsoft.com/office/drawing/2014/main" id="{D5E78EBA-2C80-4A47-87FA-CC64FD3108A8}"/>
              </a:ext>
            </a:extLst>
          </p:cNvPr>
          <p:cNvSpPr txBox="1"/>
          <p:nvPr/>
        </p:nvSpPr>
        <p:spPr>
          <a:xfrm>
            <a:off x="7504851" y="4744560"/>
            <a:ext cx="389561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Wikimedia Commons</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SA 3.0</a:t>
            </a:r>
            <a:endParaRPr lang="en-US" sz="1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BF0EA52-C368-0E09-8A7B-D6CA40489A47}"/>
              </a:ext>
            </a:extLst>
          </p:cNvPr>
          <p:cNvSpPr txBox="1"/>
          <p:nvPr/>
        </p:nvSpPr>
        <p:spPr>
          <a:xfrm>
            <a:off x="171144" y="5389036"/>
            <a:ext cx="717305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What is Cognition? Explained in 2 Min.</a:t>
            </a:r>
            <a:r>
              <a:rPr lang="en-US" sz="1200" dirty="0">
                <a:latin typeface="Arial" panose="020B0604020202020204" pitchFamily="34" charset="0"/>
                <a:cs typeface="Arial" panose="020B0604020202020204" pitchFamily="34" charset="0"/>
              </a:rPr>
              <a:t> The information up to timestamp 1:35 explains cognition.</a:t>
            </a:r>
          </a:p>
        </p:txBody>
      </p:sp>
    </p:spTree>
    <p:extLst>
      <p:ext uri="{BB962C8B-B14F-4D97-AF65-F5344CB8AC3E}">
        <p14:creationId xmlns:p14="http://schemas.microsoft.com/office/powerpoint/2010/main" val="47348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C1F7B5B-43D0-4E85-A94E-4DD8A9E8DD2E}"/>
              </a:ext>
            </a:extLst>
          </p:cNvPr>
          <p:cNvSpPr txBox="1">
            <a:spLocks/>
          </p:cNvSpPr>
          <p:nvPr/>
        </p:nvSpPr>
        <p:spPr>
          <a:xfrm>
            <a:off x="4262786" y="128993"/>
            <a:ext cx="3666427"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Vygotsky’s Theory: The Basics</a:t>
            </a:r>
          </a:p>
        </p:txBody>
      </p:sp>
      <p:sp>
        <p:nvSpPr>
          <p:cNvPr id="2" name="TextBox 1">
            <a:extLst>
              <a:ext uri="{FF2B5EF4-FFF2-40B4-BE49-F238E27FC236}">
                <a16:creationId xmlns:a16="http://schemas.microsoft.com/office/drawing/2014/main" id="{61FBFB7D-4C54-4B0D-A07C-8684A299C931}"/>
              </a:ext>
            </a:extLst>
          </p:cNvPr>
          <p:cNvSpPr txBox="1"/>
          <p:nvPr/>
        </p:nvSpPr>
        <p:spPr>
          <a:xfrm>
            <a:off x="165717" y="578916"/>
            <a:ext cx="11860566" cy="2308324"/>
          </a:xfrm>
          <a:prstGeom prst="rect">
            <a:avLst/>
          </a:prstGeom>
          <a:solidFill>
            <a:schemeClr val="accent1">
              <a:lumMod val="20000"/>
              <a:lumOff val="80000"/>
            </a:schemeClr>
          </a:solidFill>
        </p:spPr>
        <p:txBody>
          <a:bodyPr wrap="square" rtlCol="0">
            <a:spAutoFit/>
          </a:bodyPr>
          <a:lstStyle/>
          <a:p>
            <a:pPr marL="285750" indent="-285750">
              <a:buFont typeface="Wingdings" panose="05000000000000000000" pitchFamily="2" charset="2"/>
              <a:buChar char="Ø"/>
            </a:pPr>
            <a:r>
              <a:rPr lang="en-US" dirty="0">
                <a:cs typeface="Arial" panose="020B0604020202020204" pitchFamily="34" charset="0"/>
              </a:rPr>
              <a:t>Egocentric speech does not “die out” as the child matures as theorized by Piaget, but rather becomes inner speech or thought.</a:t>
            </a:r>
          </a:p>
          <a:p>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Vygotsky’s believed that culture and social interaction within that culture plays a central role in cognitive development, and unlike Piaget believed that learning impacts development rather than development driving learning.</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Learning takes place within the Zone of Proximal Development (ZPD), which contains cognitive structures that can only mature with the help of a more experienced other.</a:t>
            </a:r>
          </a:p>
        </p:txBody>
      </p:sp>
      <p:pic>
        <p:nvPicPr>
          <p:cNvPr id="7" name="Picture 6">
            <a:extLst>
              <a:ext uri="{FF2B5EF4-FFF2-40B4-BE49-F238E27FC236}">
                <a16:creationId xmlns:a16="http://schemas.microsoft.com/office/drawing/2014/main" id="{6BF97BC9-E798-4445-990B-68B1545B3105}"/>
              </a:ext>
            </a:extLst>
          </p:cNvPr>
          <p:cNvPicPr>
            <a:picLocks noChangeAspect="1"/>
          </p:cNvPicPr>
          <p:nvPr/>
        </p:nvPicPr>
        <p:blipFill rotWithShape="1">
          <a:blip r:embed="rId2"/>
          <a:srcRect t="4181"/>
          <a:stretch/>
        </p:blipFill>
        <p:spPr>
          <a:xfrm>
            <a:off x="4029454" y="2977339"/>
            <a:ext cx="4133092" cy="2891362"/>
          </a:xfrm>
          <a:prstGeom prst="rect">
            <a:avLst/>
          </a:prstGeom>
        </p:spPr>
      </p:pic>
      <p:sp>
        <p:nvSpPr>
          <p:cNvPr id="8" name="TextBox 7">
            <a:extLst>
              <a:ext uri="{FF2B5EF4-FFF2-40B4-BE49-F238E27FC236}">
                <a16:creationId xmlns:a16="http://schemas.microsoft.com/office/drawing/2014/main" id="{40C03D5F-ABCC-4D21-B60F-A3134A1A55BC}"/>
              </a:ext>
            </a:extLst>
          </p:cNvPr>
          <p:cNvSpPr txBox="1"/>
          <p:nvPr/>
        </p:nvSpPr>
        <p:spPr>
          <a:xfrm>
            <a:off x="3703677" y="6032863"/>
            <a:ext cx="500008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Vygotsky Teaching: Image from </a:t>
            </a:r>
            <a:r>
              <a:rPr lang="en-US" sz="1000" dirty="0">
                <a:latin typeface="Arial" panose="020B0604020202020204" pitchFamily="34" charset="0"/>
                <a:cs typeface="Arial" panose="020B0604020202020204" pitchFamily="34" charset="0"/>
                <a:hlinkClick r:id="rId3"/>
              </a:rPr>
              <a:t>Soviet Psychology Archive</a:t>
            </a:r>
            <a:r>
              <a:rPr lang="en-US" sz="1000" dirty="0">
                <a:latin typeface="Arial" panose="020B0604020202020204" pitchFamily="34" charset="0"/>
                <a:cs typeface="Arial" panose="020B0604020202020204" pitchFamily="34" charset="0"/>
              </a:rPr>
              <a:t>.  Image is </a:t>
            </a:r>
            <a:r>
              <a:rPr lang="en-US" sz="1000" b="0" i="0" dirty="0">
                <a:solidFill>
                  <a:srgbClr val="303030"/>
                </a:solidFill>
                <a:effectLst/>
                <a:latin typeface="Arial" panose="020B0604020202020204" pitchFamily="34" charset="0"/>
                <a:cs typeface="Arial" panose="020B0604020202020204" pitchFamily="34" charset="0"/>
                <a:hlinkClick r:id="rId4"/>
              </a:rPr>
              <a:t>Public Domain</a:t>
            </a:r>
            <a:r>
              <a:rPr lang="en-US" sz="1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70258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D075D-829B-4C85-8A01-4913CE18F037}"/>
              </a:ext>
            </a:extLst>
          </p:cNvPr>
          <p:cNvSpPr txBox="1">
            <a:spLocks/>
          </p:cNvSpPr>
          <p:nvPr/>
        </p:nvSpPr>
        <p:spPr>
          <a:xfrm>
            <a:off x="2223450" y="386850"/>
            <a:ext cx="7745100"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Vygotsky’s Theory: From Social Speech to Inner Speech (Thoughts)</a:t>
            </a:r>
          </a:p>
        </p:txBody>
      </p:sp>
      <p:sp>
        <p:nvSpPr>
          <p:cNvPr id="4" name="Rectangle 3">
            <a:extLst>
              <a:ext uri="{FF2B5EF4-FFF2-40B4-BE49-F238E27FC236}">
                <a16:creationId xmlns:a16="http://schemas.microsoft.com/office/drawing/2014/main" id="{07A1575C-355A-476C-991F-306DE9EE1346}"/>
              </a:ext>
            </a:extLst>
          </p:cNvPr>
          <p:cNvSpPr/>
          <p:nvPr/>
        </p:nvSpPr>
        <p:spPr>
          <a:xfrm>
            <a:off x="172698" y="883666"/>
            <a:ext cx="11734800" cy="4247317"/>
          </a:xfrm>
          <a:prstGeom prst="rect">
            <a:avLst/>
          </a:prstGeom>
          <a:solidFill>
            <a:schemeClr val="accent1">
              <a:lumMod val="20000"/>
              <a:lumOff val="80000"/>
            </a:schemeClr>
          </a:solidFill>
        </p:spPr>
        <p:txBody>
          <a:bodyPr wrap="square">
            <a:spAutoFit/>
          </a:bodyPr>
          <a:lstStyle/>
          <a:p>
            <a:pPr marL="285750"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Social or External Speech (18 months to 3 years):</a:t>
            </a:r>
          </a:p>
          <a:p>
            <a:pPr marL="742950" lvl="1"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This type of speech is merely for communication purposes.  The child uses this type of speech to express simple thoughts like “I want a cookie.”  At this point, thought and language are separate systems and one does not affect the other.</a:t>
            </a:r>
          </a:p>
          <a:p>
            <a:pPr marL="285750" indent="-285750">
              <a:buFont typeface="Wingdings" panose="05000000000000000000" pitchFamily="2" charset="2"/>
              <a:buChar char="Ø"/>
            </a:pPr>
            <a:endParaRPr lang="en-US" b="1"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Private or Egocentric Speech: (From about age 3 to 7):</a:t>
            </a:r>
          </a:p>
          <a:p>
            <a:pPr marL="742950" lvl="1"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Speech for oneself that stems from the child’s social interactions with others that is used for interpersonal communication by the child (the child talking to him or herself) and is believed to enhance the development of self-regulation by the child.  Typically, this type of speech is not understood by others who hear it.</a:t>
            </a:r>
          </a:p>
          <a:p>
            <a:pPr marL="285750" indent="-285750">
              <a:buFont typeface="Wingdings" panose="05000000000000000000" pitchFamily="2" charset="2"/>
              <a:buChar char="Ø"/>
            </a:pPr>
            <a:endParaRPr lang="en-US"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Inner Speech or Thought: </a:t>
            </a:r>
          </a:p>
          <a:p>
            <a:pPr marL="742950" lvl="1" indent="-285750">
              <a:buFont typeface="Wingdings" panose="05000000000000000000" pitchFamily="2" charset="2"/>
              <a:buChar char="Ø"/>
            </a:pPr>
            <a:r>
              <a:rPr lang="en-US" dirty="0">
                <a:solidFill>
                  <a:srgbClr val="000000"/>
                </a:solidFill>
                <a:latin typeface="Arial" panose="020B0604020202020204" pitchFamily="34" charset="0"/>
                <a:cs typeface="Arial" panose="020B0604020202020204" pitchFamily="34" charset="0"/>
              </a:rPr>
              <a:t>According to Vygotsky, “ Inner speech is not the interior aspect of external speech – it is a function in itself.”  Consequently, “ While in external speech thought is embodied in words, in inner speech words die as they bring forth thought.”</a:t>
            </a:r>
            <a:r>
              <a:rPr lang="en-US" baseline="30000" dirty="0">
                <a:solidFill>
                  <a:srgbClr val="000000"/>
                </a:solidFill>
                <a:latin typeface="Arial" panose="020B0604020202020204" pitchFamily="34" charset="0"/>
                <a:cs typeface="Arial" panose="020B0604020202020204" pitchFamily="34" charset="0"/>
              </a:rPr>
              <a:t>1</a:t>
            </a:r>
            <a:r>
              <a:rPr lang="en-US" dirty="0">
                <a:solidFill>
                  <a:srgbClr val="000000"/>
                </a:solidFill>
                <a:latin typeface="Arial" panose="020B0604020202020204" pitchFamily="34" charset="0"/>
                <a:cs typeface="Arial" panose="020B0604020202020204" pitchFamily="34" charset="0"/>
              </a:rPr>
              <a:t> This type of speech allows us to direct our thinking and behavior and enables us to engage in all forms of higher mental functions like “counting in your head.”</a:t>
            </a:r>
            <a:endParaRPr lang="en-US" b="0" i="0" dirty="0">
              <a:solidFill>
                <a:srgbClr val="000000"/>
              </a:solidFill>
              <a:effectLst/>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EFF91616-F423-406E-8742-6D64C0595B08}"/>
              </a:ext>
            </a:extLst>
          </p:cNvPr>
          <p:cNvSpPr txBox="1"/>
          <p:nvPr/>
        </p:nvSpPr>
        <p:spPr>
          <a:xfrm>
            <a:off x="172698" y="6045017"/>
            <a:ext cx="3828292" cy="246221"/>
          </a:xfrm>
          <a:prstGeom prst="rect">
            <a:avLst/>
          </a:prstGeom>
          <a:noFill/>
        </p:spPr>
        <p:txBody>
          <a:bodyPr wrap="none" rtlCol="0">
            <a:spAutoFit/>
          </a:bodyPr>
          <a:lstStyle/>
          <a:p>
            <a:r>
              <a:rPr lang="en-US" sz="1000" baseline="30000" dirty="0">
                <a:latin typeface="Arial" panose="020B0604020202020204" pitchFamily="34" charset="0"/>
                <a:cs typeface="Arial" panose="020B0604020202020204" pitchFamily="34" charset="0"/>
              </a:rPr>
              <a:t>1 </a:t>
            </a:r>
            <a:r>
              <a:rPr lang="en-US" sz="1000" b="0" i="0" dirty="0">
                <a:solidFill>
                  <a:srgbClr val="282828"/>
                </a:solidFill>
                <a:effectLst/>
                <a:latin typeface="Arial" panose="020B0604020202020204" pitchFamily="34" charset="0"/>
                <a:cs typeface="Arial" panose="020B0604020202020204" pitchFamily="34" charset="0"/>
              </a:rPr>
              <a:t>Lev Vygotsky, </a:t>
            </a:r>
            <a:r>
              <a:rPr lang="en-US" sz="1000" b="0" i="1" dirty="0">
                <a:solidFill>
                  <a:srgbClr val="282828"/>
                </a:solidFill>
                <a:effectLst/>
                <a:latin typeface="Arial" panose="020B0604020202020204" pitchFamily="34" charset="0"/>
                <a:cs typeface="Arial" panose="020B0604020202020204" pitchFamily="34" charset="0"/>
              </a:rPr>
              <a:t>Thought, and Language</a:t>
            </a:r>
            <a:r>
              <a:rPr lang="en-US" sz="1000" b="0" i="0" dirty="0">
                <a:solidFill>
                  <a:srgbClr val="282828"/>
                </a:solidFill>
                <a:effectLst/>
                <a:latin typeface="Arial" panose="020B0604020202020204" pitchFamily="34" charset="0"/>
                <a:cs typeface="Arial" panose="020B0604020202020204" pitchFamily="34" charset="0"/>
              </a:rPr>
              <a:t>, 1934. MIT Press, 1962</a:t>
            </a:r>
            <a:r>
              <a:rPr lang="en-US" sz="1000" dirty="0">
                <a:latin typeface="Arial" panose="020B0604020202020204" pitchFamily="34" charset="0"/>
                <a:cs typeface="Arial" panose="020B0604020202020204" pitchFamily="34" charset="0"/>
              </a:rPr>
              <a:t> </a:t>
            </a:r>
            <a:endParaRPr lang="en-US" sz="1000" baseline="30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5ADB6D8-0830-CCC1-43C1-4E77884F5C68}"/>
              </a:ext>
            </a:extLst>
          </p:cNvPr>
          <p:cNvSpPr txBox="1"/>
          <p:nvPr/>
        </p:nvSpPr>
        <p:spPr>
          <a:xfrm>
            <a:off x="2086844" y="5213703"/>
            <a:ext cx="827814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CTET CDP Vygotsky – Types of Speech – Public External Speech, Private Speech &amp; Silent Inner Speech </a:t>
            </a:r>
            <a:r>
              <a:rPr lang="en-US" sz="1200" dirty="0">
                <a:latin typeface="Arial" panose="020B0604020202020204" pitchFamily="34" charset="0"/>
                <a:cs typeface="Arial" panose="020B0604020202020204" pitchFamily="34" charset="0"/>
              </a:rPr>
              <a:t>discusses the three different types of speech proposed by Vygotsky and provides examples.</a:t>
            </a:r>
          </a:p>
        </p:txBody>
      </p:sp>
    </p:spTree>
    <p:extLst>
      <p:ext uri="{BB962C8B-B14F-4D97-AF65-F5344CB8AC3E}">
        <p14:creationId xmlns:p14="http://schemas.microsoft.com/office/powerpoint/2010/main" val="2004494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DCBF6-8F14-4362-B21E-6C596E61BE79}"/>
              </a:ext>
            </a:extLst>
          </p:cNvPr>
          <p:cNvSpPr txBox="1">
            <a:spLocks/>
          </p:cNvSpPr>
          <p:nvPr/>
        </p:nvSpPr>
        <p:spPr>
          <a:xfrm>
            <a:off x="2815607" y="225195"/>
            <a:ext cx="6560784"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Vygotsky’s Theory: The Zone of Proximal Development</a:t>
            </a:r>
          </a:p>
        </p:txBody>
      </p:sp>
      <p:sp>
        <p:nvSpPr>
          <p:cNvPr id="3" name="TextBox 2">
            <a:extLst>
              <a:ext uri="{FF2B5EF4-FFF2-40B4-BE49-F238E27FC236}">
                <a16:creationId xmlns:a16="http://schemas.microsoft.com/office/drawing/2014/main" id="{5D82B325-EF95-424B-88DB-D07E33E72155}"/>
              </a:ext>
            </a:extLst>
          </p:cNvPr>
          <p:cNvSpPr txBox="1"/>
          <p:nvPr/>
        </p:nvSpPr>
        <p:spPr>
          <a:xfrm>
            <a:off x="75414" y="608052"/>
            <a:ext cx="11642103" cy="646331"/>
          </a:xfrm>
          <a:prstGeom prst="rect">
            <a:avLst/>
          </a:prstGeom>
          <a:noFill/>
        </p:spPr>
        <p:txBody>
          <a:bodyPr wrap="square" rtlCol="0">
            <a:spAutoFit/>
          </a:bodyPr>
          <a:lstStyle/>
          <a:p>
            <a:r>
              <a:rPr lang="en-US" dirty="0">
                <a:cs typeface="Arial" panose="020B0604020202020204" pitchFamily="34" charset="0"/>
              </a:rPr>
              <a:t>The Zone of Proximal Development (ZPD) is the area between what a child can do on his own versus what the child can do with the help of a skilled partner. </a:t>
            </a:r>
          </a:p>
        </p:txBody>
      </p:sp>
      <p:cxnSp>
        <p:nvCxnSpPr>
          <p:cNvPr id="6" name="Straight Connector 5">
            <a:extLst>
              <a:ext uri="{FF2B5EF4-FFF2-40B4-BE49-F238E27FC236}">
                <a16:creationId xmlns:a16="http://schemas.microsoft.com/office/drawing/2014/main" id="{572029AC-3E37-4AA1-A17F-82C461BE3FDE}"/>
              </a:ext>
            </a:extLst>
          </p:cNvPr>
          <p:cNvCxnSpPr/>
          <p:nvPr/>
        </p:nvCxnSpPr>
        <p:spPr>
          <a:xfrm>
            <a:off x="927912" y="1943698"/>
            <a:ext cx="10424160" cy="0"/>
          </a:xfrm>
          <a:prstGeom prst="line">
            <a:avLst/>
          </a:prstGeom>
          <a:ln w="60325"/>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8EC8C426-3938-45D7-AB05-B4A500EA013C}"/>
              </a:ext>
            </a:extLst>
          </p:cNvPr>
          <p:cNvSpPr txBox="1"/>
          <p:nvPr/>
        </p:nvSpPr>
        <p:spPr>
          <a:xfrm>
            <a:off x="871885" y="2020855"/>
            <a:ext cx="1878585"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the Child </a:t>
            </a:r>
            <a:r>
              <a:rPr lang="en-US">
                <a:latin typeface="Arial" panose="020B0604020202020204" pitchFamily="34" charset="0"/>
                <a:cs typeface="Arial" panose="020B0604020202020204" pitchFamily="34" charset="0"/>
              </a:rPr>
              <a:t>Can do </a:t>
            </a:r>
            <a:r>
              <a:rPr lang="en-US" dirty="0">
                <a:latin typeface="Arial" panose="020B0604020202020204" pitchFamily="34" charset="0"/>
                <a:cs typeface="Arial" panose="020B0604020202020204" pitchFamily="34" charset="0"/>
              </a:rPr>
              <a:t>Without the Help of Another</a:t>
            </a:r>
          </a:p>
        </p:txBody>
      </p:sp>
      <p:sp>
        <p:nvSpPr>
          <p:cNvPr id="8" name="TextBox 7">
            <a:extLst>
              <a:ext uri="{FF2B5EF4-FFF2-40B4-BE49-F238E27FC236}">
                <a16:creationId xmlns:a16="http://schemas.microsoft.com/office/drawing/2014/main" id="{37DC0AFA-9915-4130-8398-157C3D8A07C7}"/>
              </a:ext>
            </a:extLst>
          </p:cNvPr>
          <p:cNvSpPr txBox="1"/>
          <p:nvPr/>
        </p:nvSpPr>
        <p:spPr>
          <a:xfrm>
            <a:off x="9838932" y="1992498"/>
            <a:ext cx="1878585"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the Child Cannot do even with the </a:t>
            </a:r>
            <a:r>
              <a:rPr lang="en-US">
                <a:latin typeface="Arial" panose="020B0604020202020204" pitchFamily="34" charset="0"/>
                <a:cs typeface="Arial" panose="020B0604020202020204" pitchFamily="34" charset="0"/>
              </a:rPr>
              <a:t>Help of an MKO.</a:t>
            </a:r>
            <a:endParaRPr lang="en-US"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CB2CD51-5CD5-4D83-A107-9AFC2C7A8A74}"/>
              </a:ext>
            </a:extLst>
          </p:cNvPr>
          <p:cNvSpPr txBox="1"/>
          <p:nvPr/>
        </p:nvSpPr>
        <p:spPr>
          <a:xfrm>
            <a:off x="3661039" y="1992498"/>
            <a:ext cx="4913911" cy="923330"/>
          </a:xfrm>
          <a:prstGeom prst="rect">
            <a:avLst/>
          </a:prstGeom>
          <a:blipFill>
            <a:blip r:embed="rId2"/>
            <a:tile tx="0" ty="0" sx="100000" sy="100000" flip="none" algn="tl"/>
          </a:blipFill>
        </p:spPr>
        <p:txBody>
          <a:bodyPr wrap="square" rtlCol="0">
            <a:spAutoFit/>
          </a:bodyPr>
          <a:lstStyle/>
          <a:p>
            <a:r>
              <a:rPr lang="en-US" dirty="0">
                <a:latin typeface="Arial" panose="020B0604020202020204" pitchFamily="34" charset="0"/>
                <a:cs typeface="Arial" panose="020B0604020202020204" pitchFamily="34" charset="0"/>
              </a:rPr>
              <a:t>Those skills too difficult to master alone but can be done accomplished with help of a more knowledgeable other (MKO) or expert.</a:t>
            </a:r>
          </a:p>
        </p:txBody>
      </p:sp>
      <p:sp>
        <p:nvSpPr>
          <p:cNvPr id="10" name="TextBox 9">
            <a:extLst>
              <a:ext uri="{FF2B5EF4-FFF2-40B4-BE49-F238E27FC236}">
                <a16:creationId xmlns:a16="http://schemas.microsoft.com/office/drawing/2014/main" id="{65E185EF-C192-4A9D-9218-C2A71E1F7FE3}"/>
              </a:ext>
            </a:extLst>
          </p:cNvPr>
          <p:cNvSpPr txBox="1"/>
          <p:nvPr/>
        </p:nvSpPr>
        <p:spPr>
          <a:xfrm>
            <a:off x="4331469" y="1574366"/>
            <a:ext cx="381386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The Zone of Proximal Development</a:t>
            </a:r>
          </a:p>
        </p:txBody>
      </p:sp>
      <p:sp>
        <p:nvSpPr>
          <p:cNvPr id="11" name="Left Brace 10">
            <a:extLst>
              <a:ext uri="{FF2B5EF4-FFF2-40B4-BE49-F238E27FC236}">
                <a16:creationId xmlns:a16="http://schemas.microsoft.com/office/drawing/2014/main" id="{20943AFC-9FB7-49E6-8A21-442FCD8F439B}"/>
              </a:ext>
            </a:extLst>
          </p:cNvPr>
          <p:cNvSpPr/>
          <p:nvPr/>
        </p:nvSpPr>
        <p:spPr>
          <a:xfrm>
            <a:off x="3705033" y="2915828"/>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Right Brace 12">
            <a:extLst>
              <a:ext uri="{FF2B5EF4-FFF2-40B4-BE49-F238E27FC236}">
                <a16:creationId xmlns:a16="http://schemas.microsoft.com/office/drawing/2014/main" id="{8054D4CD-512B-4289-AEC2-8B85489C2CE2}"/>
              </a:ext>
            </a:extLst>
          </p:cNvPr>
          <p:cNvSpPr/>
          <p:nvPr/>
        </p:nvSpPr>
        <p:spPr>
          <a:xfrm>
            <a:off x="8419503" y="2915828"/>
            <a:ext cx="155448"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2F583E1E-D380-4F16-B72B-4D4B6B55CF80}"/>
              </a:ext>
            </a:extLst>
          </p:cNvPr>
          <p:cNvSpPr txBox="1"/>
          <p:nvPr/>
        </p:nvSpPr>
        <p:spPr>
          <a:xfrm>
            <a:off x="3921564" y="3022689"/>
            <a:ext cx="4497939"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This area is where scaffolding is used by the more knowledgeable other to effect learning</a:t>
            </a:r>
          </a:p>
        </p:txBody>
      </p:sp>
      <p:sp>
        <p:nvSpPr>
          <p:cNvPr id="15" name="TextBox 14">
            <a:extLst>
              <a:ext uri="{FF2B5EF4-FFF2-40B4-BE49-F238E27FC236}">
                <a16:creationId xmlns:a16="http://schemas.microsoft.com/office/drawing/2014/main" id="{2F76BE08-BD36-4410-924C-5C5A7CA5164C}"/>
              </a:ext>
            </a:extLst>
          </p:cNvPr>
          <p:cNvSpPr txBox="1"/>
          <p:nvPr/>
        </p:nvSpPr>
        <p:spPr>
          <a:xfrm>
            <a:off x="1633144" y="4236119"/>
            <a:ext cx="8925711" cy="369332"/>
          </a:xfrm>
          <a:prstGeom prst="rect">
            <a:avLst/>
          </a:prstGeom>
          <a:solidFill>
            <a:schemeClr val="accent1">
              <a:lumMod val="20000"/>
              <a:lumOff val="80000"/>
            </a:schemeClr>
          </a:solidFill>
        </p:spPr>
        <p:txBody>
          <a:bodyPr wrap="square" rtlCol="0">
            <a:spAutoFit/>
          </a:bodyPr>
          <a:lstStyle/>
          <a:p>
            <a:r>
              <a:rPr lang="en-US" dirty="0">
                <a:latin typeface="Arial" panose="020B0604020202020204" pitchFamily="34" charset="0"/>
                <a:cs typeface="Arial" panose="020B0604020202020204" pitchFamily="34" charset="0"/>
              </a:rPr>
              <a:t>Scaffolding: Adjusting the support offered to fit the child’s current level of performance.</a:t>
            </a:r>
          </a:p>
        </p:txBody>
      </p:sp>
      <p:sp>
        <p:nvSpPr>
          <p:cNvPr id="4" name="TextBox 3">
            <a:extLst>
              <a:ext uri="{FF2B5EF4-FFF2-40B4-BE49-F238E27FC236}">
                <a16:creationId xmlns:a16="http://schemas.microsoft.com/office/drawing/2014/main" id="{C84F5573-4A4B-4D57-B7A6-586C782C5792}"/>
              </a:ext>
            </a:extLst>
          </p:cNvPr>
          <p:cNvSpPr txBox="1"/>
          <p:nvPr/>
        </p:nvSpPr>
        <p:spPr>
          <a:xfrm>
            <a:off x="3059806" y="6105059"/>
            <a:ext cx="635719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 :</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3"/>
              </a:rPr>
              <a:t> Child</a:t>
            </a:r>
            <a:r>
              <a:rPr lang="en-US" sz="1000" u="sng" spc="-20"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3"/>
              </a:rPr>
              <a:t>ren’s Development</a:t>
            </a:r>
            <a:r>
              <a:rPr lang="en-US" sz="1000" u="sng" spc="-5"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3"/>
              </a:rPr>
              <a:t> </a:t>
            </a:r>
            <a:r>
              <a:rPr lang="en-US" sz="1000" u="none" strike="noStrike"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3"/>
              </a:rPr>
              <a:t> </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b</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spc="15"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n</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000" spc="-1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a:t>
            </a:r>
            <a:r>
              <a:rPr lang="en-US" sz="1000" spc="-1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Leon</a:t>
            </a:r>
            <a:r>
              <a:rPr lang="en-US" sz="1000" spc="-15"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is</a:t>
            </a:r>
            <a:r>
              <a:rPr lang="en-US" sz="1000" spc="-1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l</a:t>
            </a:r>
            <a:r>
              <a:rPr lang="en-US" sz="1000" spc="10" dirty="0">
                <a:solidFill>
                  <a:srgbClr val="000000"/>
                </a:solidFill>
                <a:effectLst/>
                <a:latin typeface="Arial" panose="020B0604020202020204" pitchFamily="34" charset="0"/>
                <a:ea typeface="Calibri" panose="020F0502020204030204" pitchFamily="34" charset="0"/>
                <a:cs typeface="Arial" panose="020B0604020202020204" pitchFamily="34" charset="0"/>
              </a:rPr>
              <a:t>i</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e</a:t>
            </a:r>
            <a:r>
              <a:rPr lang="en-US" sz="1000" spc="15" dirty="0">
                <a:solidFill>
                  <a:srgbClr val="000000"/>
                </a:solidFill>
                <a:effectLst/>
                <a:latin typeface="Arial" panose="020B0604020202020204" pitchFamily="34" charset="0"/>
                <a:ea typeface="Calibri" panose="020F0502020204030204" pitchFamily="34" charset="0"/>
                <a:cs typeface="Arial" panose="020B0604020202020204" pitchFamily="34" charset="0"/>
              </a:rPr>
              <a:t>n</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se</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a:t>
            </a:r>
            <a:r>
              <a:rPr lang="en-US" sz="1000" spc="-3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und</a:t>
            </a:r>
            <a:r>
              <a:rPr lang="en-US" sz="1000" spc="-5" dirty="0">
                <a:solidFill>
                  <a:srgbClr val="000000"/>
                </a:solidFill>
                <a:effectLst/>
                <a:latin typeface="Arial" panose="020B0604020202020204" pitchFamily="34" charset="0"/>
                <a:ea typeface="Calibri" panose="020F0502020204030204" pitchFamily="34" charset="0"/>
                <a:cs typeface="Arial" panose="020B0604020202020204" pitchFamily="34" charset="0"/>
              </a:rPr>
              <a:t>e</a:t>
            </a:r>
            <a:r>
              <a:rPr lang="en-US"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a:t>
            </a:r>
            <a:r>
              <a:rPr lang="en-US" sz="1000" spc="-25"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000" spc="-220" dirty="0">
                <a:solidFill>
                  <a:srgbClr val="045DC3"/>
                </a:solidFill>
                <a:effectLst/>
                <a:latin typeface="Arial" panose="020B0604020202020204" pitchFamily="34" charset="0"/>
                <a:ea typeface="Calibri" panose="020F0502020204030204" pitchFamily="34" charset="0"/>
                <a:cs typeface="Arial" panose="020B0604020202020204" pitchFamily="34" charset="0"/>
              </a:rPr>
              <a:t> </a:t>
            </a:r>
            <a:r>
              <a:rPr lang="en-US" sz="1000" u="sng" spc="10"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C</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C</a:t>
            </a:r>
            <a:r>
              <a:rPr lang="en-US" sz="1000" u="sng" spc="-15"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BY</a:t>
            </a:r>
            <a:r>
              <a:rPr lang="en-US" sz="1000" u="sng" spc="-15"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4</a:t>
            </a:r>
            <a:r>
              <a:rPr lang="en-US" sz="1000" u="sng" spc="15"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hlinkClick r:id="rId4"/>
              </a:rPr>
              <a:t>0</a:t>
            </a:r>
            <a:r>
              <a:rPr lang="en-US" sz="1000" u="sng" dirty="0">
                <a:solidFill>
                  <a:srgbClr val="045DC3"/>
                </a:solidFill>
                <a:effectLst/>
                <a:latin typeface="Arial" panose="020B0604020202020204" pitchFamily="34" charset="0"/>
                <a:ea typeface="Calibri" panose="020F0502020204030204" pitchFamily="34" charset="0"/>
                <a:cs typeface="Arial" panose="020B0604020202020204" pitchFamily="34" charset="0"/>
              </a:rPr>
              <a:t> </a:t>
            </a:r>
            <a:r>
              <a:rPr lang="en-US" sz="1000" dirty="0">
                <a:effectLst/>
                <a:latin typeface="Arial" panose="020B0604020202020204" pitchFamily="34" charset="0"/>
                <a:ea typeface="Calibri" panose="020F0502020204030204" pitchFamily="34" charset="0"/>
                <a:cs typeface="Arial" panose="020B0604020202020204" pitchFamily="34" charset="0"/>
              </a:rPr>
              <a:t>(modified by Maria Pagano)</a:t>
            </a:r>
            <a:r>
              <a:rPr lang="en-US" sz="1000" dirty="0">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F0F8E552-8ECF-A5C8-815B-632D7FA6ADE1}"/>
              </a:ext>
            </a:extLst>
          </p:cNvPr>
          <p:cNvSpPr txBox="1"/>
          <p:nvPr/>
        </p:nvSpPr>
        <p:spPr>
          <a:xfrm>
            <a:off x="3765583" y="5052837"/>
            <a:ext cx="4731644"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Vygotsky and Scaffolding</a:t>
            </a:r>
            <a:r>
              <a:rPr lang="en-US" sz="1200" dirty="0">
                <a:latin typeface="Arial" panose="020B0604020202020204" pitchFamily="34" charset="0"/>
                <a:cs typeface="Arial" panose="020B0604020202020204" pitchFamily="34" charset="0"/>
              </a:rPr>
              <a:t> explains the ZPD and Scaffolding.  </a:t>
            </a:r>
          </a:p>
        </p:txBody>
      </p:sp>
    </p:spTree>
    <p:extLst>
      <p:ext uri="{BB962C8B-B14F-4D97-AF65-F5344CB8AC3E}">
        <p14:creationId xmlns:p14="http://schemas.microsoft.com/office/powerpoint/2010/main" val="3393145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46F2C-9587-4A15-AA98-9B18D59DB4B6}"/>
              </a:ext>
            </a:extLst>
          </p:cNvPr>
          <p:cNvSpPr txBox="1">
            <a:spLocks/>
          </p:cNvSpPr>
          <p:nvPr/>
        </p:nvSpPr>
        <p:spPr>
          <a:xfrm>
            <a:off x="4050370" y="246750"/>
            <a:ext cx="3759997"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Vygotsky’s Theory: Scaffolding</a:t>
            </a:r>
          </a:p>
        </p:txBody>
      </p:sp>
      <p:sp>
        <p:nvSpPr>
          <p:cNvPr id="6" name="TextBox 5">
            <a:extLst>
              <a:ext uri="{FF2B5EF4-FFF2-40B4-BE49-F238E27FC236}">
                <a16:creationId xmlns:a16="http://schemas.microsoft.com/office/drawing/2014/main" id="{7F5E795F-F0A0-46D8-85E5-1A967DE52733}"/>
              </a:ext>
            </a:extLst>
          </p:cNvPr>
          <p:cNvSpPr txBox="1"/>
          <p:nvPr/>
        </p:nvSpPr>
        <p:spPr>
          <a:xfrm>
            <a:off x="68788" y="1210431"/>
            <a:ext cx="7217837" cy="3970318"/>
          </a:xfrm>
          <a:prstGeom prst="rect">
            <a:avLst/>
          </a:prstGeom>
          <a:solidFill>
            <a:schemeClr val="accent1">
              <a:lumMod val="20000"/>
              <a:lumOff val="80000"/>
            </a:schemeClr>
          </a:solidFill>
          <a:ln>
            <a:solidFill>
              <a:srgbClr val="7030A0"/>
            </a:solidFill>
          </a:ln>
        </p:spPr>
        <p:txBody>
          <a:bodyPr wrap="square" rtlCol="0">
            <a:spAutoFit/>
          </a:bodyPr>
          <a:lstStyle/>
          <a:p>
            <a:r>
              <a:rPr lang="en-US" dirty="0">
                <a:cs typeface="Arial" panose="020B0604020202020204" pitchFamily="34" charset="0"/>
              </a:rPr>
              <a:t>Scaffolding is effective when:</a:t>
            </a:r>
          </a:p>
          <a:p>
            <a:pPr marL="285750" indent="-285750">
              <a:buFont typeface="Arial" panose="020B0604020202020204" pitchFamily="34" charset="0"/>
              <a:buChar char="•"/>
            </a:pPr>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The task is broken down into manageable steps.</a:t>
            </a:r>
          </a:p>
          <a:p>
            <a:pPr marL="742950" lvl="1" indent="-285750">
              <a:buFont typeface="Wingdings" panose="05000000000000000000" pitchFamily="2" charset="2"/>
              <a:buChar char="Ø"/>
            </a:pPr>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Direction is provided to keep the child focused.</a:t>
            </a:r>
          </a:p>
          <a:p>
            <a:pPr marL="742950" lvl="1" indent="-285750">
              <a:buFont typeface="Wingdings" panose="05000000000000000000" pitchFamily="2" charset="2"/>
              <a:buChar char="Ø"/>
            </a:pPr>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The child’s interest in the task is motivated by the teacher.</a:t>
            </a:r>
          </a:p>
          <a:p>
            <a:pPr marL="742950" lvl="1" indent="-285750">
              <a:buFont typeface="Wingdings" panose="05000000000000000000" pitchFamily="2" charset="2"/>
              <a:buChar char="Ø"/>
            </a:pPr>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Factors that cause frustration are reduced.</a:t>
            </a:r>
          </a:p>
          <a:p>
            <a:pPr marL="742950" lvl="1" indent="-285750">
              <a:buFont typeface="Wingdings" panose="05000000000000000000" pitchFamily="2" charset="2"/>
              <a:buChar char="Ø"/>
            </a:pPr>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The expectations of the activity are defined and modeled.</a:t>
            </a:r>
          </a:p>
          <a:p>
            <a:pPr lvl="1"/>
            <a:endParaRPr lang="en-US" dirty="0">
              <a:cs typeface="Arial" panose="020B0604020202020204" pitchFamily="34" charset="0"/>
            </a:endParaRPr>
          </a:p>
          <a:p>
            <a:pPr marL="742950" lvl="1" indent="-285750">
              <a:buFont typeface="Wingdings" panose="05000000000000000000" pitchFamily="2" charset="2"/>
              <a:buChar char="Ø"/>
            </a:pPr>
            <a:r>
              <a:rPr lang="en-US" dirty="0">
                <a:cs typeface="Arial" panose="020B0604020202020204" pitchFamily="34" charset="0"/>
              </a:rPr>
              <a:t>Using open-ended questions like, “What do you think will happen if we…?</a:t>
            </a:r>
          </a:p>
        </p:txBody>
      </p:sp>
      <p:sp>
        <p:nvSpPr>
          <p:cNvPr id="7" name="TextBox 6">
            <a:extLst>
              <a:ext uri="{FF2B5EF4-FFF2-40B4-BE49-F238E27FC236}">
                <a16:creationId xmlns:a16="http://schemas.microsoft.com/office/drawing/2014/main" id="{ACF3BEA4-203B-4713-979A-855AE44D72C9}"/>
              </a:ext>
            </a:extLst>
          </p:cNvPr>
          <p:cNvSpPr txBox="1"/>
          <p:nvPr/>
        </p:nvSpPr>
        <p:spPr>
          <a:xfrm>
            <a:off x="183088" y="5816786"/>
            <a:ext cx="1149456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Charlie demonstrates Vygotsky 0001</a:t>
            </a:r>
            <a:r>
              <a:rPr lang="en-US" sz="1200" dirty="0">
                <a:latin typeface="Arial" panose="020B0604020202020204" pitchFamily="34" charset="0"/>
                <a:cs typeface="Arial" panose="020B0604020202020204" pitchFamily="34" charset="0"/>
              </a:rPr>
              <a:t>,  Watch how Charlie’s Mom demonstrates the use of scaffolding to teach Charlie how to count.  As you watch the video, see if you can find examples of the above concepts being used.</a:t>
            </a:r>
          </a:p>
        </p:txBody>
      </p:sp>
      <p:pic>
        <p:nvPicPr>
          <p:cNvPr id="3" name="Picture 2">
            <a:extLst>
              <a:ext uri="{FF2B5EF4-FFF2-40B4-BE49-F238E27FC236}">
                <a16:creationId xmlns:a16="http://schemas.microsoft.com/office/drawing/2014/main" id="{B4758051-EFE2-1DC4-B6A1-23087F868071}"/>
              </a:ext>
            </a:extLst>
          </p:cNvPr>
          <p:cNvPicPr>
            <a:picLocks noChangeAspect="1"/>
          </p:cNvPicPr>
          <p:nvPr/>
        </p:nvPicPr>
        <p:blipFill>
          <a:blip r:embed="rId3"/>
          <a:stretch>
            <a:fillRect/>
          </a:stretch>
        </p:blipFill>
        <p:spPr>
          <a:xfrm>
            <a:off x="7491412" y="1048848"/>
            <a:ext cx="4267200" cy="3200400"/>
          </a:xfrm>
          <a:prstGeom prst="rect">
            <a:avLst/>
          </a:prstGeom>
        </p:spPr>
      </p:pic>
      <p:sp>
        <p:nvSpPr>
          <p:cNvPr id="4" name="TextBox 3">
            <a:extLst>
              <a:ext uri="{FF2B5EF4-FFF2-40B4-BE49-F238E27FC236}">
                <a16:creationId xmlns:a16="http://schemas.microsoft.com/office/drawing/2014/main" id="{7F600718-BBEC-9F91-7424-A3D870115C03}"/>
              </a:ext>
            </a:extLst>
          </p:cNvPr>
          <p:cNvSpPr txBox="1"/>
          <p:nvPr/>
        </p:nvSpPr>
        <p:spPr>
          <a:xfrm>
            <a:off x="7820025" y="4617518"/>
            <a:ext cx="3857625"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a:t>
            </a:r>
            <a:r>
              <a:rPr lang="en-US" sz="1000" dirty="0">
                <a:latin typeface="Arial" panose="020B0604020202020204" pitchFamily="34" charset="0"/>
                <a:cs typeface="Arial" panose="020B0604020202020204" pitchFamily="34" charset="0"/>
                <a:hlinkClick r:id="rId4"/>
              </a:rPr>
              <a:t> Family</a:t>
            </a:r>
            <a:r>
              <a:rPr lang="en-US" sz="1000" dirty="0">
                <a:latin typeface="Arial" panose="020B0604020202020204" pitchFamily="34" charset="0"/>
                <a:cs typeface="Arial" panose="020B0604020202020204" pitchFamily="34" charset="0"/>
              </a:rPr>
              <a:t>: 9 Ideas for Better Scaffolding in Early Years (2021) by Ruby Veazy. No licensing information provided on blog.  This blog also contains some interesting reading and is very short.</a:t>
            </a:r>
          </a:p>
        </p:txBody>
      </p:sp>
    </p:spTree>
    <p:extLst>
      <p:ext uri="{BB962C8B-B14F-4D97-AF65-F5344CB8AC3E}">
        <p14:creationId xmlns:p14="http://schemas.microsoft.com/office/powerpoint/2010/main" val="2781759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0E9FDFD-68D4-4335-9CF1-D47D40AC29B8}"/>
              </a:ext>
            </a:extLst>
          </p:cNvPr>
          <p:cNvSpPr txBox="1">
            <a:spLocks/>
          </p:cNvSpPr>
          <p:nvPr/>
        </p:nvSpPr>
        <p:spPr>
          <a:xfrm>
            <a:off x="4439254" y="127818"/>
            <a:ext cx="3042340"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Vygotsky vs. Piaget</a:t>
            </a:r>
          </a:p>
        </p:txBody>
      </p:sp>
      <p:graphicFrame>
        <p:nvGraphicFramePr>
          <p:cNvPr id="6" name="Table 6">
            <a:extLst>
              <a:ext uri="{FF2B5EF4-FFF2-40B4-BE49-F238E27FC236}">
                <a16:creationId xmlns:a16="http://schemas.microsoft.com/office/drawing/2014/main" id="{44A32C57-1651-45DD-A06F-B454321EA568}"/>
              </a:ext>
            </a:extLst>
          </p:cNvPr>
          <p:cNvGraphicFramePr>
            <a:graphicFrameLocks noGrp="1"/>
          </p:cNvGraphicFramePr>
          <p:nvPr>
            <p:extLst>
              <p:ext uri="{D42A27DB-BD31-4B8C-83A1-F6EECF244321}">
                <p14:modId xmlns:p14="http://schemas.microsoft.com/office/powerpoint/2010/main" val="538999654"/>
              </p:ext>
            </p:extLst>
          </p:nvPr>
        </p:nvGraphicFramePr>
        <p:xfrm>
          <a:off x="124337" y="678766"/>
          <a:ext cx="11672175" cy="431800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598271732"/>
                    </a:ext>
                  </a:extLst>
                </a:gridCol>
                <a:gridCol w="3876675">
                  <a:extLst>
                    <a:ext uri="{9D8B030D-6E8A-4147-A177-3AD203B41FA5}">
                      <a16:colId xmlns:a16="http://schemas.microsoft.com/office/drawing/2014/main" val="1858477112"/>
                    </a:ext>
                  </a:extLst>
                </a:gridCol>
                <a:gridCol w="4366500">
                  <a:extLst>
                    <a:ext uri="{9D8B030D-6E8A-4147-A177-3AD203B41FA5}">
                      <a16:colId xmlns:a16="http://schemas.microsoft.com/office/drawing/2014/main" val="978929765"/>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mn-lt"/>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mn-lt"/>
                          <a:cs typeface="Arial" panose="020B0604020202020204" pitchFamily="34" charset="0"/>
                        </a:rPr>
                        <a:t>Vygotsky’s Sociocultural View</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mn-lt"/>
                          <a:cs typeface="Arial" panose="020B0604020202020204" pitchFamily="34" charset="0"/>
                        </a:rPr>
                        <a:t>Piaget’s Cognitive Developmental View</a:t>
                      </a:r>
                    </a:p>
                  </a:txBody>
                  <a:tcPr/>
                </a:tc>
                <a:extLst>
                  <a:ext uri="{0D108BD9-81ED-4DB2-BD59-A6C34878D82A}">
                    <a16:rowId xmlns:a16="http://schemas.microsoft.com/office/drawing/2014/main" val="896859792"/>
                  </a:ext>
                </a:extLst>
              </a:tr>
              <a:tr h="370840">
                <a:tc>
                  <a:txBody>
                    <a:bodyPr/>
                    <a:lstStyle/>
                    <a:p>
                      <a:pPr algn="ctr"/>
                      <a:r>
                        <a:rPr lang="en-US" dirty="0">
                          <a:solidFill>
                            <a:schemeClr val="tx1"/>
                          </a:solidFill>
                          <a:latin typeface="+mn-lt"/>
                          <a:cs typeface="Arial" panose="020B0604020202020204" pitchFamily="34" charset="0"/>
                        </a:rPr>
                        <a:t>Learning is…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mn-lt"/>
                          <a:cs typeface="Arial" panose="020B0604020202020204" pitchFamily="34" charset="0"/>
                        </a:rPr>
                        <a:t>social and children work with others to build knowledge.</a:t>
                      </a:r>
                    </a:p>
                  </a:txBody>
                  <a:tcPr/>
                </a:tc>
                <a:tc>
                  <a:txBody>
                    <a:bodyPr/>
                    <a:lstStyle/>
                    <a:p>
                      <a:pPr algn="l"/>
                      <a:r>
                        <a:rPr lang="en-US" dirty="0">
                          <a:solidFill>
                            <a:schemeClr val="tx1"/>
                          </a:solidFill>
                          <a:latin typeface="+mn-lt"/>
                          <a:cs typeface="Arial" panose="020B0604020202020204" pitchFamily="34" charset="0"/>
                        </a:rPr>
                        <a:t>Solitary, and children learn through their own explorations.</a:t>
                      </a:r>
                    </a:p>
                  </a:txBody>
                  <a:tcPr/>
                </a:tc>
                <a:extLst>
                  <a:ext uri="{0D108BD9-81ED-4DB2-BD59-A6C34878D82A}">
                    <a16:rowId xmlns:a16="http://schemas.microsoft.com/office/drawing/2014/main" val="1208373424"/>
                  </a:ext>
                </a:extLst>
              </a:tr>
              <a:tr h="370840">
                <a:tc>
                  <a:txBody>
                    <a:bodyPr/>
                    <a:lstStyle/>
                    <a:p>
                      <a:pPr algn="ctr"/>
                      <a:r>
                        <a:rPr lang="en-US" dirty="0">
                          <a:solidFill>
                            <a:schemeClr val="tx1"/>
                          </a:solidFill>
                          <a:latin typeface="+mn-lt"/>
                          <a:cs typeface="Arial" panose="020B0604020202020204" pitchFamily="34" charset="0"/>
                        </a:rPr>
                        <a:t>Development is driven by…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mn-lt"/>
                          <a:cs typeface="Arial" panose="020B0604020202020204" pitchFamily="34" charset="0"/>
                        </a:rPr>
                        <a:t>input from others and MKO’s</a:t>
                      </a:r>
                    </a:p>
                  </a:txBody>
                  <a:tcPr/>
                </a:tc>
                <a:tc>
                  <a:txBody>
                    <a:bodyPr/>
                    <a:lstStyle/>
                    <a:p>
                      <a:pPr algn="l"/>
                      <a:r>
                        <a:rPr lang="en-US" dirty="0">
                          <a:solidFill>
                            <a:schemeClr val="tx1"/>
                          </a:solidFill>
                          <a:latin typeface="+mn-lt"/>
                          <a:cs typeface="Arial" panose="020B0604020202020204" pitchFamily="34" charset="0"/>
                        </a:rPr>
                        <a:t>movement to the next stage of development</a:t>
                      </a:r>
                    </a:p>
                  </a:txBody>
                  <a:tcPr/>
                </a:tc>
                <a:extLst>
                  <a:ext uri="{0D108BD9-81ED-4DB2-BD59-A6C34878D82A}">
                    <a16:rowId xmlns:a16="http://schemas.microsoft.com/office/drawing/2014/main" val="1034528814"/>
                  </a:ext>
                </a:extLst>
              </a:tr>
              <a:tr h="370840">
                <a:tc>
                  <a:txBody>
                    <a:bodyPr/>
                    <a:lstStyle/>
                    <a:p>
                      <a:pPr algn="ctr"/>
                      <a:r>
                        <a:rPr lang="en-US" dirty="0">
                          <a:solidFill>
                            <a:schemeClr val="tx1"/>
                          </a:solidFill>
                          <a:latin typeface="+mn-lt"/>
                          <a:cs typeface="Arial" panose="020B0604020202020204" pitchFamily="34" charset="0"/>
                        </a:rPr>
                        <a:t>Context</a:t>
                      </a:r>
                    </a:p>
                  </a:txBody>
                  <a:tcPr/>
                </a:tc>
                <a:tc>
                  <a:txBody>
                    <a:bodyPr/>
                    <a:lstStyle/>
                    <a:p>
                      <a:pPr algn="l"/>
                      <a:r>
                        <a:rPr lang="en-US" dirty="0">
                          <a:solidFill>
                            <a:schemeClr val="tx1"/>
                          </a:solidFill>
                          <a:latin typeface="+mn-lt"/>
                          <a:cs typeface="Arial" panose="020B0604020202020204" pitchFamily="34" charset="0"/>
                        </a:rPr>
                        <a:t>Development is different depending on social and cultural context.</a:t>
                      </a:r>
                    </a:p>
                  </a:txBody>
                  <a:tcPr/>
                </a:tc>
                <a:tc>
                  <a:txBody>
                    <a:bodyPr/>
                    <a:lstStyle/>
                    <a:p>
                      <a:pPr algn="l"/>
                      <a:r>
                        <a:rPr lang="en-US" dirty="0">
                          <a:solidFill>
                            <a:schemeClr val="tx1"/>
                          </a:solidFill>
                          <a:latin typeface="+mn-lt"/>
                          <a:cs typeface="Arial" panose="020B0604020202020204" pitchFamily="34" charset="0"/>
                        </a:rPr>
                        <a:t>Development is universal and stages are the same regardless of cultural context.</a:t>
                      </a:r>
                    </a:p>
                  </a:txBody>
                  <a:tcPr/>
                </a:tc>
                <a:extLst>
                  <a:ext uri="{0D108BD9-81ED-4DB2-BD59-A6C34878D82A}">
                    <a16:rowId xmlns:a16="http://schemas.microsoft.com/office/drawing/2014/main" val="1190099945"/>
                  </a:ext>
                </a:extLst>
              </a:tr>
              <a:tr h="370840">
                <a:tc>
                  <a:txBody>
                    <a:bodyPr/>
                    <a:lstStyle/>
                    <a:p>
                      <a:pPr algn="ctr"/>
                      <a:r>
                        <a:rPr lang="en-US" dirty="0">
                          <a:solidFill>
                            <a:schemeClr val="tx1"/>
                          </a:solidFill>
                          <a:latin typeface="+mn-lt"/>
                          <a:cs typeface="Arial" panose="020B0604020202020204" pitchFamily="34" charset="0"/>
                        </a:rPr>
                        <a:t>Stages?</a:t>
                      </a:r>
                    </a:p>
                  </a:txBody>
                  <a:tcPr/>
                </a:tc>
                <a:tc>
                  <a:txBody>
                    <a:bodyPr/>
                    <a:lstStyle/>
                    <a:p>
                      <a:pPr algn="l"/>
                      <a:r>
                        <a:rPr lang="en-US" dirty="0">
                          <a:solidFill>
                            <a:schemeClr val="tx1"/>
                          </a:solidFill>
                          <a:latin typeface="+mn-lt"/>
                          <a:cs typeface="Arial" panose="020B0604020202020204" pitchFamily="34" charset="0"/>
                        </a:rPr>
                        <a:t>No. Development is continuous.</a:t>
                      </a:r>
                    </a:p>
                  </a:txBody>
                  <a:tcPr/>
                </a:tc>
                <a:tc>
                  <a:txBody>
                    <a:bodyPr/>
                    <a:lstStyle/>
                    <a:p>
                      <a:pPr algn="l"/>
                      <a:r>
                        <a:rPr lang="en-US" dirty="0">
                          <a:solidFill>
                            <a:schemeClr val="tx1"/>
                          </a:solidFill>
                          <a:latin typeface="+mn-lt"/>
                          <a:cs typeface="Arial" panose="020B0604020202020204" pitchFamily="34" charset="0"/>
                        </a:rPr>
                        <a:t>Yes. Development is discontinuous.</a:t>
                      </a:r>
                    </a:p>
                  </a:txBody>
                  <a:tcPr/>
                </a:tc>
                <a:extLst>
                  <a:ext uri="{0D108BD9-81ED-4DB2-BD59-A6C34878D82A}">
                    <a16:rowId xmlns:a16="http://schemas.microsoft.com/office/drawing/2014/main" val="750267352"/>
                  </a:ext>
                </a:extLst>
              </a:tr>
              <a:tr h="370840">
                <a:tc>
                  <a:txBody>
                    <a:bodyPr/>
                    <a:lstStyle/>
                    <a:p>
                      <a:pPr algn="ctr"/>
                      <a:r>
                        <a:rPr lang="en-US" dirty="0">
                          <a:solidFill>
                            <a:schemeClr val="tx1"/>
                          </a:solidFill>
                          <a:latin typeface="+mn-lt"/>
                          <a:cs typeface="Arial" panose="020B0604020202020204" pitchFamily="34" charset="0"/>
                        </a:rPr>
                        <a:t>Relationship of Learning and Development</a:t>
                      </a:r>
                    </a:p>
                  </a:txBody>
                  <a:tcPr/>
                </a:tc>
                <a:tc>
                  <a:txBody>
                    <a:bodyPr/>
                    <a:lstStyle/>
                    <a:p>
                      <a:pPr algn="l"/>
                      <a:r>
                        <a:rPr lang="en-US" dirty="0">
                          <a:solidFill>
                            <a:schemeClr val="tx1"/>
                          </a:solidFill>
                          <a:latin typeface="+mn-lt"/>
                          <a:cs typeface="Arial" panose="020B0604020202020204" pitchFamily="34" charset="0"/>
                        </a:rPr>
                        <a:t>Learning precedes development.</a:t>
                      </a:r>
                    </a:p>
                  </a:txBody>
                  <a:tcPr/>
                </a:tc>
                <a:tc>
                  <a:txBody>
                    <a:bodyPr/>
                    <a:lstStyle/>
                    <a:p>
                      <a:pPr algn="l"/>
                      <a:r>
                        <a:rPr lang="en-US" dirty="0">
                          <a:solidFill>
                            <a:schemeClr val="tx1"/>
                          </a:solidFill>
                          <a:latin typeface="+mn-lt"/>
                          <a:cs typeface="Arial" panose="020B0604020202020204" pitchFamily="34" charset="0"/>
                        </a:rPr>
                        <a:t>Development precedes learning.</a:t>
                      </a:r>
                    </a:p>
                  </a:txBody>
                  <a:tcPr/>
                </a:tc>
                <a:extLst>
                  <a:ext uri="{0D108BD9-81ED-4DB2-BD59-A6C34878D82A}">
                    <a16:rowId xmlns:a16="http://schemas.microsoft.com/office/drawing/2014/main" val="1334693250"/>
                  </a:ext>
                </a:extLst>
              </a:tr>
              <a:tr h="370840">
                <a:tc>
                  <a:txBody>
                    <a:bodyPr/>
                    <a:lstStyle/>
                    <a:p>
                      <a:pPr algn="ctr"/>
                      <a:r>
                        <a:rPr lang="en-US" dirty="0">
                          <a:solidFill>
                            <a:schemeClr val="tx1"/>
                          </a:solidFill>
                          <a:latin typeface="+mn-lt"/>
                          <a:cs typeface="Arial" panose="020B0604020202020204" pitchFamily="34" charset="0"/>
                        </a:rPr>
                        <a:t>Role of Language</a:t>
                      </a:r>
                    </a:p>
                  </a:txBody>
                  <a:tcPr/>
                </a:tc>
                <a:tc>
                  <a:txBody>
                    <a:bodyPr/>
                    <a:lstStyle/>
                    <a:p>
                      <a:pPr algn="l"/>
                      <a:r>
                        <a:rPr lang="en-US" dirty="0">
                          <a:solidFill>
                            <a:schemeClr val="tx1"/>
                          </a:solidFill>
                          <a:latin typeface="+mn-lt"/>
                          <a:cs typeface="Arial" panose="020B0604020202020204" pitchFamily="34" charset="0"/>
                        </a:rPr>
                        <a:t>Language drives thought.</a:t>
                      </a:r>
                    </a:p>
                  </a:txBody>
                  <a:tcPr/>
                </a:tc>
                <a:tc>
                  <a:txBody>
                    <a:bodyPr/>
                    <a:lstStyle/>
                    <a:p>
                      <a:pPr algn="l"/>
                      <a:r>
                        <a:rPr lang="en-US" dirty="0">
                          <a:solidFill>
                            <a:schemeClr val="tx1"/>
                          </a:solidFill>
                          <a:latin typeface="+mn-lt"/>
                          <a:cs typeface="Arial" panose="020B0604020202020204" pitchFamily="34" charset="0"/>
                        </a:rPr>
                        <a:t>Thought drives language.</a:t>
                      </a:r>
                    </a:p>
                  </a:txBody>
                  <a:tcPr/>
                </a:tc>
                <a:extLst>
                  <a:ext uri="{0D108BD9-81ED-4DB2-BD59-A6C34878D82A}">
                    <a16:rowId xmlns:a16="http://schemas.microsoft.com/office/drawing/2014/main" val="2056762210"/>
                  </a:ext>
                </a:extLst>
              </a:tr>
              <a:tr h="370840">
                <a:tc>
                  <a:txBody>
                    <a:bodyPr/>
                    <a:lstStyle/>
                    <a:p>
                      <a:pPr algn="ctr"/>
                      <a:r>
                        <a:rPr lang="en-US" dirty="0">
                          <a:solidFill>
                            <a:schemeClr val="tx1"/>
                          </a:solidFill>
                          <a:latin typeface="+mn-lt"/>
                          <a:cs typeface="Arial" panose="020B0604020202020204" pitchFamily="34" charset="0"/>
                        </a:rPr>
                        <a:t>Speech</a:t>
                      </a:r>
                    </a:p>
                  </a:txBody>
                  <a:tcPr/>
                </a:tc>
                <a:tc>
                  <a:txBody>
                    <a:bodyPr/>
                    <a:lstStyle/>
                    <a:p>
                      <a:pPr algn="l"/>
                      <a:r>
                        <a:rPr lang="en-US" dirty="0">
                          <a:solidFill>
                            <a:schemeClr val="tx1"/>
                          </a:solidFill>
                          <a:latin typeface="+mn-lt"/>
                          <a:cs typeface="Arial" panose="020B0604020202020204" pitchFamily="34" charset="0"/>
                        </a:rPr>
                        <a:t>Social speech becomes inner speech which leads to the development of inner speech.</a:t>
                      </a:r>
                    </a:p>
                  </a:txBody>
                  <a:tcPr/>
                </a:tc>
                <a:tc>
                  <a:txBody>
                    <a:bodyPr/>
                    <a:lstStyle/>
                    <a:p>
                      <a:pPr algn="l"/>
                      <a:r>
                        <a:rPr lang="en-US" dirty="0">
                          <a:solidFill>
                            <a:schemeClr val="tx1"/>
                          </a:solidFill>
                          <a:latin typeface="+mn-lt"/>
                          <a:cs typeface="Arial" panose="020B0604020202020204" pitchFamily="34" charset="0"/>
                        </a:rPr>
                        <a:t>Egocentric speech dies out and becomes social speech.</a:t>
                      </a:r>
                    </a:p>
                  </a:txBody>
                  <a:tcPr/>
                </a:tc>
                <a:extLst>
                  <a:ext uri="{0D108BD9-81ED-4DB2-BD59-A6C34878D82A}">
                    <a16:rowId xmlns:a16="http://schemas.microsoft.com/office/drawing/2014/main" val="3220864871"/>
                  </a:ext>
                </a:extLst>
              </a:tr>
            </a:tbl>
          </a:graphicData>
        </a:graphic>
      </p:graphicFrame>
      <p:sp>
        <p:nvSpPr>
          <p:cNvPr id="2" name="TextBox 1">
            <a:extLst>
              <a:ext uri="{FF2B5EF4-FFF2-40B4-BE49-F238E27FC236}">
                <a16:creationId xmlns:a16="http://schemas.microsoft.com/office/drawing/2014/main" id="{CCE329EB-D460-B259-2E62-277AB7D95FED}"/>
              </a:ext>
            </a:extLst>
          </p:cNvPr>
          <p:cNvSpPr txBox="1"/>
          <p:nvPr/>
        </p:nvSpPr>
        <p:spPr>
          <a:xfrm>
            <a:off x="2200275" y="5187890"/>
            <a:ext cx="7791450" cy="276999"/>
          </a:xfrm>
          <a:prstGeom prst="rect">
            <a:avLst/>
          </a:prstGeom>
          <a:noFill/>
        </p:spPr>
        <p:txBody>
          <a:bodyPr wrap="square" rtlCol="0">
            <a:spAutoFit/>
          </a:bodyPr>
          <a:lstStyle/>
          <a:p>
            <a:r>
              <a:rPr lang="en-US" sz="1200" dirty="0"/>
              <a:t>Video: </a:t>
            </a:r>
            <a:r>
              <a:rPr lang="en-US" sz="1200" dirty="0">
                <a:hlinkClick r:id="rId2"/>
              </a:rPr>
              <a:t>Differences of Piaget and Vygotsky </a:t>
            </a:r>
            <a:r>
              <a:rPr lang="en-US" sz="1200" dirty="0"/>
              <a:t>highlights the major differences between Vygotsky’s theory and Piaget’s theory.</a:t>
            </a:r>
          </a:p>
        </p:txBody>
      </p:sp>
      <p:sp>
        <p:nvSpPr>
          <p:cNvPr id="3" name="TextBox 2">
            <a:extLst>
              <a:ext uri="{FF2B5EF4-FFF2-40B4-BE49-F238E27FC236}">
                <a16:creationId xmlns:a16="http://schemas.microsoft.com/office/drawing/2014/main" id="{4199B8E5-05F1-E83B-7187-1C7C530A944F}"/>
              </a:ext>
            </a:extLst>
          </p:cNvPr>
          <p:cNvSpPr txBox="1"/>
          <p:nvPr/>
        </p:nvSpPr>
        <p:spPr>
          <a:xfrm>
            <a:off x="2733015" y="5933013"/>
            <a:ext cx="718251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Table Vygotsky vs. Piaget posted on </a:t>
            </a:r>
            <a:r>
              <a:rPr lang="en-US" sz="1000" dirty="0">
                <a:latin typeface="Arial" panose="020B0604020202020204" pitchFamily="34" charset="0"/>
                <a:cs typeface="Arial" panose="020B0604020202020204" pitchFamily="34" charset="0"/>
                <a:hlinkClick r:id="rId3"/>
              </a:rPr>
              <a:t>Quora by Jane Jack </a:t>
            </a:r>
            <a:r>
              <a:rPr lang="en-US" sz="1000" dirty="0">
                <a:latin typeface="Arial" panose="020B0604020202020204" pitchFamily="34" charset="0"/>
                <a:cs typeface="Arial" panose="020B0604020202020204" pitchFamily="34" charset="0"/>
              </a:rPr>
              <a:t>and adapted by Maria Pagano.  No licensing information provided. </a:t>
            </a:r>
          </a:p>
        </p:txBody>
      </p:sp>
    </p:spTree>
    <p:extLst>
      <p:ext uri="{BB962C8B-B14F-4D97-AF65-F5344CB8AC3E}">
        <p14:creationId xmlns:p14="http://schemas.microsoft.com/office/powerpoint/2010/main" val="2989077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8AE4EEC-3DD5-48C5-9682-BDAD12545BA3}"/>
              </a:ext>
            </a:extLst>
          </p:cNvPr>
          <p:cNvPicPr>
            <a:picLocks noChangeAspect="1"/>
          </p:cNvPicPr>
          <p:nvPr/>
        </p:nvPicPr>
        <p:blipFill>
          <a:blip r:embed="rId2"/>
          <a:stretch>
            <a:fillRect/>
          </a:stretch>
        </p:blipFill>
        <p:spPr>
          <a:xfrm>
            <a:off x="9477901" y="1142055"/>
            <a:ext cx="2621905" cy="4389120"/>
          </a:xfrm>
          <a:prstGeom prst="rect">
            <a:avLst/>
          </a:prstGeom>
        </p:spPr>
      </p:pic>
      <p:sp>
        <p:nvSpPr>
          <p:cNvPr id="2" name="Title 1">
            <a:extLst>
              <a:ext uri="{FF2B5EF4-FFF2-40B4-BE49-F238E27FC236}">
                <a16:creationId xmlns:a16="http://schemas.microsoft.com/office/drawing/2014/main" id="{3D7CEB41-C081-4D13-AB7D-33698A736B3A}"/>
              </a:ext>
            </a:extLst>
          </p:cNvPr>
          <p:cNvSpPr txBox="1">
            <a:spLocks/>
          </p:cNvSpPr>
          <p:nvPr/>
        </p:nvSpPr>
        <p:spPr>
          <a:xfrm>
            <a:off x="4353927" y="198942"/>
            <a:ext cx="3484146" cy="40152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Who is Jean Piaget?</a:t>
            </a:r>
          </a:p>
        </p:txBody>
      </p:sp>
      <p:sp>
        <p:nvSpPr>
          <p:cNvPr id="8" name="TextBox 7">
            <a:extLst>
              <a:ext uri="{FF2B5EF4-FFF2-40B4-BE49-F238E27FC236}">
                <a16:creationId xmlns:a16="http://schemas.microsoft.com/office/drawing/2014/main" id="{E30E58FD-C223-430F-9C8E-08FA387B16A0}"/>
              </a:ext>
            </a:extLst>
          </p:cNvPr>
          <p:cNvSpPr txBox="1"/>
          <p:nvPr/>
        </p:nvSpPr>
        <p:spPr>
          <a:xfrm>
            <a:off x="92194" y="797459"/>
            <a:ext cx="9088582" cy="50783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cs typeface="Arial" panose="020B0604020202020204" pitchFamily="34" charset="0"/>
              </a:rPr>
              <a:t>Jean Piaget was born in 1896 in Neuchatel, Switzerland and died in 1980 in Geneva Switzerland</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At the age of 11, he wrote a paper on the albino sparrow, which was published, and which began his famous career.</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After graduating high school, he attended the University of Zurich, where he became interested in psychoanalysis.</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In 1920 he was employed by at the Binet Institute where his job was to develop French versions on English intelligence tests.</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He was quite curious about the reasons “why” children gave wrong answers to questions and hypothesized that these wrong answers provided insight into the way a child thinks and reasons.</a:t>
            </a:r>
          </a:p>
          <a:p>
            <a:pPr marL="285750"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He married in 1923 and had three children who became the focus of his research, Jacqueline, Lucienne, and Laurent.</a:t>
            </a:r>
          </a:p>
        </p:txBody>
      </p:sp>
      <p:sp>
        <p:nvSpPr>
          <p:cNvPr id="9" name="TextBox 8">
            <a:extLst>
              <a:ext uri="{FF2B5EF4-FFF2-40B4-BE49-F238E27FC236}">
                <a16:creationId xmlns:a16="http://schemas.microsoft.com/office/drawing/2014/main" id="{61BA14E9-41D4-48A2-9FEF-A2E997DEA169}"/>
              </a:ext>
            </a:extLst>
          </p:cNvPr>
          <p:cNvSpPr txBox="1"/>
          <p:nvPr/>
        </p:nvSpPr>
        <p:spPr>
          <a:xfrm>
            <a:off x="9352022" y="5681721"/>
            <a:ext cx="2873661"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Lumen Learning, Introduction to Psychology, Module 9 Lifespan Development</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CA175DE-1F37-9532-702B-69C2342972B6}"/>
              </a:ext>
            </a:extLst>
          </p:cNvPr>
          <p:cNvSpPr txBox="1"/>
          <p:nvPr/>
        </p:nvSpPr>
        <p:spPr>
          <a:xfrm>
            <a:off x="92194" y="5875772"/>
            <a:ext cx="898344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Jean Piaget Biography: The Theory on Child Development</a:t>
            </a:r>
            <a:r>
              <a:rPr lang="en-US" sz="1200" dirty="0">
                <a:latin typeface="Arial" panose="020B0604020202020204" pitchFamily="34" charset="0"/>
                <a:cs typeface="Arial" panose="020B0604020202020204" pitchFamily="34" charset="0"/>
              </a:rPr>
              <a:t>. If you’re interested in knowing more about Piaget, this video provides a bit more detail. However, there is no audio to accompany the video, so you will have to read the text provided.</a:t>
            </a:r>
          </a:p>
        </p:txBody>
      </p:sp>
    </p:spTree>
    <p:extLst>
      <p:ext uri="{BB962C8B-B14F-4D97-AF65-F5344CB8AC3E}">
        <p14:creationId xmlns:p14="http://schemas.microsoft.com/office/powerpoint/2010/main" val="2699279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6351EA7-78E7-4BA9-AC32-09F44F7CE902}"/>
              </a:ext>
            </a:extLst>
          </p:cNvPr>
          <p:cNvSpPr txBox="1">
            <a:spLocks/>
          </p:cNvSpPr>
          <p:nvPr/>
        </p:nvSpPr>
        <p:spPr>
          <a:xfrm>
            <a:off x="1916042" y="60253"/>
            <a:ext cx="8502117" cy="36906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Schemata (plural of scheme), Assimilation, Accommodation, and Equilibration</a:t>
            </a:r>
          </a:p>
        </p:txBody>
      </p:sp>
      <p:sp>
        <p:nvSpPr>
          <p:cNvPr id="4" name="TextBox 3">
            <a:extLst>
              <a:ext uri="{FF2B5EF4-FFF2-40B4-BE49-F238E27FC236}">
                <a16:creationId xmlns:a16="http://schemas.microsoft.com/office/drawing/2014/main" id="{66A01059-A6EB-46F4-B6C3-FA5E7ECAE897}"/>
              </a:ext>
            </a:extLst>
          </p:cNvPr>
          <p:cNvSpPr txBox="1"/>
          <p:nvPr/>
        </p:nvSpPr>
        <p:spPr>
          <a:xfrm>
            <a:off x="69273" y="438468"/>
            <a:ext cx="12053453" cy="369331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From birth children develop schemata, or mental models that are used to help us categorize and interpret information.</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Initially, schemata are very basic, such as sucking and grasping.</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Through the process of assimilation and accommodation we learn new information and adjust our schemata.</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Assimilation: New information is taken in and easily fits within an existing scheme</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Accommodation: New information is taken in and changes are made to a scheme</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Equilibration, or balance occurs when most new information can easily be assimilated.  However, if assimilation fails, then </a:t>
            </a:r>
            <a:r>
              <a:rPr lang="en-US" dirty="0" err="1">
                <a:latin typeface="Arial" panose="020B0604020202020204" pitchFamily="34" charset="0"/>
                <a:cs typeface="Arial" panose="020B0604020202020204" pitchFamily="34" charset="0"/>
              </a:rPr>
              <a:t>disequilibration</a:t>
            </a:r>
            <a:r>
              <a:rPr lang="en-US" dirty="0">
                <a:latin typeface="Arial" panose="020B0604020202020204" pitchFamily="34" charset="0"/>
                <a:cs typeface="Arial" panose="020B0604020202020204" pitchFamily="34" charset="0"/>
              </a:rPr>
              <a:t> results.  Since </a:t>
            </a:r>
            <a:r>
              <a:rPr lang="en-US" dirty="0" err="1">
                <a:latin typeface="Arial" panose="020B0604020202020204" pitchFamily="34" charset="0"/>
                <a:cs typeface="Arial" panose="020B0604020202020204" pitchFamily="34" charset="0"/>
              </a:rPr>
              <a:t>disequilibration</a:t>
            </a:r>
            <a:r>
              <a:rPr lang="en-US" dirty="0">
                <a:latin typeface="Arial" panose="020B0604020202020204" pitchFamily="34" charset="0"/>
                <a:cs typeface="Arial" panose="020B0604020202020204" pitchFamily="34" charset="0"/>
              </a:rPr>
              <a:t> is uncomfortable and frustrating, the organism will move to accommodate the new challenge.</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If accommodation is successful, the organism returns to equilibration</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If the organism cannot assimilate or accommodate the new information, then no learning will take place.</a:t>
            </a:r>
          </a:p>
        </p:txBody>
      </p:sp>
      <p:sp>
        <p:nvSpPr>
          <p:cNvPr id="5" name="TextBox 4">
            <a:extLst>
              <a:ext uri="{FF2B5EF4-FFF2-40B4-BE49-F238E27FC236}">
                <a16:creationId xmlns:a16="http://schemas.microsoft.com/office/drawing/2014/main" id="{B8C17681-96F4-42C2-A503-27CE3A64E510}"/>
              </a:ext>
            </a:extLst>
          </p:cNvPr>
          <p:cNvSpPr txBox="1"/>
          <p:nvPr/>
        </p:nvSpPr>
        <p:spPr>
          <a:xfrm>
            <a:off x="1440871" y="4197666"/>
            <a:ext cx="8903277"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Schemas, Assimilation and Accommodation: Jean Piaget's Epistemological Concepts</a:t>
            </a:r>
            <a:r>
              <a:rPr lang="en-US" sz="1200" dirty="0">
                <a:latin typeface="Arial" panose="020B0604020202020204" pitchFamily="34" charset="0"/>
                <a:cs typeface="Arial" panose="020B0604020202020204" pitchFamily="34" charset="0"/>
              </a:rPr>
              <a:t> provides examples of each concept</a:t>
            </a:r>
          </a:p>
        </p:txBody>
      </p:sp>
      <p:pic>
        <p:nvPicPr>
          <p:cNvPr id="20" name="Picture 19">
            <a:extLst>
              <a:ext uri="{FF2B5EF4-FFF2-40B4-BE49-F238E27FC236}">
                <a16:creationId xmlns:a16="http://schemas.microsoft.com/office/drawing/2014/main" id="{D740D560-43B4-4657-84F9-CEBD488827A2}"/>
              </a:ext>
            </a:extLst>
          </p:cNvPr>
          <p:cNvPicPr>
            <a:picLocks noChangeAspect="1"/>
          </p:cNvPicPr>
          <p:nvPr/>
        </p:nvPicPr>
        <p:blipFill>
          <a:blip r:embed="rId3"/>
          <a:stretch>
            <a:fillRect/>
          </a:stretch>
        </p:blipFill>
        <p:spPr>
          <a:xfrm>
            <a:off x="3476836" y="4606423"/>
            <a:ext cx="4831349" cy="1737360"/>
          </a:xfrm>
          <a:prstGeom prst="rect">
            <a:avLst/>
          </a:prstGeom>
        </p:spPr>
      </p:pic>
      <p:sp>
        <p:nvSpPr>
          <p:cNvPr id="2" name="TextBox 1">
            <a:extLst>
              <a:ext uri="{FF2B5EF4-FFF2-40B4-BE49-F238E27FC236}">
                <a16:creationId xmlns:a16="http://schemas.microsoft.com/office/drawing/2014/main" id="{113B3346-EB72-6F63-CD23-B23306ABBE76}"/>
              </a:ext>
            </a:extLst>
          </p:cNvPr>
          <p:cNvSpPr txBox="1"/>
          <p:nvPr/>
        </p:nvSpPr>
        <p:spPr>
          <a:xfrm>
            <a:off x="447675" y="5305826"/>
            <a:ext cx="2646687" cy="338554"/>
          </a:xfrm>
          <a:prstGeom prst="rect">
            <a:avLst/>
          </a:prstGeom>
          <a:noFill/>
        </p:spPr>
        <p:txBody>
          <a:bodyPr wrap="none" rtlCol="0">
            <a:spAutoFit/>
          </a:bodyPr>
          <a:lstStyle/>
          <a:p>
            <a:r>
              <a:rPr lang="en-US" sz="1600" dirty="0"/>
              <a:t>A Balance Creates Equilibrium</a:t>
            </a:r>
          </a:p>
        </p:txBody>
      </p:sp>
      <p:sp>
        <p:nvSpPr>
          <p:cNvPr id="6" name="TextBox 5">
            <a:extLst>
              <a:ext uri="{FF2B5EF4-FFF2-40B4-BE49-F238E27FC236}">
                <a16:creationId xmlns:a16="http://schemas.microsoft.com/office/drawing/2014/main" id="{C27CB1D7-A7D6-D02F-967C-BBBDCDF13388}"/>
              </a:ext>
            </a:extLst>
          </p:cNvPr>
          <p:cNvSpPr txBox="1"/>
          <p:nvPr/>
        </p:nvSpPr>
        <p:spPr>
          <a:xfrm>
            <a:off x="8807173" y="5305826"/>
            <a:ext cx="3221972" cy="338554"/>
          </a:xfrm>
          <a:prstGeom prst="rect">
            <a:avLst/>
          </a:prstGeom>
          <a:noFill/>
        </p:spPr>
        <p:txBody>
          <a:bodyPr wrap="none" rtlCol="0">
            <a:spAutoFit/>
          </a:bodyPr>
          <a:lstStyle/>
          <a:p>
            <a:r>
              <a:rPr lang="en-US" sz="1600" dirty="0"/>
              <a:t>An Imbalance creates Disequilibrium</a:t>
            </a:r>
          </a:p>
        </p:txBody>
      </p:sp>
    </p:spTree>
    <p:extLst>
      <p:ext uri="{BB962C8B-B14F-4D97-AF65-F5344CB8AC3E}">
        <p14:creationId xmlns:p14="http://schemas.microsoft.com/office/powerpoint/2010/main" val="1862793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A66CD5-0BC9-48D0-8B23-BAD597C669F1}"/>
              </a:ext>
            </a:extLst>
          </p:cNvPr>
          <p:cNvSpPr txBox="1"/>
          <p:nvPr/>
        </p:nvSpPr>
        <p:spPr>
          <a:xfrm>
            <a:off x="103661" y="279328"/>
            <a:ext cx="6604000" cy="575542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lgn="l" fontAlgn="base">
              <a:buFont typeface="Wingdings" panose="05000000000000000000" pitchFamily="2" charset="2"/>
              <a:buChar char="Ø"/>
            </a:pPr>
            <a:r>
              <a:rPr lang="en-US" sz="1600" dirty="0">
                <a:solidFill>
                  <a:srgbClr val="373D3F"/>
                </a:solidFill>
                <a:cs typeface="Arial" panose="020B0604020202020204" pitchFamily="34" charset="0"/>
              </a:rPr>
              <a:t>Cognitive development </a:t>
            </a:r>
            <a:r>
              <a:rPr lang="en-US" sz="1600" b="0" i="0" dirty="0">
                <a:solidFill>
                  <a:srgbClr val="373D3F"/>
                </a:solidFill>
                <a:effectLst/>
                <a:cs typeface="Arial" panose="020B0604020202020204" pitchFamily="34" charset="0"/>
              </a:rPr>
              <a:t>proceeds from the interplay of assimilation and accommodation.</a:t>
            </a: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The to-and-fro of these two processes leads not only to short-term learning, but also to long-term</a:t>
            </a:r>
            <a:r>
              <a:rPr lang="en-US" sz="1600" i="0" dirty="0">
                <a:solidFill>
                  <a:srgbClr val="373D3F"/>
                </a:solidFill>
                <a:effectLst/>
                <a:cs typeface="Arial" panose="020B0604020202020204" pitchFamily="34" charset="0"/>
              </a:rPr>
              <a:t> developmental change.</a:t>
            </a:r>
          </a:p>
          <a:p>
            <a:pPr marL="742950" lvl="1" indent="-285750" fontAlgn="base">
              <a:buFont typeface="Wingdings" panose="05000000000000000000" pitchFamily="2" charset="2"/>
              <a:buChar char="Ø"/>
            </a:pPr>
            <a:endParaRPr lang="en-US" sz="1600" dirty="0">
              <a:solidFill>
                <a:srgbClr val="373D3F"/>
              </a:solidFill>
              <a:cs typeface="Arial" panose="020B0604020202020204" pitchFamily="34" charset="0"/>
            </a:endParaRPr>
          </a:p>
          <a:p>
            <a:pPr marL="285750" indent="-285750" algn="l" fontAlgn="base">
              <a:buFont typeface="Wingdings" panose="05000000000000000000" pitchFamily="2" charset="2"/>
              <a:buChar char="Ø"/>
            </a:pPr>
            <a:r>
              <a:rPr lang="en-US" sz="1600" b="0" i="0" dirty="0">
                <a:solidFill>
                  <a:srgbClr val="373D3F"/>
                </a:solidFill>
                <a:effectLst/>
                <a:cs typeface="Arial" panose="020B0604020202020204" pitchFamily="34" charset="0"/>
              </a:rPr>
              <a:t>After observing children closely, Piaget proposed that cognition developed through distinct stages from birth through the end of adolescence. </a:t>
            </a: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By stages he meant a sequence of thinking patterns with four key features:</a:t>
            </a:r>
          </a:p>
          <a:p>
            <a:pPr marL="1200150" lvl="2"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They always happen in the same order.</a:t>
            </a:r>
          </a:p>
          <a:p>
            <a:pPr marL="1200150" lvl="2"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No stage is ever skipped.</a:t>
            </a:r>
          </a:p>
          <a:p>
            <a:pPr marL="1200150" lvl="2"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Each stage is a significant transformation of the stage before it.</a:t>
            </a:r>
          </a:p>
          <a:p>
            <a:pPr marL="1200150" lvl="2"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Each later stage incorporated the earlier stages into itself.</a:t>
            </a:r>
          </a:p>
          <a:p>
            <a:pPr marL="1200150" lvl="2" indent="-285750" fontAlgn="base">
              <a:buFont typeface="Wingdings" panose="05000000000000000000" pitchFamily="2" charset="2"/>
              <a:buChar char="Ø"/>
            </a:pPr>
            <a:endParaRPr lang="en-US" sz="1600" b="0" i="0" dirty="0">
              <a:solidFill>
                <a:srgbClr val="373D3F"/>
              </a:solidFill>
              <a:effectLst/>
              <a:cs typeface="Arial" panose="020B0604020202020204" pitchFamily="34" charset="0"/>
            </a:endParaRPr>
          </a:p>
          <a:p>
            <a:pPr marL="285750" indent="-285750" algn="l" fontAlgn="base">
              <a:buFont typeface="Wingdings" panose="05000000000000000000" pitchFamily="2" charset="2"/>
              <a:buChar char="Ø"/>
            </a:pPr>
            <a:r>
              <a:rPr lang="en-US" sz="1600" b="0" i="0" dirty="0">
                <a:solidFill>
                  <a:srgbClr val="373D3F"/>
                </a:solidFill>
                <a:effectLst/>
                <a:cs typeface="Arial" panose="020B0604020202020204" pitchFamily="34" charset="0"/>
              </a:rPr>
              <a:t>Piaget proposed four major stages of cognitive development:</a:t>
            </a: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(1) sensorimotor intelligence</a:t>
            </a:r>
            <a:endParaRPr lang="en-US" sz="1600" dirty="0">
              <a:solidFill>
                <a:srgbClr val="373D3F"/>
              </a:solidFill>
              <a:cs typeface="Arial" panose="020B0604020202020204" pitchFamily="34" charset="0"/>
            </a:endParaRP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(2) preoperational thinking</a:t>
            </a:r>
            <a:endParaRPr lang="en-US" sz="1600" dirty="0">
              <a:solidFill>
                <a:srgbClr val="373D3F"/>
              </a:solidFill>
              <a:cs typeface="Arial" panose="020B0604020202020204" pitchFamily="34" charset="0"/>
            </a:endParaRP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(3) concrete operational thinking</a:t>
            </a:r>
            <a:endParaRPr lang="en-US" sz="1600" dirty="0">
              <a:solidFill>
                <a:srgbClr val="373D3F"/>
              </a:solidFill>
              <a:cs typeface="Arial" panose="020B0604020202020204" pitchFamily="34" charset="0"/>
            </a:endParaRPr>
          </a:p>
          <a:p>
            <a:pPr marL="742950" lvl="1"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(4) formal operational thinking. </a:t>
            </a:r>
          </a:p>
          <a:p>
            <a:pPr marL="742950" lvl="1" indent="-285750" fontAlgn="base">
              <a:buFont typeface="Wingdings" panose="05000000000000000000" pitchFamily="2" charset="2"/>
              <a:buChar char="Ø"/>
            </a:pPr>
            <a:endParaRPr lang="en-US" sz="1600" b="0" i="0" dirty="0">
              <a:solidFill>
                <a:srgbClr val="373D3F"/>
              </a:solidFill>
              <a:effectLst/>
              <a:cs typeface="Arial" panose="020B0604020202020204" pitchFamily="34" charset="0"/>
            </a:endParaRPr>
          </a:p>
          <a:p>
            <a:pPr marL="285750" indent="-285750" fontAlgn="base">
              <a:buFont typeface="Wingdings" panose="05000000000000000000" pitchFamily="2" charset="2"/>
              <a:buChar char="Ø"/>
            </a:pPr>
            <a:r>
              <a:rPr lang="en-US" sz="1600" b="0" i="0" dirty="0">
                <a:solidFill>
                  <a:srgbClr val="373D3F"/>
                </a:solidFill>
                <a:effectLst/>
                <a:cs typeface="Arial" panose="020B0604020202020204" pitchFamily="34" charset="0"/>
              </a:rPr>
              <a:t>Each stage is correlated with an age period of childhood, but only approximately</a:t>
            </a:r>
            <a:r>
              <a:rPr lang="en-US" sz="1600" dirty="0">
                <a:solidFill>
                  <a:srgbClr val="373D3F"/>
                </a:solidFill>
                <a:cs typeface="Arial" panose="020B0604020202020204" pitchFamily="34" charset="0"/>
              </a:rPr>
              <a:t>.</a:t>
            </a:r>
          </a:p>
          <a:p>
            <a:pPr fontAlgn="base"/>
            <a:endParaRPr lang="en-US" sz="1600" b="0" i="0" dirty="0">
              <a:solidFill>
                <a:srgbClr val="373D3F"/>
              </a:solidFill>
              <a:effectLst/>
              <a:cs typeface="Arial" panose="020B0604020202020204" pitchFamily="34" charset="0"/>
            </a:endParaRPr>
          </a:p>
        </p:txBody>
      </p:sp>
      <p:sp>
        <p:nvSpPr>
          <p:cNvPr id="7" name="Title 1">
            <a:extLst>
              <a:ext uri="{FF2B5EF4-FFF2-40B4-BE49-F238E27FC236}">
                <a16:creationId xmlns:a16="http://schemas.microsoft.com/office/drawing/2014/main" id="{01250D40-168D-4D9E-A21D-ACC9C7DCCA6E}"/>
              </a:ext>
            </a:extLst>
          </p:cNvPr>
          <p:cNvSpPr txBox="1">
            <a:spLocks/>
          </p:cNvSpPr>
          <p:nvPr/>
        </p:nvSpPr>
        <p:spPr>
          <a:xfrm>
            <a:off x="8043790" y="136322"/>
            <a:ext cx="3337383" cy="526978"/>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The Basics</a:t>
            </a:r>
          </a:p>
        </p:txBody>
      </p:sp>
      <p:sp>
        <p:nvSpPr>
          <p:cNvPr id="8" name="TextBox 7">
            <a:extLst>
              <a:ext uri="{FF2B5EF4-FFF2-40B4-BE49-F238E27FC236}">
                <a16:creationId xmlns:a16="http://schemas.microsoft.com/office/drawing/2014/main" id="{3A82245A-6188-4006-B5E0-277C485A8F7F}"/>
              </a:ext>
            </a:extLst>
          </p:cNvPr>
          <p:cNvSpPr txBox="1"/>
          <p:nvPr/>
        </p:nvSpPr>
        <p:spPr>
          <a:xfrm>
            <a:off x="152283" y="5695786"/>
            <a:ext cx="660400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from </a:t>
            </a:r>
            <a:r>
              <a:rPr lang="en-US" sz="1000" dirty="0">
                <a:latin typeface="Arial" panose="020B0604020202020204" pitchFamily="34" charset="0"/>
                <a:cs typeface="Arial" panose="020B0604020202020204" pitchFamily="34" charset="0"/>
                <a:hlinkClick r:id="rId2"/>
              </a:rPr>
              <a:t>Lumen Learning Educational Psychology Chapter 3: Student Development</a:t>
            </a:r>
            <a:r>
              <a:rPr lang="en-US" sz="1000" dirty="0">
                <a:latin typeface="Arial" panose="020B0604020202020204" pitchFamily="34" charset="0"/>
                <a:cs typeface="Arial" panose="020B0604020202020204" pitchFamily="34" charset="0"/>
              </a:rPr>
              <a:t>.</a:t>
            </a:r>
            <a:r>
              <a:rPr lang="en-US" sz="1000" b="0" i="0" dirty="0">
                <a:solidFill>
                  <a:srgbClr val="373D3F"/>
                </a:solidFill>
                <a:effectLst/>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Licensed under </a:t>
            </a:r>
            <a:r>
              <a:rPr lang="en-US" sz="1000"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06B5EE4A-6AF7-4943-AC93-12641F299FCD}"/>
              </a:ext>
            </a:extLst>
          </p:cNvPr>
          <p:cNvPicPr>
            <a:picLocks noChangeAspect="1"/>
          </p:cNvPicPr>
          <p:nvPr/>
        </p:nvPicPr>
        <p:blipFill rotWithShape="1">
          <a:blip r:embed="rId4"/>
          <a:srcRect l="1935" t="4410"/>
          <a:stretch/>
        </p:blipFill>
        <p:spPr>
          <a:xfrm>
            <a:off x="6804905" y="904306"/>
            <a:ext cx="5353760" cy="3749040"/>
          </a:xfrm>
          <a:prstGeom prst="rect">
            <a:avLst/>
          </a:prstGeom>
        </p:spPr>
      </p:pic>
      <p:sp>
        <p:nvSpPr>
          <p:cNvPr id="10" name="TextBox 9">
            <a:extLst>
              <a:ext uri="{FF2B5EF4-FFF2-40B4-BE49-F238E27FC236}">
                <a16:creationId xmlns:a16="http://schemas.microsoft.com/office/drawing/2014/main" id="{2AEEC3E5-41DC-4B28-A028-8F7E3E8A8D76}"/>
              </a:ext>
            </a:extLst>
          </p:cNvPr>
          <p:cNvSpPr txBox="1"/>
          <p:nvPr/>
        </p:nvSpPr>
        <p:spPr>
          <a:xfrm>
            <a:off x="7181851" y="4653346"/>
            <a:ext cx="327660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Boundless.com.  </a:t>
            </a:r>
            <a:r>
              <a:rPr lang="en-US" sz="1000" dirty="0">
                <a:latin typeface="Arial" panose="020B0604020202020204" pitchFamily="34" charset="0"/>
                <a:cs typeface="Arial" panose="020B0604020202020204" pitchFamily="34" charset="0"/>
                <a:hlinkClick r:id="rId5"/>
              </a:rPr>
              <a:t>Piaget’s Stages of Cognitive Development</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010EF29-1C90-A4C0-04E1-4A7D16629BA7}"/>
              </a:ext>
            </a:extLst>
          </p:cNvPr>
          <p:cNvSpPr txBox="1"/>
          <p:nvPr/>
        </p:nvSpPr>
        <p:spPr>
          <a:xfrm>
            <a:off x="103661" y="6062446"/>
            <a:ext cx="1048814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Khan Academy: Piaget’s Stages of Cognitive Development</a:t>
            </a:r>
            <a:r>
              <a:rPr lang="en-US" sz="1200" dirty="0">
                <a:latin typeface="Arial" panose="020B0604020202020204" pitchFamily="34" charset="0"/>
                <a:cs typeface="Arial" panose="020B0604020202020204" pitchFamily="34" charset="0"/>
              </a:rPr>
              <a:t> provides an overview of Piaget’s stages and the abilities developed during each stage.</a:t>
            </a:r>
          </a:p>
        </p:txBody>
      </p:sp>
    </p:spTree>
    <p:extLst>
      <p:ext uri="{BB962C8B-B14F-4D97-AF65-F5344CB8AC3E}">
        <p14:creationId xmlns:p14="http://schemas.microsoft.com/office/powerpoint/2010/main" val="1747554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C7F5-38BF-410F-B450-9AB2651A8687}"/>
              </a:ext>
            </a:extLst>
          </p:cNvPr>
          <p:cNvSpPr txBox="1">
            <a:spLocks/>
          </p:cNvSpPr>
          <p:nvPr/>
        </p:nvSpPr>
        <p:spPr>
          <a:xfrm>
            <a:off x="3174053" y="47978"/>
            <a:ext cx="5520046" cy="298552"/>
          </a:xfrm>
          <a:prstGeom prst="rect">
            <a:avLst/>
          </a:prstGeom>
        </p:spPr>
        <p:txBody>
          <a:bodyPr vert="horz" lIns="91440" tIns="45720" rIns="91440" bIns="45720" rtlCol="0" anchor="b">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800" dirty="0">
                <a:latin typeface="Arial" panose="020B0604020202020204" pitchFamily="34" charset="0"/>
                <a:cs typeface="Arial" panose="020B0604020202020204" pitchFamily="34" charset="0"/>
              </a:rPr>
              <a:t>Piaget’s Theory Stage 1: Sensorimotor Thinking</a:t>
            </a:r>
          </a:p>
        </p:txBody>
      </p:sp>
      <p:sp>
        <p:nvSpPr>
          <p:cNvPr id="6" name="TextBox 5">
            <a:extLst>
              <a:ext uri="{FF2B5EF4-FFF2-40B4-BE49-F238E27FC236}">
                <a16:creationId xmlns:a16="http://schemas.microsoft.com/office/drawing/2014/main" id="{9BCDCFDA-2510-471B-BE0D-36E1FD60162D}"/>
              </a:ext>
            </a:extLst>
          </p:cNvPr>
          <p:cNvSpPr txBox="1"/>
          <p:nvPr/>
        </p:nvSpPr>
        <p:spPr>
          <a:xfrm>
            <a:off x="350761" y="413523"/>
            <a:ext cx="11166630" cy="584775"/>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solidFill>
                  <a:srgbClr val="373D3F"/>
                </a:solidFill>
                <a:latin typeface="proxima-nova"/>
              </a:rPr>
              <a:t>T</a:t>
            </a:r>
            <a:r>
              <a:rPr lang="en-US" sz="1600" b="0" i="0" dirty="0">
                <a:solidFill>
                  <a:srgbClr val="373D3F"/>
                </a:solidFill>
                <a:effectLst/>
                <a:latin typeface="proxima-nova"/>
              </a:rPr>
              <a:t>he </a:t>
            </a:r>
            <a:r>
              <a:rPr lang="en-US" sz="1600" b="1" i="0" dirty="0">
                <a:solidFill>
                  <a:srgbClr val="373D3F"/>
                </a:solidFill>
                <a:effectLst/>
                <a:latin typeface="proxima-nova"/>
              </a:rPr>
              <a:t>sensorimotor</a:t>
            </a:r>
            <a:r>
              <a:rPr lang="en-US" sz="1600" b="0" i="0" dirty="0">
                <a:solidFill>
                  <a:srgbClr val="373D3F"/>
                </a:solidFill>
                <a:effectLst/>
                <a:latin typeface="proxima-nova"/>
              </a:rPr>
              <a:t> stage</a:t>
            </a:r>
            <a:r>
              <a:rPr lang="en-US" sz="1600" dirty="0">
                <a:solidFill>
                  <a:srgbClr val="373D3F"/>
                </a:solidFill>
                <a:latin typeface="proxima-nova"/>
              </a:rPr>
              <a:t> </a:t>
            </a:r>
            <a:r>
              <a:rPr lang="en-US" sz="1600" b="0" i="0" dirty="0">
                <a:solidFill>
                  <a:srgbClr val="373D3F"/>
                </a:solidFill>
                <a:effectLst/>
                <a:latin typeface="proxima-nova"/>
              </a:rPr>
              <a:t>lasts from birth to about 2 years old and consists of six substages. This</a:t>
            </a:r>
            <a:r>
              <a:rPr lang="en-US" sz="1600" dirty="0">
                <a:solidFill>
                  <a:srgbClr val="373D3F"/>
                </a:solidFill>
                <a:latin typeface="proxima-nova"/>
              </a:rPr>
              <a:t> period is a time when </a:t>
            </a:r>
            <a:r>
              <a:rPr lang="en-US" sz="1600" b="0" i="0" dirty="0">
                <a:solidFill>
                  <a:srgbClr val="373D3F"/>
                </a:solidFill>
                <a:effectLst/>
                <a:latin typeface="proxima-nova"/>
              </a:rPr>
              <a:t>infants “think” by means of their senses and motor actions. </a:t>
            </a:r>
          </a:p>
        </p:txBody>
      </p:sp>
      <p:graphicFrame>
        <p:nvGraphicFramePr>
          <p:cNvPr id="9" name="Table 8">
            <a:extLst>
              <a:ext uri="{FF2B5EF4-FFF2-40B4-BE49-F238E27FC236}">
                <a16:creationId xmlns:a16="http://schemas.microsoft.com/office/drawing/2014/main" id="{12637EE5-0ED0-4966-83EE-272E24DCEABE}"/>
              </a:ext>
            </a:extLst>
          </p:cNvPr>
          <p:cNvGraphicFramePr>
            <a:graphicFrameLocks noGrp="1"/>
          </p:cNvGraphicFramePr>
          <p:nvPr>
            <p:extLst>
              <p:ext uri="{D42A27DB-BD31-4B8C-83A1-F6EECF244321}">
                <p14:modId xmlns:p14="http://schemas.microsoft.com/office/powerpoint/2010/main" val="3452773997"/>
              </p:ext>
            </p:extLst>
          </p:nvPr>
        </p:nvGraphicFramePr>
        <p:xfrm>
          <a:off x="31072" y="1065291"/>
          <a:ext cx="12129856" cy="4762226"/>
        </p:xfrm>
        <a:graphic>
          <a:graphicData uri="http://schemas.openxmlformats.org/drawingml/2006/table">
            <a:tbl>
              <a:tblPr/>
              <a:tblGrid>
                <a:gridCol w="3327446">
                  <a:extLst>
                    <a:ext uri="{9D8B030D-6E8A-4147-A177-3AD203B41FA5}">
                      <a16:colId xmlns:a16="http://schemas.microsoft.com/office/drawing/2014/main" val="3735365050"/>
                    </a:ext>
                  </a:extLst>
                </a:gridCol>
                <a:gridCol w="1598752">
                  <a:extLst>
                    <a:ext uri="{9D8B030D-6E8A-4147-A177-3AD203B41FA5}">
                      <a16:colId xmlns:a16="http://schemas.microsoft.com/office/drawing/2014/main" val="1117389987"/>
                    </a:ext>
                  </a:extLst>
                </a:gridCol>
                <a:gridCol w="7203658">
                  <a:extLst>
                    <a:ext uri="{9D8B030D-6E8A-4147-A177-3AD203B41FA5}">
                      <a16:colId xmlns:a16="http://schemas.microsoft.com/office/drawing/2014/main" val="65291931"/>
                    </a:ext>
                  </a:extLst>
                </a:gridCol>
              </a:tblGrid>
              <a:tr h="56171">
                <a:tc>
                  <a:txBody>
                    <a:bodyPr/>
                    <a:lstStyle/>
                    <a:p>
                      <a:pPr algn="l" fontAlgn="ctr"/>
                      <a:r>
                        <a:rPr lang="en-US" sz="1100" dirty="0">
                          <a:effectLst/>
                          <a:latin typeface="Arial" panose="020B0604020202020204" pitchFamily="34" charset="0"/>
                          <a:cs typeface="Arial" panose="020B0604020202020204" pitchFamily="34" charset="0"/>
                        </a:rPr>
                        <a:t>Sub-Stage</a:t>
                      </a: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Age</a:t>
                      </a: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Description</a:t>
                      </a:r>
                    </a:p>
                  </a:txBody>
                  <a:tcPr marL="14403" marR="14403" marT="10802" marB="10802" anchor="ctr">
                    <a:lnL>
                      <a:noFill/>
                    </a:lnL>
                    <a:lnR>
                      <a:noFill/>
                    </a:lnR>
                    <a:lnT>
                      <a:noFill/>
                    </a:lnT>
                    <a:lnB>
                      <a:noFill/>
                    </a:lnB>
                    <a:solidFill>
                      <a:srgbClr val="FFFFFF"/>
                    </a:solidFill>
                  </a:tcPr>
                </a:tc>
                <a:extLst>
                  <a:ext uri="{0D108BD9-81ED-4DB2-BD59-A6C34878D82A}">
                    <a16:rowId xmlns:a16="http://schemas.microsoft.com/office/drawing/2014/main" val="1785602970"/>
                  </a:ext>
                </a:extLst>
              </a:tr>
              <a:tr h="609242">
                <a:tc>
                  <a:txBody>
                    <a:bodyPr/>
                    <a:lstStyle/>
                    <a:p>
                      <a:pPr algn="l" fontAlgn="ctr"/>
                      <a:r>
                        <a:rPr lang="en-US" sz="1100" dirty="0">
                          <a:effectLst/>
                          <a:latin typeface="Arial" panose="020B0604020202020204" pitchFamily="34" charset="0"/>
                          <a:cs typeface="Arial" panose="020B0604020202020204" pitchFamily="34" charset="0"/>
                        </a:rPr>
                        <a:t>1 </a:t>
                      </a:r>
                      <a:r>
                        <a:rPr lang="en-US" sz="1100" i="1" dirty="0">
                          <a:effectLst/>
                          <a:latin typeface="Arial" panose="020B0604020202020204" pitchFamily="34" charset="0"/>
                          <a:cs typeface="Arial" panose="020B0604020202020204" pitchFamily="34" charset="0"/>
                        </a:rPr>
                        <a:t>Simple Reflexes</a:t>
                      </a:r>
                      <a:endParaRPr lang="en-US" sz="1100" dirty="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9F9F9"/>
                    </a:solidFill>
                  </a:tcPr>
                </a:tc>
                <a:tc>
                  <a:txBody>
                    <a:bodyPr/>
                    <a:lstStyle/>
                    <a:p>
                      <a:pPr algn="l" fontAlgn="ctr"/>
                      <a:r>
                        <a:rPr lang="en-US" sz="1100" dirty="0">
                          <a:effectLst/>
                          <a:latin typeface="Arial" panose="020B0604020202020204" pitchFamily="34" charset="0"/>
                          <a:cs typeface="Arial" panose="020B0604020202020204" pitchFamily="34" charset="0"/>
                        </a:rPr>
                        <a:t>Birth-6 weeks</a:t>
                      </a:r>
                    </a:p>
                  </a:txBody>
                  <a:tcPr marL="14403" marR="14403" marT="10802" marB="10802" anchor="ctr">
                    <a:lnL>
                      <a:noFill/>
                    </a:lnL>
                    <a:lnR>
                      <a:noFill/>
                    </a:lnR>
                    <a:lnT>
                      <a:noFill/>
                    </a:lnT>
                    <a:lnB>
                      <a:noFill/>
                    </a:lnB>
                    <a:solidFill>
                      <a:srgbClr val="F9F9F9"/>
                    </a:solidFill>
                  </a:tcPr>
                </a:tc>
                <a:tc>
                  <a:txBody>
                    <a:bodyPr/>
                    <a:lstStyle/>
                    <a:p>
                      <a:pPr algn="l" fontAlgn="ctr"/>
                      <a:r>
                        <a:rPr lang="en-US" sz="1100" dirty="0">
                          <a:effectLst/>
                          <a:latin typeface="Arial" panose="020B0604020202020204" pitchFamily="34" charset="0"/>
                          <a:cs typeface="Arial" panose="020B0604020202020204" pitchFamily="34" charset="0"/>
                        </a:rPr>
                        <a:t>“Coordination of sensation and action through reflexive behaviors”. Three primary reflexes are described by Piaget: sucking of objects in the mouth, following moving or interesting objects with the eyes, and closing of the hand when an object contacts the palm (</a:t>
                      </a:r>
                      <a:r>
                        <a:rPr lang="en-US" sz="1100" b="1" u="sng" dirty="0">
                          <a:solidFill>
                            <a:srgbClr val="6053C6"/>
                          </a:solidFill>
                          <a:effectLst/>
                          <a:latin typeface="Arial" panose="020B0604020202020204" pitchFamily="34" charset="0"/>
                          <a:cs typeface="Arial" panose="020B0604020202020204" pitchFamily="34" charset="0"/>
                          <a:hlinkClick r:id="rId2" tooltip="Palmar grasp"/>
                        </a:rPr>
                        <a:t>palmar grasp</a:t>
                      </a:r>
                      <a:r>
                        <a:rPr lang="en-US" sz="1100" dirty="0">
                          <a:effectLst/>
                          <a:latin typeface="Arial" panose="020B0604020202020204" pitchFamily="34" charset="0"/>
                          <a:cs typeface="Arial" panose="020B0604020202020204" pitchFamily="34" charset="0"/>
                        </a:rPr>
                        <a:t>). Over the first six weeks of life, these reflexes begin to become voluntary actions. For example, the palmar reflex becomes intentional grasping.</a:t>
                      </a:r>
                    </a:p>
                  </a:txBody>
                  <a:tcPr marL="14403" marR="14403" marT="10802" marB="10802" anchor="ctr">
                    <a:lnL>
                      <a:noFill/>
                    </a:lnL>
                    <a:lnR>
                      <a:noFill/>
                    </a:lnR>
                    <a:lnT>
                      <a:noFill/>
                    </a:lnT>
                    <a:lnB>
                      <a:noFill/>
                    </a:lnB>
                    <a:solidFill>
                      <a:srgbClr val="F9F9F9"/>
                    </a:solidFill>
                  </a:tcPr>
                </a:tc>
                <a:extLst>
                  <a:ext uri="{0D108BD9-81ED-4DB2-BD59-A6C34878D82A}">
                    <a16:rowId xmlns:a16="http://schemas.microsoft.com/office/drawing/2014/main" val="452636616"/>
                  </a:ext>
                </a:extLst>
              </a:tr>
              <a:tr h="609242">
                <a:tc>
                  <a:txBody>
                    <a:bodyPr/>
                    <a:lstStyle/>
                    <a:p>
                      <a:pPr algn="l" fontAlgn="ctr"/>
                      <a:r>
                        <a:rPr lang="en-US" sz="1100">
                          <a:effectLst/>
                          <a:latin typeface="Arial" panose="020B0604020202020204" pitchFamily="34" charset="0"/>
                          <a:cs typeface="Arial" panose="020B0604020202020204" pitchFamily="34" charset="0"/>
                        </a:rPr>
                        <a:t>2 </a:t>
                      </a:r>
                      <a:r>
                        <a:rPr lang="en-US" sz="1100" i="1">
                          <a:effectLst/>
                          <a:latin typeface="Arial" panose="020B0604020202020204" pitchFamily="34" charset="0"/>
                          <a:cs typeface="Arial" panose="020B0604020202020204" pitchFamily="34" charset="0"/>
                        </a:rPr>
                        <a:t>First habits and primary circular reactions phase</a:t>
                      </a:r>
                      <a:endParaRPr lang="en-US" sz="110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6 weeks-4 months</a:t>
                      </a: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“Coordination of sensation and two types of </a:t>
                      </a:r>
                      <a:r>
                        <a:rPr lang="en-US" sz="1100" b="1" u="sng" dirty="0">
                          <a:solidFill>
                            <a:srgbClr val="6053C6"/>
                          </a:solidFill>
                          <a:effectLst/>
                          <a:latin typeface="Arial" panose="020B0604020202020204" pitchFamily="34" charset="0"/>
                          <a:cs typeface="Arial" panose="020B0604020202020204" pitchFamily="34" charset="0"/>
                          <a:hlinkClick r:id="rId3" tooltip="Schema (psychology)"/>
                        </a:rPr>
                        <a:t>schema</a:t>
                      </a:r>
                      <a:r>
                        <a:rPr lang="en-US" sz="1100" dirty="0">
                          <a:effectLst/>
                          <a:latin typeface="Arial" panose="020B0604020202020204" pitchFamily="34" charset="0"/>
                          <a:cs typeface="Arial" panose="020B0604020202020204" pitchFamily="34" charset="0"/>
                        </a:rPr>
                        <a:t>: habits (reflex) and primary circular reactions (reproduction of an event that initially occurred by chance). The focus is still on the infant’s body”. As an example of this type of reaction, an infant might repeat the motion of passing their hand before their face. </a:t>
                      </a:r>
                    </a:p>
                  </a:txBody>
                  <a:tcPr marL="14403" marR="14403" marT="10802" marB="10802" anchor="ctr">
                    <a:lnL>
                      <a:noFill/>
                    </a:lnL>
                    <a:lnR>
                      <a:noFill/>
                    </a:lnR>
                    <a:lnT>
                      <a:noFill/>
                    </a:lnT>
                    <a:lnB>
                      <a:noFill/>
                    </a:lnB>
                    <a:solidFill>
                      <a:srgbClr val="FFFFFF"/>
                    </a:solidFill>
                  </a:tcPr>
                </a:tc>
                <a:extLst>
                  <a:ext uri="{0D108BD9-81ED-4DB2-BD59-A6C34878D82A}">
                    <a16:rowId xmlns:a16="http://schemas.microsoft.com/office/drawing/2014/main" val="1986268876"/>
                  </a:ext>
                </a:extLst>
              </a:tr>
              <a:tr h="1196879">
                <a:tc>
                  <a:txBody>
                    <a:bodyPr/>
                    <a:lstStyle/>
                    <a:p>
                      <a:pPr algn="l" fontAlgn="ctr"/>
                      <a:r>
                        <a:rPr lang="en-US" sz="1100" dirty="0">
                          <a:effectLst/>
                          <a:latin typeface="Arial" panose="020B0604020202020204" pitchFamily="34" charset="0"/>
                          <a:cs typeface="Arial" panose="020B0604020202020204" pitchFamily="34" charset="0"/>
                        </a:rPr>
                        <a:t>3 </a:t>
                      </a:r>
                      <a:r>
                        <a:rPr lang="en-US" sz="1100" i="1" dirty="0">
                          <a:effectLst/>
                          <a:latin typeface="Arial" panose="020B0604020202020204" pitchFamily="34" charset="0"/>
                          <a:cs typeface="Arial" panose="020B0604020202020204" pitchFamily="34" charset="0"/>
                        </a:rPr>
                        <a:t>Secondary circular reactions phase</a:t>
                      </a:r>
                      <a:endParaRPr lang="en-US" sz="1100" dirty="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9F9F9"/>
                    </a:solidFill>
                  </a:tcPr>
                </a:tc>
                <a:tc>
                  <a:txBody>
                    <a:bodyPr/>
                    <a:lstStyle/>
                    <a:p>
                      <a:pPr algn="l" fontAlgn="ctr"/>
                      <a:r>
                        <a:rPr lang="en-US" sz="1100" dirty="0">
                          <a:effectLst/>
                          <a:latin typeface="Arial" panose="020B0604020202020204" pitchFamily="34" charset="0"/>
                          <a:cs typeface="Arial" panose="020B0604020202020204" pitchFamily="34" charset="0"/>
                        </a:rPr>
                        <a:t>4–8 months</a:t>
                      </a:r>
                    </a:p>
                  </a:txBody>
                  <a:tcPr marL="14403" marR="14403" marT="10802" marB="10802" anchor="ctr">
                    <a:lnL>
                      <a:noFill/>
                    </a:lnL>
                    <a:lnR>
                      <a:noFill/>
                    </a:lnR>
                    <a:lnT>
                      <a:noFill/>
                    </a:lnT>
                    <a:lnB>
                      <a:noFill/>
                    </a:lnB>
                    <a:solidFill>
                      <a:srgbClr val="F9F9F9"/>
                    </a:solidFill>
                  </a:tcPr>
                </a:tc>
                <a:tc>
                  <a:txBody>
                    <a:bodyPr/>
                    <a:lstStyle/>
                    <a:p>
                      <a:pPr algn="l" fontAlgn="ctr"/>
                      <a:r>
                        <a:rPr lang="en-US" sz="1100" dirty="0">
                          <a:effectLst/>
                          <a:latin typeface="Arial" panose="020B0604020202020204" pitchFamily="34" charset="0"/>
                          <a:cs typeface="Arial" panose="020B0604020202020204" pitchFamily="34" charset="0"/>
                        </a:rPr>
                        <a:t>Development of </a:t>
                      </a:r>
                      <a:r>
                        <a:rPr lang="en-US" sz="1100" b="0" u="sng" dirty="0">
                          <a:solidFill>
                            <a:schemeClr val="tx1"/>
                          </a:solidFill>
                          <a:effectLst/>
                          <a:latin typeface="Arial" panose="020B0604020202020204" pitchFamily="34" charset="0"/>
                          <a:cs typeface="Arial" panose="020B0604020202020204" pitchFamily="34" charset="0"/>
                        </a:rPr>
                        <a:t>habits</a:t>
                      </a:r>
                      <a:r>
                        <a:rPr lang="en-US" sz="1100" b="0" dirty="0">
                          <a:solidFill>
                            <a:schemeClr val="tx1"/>
                          </a:solidFill>
                          <a:effectLst/>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“Infants become more object-oriented, moving beyond self-preoccupation; repeat actions that bring interesting or pleasurable results”. This stage is associated primarily with the development of </a:t>
                      </a:r>
                      <a:r>
                        <a:rPr lang="en-US" sz="1100" b="0" u="none" dirty="0">
                          <a:solidFill>
                            <a:schemeClr val="tx1"/>
                          </a:solidFill>
                          <a:effectLst/>
                          <a:latin typeface="Arial" panose="020B0604020202020204" pitchFamily="34" charset="0"/>
                          <a:cs typeface="Arial" panose="020B0604020202020204" pitchFamily="34" charset="0"/>
                        </a:rPr>
                        <a:t>coordination </a:t>
                      </a:r>
                      <a:r>
                        <a:rPr lang="en-US" sz="1100" dirty="0">
                          <a:effectLst/>
                          <a:latin typeface="Arial" panose="020B0604020202020204" pitchFamily="34" charset="0"/>
                          <a:cs typeface="Arial" panose="020B0604020202020204" pitchFamily="34" charset="0"/>
                        </a:rPr>
                        <a:t>between </a:t>
                      </a:r>
                      <a:r>
                        <a:rPr lang="en-US" sz="1100" b="0" u="none" dirty="0">
                          <a:solidFill>
                            <a:schemeClr val="tx1"/>
                          </a:solidFill>
                          <a:effectLst/>
                          <a:latin typeface="Arial" panose="020B0604020202020204" pitchFamily="34" charset="0"/>
                          <a:cs typeface="Arial" panose="020B0604020202020204" pitchFamily="34" charset="0"/>
                        </a:rPr>
                        <a:t>vision</a:t>
                      </a:r>
                      <a:r>
                        <a:rPr lang="en-US" sz="1100" dirty="0">
                          <a:effectLst/>
                          <a:latin typeface="Arial" panose="020B0604020202020204" pitchFamily="34" charset="0"/>
                          <a:cs typeface="Arial" panose="020B0604020202020204" pitchFamily="34" charset="0"/>
                        </a:rPr>
                        <a:t> and </a:t>
                      </a:r>
                      <a:r>
                        <a:rPr lang="en-US" sz="1100" b="1" u="sng" dirty="0">
                          <a:solidFill>
                            <a:srgbClr val="6053C6"/>
                          </a:solidFill>
                          <a:effectLst/>
                          <a:latin typeface="Arial" panose="020B0604020202020204" pitchFamily="34" charset="0"/>
                          <a:cs typeface="Arial" panose="020B0604020202020204" pitchFamily="34" charset="0"/>
                          <a:hlinkClick r:id="rId4" tooltip="Prehensility"/>
                        </a:rPr>
                        <a:t>prehension</a:t>
                      </a:r>
                      <a:r>
                        <a:rPr lang="en-US" sz="1100" dirty="0">
                          <a:effectLst/>
                          <a:latin typeface="Arial" panose="020B0604020202020204" pitchFamily="34" charset="0"/>
                          <a:cs typeface="Arial" panose="020B0604020202020204" pitchFamily="34" charset="0"/>
                        </a:rPr>
                        <a:t>. Three new abilities occur at this stage: intentional grasping for a desired object, secondary circular reactions, and </a:t>
                      </a:r>
                      <a:r>
                        <a:rPr lang="en-US" sz="1100" b="1" u="sng" dirty="0">
                          <a:solidFill>
                            <a:srgbClr val="6053C6"/>
                          </a:solidFill>
                          <a:effectLst/>
                          <a:latin typeface="Arial" panose="020B0604020202020204" pitchFamily="34" charset="0"/>
                          <a:cs typeface="Arial" panose="020B0604020202020204" pitchFamily="34" charset="0"/>
                          <a:hlinkClick r:id="rId5" tooltip="Inductive reasoning aptitude"/>
                        </a:rPr>
                        <a:t>differentiations</a:t>
                      </a:r>
                      <a:r>
                        <a:rPr lang="en-US" sz="1100" dirty="0">
                          <a:effectLst/>
                          <a:latin typeface="Arial" panose="020B0604020202020204" pitchFamily="34" charset="0"/>
                          <a:cs typeface="Arial" panose="020B0604020202020204" pitchFamily="34" charset="0"/>
                        </a:rPr>
                        <a:t> between ends and means. At this stage, infants will intentionally grasp the air in the direction of a desired object, often to the amusement of friends and family. Secondary circular reactions, or the repetition of an action involving an external object begin; for example, moving a switch to turn on a light repeatedly. The differentiation between means and ends also occurs. This is perhaps one of the most important stages of a child’s growth as it signifies the dawn of </a:t>
                      </a:r>
                      <a:r>
                        <a:rPr lang="en-US" sz="1100" b="0" u="none" dirty="0">
                          <a:solidFill>
                            <a:schemeClr val="tx1"/>
                          </a:solidFill>
                          <a:effectLst/>
                          <a:latin typeface="Arial" panose="020B0604020202020204" pitchFamily="34" charset="0"/>
                          <a:cs typeface="Arial" panose="020B0604020202020204" pitchFamily="34" charset="0"/>
                        </a:rPr>
                        <a:t>logic.</a:t>
                      </a:r>
                    </a:p>
                  </a:txBody>
                  <a:tcPr marL="14403" marR="14403" marT="10802" marB="10802" anchor="ctr">
                    <a:lnL>
                      <a:noFill/>
                    </a:lnL>
                    <a:lnR>
                      <a:noFill/>
                    </a:lnR>
                    <a:lnT>
                      <a:noFill/>
                    </a:lnT>
                    <a:lnB>
                      <a:noFill/>
                    </a:lnB>
                    <a:solidFill>
                      <a:srgbClr val="F9F9F9"/>
                    </a:solidFill>
                  </a:tcPr>
                </a:tc>
                <a:extLst>
                  <a:ext uri="{0D108BD9-81ED-4DB2-BD59-A6C34878D82A}">
                    <a16:rowId xmlns:a16="http://schemas.microsoft.com/office/drawing/2014/main" val="2257077052"/>
                  </a:ext>
                </a:extLst>
              </a:tr>
              <a:tr h="678376">
                <a:tc>
                  <a:txBody>
                    <a:bodyPr/>
                    <a:lstStyle/>
                    <a:p>
                      <a:pPr algn="l" fontAlgn="ctr"/>
                      <a:r>
                        <a:rPr lang="en-US" sz="1100" dirty="0">
                          <a:effectLst/>
                          <a:latin typeface="Arial" panose="020B0604020202020204" pitchFamily="34" charset="0"/>
                          <a:cs typeface="Arial" panose="020B0604020202020204" pitchFamily="34" charset="0"/>
                        </a:rPr>
                        <a:t>4 </a:t>
                      </a:r>
                      <a:r>
                        <a:rPr lang="en-US" sz="1100" i="1" dirty="0">
                          <a:effectLst/>
                          <a:latin typeface="Arial" panose="020B0604020202020204" pitchFamily="34" charset="0"/>
                          <a:cs typeface="Arial" panose="020B0604020202020204" pitchFamily="34" charset="0"/>
                        </a:rPr>
                        <a:t>Coordination of secondary circular reactions stages</a:t>
                      </a:r>
                      <a:endParaRPr lang="en-US" sz="1100" dirty="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8–12 months</a:t>
                      </a: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“Coordination of vision and touch—hand-eye coordination; coordination of schemas and </a:t>
                      </a:r>
                      <a:r>
                        <a:rPr lang="en-US" sz="1100" b="1" u="sng" dirty="0" err="1">
                          <a:solidFill>
                            <a:srgbClr val="6053C6"/>
                          </a:solidFill>
                          <a:effectLst/>
                          <a:latin typeface="Arial" panose="020B0604020202020204" pitchFamily="34" charset="0"/>
                          <a:cs typeface="Arial" panose="020B0604020202020204" pitchFamily="34" charset="0"/>
                          <a:hlinkClick r:id="rId6" tooltip="Intentionality"/>
                        </a:rPr>
                        <a:t>intentionality</a:t>
                      </a:r>
                      <a:r>
                        <a:rPr lang="en-US" sz="1100" dirty="0" err="1">
                          <a:effectLst/>
                          <a:latin typeface="Arial" panose="020B0604020202020204" pitchFamily="34" charset="0"/>
                          <a:cs typeface="Arial" panose="020B0604020202020204" pitchFamily="34" charset="0"/>
                        </a:rPr>
                        <a:t>“.This</a:t>
                      </a:r>
                      <a:r>
                        <a:rPr lang="en-US" sz="1100" dirty="0">
                          <a:effectLst/>
                          <a:latin typeface="Arial" panose="020B0604020202020204" pitchFamily="34" charset="0"/>
                          <a:cs typeface="Arial" panose="020B0604020202020204" pitchFamily="34" charset="0"/>
                        </a:rPr>
                        <a:t> stage is associated primarily with the development of logic and the coordination between means and ends. This is an extremely important stage of development, holding what Piaget calls the “first proper </a:t>
                      </a:r>
                      <a:r>
                        <a:rPr lang="en-US" sz="1100" b="0" u="none" dirty="0">
                          <a:solidFill>
                            <a:schemeClr val="tx1"/>
                          </a:solidFill>
                          <a:effectLst/>
                          <a:latin typeface="Arial" panose="020B0604020202020204" pitchFamily="34" charset="0"/>
                          <a:cs typeface="Arial" panose="020B0604020202020204" pitchFamily="34" charset="0"/>
                        </a:rPr>
                        <a:t>intelligence</a:t>
                      </a:r>
                      <a:r>
                        <a:rPr lang="en-US" sz="1100" dirty="0">
                          <a:effectLst/>
                          <a:latin typeface="Arial" panose="020B0604020202020204" pitchFamily="34" charset="0"/>
                          <a:cs typeface="Arial" panose="020B0604020202020204" pitchFamily="34" charset="0"/>
                        </a:rPr>
                        <a:t>“. Also, this stage marks the beginning of </a:t>
                      </a:r>
                      <a:r>
                        <a:rPr lang="en-US" sz="1100" b="0" u="none" dirty="0">
                          <a:solidFill>
                            <a:schemeClr val="tx1"/>
                          </a:solidFill>
                          <a:effectLst/>
                          <a:latin typeface="Arial" panose="020B0604020202020204" pitchFamily="34" charset="0"/>
                          <a:cs typeface="Arial" panose="020B0604020202020204" pitchFamily="34" charset="0"/>
                        </a:rPr>
                        <a:t>goal orientation</a:t>
                      </a:r>
                      <a:r>
                        <a:rPr lang="en-US" sz="1100" dirty="0">
                          <a:effectLst/>
                          <a:latin typeface="Arial" panose="020B0604020202020204" pitchFamily="34" charset="0"/>
                          <a:cs typeface="Arial" panose="020B0604020202020204" pitchFamily="34" charset="0"/>
                        </a:rPr>
                        <a:t>, the deliberate planning of steps to meet an </a:t>
                      </a:r>
                      <a:r>
                        <a:rPr lang="en-US" sz="1100" b="0" u="none" dirty="0">
                          <a:solidFill>
                            <a:schemeClr val="tx1"/>
                          </a:solidFill>
                          <a:effectLst/>
                          <a:latin typeface="Arial" panose="020B0604020202020204" pitchFamily="34" charset="0"/>
                          <a:cs typeface="Arial" panose="020B0604020202020204" pitchFamily="34" charset="0"/>
                        </a:rPr>
                        <a:t>objective</a:t>
                      </a:r>
                      <a:r>
                        <a:rPr lang="en-US" sz="1100" dirty="0">
                          <a:effectLst/>
                          <a:latin typeface="Arial" panose="020B0604020202020204" pitchFamily="34" charset="0"/>
                          <a:cs typeface="Arial" panose="020B0604020202020204" pitchFamily="34" charset="0"/>
                        </a:rPr>
                        <a:t>.</a:t>
                      </a:r>
                    </a:p>
                  </a:txBody>
                  <a:tcPr marL="14403" marR="14403" marT="10802" marB="10802" anchor="ctr">
                    <a:lnL>
                      <a:noFill/>
                    </a:lnL>
                    <a:lnR>
                      <a:noFill/>
                    </a:lnR>
                    <a:lnT>
                      <a:noFill/>
                    </a:lnT>
                    <a:lnB>
                      <a:noFill/>
                    </a:lnB>
                    <a:solidFill>
                      <a:srgbClr val="FFFFFF"/>
                    </a:solidFill>
                  </a:tcPr>
                </a:tc>
                <a:extLst>
                  <a:ext uri="{0D108BD9-81ED-4DB2-BD59-A6C34878D82A}">
                    <a16:rowId xmlns:a16="http://schemas.microsoft.com/office/drawing/2014/main" val="2828265963"/>
                  </a:ext>
                </a:extLst>
              </a:tr>
              <a:tr h="540108">
                <a:tc>
                  <a:txBody>
                    <a:bodyPr/>
                    <a:lstStyle/>
                    <a:p>
                      <a:pPr algn="l" fontAlgn="ctr"/>
                      <a:r>
                        <a:rPr lang="en-US" sz="1100">
                          <a:effectLst/>
                          <a:latin typeface="Arial" panose="020B0604020202020204" pitchFamily="34" charset="0"/>
                          <a:cs typeface="Arial" panose="020B0604020202020204" pitchFamily="34" charset="0"/>
                        </a:rPr>
                        <a:t>5 </a:t>
                      </a:r>
                      <a:r>
                        <a:rPr lang="en-US" sz="1100" i="1">
                          <a:effectLst/>
                          <a:latin typeface="Arial" panose="020B0604020202020204" pitchFamily="34" charset="0"/>
                          <a:cs typeface="Arial" panose="020B0604020202020204" pitchFamily="34" charset="0"/>
                        </a:rPr>
                        <a:t>Tertiary circular reactions, novelty, and curiosity</a:t>
                      </a:r>
                      <a:endParaRPr lang="en-US" sz="110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9F9F9"/>
                    </a:solidFill>
                  </a:tcPr>
                </a:tc>
                <a:tc>
                  <a:txBody>
                    <a:bodyPr/>
                    <a:lstStyle/>
                    <a:p>
                      <a:pPr algn="l" fontAlgn="ctr"/>
                      <a:r>
                        <a:rPr lang="en-US" sz="1100">
                          <a:effectLst/>
                          <a:latin typeface="Arial" panose="020B0604020202020204" pitchFamily="34" charset="0"/>
                          <a:cs typeface="Arial" panose="020B0604020202020204" pitchFamily="34" charset="0"/>
                        </a:rPr>
                        <a:t>12–18 months</a:t>
                      </a:r>
                    </a:p>
                  </a:txBody>
                  <a:tcPr marL="14403" marR="14403" marT="10802" marB="10802" anchor="ctr">
                    <a:lnL>
                      <a:noFill/>
                    </a:lnL>
                    <a:lnR>
                      <a:noFill/>
                    </a:lnR>
                    <a:lnT>
                      <a:noFill/>
                    </a:lnT>
                    <a:lnB>
                      <a:noFill/>
                    </a:lnB>
                    <a:solidFill>
                      <a:srgbClr val="F9F9F9"/>
                    </a:solidFill>
                  </a:tcPr>
                </a:tc>
                <a:tc>
                  <a:txBody>
                    <a:bodyPr/>
                    <a:lstStyle/>
                    <a:p>
                      <a:pPr algn="l" fontAlgn="ctr"/>
                      <a:r>
                        <a:rPr lang="en-US" sz="1100" dirty="0">
                          <a:effectLst/>
                          <a:latin typeface="Arial" panose="020B0604020202020204" pitchFamily="34" charset="0"/>
                          <a:cs typeface="Arial" panose="020B0604020202020204" pitchFamily="34" charset="0"/>
                        </a:rPr>
                        <a:t>“Infants become intrigued by the many properties of objects and by the many things they can make happen to objects; they experiment with new behavior”. This stage is associated primarily with the discovery of new means to meet goals. Piaget describes the child at this juncture as the “young scientist,” conducting pseudo-experiments to discover new methods of meeting challenges.</a:t>
                      </a:r>
                    </a:p>
                  </a:txBody>
                  <a:tcPr marL="14403" marR="14403" marT="10802" marB="10802" anchor="ctr">
                    <a:lnL>
                      <a:noFill/>
                    </a:lnL>
                    <a:lnR>
                      <a:noFill/>
                    </a:lnR>
                    <a:lnT>
                      <a:noFill/>
                    </a:lnT>
                    <a:lnB>
                      <a:noFill/>
                    </a:lnB>
                    <a:solidFill>
                      <a:srgbClr val="F9F9F9"/>
                    </a:solidFill>
                  </a:tcPr>
                </a:tc>
                <a:extLst>
                  <a:ext uri="{0D108BD9-81ED-4DB2-BD59-A6C34878D82A}">
                    <a16:rowId xmlns:a16="http://schemas.microsoft.com/office/drawing/2014/main" val="2073742878"/>
                  </a:ext>
                </a:extLst>
              </a:tr>
              <a:tr h="332707">
                <a:tc>
                  <a:txBody>
                    <a:bodyPr/>
                    <a:lstStyle/>
                    <a:p>
                      <a:pPr algn="l" fontAlgn="ctr"/>
                      <a:r>
                        <a:rPr lang="en-US" sz="1100">
                          <a:effectLst/>
                          <a:latin typeface="Arial" panose="020B0604020202020204" pitchFamily="34" charset="0"/>
                          <a:cs typeface="Arial" panose="020B0604020202020204" pitchFamily="34" charset="0"/>
                        </a:rPr>
                        <a:t>6 </a:t>
                      </a:r>
                      <a:r>
                        <a:rPr lang="en-US" sz="1100" i="1">
                          <a:effectLst/>
                          <a:latin typeface="Arial" panose="020B0604020202020204" pitchFamily="34" charset="0"/>
                          <a:cs typeface="Arial" panose="020B0604020202020204" pitchFamily="34" charset="0"/>
                        </a:rPr>
                        <a:t>Internalization of Schemas</a:t>
                      </a:r>
                      <a:endParaRPr lang="en-US" sz="1100">
                        <a:effectLst/>
                        <a:latin typeface="Arial" panose="020B0604020202020204" pitchFamily="34" charset="0"/>
                        <a:cs typeface="Arial" panose="020B0604020202020204" pitchFamily="34" charset="0"/>
                      </a:endParaRP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18–24 months</a:t>
                      </a:r>
                    </a:p>
                  </a:txBody>
                  <a:tcPr marL="14403" marR="14403" marT="10802" marB="10802" anchor="ctr">
                    <a:lnL>
                      <a:noFill/>
                    </a:lnL>
                    <a:lnR>
                      <a:noFill/>
                    </a:lnR>
                    <a:lnT>
                      <a:noFill/>
                    </a:lnT>
                    <a:lnB>
                      <a:noFill/>
                    </a:lnB>
                    <a:solidFill>
                      <a:srgbClr val="FFFFFF"/>
                    </a:solidFill>
                  </a:tcPr>
                </a:tc>
                <a:tc>
                  <a:txBody>
                    <a:bodyPr/>
                    <a:lstStyle/>
                    <a:p>
                      <a:pPr algn="l" fontAlgn="ctr"/>
                      <a:r>
                        <a:rPr lang="en-US" sz="1100" dirty="0">
                          <a:effectLst/>
                          <a:latin typeface="Arial" panose="020B0604020202020204" pitchFamily="34" charset="0"/>
                          <a:cs typeface="Arial" panose="020B0604020202020204" pitchFamily="34" charset="0"/>
                        </a:rPr>
                        <a:t>“Infants develop the ability to use primitive symbols and form enduring mental representations”. This stage is associated primarily with the beginnings of </a:t>
                      </a:r>
                      <a:r>
                        <a:rPr lang="en-US" sz="1100" b="0" u="none" dirty="0">
                          <a:solidFill>
                            <a:schemeClr val="tx1"/>
                          </a:solidFill>
                          <a:effectLst/>
                          <a:latin typeface="Arial" panose="020B0604020202020204" pitchFamily="34" charset="0"/>
                          <a:cs typeface="Arial" panose="020B0604020202020204" pitchFamily="34" charset="0"/>
                        </a:rPr>
                        <a:t>insight, </a:t>
                      </a:r>
                      <a:r>
                        <a:rPr lang="en-US" sz="1100" dirty="0">
                          <a:effectLst/>
                          <a:latin typeface="Arial" panose="020B0604020202020204" pitchFamily="34" charset="0"/>
                          <a:cs typeface="Arial" panose="020B0604020202020204" pitchFamily="34" charset="0"/>
                        </a:rPr>
                        <a:t>or true </a:t>
                      </a:r>
                      <a:r>
                        <a:rPr lang="en-US" sz="1100" b="0" u="none" dirty="0">
                          <a:solidFill>
                            <a:schemeClr val="tx1"/>
                          </a:solidFill>
                          <a:effectLst/>
                          <a:latin typeface="Arial" panose="020B0604020202020204" pitchFamily="34" charset="0"/>
                          <a:cs typeface="Arial" panose="020B0604020202020204" pitchFamily="34" charset="0"/>
                        </a:rPr>
                        <a:t>creativity</a:t>
                      </a:r>
                      <a:r>
                        <a:rPr lang="en-US" sz="1100" dirty="0">
                          <a:solidFill>
                            <a:schemeClr val="tx1"/>
                          </a:solidFill>
                          <a:effectLst/>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This marks the passage into the preoperational stage.</a:t>
                      </a:r>
                    </a:p>
                  </a:txBody>
                  <a:tcPr marL="14403" marR="14403" marT="10802" marB="10802" anchor="ctr">
                    <a:lnL>
                      <a:noFill/>
                    </a:lnL>
                    <a:lnR>
                      <a:noFill/>
                    </a:lnR>
                    <a:lnT>
                      <a:noFill/>
                    </a:lnT>
                    <a:lnB>
                      <a:noFill/>
                    </a:lnB>
                    <a:solidFill>
                      <a:srgbClr val="FFFFFF"/>
                    </a:solidFill>
                  </a:tcPr>
                </a:tc>
                <a:extLst>
                  <a:ext uri="{0D108BD9-81ED-4DB2-BD59-A6C34878D82A}">
                    <a16:rowId xmlns:a16="http://schemas.microsoft.com/office/drawing/2014/main" val="1586526327"/>
                  </a:ext>
                </a:extLst>
              </a:tr>
            </a:tbl>
          </a:graphicData>
        </a:graphic>
      </p:graphicFrame>
      <p:sp>
        <p:nvSpPr>
          <p:cNvPr id="10" name="TextBox 9">
            <a:extLst>
              <a:ext uri="{FF2B5EF4-FFF2-40B4-BE49-F238E27FC236}">
                <a16:creationId xmlns:a16="http://schemas.microsoft.com/office/drawing/2014/main" id="{8E869286-1DE9-4302-BFFC-FEEC7E0F2D9C}"/>
              </a:ext>
            </a:extLst>
          </p:cNvPr>
          <p:cNvSpPr txBox="1"/>
          <p:nvPr/>
        </p:nvSpPr>
        <p:spPr>
          <a:xfrm>
            <a:off x="5488603" y="5612073"/>
            <a:ext cx="6094938"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Text </a:t>
            </a:r>
            <a:r>
              <a:rPr lang="en-US" sz="800" dirty="0">
                <a:latin typeface="Arial" panose="020B0604020202020204" pitchFamily="34" charset="0"/>
                <a:cs typeface="Arial" panose="020B0604020202020204" pitchFamily="34" charset="0"/>
                <a:hlinkClick r:id="rId7"/>
              </a:rPr>
              <a:t>from Lumen Learning, Education, Society, &amp; the K-12 Learner</a:t>
            </a:r>
            <a:r>
              <a:rPr lang="en-US" sz="800" dirty="0">
                <a:latin typeface="Arial" panose="020B0604020202020204" pitchFamily="34" charset="0"/>
                <a:cs typeface="Arial" panose="020B0604020202020204" pitchFamily="34" charset="0"/>
              </a:rPr>
              <a:t>.  Part II: Educational Psychology.  Licensed under </a:t>
            </a:r>
            <a:r>
              <a:rPr lang="en-US" sz="800" dirty="0">
                <a:latin typeface="Arial" panose="020B0604020202020204" pitchFamily="34" charset="0"/>
                <a:cs typeface="Arial" panose="020B0604020202020204" pitchFamily="34" charset="0"/>
                <a:hlinkClick r:id="rId8"/>
              </a:rPr>
              <a:t>CC BY 4.0</a:t>
            </a:r>
            <a:r>
              <a:rPr lang="en-US" sz="8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822F6A2F-03FC-28DE-F29D-23D1F3DA364B}"/>
              </a:ext>
            </a:extLst>
          </p:cNvPr>
          <p:cNvSpPr txBox="1"/>
          <p:nvPr/>
        </p:nvSpPr>
        <p:spPr>
          <a:xfrm>
            <a:off x="457201" y="5902869"/>
            <a:ext cx="1095375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Sensorimotor Stage – 6 Substages</a:t>
            </a:r>
            <a:r>
              <a:rPr lang="en-US" sz="1200" dirty="0">
                <a:latin typeface="Arial" panose="020B0604020202020204" pitchFamily="34" charset="0"/>
                <a:cs typeface="Arial" panose="020B0604020202020204" pitchFamily="34" charset="0"/>
              </a:rPr>
              <a:t> provides an overview and examples of the 6 substages of sensorimotor development. I strongly suggest you follow this slide while watching the video. Note the hyperlinks within the text if you need help with certain concepts.</a:t>
            </a:r>
          </a:p>
        </p:txBody>
      </p:sp>
    </p:spTree>
    <p:extLst>
      <p:ext uri="{BB962C8B-B14F-4D97-AF65-F5344CB8AC3E}">
        <p14:creationId xmlns:p14="http://schemas.microsoft.com/office/powerpoint/2010/main" val="3153022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1F0CFA-B3BB-4FFE-93A0-69B9FD186A1A}"/>
              </a:ext>
            </a:extLst>
          </p:cNvPr>
          <p:cNvSpPr txBox="1"/>
          <p:nvPr/>
        </p:nvSpPr>
        <p:spPr>
          <a:xfrm>
            <a:off x="116889" y="492811"/>
            <a:ext cx="11958221" cy="2031325"/>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b="0" i="0" dirty="0">
                <a:solidFill>
                  <a:srgbClr val="373D3F"/>
                </a:solidFill>
                <a:effectLst/>
                <a:cs typeface="Arial" panose="020B0604020202020204" pitchFamily="34" charset="0"/>
              </a:rPr>
              <a:t>During the </a:t>
            </a:r>
            <a:r>
              <a:rPr lang="en-US" dirty="0">
                <a:solidFill>
                  <a:srgbClr val="373D3F"/>
                </a:solidFill>
                <a:cs typeface="Arial" panose="020B0604020202020204" pitchFamily="34" charset="0"/>
              </a:rPr>
              <a:t>s</a:t>
            </a:r>
            <a:r>
              <a:rPr lang="en-US" b="0" i="0" dirty="0">
                <a:solidFill>
                  <a:srgbClr val="373D3F"/>
                </a:solidFill>
                <a:effectLst/>
                <a:cs typeface="Arial" panose="020B0604020202020204" pitchFamily="34" charset="0"/>
              </a:rPr>
              <a:t>ensorimotor </a:t>
            </a:r>
            <a:r>
              <a:rPr lang="en-US" dirty="0">
                <a:solidFill>
                  <a:srgbClr val="373D3F"/>
                </a:solidFill>
                <a:cs typeface="Arial" panose="020B0604020202020204" pitchFamily="34" charset="0"/>
              </a:rPr>
              <a:t>stage</a:t>
            </a:r>
            <a:r>
              <a:rPr lang="en-US" b="0" i="0" dirty="0">
                <a:solidFill>
                  <a:srgbClr val="373D3F"/>
                </a:solidFill>
                <a:effectLst/>
                <a:cs typeface="Arial" panose="020B0604020202020204" pitchFamily="34" charset="0"/>
              </a:rPr>
              <a:t>, the development of </a:t>
            </a:r>
            <a:r>
              <a:rPr lang="en-US" i="0" dirty="0">
                <a:effectLst/>
                <a:cs typeface="Arial" panose="020B0604020202020204" pitchFamily="34" charset="0"/>
              </a:rPr>
              <a:t>object permanence takes place over six sub-stages.  These sub-stages (discussed in detail on the next slide) occur as a result of development that occurs during the six substages during the sensorimotor stage.</a:t>
            </a:r>
          </a:p>
          <a:p>
            <a:endParaRPr lang="en-US" i="0" dirty="0">
              <a:effectLst/>
              <a:cs typeface="Arial" panose="020B0604020202020204" pitchFamily="34" charset="0"/>
            </a:endParaRPr>
          </a:p>
          <a:p>
            <a:pPr marL="285750" indent="-285750">
              <a:buFont typeface="Wingdings" panose="05000000000000000000" pitchFamily="2" charset="2"/>
              <a:buChar char="Ø"/>
            </a:pPr>
            <a:r>
              <a:rPr lang="en-US" dirty="0">
                <a:solidFill>
                  <a:srgbClr val="373D3F"/>
                </a:solidFill>
                <a:cs typeface="Arial" panose="020B0604020202020204" pitchFamily="34" charset="0"/>
              </a:rPr>
              <a:t>During the sensorimotor period, o</a:t>
            </a:r>
            <a:r>
              <a:rPr lang="en-US" i="0" dirty="0">
                <a:solidFill>
                  <a:srgbClr val="373D3F"/>
                </a:solidFill>
                <a:effectLst/>
                <a:cs typeface="Arial" panose="020B0604020202020204" pitchFamily="34" charset="0"/>
              </a:rPr>
              <a:t>bject permanence, the child’s understanding that objects continue to exist even though the object cannot be seen, develops.</a:t>
            </a:r>
            <a:endParaRPr lang="en-US" b="0" i="0" dirty="0">
              <a:solidFill>
                <a:srgbClr val="373D3F"/>
              </a:solidFill>
              <a:effectLst/>
              <a:cs typeface="Arial" panose="020B0604020202020204" pitchFamily="34" charset="0"/>
            </a:endParaRPr>
          </a:p>
          <a:p>
            <a:pPr marL="742950" lvl="1" indent="-285750">
              <a:buFont typeface="Wingdings" panose="05000000000000000000" pitchFamily="2" charset="2"/>
              <a:buChar char="Ø"/>
            </a:pPr>
            <a:r>
              <a:rPr lang="en-US" dirty="0">
                <a:solidFill>
                  <a:srgbClr val="373D3F"/>
                </a:solidFill>
                <a:cs typeface="Arial" panose="020B0604020202020204" pitchFamily="34" charset="0"/>
              </a:rPr>
              <a:t>At the end of the sensorimotor stage children have developed mental representation of objects</a:t>
            </a:r>
            <a:r>
              <a:rPr lang="en-US" b="0" i="0" dirty="0">
                <a:solidFill>
                  <a:srgbClr val="373D3F"/>
                </a:solidFill>
                <a:effectLst/>
                <a:cs typeface="Arial" panose="020B0604020202020204" pitchFamily="34" charset="0"/>
              </a:rPr>
              <a:t>.</a:t>
            </a:r>
            <a:endParaRPr lang="en-US" dirty="0">
              <a:cs typeface="Arial" panose="020B0604020202020204" pitchFamily="34" charset="0"/>
            </a:endParaRPr>
          </a:p>
        </p:txBody>
      </p:sp>
      <p:sp>
        <p:nvSpPr>
          <p:cNvPr id="5" name="Title 1">
            <a:extLst>
              <a:ext uri="{FF2B5EF4-FFF2-40B4-BE49-F238E27FC236}">
                <a16:creationId xmlns:a16="http://schemas.microsoft.com/office/drawing/2014/main" id="{9CED1117-285D-4CC1-A6B2-1FE2BCF06CDA}"/>
              </a:ext>
            </a:extLst>
          </p:cNvPr>
          <p:cNvSpPr txBox="1">
            <a:spLocks/>
          </p:cNvSpPr>
          <p:nvPr/>
        </p:nvSpPr>
        <p:spPr>
          <a:xfrm>
            <a:off x="2159605" y="132987"/>
            <a:ext cx="7693696"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1 (Birth to 2 Years) : Sensorimotor Thinking</a:t>
            </a:r>
          </a:p>
        </p:txBody>
      </p:sp>
      <p:pic>
        <p:nvPicPr>
          <p:cNvPr id="8" name="Picture 7">
            <a:extLst>
              <a:ext uri="{FF2B5EF4-FFF2-40B4-BE49-F238E27FC236}">
                <a16:creationId xmlns:a16="http://schemas.microsoft.com/office/drawing/2014/main" id="{E58D3FF6-0132-4B32-9C3C-5CD19C730F18}"/>
              </a:ext>
            </a:extLst>
          </p:cNvPr>
          <p:cNvPicPr>
            <a:picLocks noChangeAspect="1"/>
          </p:cNvPicPr>
          <p:nvPr/>
        </p:nvPicPr>
        <p:blipFill>
          <a:blip r:embed="rId2"/>
          <a:stretch>
            <a:fillRect/>
          </a:stretch>
        </p:blipFill>
        <p:spPr>
          <a:xfrm>
            <a:off x="427942" y="3125767"/>
            <a:ext cx="3830982" cy="2651760"/>
          </a:xfrm>
          <a:prstGeom prst="rect">
            <a:avLst/>
          </a:prstGeom>
        </p:spPr>
      </p:pic>
      <p:sp>
        <p:nvSpPr>
          <p:cNvPr id="10" name="TextBox 9">
            <a:extLst>
              <a:ext uri="{FF2B5EF4-FFF2-40B4-BE49-F238E27FC236}">
                <a16:creationId xmlns:a16="http://schemas.microsoft.com/office/drawing/2014/main" id="{3CF03E30-DCD3-49D1-8634-DE10CBC592B0}"/>
              </a:ext>
            </a:extLst>
          </p:cNvPr>
          <p:cNvSpPr txBox="1"/>
          <p:nvPr/>
        </p:nvSpPr>
        <p:spPr>
          <a:xfrm>
            <a:off x="356253" y="5828635"/>
            <a:ext cx="3830982" cy="523220"/>
          </a:xfrm>
          <a:prstGeom prst="rect">
            <a:avLst/>
          </a:prstGeom>
          <a:noFill/>
        </p:spPr>
        <p:txBody>
          <a:bodyPr wrap="square">
            <a:spAutoFit/>
          </a:bodyPr>
          <a:lstStyle/>
          <a:p>
            <a:r>
              <a:rPr lang="en-US" sz="1400" b="0" i="0" u="none" strike="noStrike" dirty="0">
                <a:effectLst/>
                <a:latin typeface="Arial" panose="020B0604020202020204" pitchFamily="34" charset="0"/>
              </a:rPr>
              <a:t>Peek-a-boo</a:t>
            </a:r>
            <a:r>
              <a:rPr lang="en-US" sz="1400" b="0" i="0" dirty="0">
                <a:effectLst/>
                <a:latin typeface="Arial" panose="020B0604020202020204" pitchFamily="34" charset="0"/>
              </a:rPr>
              <a:t> </a:t>
            </a:r>
            <a:r>
              <a:rPr lang="en-US" sz="1400" b="0" i="0" dirty="0">
                <a:solidFill>
                  <a:srgbClr val="202122"/>
                </a:solidFill>
                <a:effectLst/>
                <a:latin typeface="Arial" panose="020B0604020202020204" pitchFamily="34" charset="0"/>
              </a:rPr>
              <a:t>is so much fun, because the person disappears and re-appears.</a:t>
            </a:r>
            <a:endParaRPr lang="en-US" sz="1400" dirty="0"/>
          </a:p>
        </p:txBody>
      </p:sp>
      <p:sp>
        <p:nvSpPr>
          <p:cNvPr id="11" name="TextBox 10">
            <a:extLst>
              <a:ext uri="{FF2B5EF4-FFF2-40B4-BE49-F238E27FC236}">
                <a16:creationId xmlns:a16="http://schemas.microsoft.com/office/drawing/2014/main" id="{A3891C44-6281-4F25-9AB3-DBE3BDAAC7AE}"/>
              </a:ext>
            </a:extLst>
          </p:cNvPr>
          <p:cNvSpPr txBox="1"/>
          <p:nvPr/>
        </p:nvSpPr>
        <p:spPr>
          <a:xfrm>
            <a:off x="4600948" y="6105634"/>
            <a:ext cx="673133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and image </a:t>
            </a:r>
            <a:r>
              <a:rPr lang="en-US" sz="1000" dirty="0">
                <a:latin typeface="Arial" panose="020B0604020202020204" pitchFamily="34" charset="0"/>
                <a:cs typeface="Arial" panose="020B0604020202020204" pitchFamily="34" charset="0"/>
                <a:hlinkClick r:id="rId3"/>
              </a:rPr>
              <a:t>from Wikipedia.  Object Permanence</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SA 3.0.  </a:t>
            </a:r>
            <a:r>
              <a:rPr lang="en-US" sz="1000" dirty="0">
                <a:latin typeface="Arial" panose="020B0604020202020204" pitchFamily="34" charset="0"/>
                <a:cs typeface="Arial" panose="020B0604020202020204" pitchFamily="34" charset="0"/>
              </a:rPr>
              <a:t>Text edited by Maria Pagano</a:t>
            </a:r>
          </a:p>
        </p:txBody>
      </p:sp>
      <p:sp>
        <p:nvSpPr>
          <p:cNvPr id="12" name="TextBox 11">
            <a:extLst>
              <a:ext uri="{FF2B5EF4-FFF2-40B4-BE49-F238E27FC236}">
                <a16:creationId xmlns:a16="http://schemas.microsoft.com/office/drawing/2014/main" id="{1CD0C5FD-20EC-430F-AFE2-5E511DAA8A6E}"/>
              </a:ext>
            </a:extLst>
          </p:cNvPr>
          <p:cNvSpPr txBox="1"/>
          <p:nvPr/>
        </p:nvSpPr>
        <p:spPr>
          <a:xfrm>
            <a:off x="1487974" y="2498960"/>
            <a:ext cx="97356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Object Permanence in Babies</a:t>
            </a:r>
            <a:r>
              <a:rPr lang="en-US" sz="1200" dirty="0">
                <a:latin typeface="Arial" panose="020B0604020202020204" pitchFamily="34" charset="0"/>
                <a:cs typeface="Arial" panose="020B0604020202020204" pitchFamily="34" charset="0"/>
              </a:rPr>
              <a:t> demonstrates lack of object permanence in a child who is approximately six months old.  While the video runs for 4:04, you will quickly get the idea, and therefore do not need to view the entire video unless you would like to.</a:t>
            </a:r>
          </a:p>
        </p:txBody>
      </p:sp>
      <p:sp>
        <p:nvSpPr>
          <p:cNvPr id="9" name="TextBox 8">
            <a:extLst>
              <a:ext uri="{FF2B5EF4-FFF2-40B4-BE49-F238E27FC236}">
                <a16:creationId xmlns:a16="http://schemas.microsoft.com/office/drawing/2014/main" id="{F9EE3EB6-7B9C-D271-E1A1-EAFDF667D41F}"/>
              </a:ext>
            </a:extLst>
          </p:cNvPr>
          <p:cNvSpPr txBox="1"/>
          <p:nvPr/>
        </p:nvSpPr>
        <p:spPr>
          <a:xfrm>
            <a:off x="5461911" y="3202325"/>
            <a:ext cx="6016333" cy="203132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dirty="0"/>
              <a:t>The A-Not B Error</a:t>
            </a:r>
          </a:p>
          <a:p>
            <a:r>
              <a:rPr lang="en-US" dirty="0"/>
              <a:t>Complete object Permanence does not happen overnight, but develops gradually, (typically by 12 months).  So, while a 9-month-old may search for an object that is covered by a cloth, if that child watches someone cover the object with a cloth in a different location, the child will only search for the object in the location where they last saw the saw the object.  </a:t>
            </a:r>
          </a:p>
        </p:txBody>
      </p:sp>
      <p:sp>
        <p:nvSpPr>
          <p:cNvPr id="13" name="TextBox 12">
            <a:extLst>
              <a:ext uri="{FF2B5EF4-FFF2-40B4-BE49-F238E27FC236}">
                <a16:creationId xmlns:a16="http://schemas.microsoft.com/office/drawing/2014/main" id="{3C3E93E3-76EA-F1FB-440B-F198A0E41668}"/>
              </a:ext>
            </a:extLst>
          </p:cNvPr>
          <p:cNvSpPr txBox="1"/>
          <p:nvPr/>
        </p:nvSpPr>
        <p:spPr>
          <a:xfrm>
            <a:off x="5687044" y="5402269"/>
            <a:ext cx="579120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Clip 5 A not B Error </a:t>
            </a:r>
            <a:r>
              <a:rPr lang="en-US" sz="1200" dirty="0">
                <a:latin typeface="Arial" panose="020B0604020202020204" pitchFamily="34" charset="0"/>
                <a:cs typeface="Arial" panose="020B0604020202020204" pitchFamily="34" charset="0"/>
              </a:rPr>
              <a:t>shows a 9-month-old boy who has attained a basic understanding of object permanence but cannot yet overcome the A-not-B error.</a:t>
            </a:r>
          </a:p>
        </p:txBody>
      </p:sp>
    </p:spTree>
    <p:extLst>
      <p:ext uri="{BB962C8B-B14F-4D97-AF65-F5344CB8AC3E}">
        <p14:creationId xmlns:p14="http://schemas.microsoft.com/office/powerpoint/2010/main" val="1227261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1578E2-DF13-4782-A770-457B931DB323}"/>
              </a:ext>
            </a:extLst>
          </p:cNvPr>
          <p:cNvSpPr txBox="1"/>
          <p:nvPr/>
        </p:nvSpPr>
        <p:spPr>
          <a:xfrm>
            <a:off x="128045" y="768921"/>
            <a:ext cx="11958220" cy="4893647"/>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a:r>
              <a:rPr lang="en-US" sz="1600" b="0" i="0" dirty="0">
                <a:solidFill>
                  <a:srgbClr val="202122"/>
                </a:solidFill>
                <a:effectLst/>
                <a:latin typeface="Arial" panose="020B0604020202020204" pitchFamily="34" charset="0"/>
              </a:rPr>
              <a:t>Stage 1: 0–1 months: </a:t>
            </a:r>
            <a:r>
              <a:rPr lang="en-US" sz="1600" b="1" i="0" dirty="0">
                <a:solidFill>
                  <a:srgbClr val="202122"/>
                </a:solidFill>
                <a:effectLst/>
                <a:latin typeface="Arial" panose="020B0604020202020204" pitchFamily="34" charset="0"/>
              </a:rPr>
              <a:t>Reflex Schema </a:t>
            </a:r>
            <a:r>
              <a:rPr lang="en-US" sz="1600" b="1" dirty="0">
                <a:solidFill>
                  <a:srgbClr val="202122"/>
                </a:solidFill>
                <a:latin typeface="Arial" panose="020B0604020202020204" pitchFamily="34" charset="0"/>
              </a:rPr>
              <a:t>S</a:t>
            </a:r>
            <a:r>
              <a:rPr lang="en-US" sz="1600" b="1" i="0" dirty="0">
                <a:solidFill>
                  <a:srgbClr val="202122"/>
                </a:solidFill>
                <a:effectLst/>
                <a:latin typeface="Arial" panose="020B0604020202020204" pitchFamily="34" charset="0"/>
              </a:rPr>
              <a:t>tage</a:t>
            </a:r>
            <a:r>
              <a:rPr lang="en-US" sz="1600" b="0" i="0" dirty="0">
                <a:solidFill>
                  <a:srgbClr val="202122"/>
                </a:solidFill>
                <a:effectLst/>
                <a:latin typeface="Arial" panose="020B0604020202020204" pitchFamily="34" charset="0"/>
              </a:rPr>
              <a:t> – Babies learn how the body can move and work</a:t>
            </a:r>
            <a:r>
              <a:rPr lang="en-US" sz="1600" dirty="0">
                <a:solidFill>
                  <a:srgbClr val="202122"/>
                </a:solidFill>
                <a:latin typeface="Arial" panose="020B0604020202020204" pitchFamily="34" charset="0"/>
              </a:rPr>
              <a:t> and reflexive responses are the way an infant understands the world.  No attempt to locate objects that have disappeared.</a:t>
            </a:r>
          </a:p>
          <a:p>
            <a:pPr algn="l"/>
            <a:endParaRPr lang="en-US" sz="1600" b="0" i="0" dirty="0">
              <a:solidFill>
                <a:srgbClr val="202122"/>
              </a:solidFill>
              <a:effectLst/>
              <a:latin typeface="Arial" panose="020B0604020202020204" pitchFamily="34" charset="0"/>
            </a:endParaRPr>
          </a:p>
          <a:p>
            <a:pPr algn="l"/>
            <a:r>
              <a:rPr lang="en-US" sz="1600" b="0" i="0" dirty="0">
                <a:solidFill>
                  <a:srgbClr val="202122"/>
                </a:solidFill>
                <a:effectLst/>
                <a:latin typeface="Arial" panose="020B0604020202020204" pitchFamily="34" charset="0"/>
              </a:rPr>
              <a:t>Stage 2: 1–4 months: </a:t>
            </a:r>
            <a:r>
              <a:rPr lang="en-US" sz="1600" b="1" i="0" dirty="0">
                <a:solidFill>
                  <a:srgbClr val="202122"/>
                </a:solidFill>
                <a:effectLst/>
                <a:latin typeface="Arial" panose="020B0604020202020204" pitchFamily="34" charset="0"/>
              </a:rPr>
              <a:t>Primary circular reactions</a:t>
            </a:r>
            <a:r>
              <a:rPr lang="en-US" sz="1600" b="0" i="0" dirty="0">
                <a:solidFill>
                  <a:srgbClr val="202122"/>
                </a:solidFill>
                <a:effectLst/>
                <a:latin typeface="Arial" panose="020B0604020202020204" pitchFamily="34" charset="0"/>
              </a:rPr>
              <a:t> – Babies notice objects and </a:t>
            </a:r>
            <a:r>
              <a:rPr lang="en-US" sz="1600" dirty="0">
                <a:solidFill>
                  <a:srgbClr val="202122"/>
                </a:solidFill>
                <a:latin typeface="Arial" panose="020B0604020202020204" pitchFamily="34" charset="0"/>
              </a:rPr>
              <a:t>will </a:t>
            </a:r>
            <a:r>
              <a:rPr lang="en-US" sz="1600" b="0" i="0" dirty="0">
                <a:solidFill>
                  <a:srgbClr val="202122"/>
                </a:solidFill>
                <a:effectLst/>
                <a:latin typeface="Arial" panose="020B0604020202020204" pitchFamily="34" charset="0"/>
              </a:rPr>
              <a:t>continue to look where an object was, but for only a few moments. However, n</a:t>
            </a:r>
            <a:r>
              <a:rPr lang="en-US" sz="1600" dirty="0">
                <a:solidFill>
                  <a:srgbClr val="202122"/>
                </a:solidFill>
                <a:latin typeface="Arial" panose="020B0604020202020204" pitchFamily="34" charset="0"/>
              </a:rPr>
              <a:t>o attempt to locate objects that have disappeared occurs.</a:t>
            </a:r>
            <a:r>
              <a:rPr lang="en-US" sz="1600" b="0" i="0" dirty="0">
                <a:solidFill>
                  <a:srgbClr val="202122"/>
                </a:solidFill>
                <a:effectLst/>
                <a:latin typeface="Arial" panose="020B0604020202020204" pitchFamily="34" charset="0"/>
              </a:rPr>
              <a:t> </a:t>
            </a:r>
          </a:p>
          <a:p>
            <a:pPr algn="l"/>
            <a:endParaRPr lang="en-US" sz="1600" b="0" i="0" dirty="0">
              <a:solidFill>
                <a:srgbClr val="202122"/>
              </a:solidFill>
              <a:effectLst/>
              <a:latin typeface="Arial" panose="020B0604020202020204" pitchFamily="34" charset="0"/>
            </a:endParaRPr>
          </a:p>
          <a:p>
            <a:pPr algn="l"/>
            <a:r>
              <a:rPr lang="en-US" sz="1600" b="0" i="0" dirty="0">
                <a:solidFill>
                  <a:srgbClr val="202122"/>
                </a:solidFill>
                <a:effectLst/>
                <a:latin typeface="Arial" panose="020B0604020202020204" pitchFamily="34" charset="0"/>
              </a:rPr>
              <a:t>Stage 3: 4–8 months: </a:t>
            </a:r>
            <a:r>
              <a:rPr lang="en-US" sz="1600" b="1" i="0" dirty="0">
                <a:solidFill>
                  <a:srgbClr val="202122"/>
                </a:solidFill>
                <a:effectLst/>
                <a:latin typeface="Arial" panose="020B0604020202020204" pitchFamily="34" charset="0"/>
              </a:rPr>
              <a:t>Secondary circular reactions</a:t>
            </a:r>
            <a:r>
              <a:rPr lang="en-US" sz="1600" b="0" i="0" dirty="0">
                <a:solidFill>
                  <a:srgbClr val="202122"/>
                </a:solidFill>
                <a:effectLst/>
                <a:latin typeface="Arial" panose="020B0604020202020204" pitchFamily="34" charset="0"/>
              </a:rPr>
              <a:t> – Babies will reach for an object that is partially hidden, or that has dropped from view.. If an object is completely hidden, the </a:t>
            </a:r>
            <a:r>
              <a:rPr lang="en-US" sz="1600" dirty="0">
                <a:solidFill>
                  <a:srgbClr val="202122"/>
                </a:solidFill>
                <a:latin typeface="Arial" panose="020B0604020202020204" pitchFamily="34" charset="0"/>
              </a:rPr>
              <a:t>infant</a:t>
            </a:r>
            <a:r>
              <a:rPr lang="en-US" sz="1600" b="0" i="0" dirty="0">
                <a:solidFill>
                  <a:srgbClr val="202122"/>
                </a:solidFill>
                <a:effectLst/>
                <a:latin typeface="Arial" panose="020B0604020202020204" pitchFamily="34" charset="0"/>
              </a:rPr>
              <a:t> makes no attempt to retrieve it.</a:t>
            </a:r>
          </a:p>
          <a:p>
            <a:pPr algn="l"/>
            <a:endParaRPr lang="en-US" sz="1600" b="0" i="0" dirty="0">
              <a:solidFill>
                <a:srgbClr val="202122"/>
              </a:solidFill>
              <a:effectLst/>
              <a:latin typeface="Arial" panose="020B0604020202020204" pitchFamily="34" charset="0"/>
            </a:endParaRPr>
          </a:p>
          <a:p>
            <a:pPr algn="l"/>
            <a:r>
              <a:rPr lang="en-US" sz="1600" b="0" i="0" dirty="0">
                <a:solidFill>
                  <a:srgbClr val="202122"/>
                </a:solidFill>
                <a:effectLst/>
                <a:latin typeface="Arial" panose="020B0604020202020204" pitchFamily="34" charset="0"/>
              </a:rPr>
              <a:t>Stage 4: 8–12 months: </a:t>
            </a:r>
            <a:r>
              <a:rPr lang="en-US" sz="1600" b="1" i="0" dirty="0">
                <a:solidFill>
                  <a:srgbClr val="202122"/>
                </a:solidFill>
                <a:effectLst/>
                <a:latin typeface="Arial" panose="020B0604020202020204" pitchFamily="34" charset="0"/>
              </a:rPr>
              <a:t>Coordination of secondary circular reactions</a:t>
            </a:r>
            <a:r>
              <a:rPr lang="en-US" sz="1600" b="0" i="0" dirty="0">
                <a:solidFill>
                  <a:srgbClr val="202122"/>
                </a:solidFill>
                <a:effectLst/>
                <a:latin typeface="Arial" panose="020B0604020202020204" pitchFamily="34" charset="0"/>
              </a:rPr>
              <a:t> –The very earliest understanding of object permanence emerges, as the child is now able to retrieve an object when its concealment is observed. However, since the development of object permanence is not complete, infants at this stage are prone to the </a:t>
            </a:r>
            <a:r>
              <a:rPr lang="en-US" sz="1600" b="0" i="0" u="none" strike="noStrike" dirty="0">
                <a:effectLst/>
                <a:latin typeface="Arial" panose="020B0604020202020204" pitchFamily="34" charset="0"/>
              </a:rPr>
              <a:t>A-not-B error</a:t>
            </a:r>
            <a:r>
              <a:rPr lang="en-US" sz="1600" b="0" i="0" dirty="0">
                <a:solidFill>
                  <a:srgbClr val="202122"/>
                </a:solidFill>
                <a:effectLst/>
                <a:latin typeface="Arial" panose="020B0604020202020204" pitchFamily="34" charset="0"/>
              </a:rPr>
              <a:t>.</a:t>
            </a:r>
            <a:endParaRPr lang="en-US" sz="1200" dirty="0">
              <a:solidFill>
                <a:srgbClr val="202122"/>
              </a:solidFill>
              <a:latin typeface="Arial" panose="020B0604020202020204" pitchFamily="34" charset="0"/>
            </a:endParaRPr>
          </a:p>
          <a:p>
            <a:pPr algn="l"/>
            <a:endParaRPr lang="en-US" sz="1200" b="0" i="0" dirty="0">
              <a:solidFill>
                <a:srgbClr val="202122"/>
              </a:solidFill>
              <a:effectLst/>
              <a:latin typeface="Arial" panose="020B0604020202020204" pitchFamily="34" charset="0"/>
            </a:endParaRPr>
          </a:p>
          <a:p>
            <a:pPr algn="l"/>
            <a:r>
              <a:rPr lang="en-US" sz="1600" b="0" i="0" dirty="0">
                <a:solidFill>
                  <a:srgbClr val="202122"/>
                </a:solidFill>
                <a:effectLst/>
                <a:latin typeface="Arial" panose="020B0604020202020204" pitchFamily="34" charset="0"/>
              </a:rPr>
              <a:t>12–18 months: </a:t>
            </a:r>
            <a:r>
              <a:rPr lang="en-US" sz="1600" b="1" i="0" dirty="0">
                <a:solidFill>
                  <a:srgbClr val="202122"/>
                </a:solidFill>
                <a:effectLst/>
                <a:latin typeface="Arial" panose="020B0604020202020204" pitchFamily="34" charset="0"/>
              </a:rPr>
              <a:t>Tertiary circular reaction</a:t>
            </a:r>
            <a:r>
              <a:rPr lang="en-US" sz="1600" b="0" i="0" dirty="0">
                <a:solidFill>
                  <a:srgbClr val="202122"/>
                </a:solidFill>
                <a:effectLst/>
                <a:latin typeface="Arial" panose="020B0604020202020204" pitchFamily="34" charset="0"/>
              </a:rPr>
              <a:t> – The child gains means-end knowledge and can solve new problems. The child is now able to retrieve an object when it is hidden several times within their view but cannot locate it when it is outside their perceptual field</a:t>
            </a:r>
            <a:r>
              <a:rPr lang="en-US" sz="1600" dirty="0">
                <a:solidFill>
                  <a:srgbClr val="202122"/>
                </a:solidFill>
                <a:latin typeface="Arial" panose="020B0604020202020204" pitchFamily="34" charset="0"/>
              </a:rPr>
              <a:t> (invisible displacement of the object)</a:t>
            </a:r>
            <a:endParaRPr lang="en-US" sz="1600" b="0" i="0" dirty="0">
              <a:solidFill>
                <a:srgbClr val="202122"/>
              </a:solidFill>
              <a:effectLst/>
              <a:latin typeface="Arial" panose="020B0604020202020204" pitchFamily="34" charset="0"/>
            </a:endParaRPr>
          </a:p>
          <a:p>
            <a:pPr algn="l"/>
            <a:endParaRPr lang="en-US" sz="1600" b="0" i="0" dirty="0">
              <a:solidFill>
                <a:srgbClr val="202122"/>
              </a:solidFill>
              <a:effectLst/>
              <a:latin typeface="Arial" panose="020B0604020202020204" pitchFamily="34" charset="0"/>
            </a:endParaRPr>
          </a:p>
          <a:p>
            <a:pPr algn="l"/>
            <a:r>
              <a:rPr lang="en-US" sz="1600" b="0" i="0" dirty="0">
                <a:solidFill>
                  <a:srgbClr val="202122"/>
                </a:solidFill>
                <a:effectLst/>
                <a:latin typeface="Arial" panose="020B0604020202020204" pitchFamily="34" charset="0"/>
              </a:rPr>
              <a:t>18–24 months: </a:t>
            </a:r>
            <a:r>
              <a:rPr lang="en-US" sz="1600" b="1" i="0" dirty="0">
                <a:solidFill>
                  <a:srgbClr val="202122"/>
                </a:solidFill>
                <a:effectLst/>
                <a:latin typeface="Arial" panose="020B0604020202020204" pitchFamily="34" charset="0"/>
              </a:rPr>
              <a:t>Invention of new means through mental combination</a:t>
            </a:r>
            <a:r>
              <a:rPr lang="en-US" sz="1600" b="0" i="0" dirty="0">
                <a:solidFill>
                  <a:srgbClr val="202122"/>
                </a:solidFill>
                <a:effectLst/>
                <a:latin typeface="Arial" panose="020B0604020202020204" pitchFamily="34" charset="0"/>
              </a:rPr>
              <a:t> – The child fully understands object permanence</a:t>
            </a:r>
            <a:r>
              <a:rPr lang="en-US" sz="1600" dirty="0">
                <a:solidFill>
                  <a:srgbClr val="202122"/>
                </a:solidFill>
                <a:latin typeface="Arial" panose="020B0604020202020204" pitchFamily="34" charset="0"/>
              </a:rPr>
              <a:t>,</a:t>
            </a:r>
            <a:r>
              <a:rPr lang="en-US" sz="1600" b="0" i="0" dirty="0">
                <a:solidFill>
                  <a:srgbClr val="202122"/>
                </a:solidFill>
                <a:effectLst/>
                <a:latin typeface="Arial" panose="020B0604020202020204" pitchFamily="34" charset="0"/>
              </a:rPr>
              <a:t> will overcome the mistakes of the A-not-B error and can comprehend invisible displacement of objects. </a:t>
            </a:r>
          </a:p>
        </p:txBody>
      </p:sp>
      <p:sp>
        <p:nvSpPr>
          <p:cNvPr id="5" name="Title 1">
            <a:extLst>
              <a:ext uri="{FF2B5EF4-FFF2-40B4-BE49-F238E27FC236}">
                <a16:creationId xmlns:a16="http://schemas.microsoft.com/office/drawing/2014/main" id="{70477590-31E0-4BDC-81D5-4B24C3489DC2}"/>
              </a:ext>
            </a:extLst>
          </p:cNvPr>
          <p:cNvSpPr txBox="1">
            <a:spLocks/>
          </p:cNvSpPr>
          <p:nvPr/>
        </p:nvSpPr>
        <p:spPr>
          <a:xfrm>
            <a:off x="1301033" y="195842"/>
            <a:ext cx="9589934"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Piaget’s Theory Stage 1: Sensorimotor Thinking:  Six Substages of Object Permanence</a:t>
            </a:r>
          </a:p>
        </p:txBody>
      </p:sp>
      <p:sp>
        <p:nvSpPr>
          <p:cNvPr id="7" name="TextBox 6">
            <a:extLst>
              <a:ext uri="{FF2B5EF4-FFF2-40B4-BE49-F238E27FC236}">
                <a16:creationId xmlns:a16="http://schemas.microsoft.com/office/drawing/2014/main" id="{C68849C2-FED4-49A5-8BFE-484D5A6527D6}"/>
              </a:ext>
            </a:extLst>
          </p:cNvPr>
          <p:cNvSpPr txBox="1"/>
          <p:nvPr/>
        </p:nvSpPr>
        <p:spPr>
          <a:xfrm>
            <a:off x="2905498" y="6089079"/>
            <a:ext cx="613661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t>
            </a:r>
            <a:r>
              <a:rPr lang="en-US" sz="1000" dirty="0">
                <a:latin typeface="Arial" panose="020B0604020202020204" pitchFamily="34" charset="0"/>
                <a:cs typeface="Arial" panose="020B0604020202020204" pitchFamily="34" charset="0"/>
                <a:hlinkClick r:id="rId2"/>
              </a:rPr>
              <a:t>from Wikipedia.  Object Permanence</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3"/>
              </a:rPr>
              <a:t>CC BY SA 3.0.  </a:t>
            </a:r>
            <a:r>
              <a:rPr lang="en-US" sz="1000" dirty="0">
                <a:latin typeface="Arial" panose="020B0604020202020204" pitchFamily="34" charset="0"/>
                <a:cs typeface="Arial" panose="020B0604020202020204" pitchFamily="34" charset="0"/>
              </a:rPr>
              <a:t>Text edited by Maria Pagano</a:t>
            </a:r>
          </a:p>
        </p:txBody>
      </p:sp>
    </p:spTree>
    <p:extLst>
      <p:ext uri="{BB962C8B-B14F-4D97-AF65-F5344CB8AC3E}">
        <p14:creationId xmlns:p14="http://schemas.microsoft.com/office/powerpoint/2010/main" val="4225846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A6BEAE-EE86-6C7F-7DA4-EB2A5B8AE7C6}"/>
              </a:ext>
            </a:extLst>
          </p:cNvPr>
          <p:cNvSpPr txBox="1"/>
          <p:nvPr/>
        </p:nvSpPr>
        <p:spPr>
          <a:xfrm>
            <a:off x="776115" y="6077843"/>
            <a:ext cx="10095403"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Object Concept: VOE Ramp Study Baillargeon</a:t>
            </a:r>
            <a:r>
              <a:rPr lang="en-US" sz="1200" dirty="0">
                <a:latin typeface="Arial" panose="020B0604020202020204" pitchFamily="34" charset="0"/>
                <a:cs typeface="Arial" panose="020B0604020202020204" pitchFamily="34" charset="0"/>
              </a:rPr>
              <a:t> demonstrates a VOE experiment where a truck appears to “magically” go through a solid box</a:t>
            </a:r>
          </a:p>
        </p:txBody>
      </p:sp>
      <p:sp>
        <p:nvSpPr>
          <p:cNvPr id="6" name="Title 1">
            <a:extLst>
              <a:ext uri="{FF2B5EF4-FFF2-40B4-BE49-F238E27FC236}">
                <a16:creationId xmlns:a16="http://schemas.microsoft.com/office/drawing/2014/main" id="{B06D24A3-ECDC-2EE5-DD8F-90DA758A719F}"/>
              </a:ext>
            </a:extLst>
          </p:cNvPr>
          <p:cNvSpPr txBox="1">
            <a:spLocks/>
          </p:cNvSpPr>
          <p:nvPr/>
        </p:nvSpPr>
        <p:spPr>
          <a:xfrm>
            <a:off x="2183304" y="56068"/>
            <a:ext cx="7825391" cy="35982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Violation of Expectation (VOE): VOE Studies and Object Permanence</a:t>
            </a:r>
          </a:p>
        </p:txBody>
      </p:sp>
      <p:sp>
        <p:nvSpPr>
          <p:cNvPr id="3" name="TextBox 2">
            <a:extLst>
              <a:ext uri="{FF2B5EF4-FFF2-40B4-BE49-F238E27FC236}">
                <a16:creationId xmlns:a16="http://schemas.microsoft.com/office/drawing/2014/main" id="{04D5E722-DD34-88DE-B704-7E46E16D12F2}"/>
              </a:ext>
            </a:extLst>
          </p:cNvPr>
          <p:cNvSpPr txBox="1"/>
          <p:nvPr/>
        </p:nvSpPr>
        <p:spPr>
          <a:xfrm>
            <a:off x="123823" y="1426488"/>
            <a:ext cx="6633937" cy="4616648"/>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en-US" b="0" i="0" u="sng" dirty="0">
                <a:solidFill>
                  <a:srgbClr val="212121"/>
                </a:solidFill>
                <a:effectLst/>
              </a:rPr>
              <a:t>Typical VOE Experiment</a:t>
            </a:r>
          </a:p>
          <a:p>
            <a:pPr marL="285750" indent="-285750">
              <a:buFont typeface="Wingdings" panose="05000000000000000000" pitchFamily="2" charset="2"/>
              <a:buChar char="Ø"/>
            </a:pPr>
            <a:r>
              <a:rPr lang="en-US" b="0" i="0" dirty="0">
                <a:solidFill>
                  <a:srgbClr val="212121"/>
                </a:solidFill>
                <a:effectLst/>
              </a:rPr>
              <a:t>Prior to the test trials, infants usually receive habituation or familiarization trials to acquaint them with various aspects of the test events.</a:t>
            </a:r>
          </a:p>
          <a:p>
            <a:pPr marL="285750" indent="-285750">
              <a:buFont typeface="Wingdings" panose="05000000000000000000" pitchFamily="2" charset="2"/>
              <a:buChar char="Ø"/>
            </a:pPr>
            <a:r>
              <a:rPr lang="en-US" dirty="0">
                <a:solidFill>
                  <a:srgbClr val="212121"/>
                </a:solidFill>
              </a:rPr>
              <a:t>I</a:t>
            </a:r>
            <a:r>
              <a:rPr lang="en-US" b="0" i="0" dirty="0">
                <a:solidFill>
                  <a:srgbClr val="212121"/>
                </a:solidFill>
                <a:effectLst/>
              </a:rPr>
              <a:t>nfants are then shown two test events, one consistent (</a:t>
            </a:r>
            <a:r>
              <a:rPr lang="en-US" dirty="0">
                <a:solidFill>
                  <a:srgbClr val="212121"/>
                </a:solidFill>
              </a:rPr>
              <a:t>“possible” </a:t>
            </a:r>
            <a:r>
              <a:rPr lang="en-US" b="0" i="0" dirty="0">
                <a:solidFill>
                  <a:srgbClr val="212121"/>
                </a:solidFill>
                <a:effectLst/>
              </a:rPr>
              <a:t>event) and one inconsistent </a:t>
            </a:r>
            <a:r>
              <a:rPr lang="en-US" dirty="0">
                <a:solidFill>
                  <a:srgbClr val="212121"/>
                </a:solidFill>
              </a:rPr>
              <a:t>(“impossible”</a:t>
            </a:r>
            <a:r>
              <a:rPr lang="en-US" b="0" i="0" dirty="0">
                <a:solidFill>
                  <a:srgbClr val="212121"/>
                </a:solidFill>
                <a:effectLst/>
              </a:rPr>
              <a:t> event) </a:t>
            </a:r>
          </a:p>
          <a:p>
            <a:pPr marL="285750" indent="-285750">
              <a:buFont typeface="Wingdings" panose="05000000000000000000" pitchFamily="2" charset="2"/>
              <a:buChar char="Ø"/>
            </a:pPr>
            <a:r>
              <a:rPr lang="en-US" b="0" i="0" dirty="0">
                <a:solidFill>
                  <a:srgbClr val="212121"/>
                </a:solidFill>
                <a:effectLst/>
              </a:rPr>
              <a:t>With appropriate controls, evidence that infants look reliably longer at the unexpected than at the expected event is taken to indicate that they</a:t>
            </a:r>
          </a:p>
          <a:p>
            <a:pPr lvl="2"/>
            <a:r>
              <a:rPr lang="en-US" b="0" i="0" dirty="0">
                <a:solidFill>
                  <a:srgbClr val="212121"/>
                </a:solidFill>
                <a:effectLst/>
              </a:rPr>
              <a:t>(1) possess the expectation under investigation</a:t>
            </a:r>
            <a:endParaRPr lang="en-US" dirty="0">
              <a:solidFill>
                <a:srgbClr val="212121"/>
              </a:solidFill>
            </a:endParaRPr>
          </a:p>
          <a:p>
            <a:pPr lvl="2"/>
            <a:r>
              <a:rPr lang="en-US" b="0" i="0" dirty="0">
                <a:solidFill>
                  <a:srgbClr val="212121"/>
                </a:solidFill>
                <a:effectLst/>
              </a:rPr>
              <a:t>(2) detect the violation in the unexpected event</a:t>
            </a:r>
          </a:p>
          <a:p>
            <a:pPr lvl="2"/>
            <a:r>
              <a:rPr lang="en-US" b="0" i="0" dirty="0">
                <a:solidFill>
                  <a:srgbClr val="212121"/>
                </a:solidFill>
                <a:effectLst/>
              </a:rPr>
              <a:t>(3) are surprised by this violation. The term surprise is used here simply as a short-hand descriptor, to denote a state of heightened attention or interest caused by an expectation violation.</a:t>
            </a:r>
          </a:p>
          <a:p>
            <a:r>
              <a:rPr lang="en-US" sz="1000" dirty="0">
                <a:solidFill>
                  <a:srgbClr val="212121"/>
                </a:solidFill>
                <a:latin typeface="Arial" panose="020B0604020202020204" pitchFamily="34" charset="0"/>
                <a:cs typeface="Arial" panose="020B0604020202020204" pitchFamily="34" charset="0"/>
              </a:rPr>
              <a:t>Text from </a:t>
            </a:r>
            <a:r>
              <a:rPr lang="en-US" sz="1000" dirty="0">
                <a:solidFill>
                  <a:srgbClr val="212121"/>
                </a:solidFill>
                <a:latin typeface="Arial" panose="020B0604020202020204" pitchFamily="34" charset="0"/>
                <a:cs typeface="Arial" panose="020B0604020202020204" pitchFamily="34" charset="0"/>
                <a:hlinkClick r:id="rId3"/>
              </a:rPr>
              <a:t>NIH National Library of Medicine, National Center for Biotechnology Information </a:t>
            </a:r>
            <a:r>
              <a:rPr lang="en-US" sz="1000" dirty="0">
                <a:solidFill>
                  <a:srgbClr val="212121"/>
                </a:solidFill>
                <a:latin typeface="Arial" panose="020B0604020202020204" pitchFamily="34" charset="0"/>
                <a:cs typeface="Arial" panose="020B0604020202020204" pitchFamily="34" charset="0"/>
              </a:rPr>
              <a:t>by Wang, Baillargeon, and </a:t>
            </a:r>
            <a:r>
              <a:rPr lang="en-US" sz="1000" dirty="0" err="1">
                <a:solidFill>
                  <a:srgbClr val="212121"/>
                </a:solidFill>
                <a:latin typeface="Arial" panose="020B0604020202020204" pitchFamily="34" charset="0"/>
                <a:cs typeface="Arial" panose="020B0604020202020204" pitchFamily="34" charset="0"/>
              </a:rPr>
              <a:t>Bruekner</a:t>
            </a:r>
            <a:r>
              <a:rPr lang="en-US" sz="1000" dirty="0">
                <a:solidFill>
                  <a:srgbClr val="212121"/>
                </a:solidFill>
                <a:latin typeface="Arial" panose="020B0604020202020204" pitchFamily="34" charset="0"/>
                <a:cs typeface="Arial" panose="020B0604020202020204" pitchFamily="34" charset="0"/>
              </a:rPr>
              <a:t>. </a:t>
            </a:r>
            <a:r>
              <a:rPr lang="en-US" sz="1000" dirty="0">
                <a:solidFill>
                  <a:srgbClr val="212121"/>
                </a:solidFill>
                <a:latin typeface="Arial" panose="020B0604020202020204" pitchFamily="34" charset="0"/>
                <a:cs typeface="Arial" panose="020B0604020202020204" pitchFamily="34" charset="0"/>
                <a:hlinkClick r:id="rId4"/>
              </a:rPr>
              <a:t>Licensed under Public Domain</a:t>
            </a:r>
            <a:r>
              <a:rPr lang="en-US" sz="1000" dirty="0">
                <a:solidFill>
                  <a:srgbClr val="212121"/>
                </a:solidFill>
                <a:latin typeface="Arial" panose="020B0604020202020204" pitchFamily="34" charset="0"/>
                <a:cs typeface="Arial" panose="020B0604020202020204" pitchFamily="34" charset="0"/>
              </a:rPr>
              <a:t>. Edited by Maria Pagano</a:t>
            </a:r>
            <a:endParaRPr 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7777688-BE92-005D-3022-3D79A9A7ACC8}"/>
              </a:ext>
            </a:extLst>
          </p:cNvPr>
          <p:cNvSpPr txBox="1"/>
          <p:nvPr/>
        </p:nvSpPr>
        <p:spPr>
          <a:xfrm>
            <a:off x="123823" y="450599"/>
            <a:ext cx="11991975" cy="923330"/>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solidFill>
                  <a:srgbClr val="212121"/>
                </a:solidFill>
              </a:rPr>
              <a:t>VOE studies suggest that by</a:t>
            </a:r>
            <a:r>
              <a:rPr lang="en-US" b="0" i="0" dirty="0">
                <a:solidFill>
                  <a:srgbClr val="212121"/>
                </a:solidFill>
                <a:effectLst/>
              </a:rPr>
              <a:t> 2.5 months, infants can represent hidden objects and consequently conclude that young infants’ cognitive abilities may be richer and more continuous with those of adults than was traditionally believed by researchers like Piaget.</a:t>
            </a:r>
            <a:endParaRPr lang="en-US" dirty="0"/>
          </a:p>
        </p:txBody>
      </p:sp>
      <p:pic>
        <p:nvPicPr>
          <p:cNvPr id="12" name="Picture 11">
            <a:extLst>
              <a:ext uri="{FF2B5EF4-FFF2-40B4-BE49-F238E27FC236}">
                <a16:creationId xmlns:a16="http://schemas.microsoft.com/office/drawing/2014/main" id="{708AE22D-77BB-AF2E-54C9-314B7010BCF8}"/>
              </a:ext>
            </a:extLst>
          </p:cNvPr>
          <p:cNvPicPr>
            <a:picLocks noChangeAspect="1"/>
          </p:cNvPicPr>
          <p:nvPr/>
        </p:nvPicPr>
        <p:blipFill>
          <a:blip r:embed="rId5"/>
          <a:stretch>
            <a:fillRect/>
          </a:stretch>
        </p:blipFill>
        <p:spPr>
          <a:xfrm>
            <a:off x="7220444" y="1495322"/>
            <a:ext cx="4657748" cy="3932261"/>
          </a:xfrm>
          <a:prstGeom prst="rect">
            <a:avLst/>
          </a:prstGeom>
        </p:spPr>
      </p:pic>
      <p:sp>
        <p:nvSpPr>
          <p:cNvPr id="13" name="TextBox 12">
            <a:extLst>
              <a:ext uri="{FF2B5EF4-FFF2-40B4-BE49-F238E27FC236}">
                <a16:creationId xmlns:a16="http://schemas.microsoft.com/office/drawing/2014/main" id="{E3C1F434-0537-23D8-CA0B-6C4717A95DD2}"/>
              </a:ext>
            </a:extLst>
          </p:cNvPr>
          <p:cNvSpPr txBox="1"/>
          <p:nvPr/>
        </p:nvSpPr>
        <p:spPr>
          <a:xfrm>
            <a:off x="7220444" y="5427583"/>
            <a:ext cx="4964429" cy="615553"/>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One of the Object Permanence Tasks Designed by Baillargeon and Discussed in the Video. </a:t>
            </a:r>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6"/>
              </a:rPr>
              <a:t>ResearchGate</a:t>
            </a:r>
            <a:r>
              <a:rPr lang="en-US" sz="1000" dirty="0">
                <a:latin typeface="Arial" panose="020B0604020202020204" pitchFamily="34" charset="0"/>
                <a:cs typeface="Arial" panose="020B0604020202020204" pitchFamily="34" charset="0"/>
              </a:rPr>
              <a:t> by Markman, Arthur &amp; Dietrich, Eric. (1998). Used for </a:t>
            </a:r>
            <a:r>
              <a:rPr lang="en-US" sz="1000" dirty="0">
                <a:latin typeface="Arial" panose="020B0604020202020204" pitchFamily="34" charset="0"/>
                <a:cs typeface="Arial" panose="020B0604020202020204" pitchFamily="34" charset="0"/>
                <a:hlinkClick r:id="rId7"/>
              </a:rPr>
              <a:t>Educational Purposes</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9320576"/>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29561</TotalTime>
  <Words>5101</Words>
  <Application>Microsoft Office PowerPoint</Application>
  <PresentationFormat>Widescreen</PresentationFormat>
  <Paragraphs>286</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proxima-nova</vt:lpstr>
      <vt:lpstr>Wingdings</vt:lpstr>
      <vt:lpstr>Retrospect</vt:lpstr>
      <vt:lpstr>Theories of Cognitive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317</cp:revision>
  <cp:lastPrinted>2014-10-15T21:45:46Z</cp:lastPrinted>
  <dcterms:created xsi:type="dcterms:W3CDTF">2014-07-07T16:42:02Z</dcterms:created>
  <dcterms:modified xsi:type="dcterms:W3CDTF">2024-04-15T14:02:51Z</dcterms:modified>
</cp:coreProperties>
</file>