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61" r:id="rId3"/>
    <p:sldId id="267" r:id="rId4"/>
    <p:sldId id="266" r:id="rId5"/>
    <p:sldId id="258" r:id="rId6"/>
    <p:sldId id="257" r:id="rId7"/>
    <p:sldId id="259" r:id="rId8"/>
    <p:sldId id="260" r:id="rId9"/>
    <p:sldId id="262" r:id="rId10"/>
    <p:sldId id="263" r:id="rId11"/>
    <p:sldId id="264" r:id="rId12"/>
    <p:sldId id="265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29" d="100"/>
          <a:sy n="129" d="100"/>
        </p:scale>
        <p:origin x="-3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8B43EE-2740-4B46-B58C-2B8B776F22C6}" type="datetimeFigureOut">
              <a:rPr lang="en-US" smtClean="0"/>
              <a:pPr/>
              <a:t>12/8/14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15E21-E7C0-614C-8236-5768BBD974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825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www.huffingtonpost.com</a:t>
            </a:r>
            <a:r>
              <a:rPr lang="en-US" dirty="0" smtClean="0"/>
              <a:t>/2011/10/07/cheat-sheet-apple-variety_n_1000281.html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15E21-E7C0-614C-8236-5768BBD9742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huffingtonpost.com/2011/10/07/cheat-sheet-apple-variety_n_1000281.html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2w_OxdmoiDQ" TargetMode="External"/><Relationship Id="rId3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taly market 1.jpg                                             0006F4C8hard one                       C07CB41F:"/>
          <p:cNvPicPr>
            <a:picLocks noChangeAspect="1" noChangeArrowheads="1"/>
          </p:cNvPicPr>
          <p:nvPr/>
        </p:nvPicPr>
        <p:blipFill>
          <a:blip r:embed="rId2" cstate="print">
            <a:lum bright="12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31795" y="2967335"/>
            <a:ext cx="5880411" cy="923330"/>
          </a:xfrm>
          <a:prstGeom prst="rect">
            <a:avLst/>
          </a:prstGeom>
          <a:solidFill>
            <a:schemeClr val="lt1">
              <a:alpha val="7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5400" b="1" spc="600" dirty="0" smtClean="0">
                <a:solidFill>
                  <a:srgbClr val="800000"/>
                </a:solidFill>
              </a:rPr>
              <a:t>FRESH PRODUCE</a:t>
            </a:r>
            <a:endParaRPr lang="en-US" sz="5400" b="1" spc="6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75000"/>
              </a:schemeClr>
            </a:gs>
            <a:gs pos="69000">
              <a:schemeClr val="accent3">
                <a:lumMod val="60000"/>
                <a:lumOff val="40000"/>
                <a:alpha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84238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Produce Yield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76400"/>
            <a:ext cx="7162800" cy="5029200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dirty="0" smtClean="0"/>
              <a:t>EP varies widely depending on product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dirty="0" smtClean="0"/>
              <a:t> tomatoes </a:t>
            </a:r>
            <a:r>
              <a:rPr lang="en-US" dirty="0" err="1" smtClean="0"/>
              <a:t>c</a:t>
            </a:r>
            <a:r>
              <a:rPr lang="en-US" dirty="0" smtClean="0"/>
              <a:t>. 87%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dirty="0" smtClean="0"/>
              <a:t> asparagus </a:t>
            </a:r>
            <a:r>
              <a:rPr lang="en-US" dirty="0" err="1" smtClean="0"/>
              <a:t>c</a:t>
            </a:r>
            <a:r>
              <a:rPr lang="en-US" dirty="0" smtClean="0"/>
              <a:t>. 56%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Precut fresh produce usually has a much higher AP price than raw (unprocessed produce)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Apple Varieties</a:t>
            </a:r>
            <a:endParaRPr lang="en-US" dirty="0"/>
          </a:p>
        </p:txBody>
      </p:sp>
      <p:pic>
        <p:nvPicPr>
          <p:cNvPr id="5" name="Content Placeholder 4" descr="Apples 1.tif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16809"/>
            <a:ext cx="8229600" cy="449274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pples 2.tif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0308" y="0"/>
            <a:ext cx="5852492" cy="693175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75000"/>
              </a:schemeClr>
            </a:gs>
            <a:gs pos="69000">
              <a:schemeClr val="accent3">
                <a:lumMod val="60000"/>
                <a:lumOff val="40000"/>
                <a:alpha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84238"/>
          </a:xfrm>
        </p:spPr>
        <p:txBody>
          <a:bodyPr/>
          <a:lstStyle/>
          <a:p>
            <a:r>
              <a:rPr lang="en-US" b="1" dirty="0" smtClean="0">
                <a:hlinkClick r:id="rId3"/>
              </a:rPr>
              <a:t>HuffPo Cheat </a:t>
            </a:r>
            <a:r>
              <a:rPr lang="en-US" b="1" dirty="0">
                <a:hlinkClick r:id="rId3"/>
              </a:rPr>
              <a:t>Sheet: </a:t>
            </a:r>
            <a:r>
              <a:rPr lang="en-US" b="1" dirty="0" smtClean="0">
                <a:hlinkClick r:id="rId3"/>
              </a:rPr>
              <a:t/>
            </a:r>
            <a:br>
              <a:rPr lang="en-US" b="1" dirty="0" smtClean="0">
                <a:hlinkClick r:id="rId3"/>
              </a:rPr>
            </a:br>
            <a:r>
              <a:rPr lang="en-US" b="1" dirty="0" smtClean="0">
                <a:hlinkClick r:id="rId3"/>
              </a:rPr>
              <a:t>Apple </a:t>
            </a:r>
            <a:r>
              <a:rPr lang="en-US" b="1" dirty="0">
                <a:hlinkClick r:id="rId3"/>
              </a:rPr>
              <a:t>Variety Tasting Guide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09800"/>
            <a:ext cx="7162800" cy="4495800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b="1" dirty="0" smtClean="0"/>
              <a:t>Appearance? (Color, shape, size)</a:t>
            </a:r>
          </a:p>
          <a:p>
            <a:pPr>
              <a:buClr>
                <a:schemeClr val="accent2"/>
              </a:buClr>
            </a:pPr>
            <a:r>
              <a:rPr lang="en-US" b="1" dirty="0" smtClean="0"/>
              <a:t>Texture? (mealy, crisp, firm, soft, hard)</a:t>
            </a:r>
          </a:p>
          <a:p>
            <a:pPr>
              <a:buClr>
                <a:schemeClr val="accent2"/>
              </a:buClr>
            </a:pPr>
            <a:r>
              <a:rPr lang="en-US" b="1" dirty="0" smtClean="0"/>
              <a:t>Aroma?</a:t>
            </a:r>
          </a:p>
          <a:p>
            <a:pPr>
              <a:buClr>
                <a:schemeClr val="accent2"/>
              </a:buClr>
            </a:pPr>
            <a:r>
              <a:rPr lang="en-US" b="1" dirty="0" smtClean="0"/>
              <a:t>Flavor? (sour, sweet, balanced, bland, full flavored)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43765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41123_10511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3018"/>
            <a:ext cx="9174690" cy="688101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41123_10515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41123_10521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23901" y="954880"/>
            <a:ext cx="7620001" cy="5715001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41123_10523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41123_11040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75000"/>
              </a:schemeClr>
            </a:gs>
            <a:gs pos="69000">
              <a:schemeClr val="accent3">
                <a:lumMod val="60000"/>
                <a:lumOff val="40000"/>
                <a:alpha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And not so fresh…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5562600"/>
            <a:ext cx="6818860" cy="762000"/>
          </a:xfrm>
        </p:spPr>
        <p:txBody>
          <a:bodyPr/>
          <a:lstStyle/>
          <a:p>
            <a:pPr marL="0" indent="0">
              <a:buClr>
                <a:schemeClr val="accent2"/>
              </a:buClr>
              <a:buNone/>
            </a:pPr>
            <a:r>
              <a:rPr lang="en-US" sz="2400" dirty="0">
                <a:hlinkClick r:id="rId2"/>
              </a:rPr>
              <a:t>http://www.youtube.com/watch?v=</a:t>
            </a:r>
            <a:r>
              <a:rPr lang="en-US" sz="2400" dirty="0" smtClean="0">
                <a:hlinkClick r:id="rId2"/>
              </a:rPr>
              <a:t>2w_OxdmoiDQ</a:t>
            </a:r>
            <a:endParaRPr lang="en-US" sz="2400" dirty="0" smtClean="0"/>
          </a:p>
          <a:p>
            <a:pPr marL="0" indent="0">
              <a:buClr>
                <a:schemeClr val="accent2"/>
              </a:buClr>
              <a:buNone/>
            </a:pPr>
            <a:endParaRPr lang="en-US" dirty="0"/>
          </a:p>
        </p:txBody>
      </p:sp>
      <p:pic>
        <p:nvPicPr>
          <p:cNvPr id="4" name="Picture 3" descr="ff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1794362"/>
            <a:ext cx="6437860" cy="352165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75000"/>
              </a:schemeClr>
            </a:gs>
            <a:gs pos="69000">
              <a:schemeClr val="accent3">
                <a:lumMod val="60000"/>
                <a:lumOff val="40000"/>
                <a:alpha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Selection Factors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315200" cy="452596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dirty="0" smtClean="0"/>
              <a:t>intended use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exact name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product size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container size/type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minimum weight/case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point of origin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degree of ripeness/ripening process used</a:t>
            </a:r>
          </a:p>
          <a:p>
            <a:pPr>
              <a:buClr>
                <a:schemeClr val="accent2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245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75000"/>
              </a:schemeClr>
            </a:gs>
            <a:gs pos="69000">
              <a:schemeClr val="accent3">
                <a:lumMod val="60000"/>
                <a:lumOff val="40000"/>
                <a:alpha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84238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Green Labeling</a:t>
            </a:r>
            <a:endParaRPr lang="en-US" b="1" dirty="0">
              <a:solidFill>
                <a:srgbClr val="800000"/>
              </a:solidFill>
            </a:endParaRPr>
          </a:p>
        </p:txBody>
      </p:sp>
      <p:pic>
        <p:nvPicPr>
          <p:cNvPr id="4" name="Picture 3" descr="Green Labels.TIF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23727"/>
            <a:ext cx="9144000" cy="5434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589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75000"/>
              </a:schemeClr>
            </a:gs>
            <a:gs pos="69000">
              <a:schemeClr val="accent3">
                <a:lumMod val="60000"/>
                <a:lumOff val="40000"/>
                <a:alpha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84238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U.S. Grades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077200" cy="483076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dirty="0" smtClean="0"/>
              <a:t>Most commonly used:</a:t>
            </a:r>
          </a:p>
          <a:p>
            <a:pPr>
              <a:buClr>
                <a:schemeClr val="accent2"/>
              </a:buClr>
            </a:pPr>
            <a:endParaRPr lang="en-US" dirty="0" smtClean="0"/>
          </a:p>
          <a:p>
            <a:pPr>
              <a:buClr>
                <a:schemeClr val="accent2"/>
              </a:buClr>
            </a:pPr>
            <a:endParaRPr lang="en-US" dirty="0" smtClean="0"/>
          </a:p>
          <a:p>
            <a:pPr>
              <a:buClr>
                <a:schemeClr val="accent2"/>
              </a:buClr>
            </a:pPr>
            <a:endParaRPr lang="en-US" dirty="0" smtClean="0"/>
          </a:p>
          <a:p>
            <a:pPr>
              <a:buClr>
                <a:schemeClr val="accent2"/>
              </a:buClr>
            </a:pPr>
            <a:endParaRPr lang="en-US" dirty="0" smtClean="0"/>
          </a:p>
          <a:p>
            <a:pPr>
              <a:buClr>
                <a:schemeClr val="accent2"/>
              </a:buClr>
            </a:pPr>
            <a:r>
              <a:rPr lang="en-US" dirty="0" smtClean="0"/>
              <a:t>Grading schedule varies according to product (for grapefruit the </a:t>
            </a:r>
            <a:r>
              <a:rPr lang="en-US" u="sng" dirty="0" smtClean="0"/>
              <a:t>best</a:t>
            </a:r>
            <a:r>
              <a:rPr lang="en-US" dirty="0" smtClean="0"/>
              <a:t> grade is U.S. Fancy, for Apples U.S. Extra Fancy and for carrots U.S. Extra No. 1)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951037"/>
            <a:ext cx="7924800" cy="267765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sz="2800" dirty="0" smtClean="0"/>
              <a:t> Fancy (about 1%)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sz="2800" dirty="0" smtClean="0"/>
              <a:t> No. 1 (most common)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sz="2800" dirty="0" smtClean="0"/>
              <a:t> Commercial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sz="2800" dirty="0" smtClean="0"/>
              <a:t> No. 2</a:t>
            </a:r>
            <a:br>
              <a:rPr lang="en-US" sz="2800" dirty="0" smtClean="0"/>
            </a:br>
            <a:endParaRPr lang="en-US" sz="2800" dirty="0" smtClean="0"/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sz="2800" dirty="0" smtClean="0"/>
              <a:t> Combination </a:t>
            </a:r>
            <a:br>
              <a:rPr lang="en-US" sz="2800" dirty="0" smtClean="0"/>
            </a:br>
            <a:r>
              <a:rPr lang="en-US" sz="2800" dirty="0" smtClean="0"/>
              <a:t>(mix of 1 &amp; 2)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sz="2800" dirty="0" smtClean="0"/>
              <a:t> No. 3.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sz="2800" dirty="0" smtClean="0"/>
              <a:t> Field run (ungraded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75000"/>
              </a:schemeClr>
            </a:gs>
            <a:gs pos="69000">
              <a:schemeClr val="accent3">
                <a:lumMod val="60000"/>
                <a:lumOff val="40000"/>
                <a:alpha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Purchasing Fresh Produce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315200" cy="452596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i="1" dirty="0" smtClean="0"/>
              <a:t>PMA Fresh Produce Manual </a:t>
            </a:r>
            <a:r>
              <a:rPr lang="en-US" dirty="0" smtClean="0"/>
              <a:t>contains detailed specs for many fresh-produce items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wholesale suppliers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independent farmers</a:t>
            </a:r>
          </a:p>
          <a:p>
            <a:pPr>
              <a:buClr>
                <a:schemeClr val="accent2"/>
              </a:buClr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75000"/>
              </a:schemeClr>
            </a:gs>
            <a:gs pos="69000">
              <a:schemeClr val="accent3">
                <a:lumMod val="60000"/>
                <a:lumOff val="40000"/>
                <a:alpha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Example of Produce Spec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3400"/>
          </a:xfrm>
        </p:spPr>
        <p:txBody>
          <a:bodyPr numCol="2" spcCol="457200">
            <a:noAutofit/>
          </a:bodyPr>
          <a:lstStyle/>
          <a:p>
            <a:pPr>
              <a:buClr>
                <a:schemeClr val="accent2"/>
              </a:buClr>
            </a:pPr>
            <a:r>
              <a:rPr lang="en-US" dirty="0" smtClean="0"/>
              <a:t>Red Delicious apples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used for fresh fruit plate item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U.S. Fancy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Washington State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72 count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30-42 pound crate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moisture-proof fiberboard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layered arrangement, cell carton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whole apples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Fresh, refrigerated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Fully ripened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75000"/>
              </a:schemeClr>
            </a:gs>
            <a:gs pos="69000">
              <a:schemeClr val="accent3">
                <a:lumMod val="60000"/>
                <a:lumOff val="40000"/>
                <a:alpha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Receiving Produce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162800" cy="452596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dirty="0" smtClean="0"/>
              <a:t>check quality: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dirty="0" smtClean="0"/>
              <a:t> look for signs of discoloration, wilting, bruising, mold, softness, over/under-ripeness insect damage 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check quantity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dirty="0" smtClean="0"/>
              <a:t> weight, count</a:t>
            </a:r>
          </a:p>
          <a:p>
            <a:pPr>
              <a:buClr>
                <a:schemeClr val="accent2"/>
              </a:buClr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75000"/>
              </a:schemeClr>
            </a:gs>
            <a:gs pos="69000">
              <a:schemeClr val="accent3">
                <a:lumMod val="60000"/>
                <a:lumOff val="40000"/>
                <a:alpha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84238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Storing Produce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dirty="0" smtClean="0"/>
              <a:t>store at the correct temperature and humidity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dirty="0" smtClean="0"/>
              <a:t> asparagus @ 32-36°F, bananas 50-60°F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(most) fresh produce deteriorates quickly at room temperature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some vegetables (corn, peas, etc.) lose their sugar content more rapidly at room temp.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produce should NOT be washed before storing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shelf life varies widely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dirty="0" smtClean="0"/>
              <a:t> a few days (herbs) to 2 months (lemons)  </a:t>
            </a:r>
          </a:p>
          <a:p>
            <a:pPr>
              <a:buClr>
                <a:schemeClr val="accent2"/>
              </a:buClr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</TotalTime>
  <Words>384</Words>
  <Application>Microsoft Macintosh PowerPoint</Application>
  <PresentationFormat>On-screen Show (4:3)</PresentationFormat>
  <Paragraphs>69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prince</vt:lpstr>
      <vt:lpstr>And not so fresh…</vt:lpstr>
      <vt:lpstr>Selection Factors</vt:lpstr>
      <vt:lpstr>Green Labeling</vt:lpstr>
      <vt:lpstr>U.S. Grades</vt:lpstr>
      <vt:lpstr>Purchasing Fresh Produce</vt:lpstr>
      <vt:lpstr>Example of Produce Spec</vt:lpstr>
      <vt:lpstr>Receiving Produce</vt:lpstr>
      <vt:lpstr>Storing Produce</vt:lpstr>
      <vt:lpstr>Produce Yield</vt:lpstr>
      <vt:lpstr>A Few Apple Varieties</vt:lpstr>
      <vt:lpstr>PowerPoint Presentation</vt:lpstr>
      <vt:lpstr>HuffPo Cheat Sheet:  Apple Variety Tasting Guide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prince</dc:title>
  <dc:creator>Michael </dc:creator>
  <cp:lastModifiedBy>Michael  Krondl</cp:lastModifiedBy>
  <cp:revision>27</cp:revision>
  <dcterms:created xsi:type="dcterms:W3CDTF">2014-11-25T12:05:45Z</dcterms:created>
  <dcterms:modified xsi:type="dcterms:W3CDTF">2014-12-08T13:10:10Z</dcterms:modified>
</cp:coreProperties>
</file>