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2" r:id="rId2"/>
    <p:sldId id="260" r:id="rId3"/>
    <p:sldId id="261" r:id="rId4"/>
    <p:sldId id="263" r:id="rId5"/>
    <p:sldId id="268" r:id="rId6"/>
    <p:sldId id="267" r:id="rId7"/>
    <p:sldId id="256" r:id="rId8"/>
    <p:sldId id="265" r:id="rId9"/>
    <p:sldId id="264" r:id="rId10"/>
    <p:sldId id="257" r:id="rId11"/>
    <p:sldId id="269" r:id="rId12"/>
    <p:sldId id="270" r:id="rId13"/>
    <p:sldId id="272" r:id="rId14"/>
    <p:sldId id="258" r:id="rId15"/>
    <p:sldId id="266"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Lau"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0" autoAdjust="0"/>
    <p:restoredTop sz="94660"/>
  </p:normalViewPr>
  <p:slideViewPr>
    <p:cSldViewPr snapToGrid="0">
      <p:cViewPr varScale="1">
        <p:scale>
          <a:sx n="97" d="100"/>
          <a:sy n="97" d="100"/>
        </p:scale>
        <p:origin x="93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EC22ED-B81F-4E26-8064-1317E9CDDECD}"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292959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EC22ED-B81F-4E26-8064-1317E9CDDECD}"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94629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EC22ED-B81F-4E26-8064-1317E9CDDECD}"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1202603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EC22ED-B81F-4E26-8064-1317E9CDDECD}"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0B5B7-C27B-49B2-82A0-06FD8A2D0FA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5661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EC22ED-B81F-4E26-8064-1317E9CDDECD}"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62234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EC22ED-B81F-4E26-8064-1317E9CDDECD}" type="datetimeFigureOut">
              <a:rPr lang="en-US" smtClean="0"/>
              <a:t>4/21/20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299606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EC22ED-B81F-4E26-8064-1317E9CDDECD}" type="datetimeFigureOut">
              <a:rPr lang="en-US" smtClean="0"/>
              <a:t>4/21/20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93472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C22ED-B81F-4E26-8064-1317E9CDDECD}"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302506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C22ED-B81F-4E26-8064-1317E9CDDECD}"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342928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C22ED-B81F-4E26-8064-1317E9CDDECD}"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222764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EC22ED-B81F-4E26-8064-1317E9CDDECD}"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206316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EC22ED-B81F-4E26-8064-1317E9CDDECD}"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81756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EC22ED-B81F-4E26-8064-1317E9CDDECD}" type="datetimeFigureOut">
              <a:rPr lang="en-US" smtClean="0"/>
              <a:t>4/21/20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237119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EC22ED-B81F-4E26-8064-1317E9CDDECD}" type="datetimeFigureOut">
              <a:rPr lang="en-US" smtClean="0"/>
              <a:t>4/21/20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81809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0EC22ED-B81F-4E26-8064-1317E9CDDECD}" type="datetimeFigureOut">
              <a:rPr lang="en-US" smtClean="0"/>
              <a:t>4/21/20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181302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EC22ED-B81F-4E26-8064-1317E9CDDECD}"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307624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EC22ED-B81F-4E26-8064-1317E9CDDECD}"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0B5B7-C27B-49B2-82A0-06FD8A2D0FA5}" type="slidenum">
              <a:rPr lang="en-US" smtClean="0"/>
              <a:t>‹#›</a:t>
            </a:fld>
            <a:endParaRPr lang="en-US"/>
          </a:p>
        </p:txBody>
      </p:sp>
    </p:spTree>
    <p:extLst>
      <p:ext uri="{BB962C8B-B14F-4D97-AF65-F5344CB8AC3E}">
        <p14:creationId xmlns:p14="http://schemas.microsoft.com/office/powerpoint/2010/main" val="48158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0EC22ED-B81F-4E26-8064-1317E9CDDECD}" type="datetimeFigureOut">
              <a:rPr lang="en-US" smtClean="0"/>
              <a:t>4/21/20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C70B5B7-C27B-49B2-82A0-06FD8A2D0FA5}" type="slidenum">
              <a:rPr lang="en-US" smtClean="0"/>
              <a:t>‹#›</a:t>
            </a:fld>
            <a:endParaRPr lang="en-US"/>
          </a:p>
        </p:txBody>
      </p:sp>
    </p:spTree>
    <p:extLst>
      <p:ext uri="{BB962C8B-B14F-4D97-AF65-F5344CB8AC3E}">
        <p14:creationId xmlns:p14="http://schemas.microsoft.com/office/powerpoint/2010/main" val="15425169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h.se/fakulteter-och-omraden/Odontologiska-fakulteten/Avdelning-och-kansli/Cariologi/Cariology/What-is-dental-caries/" TargetMode="External"/><Relationship Id="rId2" Type="http://schemas.openxmlformats.org/officeDocument/2006/relationships/hyperlink" Target="https://www.healthline.com/nutrition/11-super-healthy-probiotic-foods#section1" TargetMode="External"/><Relationship Id="rId1" Type="http://schemas.openxmlformats.org/officeDocument/2006/relationships/slideLayout" Target="../slideLayouts/slideLayout4.xml"/><Relationship Id="rId4" Type="http://schemas.openxmlformats.org/officeDocument/2006/relationships/hyperlink" Target="https://www.drstevenlin.com/how-your-gut-microbiome-link-to-a-healthy-mou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5305" y="1093303"/>
            <a:ext cx="8485159" cy="197972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5400" b="1" cap="none" dirty="0">
                <a:ln w="17780" cmpd="sng">
                  <a:solidFill>
                    <a:schemeClr val="accent1">
                      <a:tint val="3000"/>
                    </a:schemeClr>
                  </a:solidFill>
                  <a:prstDash val="solid"/>
                  <a:miter lim="800000"/>
                </a:ln>
                <a:solidFill>
                  <a:schemeClr val="accent3">
                    <a:lumMod val="60000"/>
                    <a:lumOff val="40000"/>
                  </a:schemeClr>
                </a:solidFill>
                <a:effectLst>
                  <a:glow rad="101600">
                    <a:schemeClr val="accent1">
                      <a:satMod val="175000"/>
                      <a:alpha val="40000"/>
                    </a:schemeClr>
                  </a:glow>
                  <a:outerShdw blurRad="50800" dist="38100" dir="2700000" algn="tl" rotWithShape="0">
                    <a:prstClr val="black">
                      <a:alpha val="40000"/>
                    </a:prstClr>
                  </a:outerShdw>
                </a:effectLst>
              </a:rPr>
              <a:t>Your mouth, the gateway to your body</a:t>
            </a:r>
          </a:p>
        </p:txBody>
      </p:sp>
      <p:sp>
        <p:nvSpPr>
          <p:cNvPr id="6" name="Text Placeholder 5"/>
          <p:cNvSpPr>
            <a:spLocks noGrp="1"/>
          </p:cNvSpPr>
          <p:nvPr>
            <p:ph type="body" sz="half" idx="13"/>
          </p:nvPr>
        </p:nvSpPr>
        <p:spPr>
          <a:xfrm>
            <a:off x="3997739" y="3622261"/>
            <a:ext cx="4704521" cy="3235739"/>
          </a:xfrm>
        </p:spPr>
        <p:txBody>
          <a:bodyPr>
            <a:normAutofit lnSpcReduction="10000"/>
          </a:bodyPr>
          <a:lstStyle/>
          <a:p>
            <a:pPr marL="285750" indent="-285750">
              <a:buFont typeface="Arial"/>
              <a:buChar char="•"/>
            </a:pPr>
            <a:r>
              <a:rPr lang="en-US" sz="1800" dirty="0"/>
              <a:t>Many research studies find that the our oral micro biome is linked to our general health</a:t>
            </a:r>
          </a:p>
          <a:p>
            <a:pPr marL="285750" indent="-285750">
              <a:buFont typeface="Arial"/>
              <a:buChar char="•"/>
            </a:pPr>
            <a:r>
              <a:rPr lang="en-US" sz="1800" dirty="0"/>
              <a:t>It is also be linked to various systemic diseases. </a:t>
            </a:r>
          </a:p>
          <a:p>
            <a:pPr marL="285750" indent="-285750">
              <a:buFont typeface="Arial"/>
              <a:buChar char="•"/>
            </a:pPr>
            <a:r>
              <a:rPr lang="en-US" sz="1800" dirty="0"/>
              <a:t>They claim that it is important to keep a healthy balance of microbes in our gut and oral cavity for our general health benefit. </a:t>
            </a:r>
          </a:p>
          <a:p>
            <a:endParaRPr lang="en-US" dirty="0"/>
          </a:p>
        </p:txBody>
      </p:sp>
      <p:pic>
        <p:nvPicPr>
          <p:cNvPr id="10" name="Picture 9"/>
          <p:cNvPicPr>
            <a:picLocks noChangeAspect="1"/>
          </p:cNvPicPr>
          <p:nvPr/>
        </p:nvPicPr>
        <p:blipFill>
          <a:blip r:embed="rId2"/>
          <a:stretch>
            <a:fillRect/>
          </a:stretch>
        </p:blipFill>
        <p:spPr>
          <a:xfrm>
            <a:off x="-375479" y="3688524"/>
            <a:ext cx="4554873" cy="3025912"/>
          </a:xfrm>
          <a:prstGeom prst="rect">
            <a:avLst/>
          </a:prstGeom>
        </p:spPr>
      </p:pic>
      <p:pic>
        <p:nvPicPr>
          <p:cNvPr id="11" name="Picture 10" descr="Macintosh HD:Users:Jashlie:Desktop:bigstock-Bacterias-and-viruses-around-t-170522072-768x576.jpg"/>
          <p:cNvPicPr/>
          <p:nvPr/>
        </p:nvPicPr>
        <p:blipFill>
          <a:blip r:embed="rId3">
            <a:extLst>
              <a:ext uri="{28A0092B-C50C-407E-A947-70E740481C1C}">
                <a14:useLocalDpi xmlns:a14="http://schemas.microsoft.com/office/drawing/2010/main" val="0"/>
              </a:ext>
            </a:extLst>
          </a:blip>
          <a:srcRect/>
          <a:stretch>
            <a:fillRect/>
          </a:stretch>
        </p:blipFill>
        <p:spPr bwMode="auto">
          <a:xfrm>
            <a:off x="8890000" y="3843130"/>
            <a:ext cx="3092172" cy="2893392"/>
          </a:xfrm>
          <a:prstGeom prst="rect">
            <a:avLst/>
          </a:prstGeom>
          <a:noFill/>
          <a:ln>
            <a:noFill/>
          </a:ln>
          <a:effectLst>
            <a:glow rad="241300">
              <a:schemeClr val="accent5">
                <a:alpha val="64000"/>
              </a:schemeClr>
            </a:glow>
          </a:effectLst>
          <a:scene3d>
            <a:camera prst="orthographicFront"/>
            <a:lightRig rig="threePt" dir="t"/>
          </a:scene3d>
          <a:sp3d>
            <a:bevelT/>
          </a:sp3d>
        </p:spPr>
      </p:pic>
    </p:spTree>
    <p:extLst>
      <p:ext uri="{BB962C8B-B14F-4D97-AF65-F5344CB8AC3E}">
        <p14:creationId xmlns:p14="http://schemas.microsoft.com/office/powerpoint/2010/main" val="56181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81FE-F742-45F6-8FDD-25EAA1EB1ECA}"/>
              </a:ext>
            </a:extLst>
          </p:cNvPr>
          <p:cNvSpPr>
            <a:spLocks noGrp="1"/>
          </p:cNvSpPr>
          <p:nvPr>
            <p:ph type="title"/>
          </p:nvPr>
        </p:nvSpPr>
        <p:spPr>
          <a:xfrm>
            <a:off x="1211949" y="143648"/>
            <a:ext cx="10364451" cy="1060092"/>
          </a:xfrm>
        </p:spPr>
        <p:txBody>
          <a:bodyPr>
            <a:noAutofit/>
          </a:bodyPr>
          <a:lstStyle/>
          <a:p>
            <a:r>
              <a:rPr lang="en-US" sz="4000" b="1" u="sng" dirty="0">
                <a:solidFill>
                  <a:srgbClr val="3366FF"/>
                </a:solidFill>
              </a:rPr>
              <a:t>Benefits and research findings of  Probiotics</a:t>
            </a:r>
            <a:br>
              <a:rPr lang="en-US" sz="4000" b="1" u="sng" dirty="0">
                <a:solidFill>
                  <a:srgbClr val="0000FF"/>
                </a:solidFill>
              </a:rPr>
            </a:br>
            <a:endParaRPr lang="en-US" sz="1600" b="1" u="sng" dirty="0">
              <a:solidFill>
                <a:srgbClr val="0000FF"/>
              </a:solidFill>
            </a:endParaRPr>
          </a:p>
        </p:txBody>
      </p:sp>
      <p:sp>
        <p:nvSpPr>
          <p:cNvPr id="7" name="Content Placeholder 6">
            <a:extLst>
              <a:ext uri="{FF2B5EF4-FFF2-40B4-BE49-F238E27FC236}">
                <a16:creationId xmlns:a16="http://schemas.microsoft.com/office/drawing/2014/main" id="{E8677A00-FC68-4FA5-825D-33BFA3EDEEEB}"/>
              </a:ext>
            </a:extLst>
          </p:cNvPr>
          <p:cNvSpPr>
            <a:spLocks noGrp="1"/>
          </p:cNvSpPr>
          <p:nvPr>
            <p:ph sz="quarter" idx="13"/>
          </p:nvPr>
        </p:nvSpPr>
        <p:spPr>
          <a:xfrm>
            <a:off x="287130" y="1214783"/>
            <a:ext cx="11650869" cy="5367130"/>
          </a:xfrm>
        </p:spPr>
        <p:txBody>
          <a:bodyPr>
            <a:noAutofit/>
          </a:bodyPr>
          <a:lstStyle/>
          <a:p>
            <a:pPr marL="0" indent="0" algn="just">
              <a:buNone/>
            </a:pPr>
            <a:r>
              <a:rPr lang="en-US" sz="1600" dirty="0"/>
              <a:t>Although there is still much research going on about oral probiotics, some clinical studies have shown that: </a:t>
            </a:r>
          </a:p>
          <a:p>
            <a:pPr algn="just"/>
            <a:r>
              <a:rPr lang="en-US" sz="1400" dirty="0"/>
              <a:t>Probiotic strains including </a:t>
            </a:r>
            <a:r>
              <a:rPr lang="en-US" sz="1400" i="1" dirty="0">
                <a:solidFill>
                  <a:srgbClr val="92D050"/>
                </a:solidFill>
              </a:rPr>
              <a:t>Bifidobacterium lactis</a:t>
            </a:r>
            <a:r>
              <a:rPr lang="en-US" sz="1400" dirty="0"/>
              <a:t>,  </a:t>
            </a:r>
            <a:r>
              <a:rPr lang="en-US" sz="1400" i="1" dirty="0">
                <a:solidFill>
                  <a:srgbClr val="92D050"/>
                </a:solidFill>
              </a:rPr>
              <a:t>Lactobacillus acidophilus</a:t>
            </a:r>
            <a:r>
              <a:rPr lang="en-US" sz="1400" dirty="0"/>
              <a:t>, and </a:t>
            </a:r>
            <a:r>
              <a:rPr lang="en-US" sz="1400" i="1" dirty="0">
                <a:solidFill>
                  <a:srgbClr val="92D050"/>
                </a:solidFill>
              </a:rPr>
              <a:t>Lactobacillus paracasei</a:t>
            </a:r>
            <a:r>
              <a:rPr lang="en-US" sz="1400" i="1" dirty="0"/>
              <a:t> </a:t>
            </a:r>
            <a:r>
              <a:rPr lang="en-US" sz="1400" dirty="0"/>
              <a:t>have been observed to inhibit cariogenic </a:t>
            </a:r>
            <a:r>
              <a:rPr lang="en-US" sz="1400" i="1" dirty="0">
                <a:solidFill>
                  <a:srgbClr val="86C157"/>
                </a:solidFill>
              </a:rPr>
              <a:t>S. Mutans</a:t>
            </a:r>
            <a:r>
              <a:rPr lang="en-US" sz="1400" dirty="0"/>
              <a:t>.</a:t>
            </a:r>
            <a:r>
              <a:rPr lang="en-US" sz="1400" baseline="30000" dirty="0"/>
              <a:t>3,4</a:t>
            </a:r>
          </a:p>
          <a:p>
            <a:pPr lvl="0" algn="just"/>
            <a:r>
              <a:rPr lang="en-US" sz="1400" dirty="0"/>
              <a:t>One research claims that Oral probiotic rinse; </a:t>
            </a:r>
            <a:r>
              <a:rPr lang="en-US" sz="1400" dirty="0" err="1"/>
              <a:t>Sporlac</a:t>
            </a:r>
            <a:r>
              <a:rPr lang="en-US" sz="1400" dirty="0"/>
              <a:t> Plus </a:t>
            </a:r>
            <a:r>
              <a:rPr lang="en-US" sz="1400" baseline="30000" dirty="0"/>
              <a:t>®</a:t>
            </a:r>
            <a:r>
              <a:rPr lang="en-US" sz="1400" dirty="0"/>
              <a:t> </a:t>
            </a:r>
            <a:r>
              <a:rPr lang="en-US" sz="1400" dirty="0" err="1"/>
              <a:t>Satchets</a:t>
            </a:r>
            <a:r>
              <a:rPr lang="en-US" sz="1400" dirty="0"/>
              <a:t> (a probiotic formulation containing </a:t>
            </a:r>
            <a:r>
              <a:rPr lang="en-US" sz="1400" i="1" dirty="0"/>
              <a:t>Lactobacillus acidophilus</a:t>
            </a:r>
            <a:r>
              <a:rPr lang="en-US" sz="1400" dirty="0"/>
              <a:t>, </a:t>
            </a:r>
            <a:r>
              <a:rPr lang="en-US" sz="1400" i="1" dirty="0"/>
              <a:t>Lactobacillus </a:t>
            </a:r>
            <a:r>
              <a:rPr lang="en-US" sz="1400" i="1" dirty="0" err="1"/>
              <a:t>rhamnosus</a:t>
            </a:r>
            <a:r>
              <a:rPr lang="en-US" sz="1400" dirty="0"/>
              <a:t>, </a:t>
            </a:r>
            <a:r>
              <a:rPr lang="en-US" sz="1400" i="1" dirty="0"/>
              <a:t>Lactobacillus </a:t>
            </a:r>
            <a:r>
              <a:rPr lang="en-US" sz="1400" i="1" dirty="0" err="1"/>
              <a:t>sporogenes</a:t>
            </a:r>
            <a:r>
              <a:rPr lang="en-US" sz="1400" dirty="0"/>
              <a:t>, </a:t>
            </a:r>
            <a:r>
              <a:rPr lang="en-US" sz="1400" i="1" dirty="0"/>
              <a:t>Bifidobacterium </a:t>
            </a:r>
            <a:r>
              <a:rPr lang="en-US" sz="1400" i="1" dirty="0" err="1"/>
              <a:t>longum</a:t>
            </a:r>
            <a:r>
              <a:rPr lang="en-US" sz="1400" dirty="0"/>
              <a:t>, and </a:t>
            </a:r>
            <a:r>
              <a:rPr lang="en-US" sz="1400" i="1" dirty="0"/>
              <a:t>Saccharomyces </a:t>
            </a:r>
            <a:r>
              <a:rPr lang="en-US" sz="1400" i="1" dirty="0" err="1"/>
              <a:t>boulardii</a:t>
            </a:r>
            <a:r>
              <a:rPr lang="en-US" sz="1400" dirty="0"/>
              <a:t>) is as efficient as chlorhexadine in the reduction of gum inflammation</a:t>
            </a:r>
          </a:p>
          <a:p>
            <a:pPr lvl="0" algn="just"/>
            <a:r>
              <a:rPr lang="en-US" sz="1400" dirty="0"/>
              <a:t>Probiotic toothpaste and reducing plaque formation</a:t>
            </a:r>
          </a:p>
          <a:p>
            <a:pPr lvl="0" algn="just"/>
            <a:r>
              <a:rPr lang="en-US" sz="1400" dirty="0"/>
              <a:t>Probiotic ice cream lowered levels of</a:t>
            </a:r>
            <a:r>
              <a:rPr lang="en-US" sz="1400" dirty="0">
                <a:solidFill>
                  <a:srgbClr val="86C157"/>
                </a:solidFill>
              </a:rPr>
              <a:t> </a:t>
            </a:r>
            <a:r>
              <a:rPr lang="en-US" sz="1400" dirty="0" err="1">
                <a:solidFill>
                  <a:srgbClr val="86C157"/>
                </a:solidFill>
              </a:rPr>
              <a:t>S.mutants</a:t>
            </a:r>
            <a:r>
              <a:rPr lang="en-US" sz="1400" dirty="0">
                <a:solidFill>
                  <a:srgbClr val="86C157"/>
                </a:solidFill>
              </a:rPr>
              <a:t> </a:t>
            </a:r>
            <a:r>
              <a:rPr lang="en-US" sz="1400" dirty="0"/>
              <a:t>(caries causing bacteria) for over 1 months consumption</a:t>
            </a:r>
          </a:p>
          <a:p>
            <a:pPr lvl="0" algn="just"/>
            <a:r>
              <a:rPr lang="en-US" sz="1400" dirty="0"/>
              <a:t>There are also specific probiotics know to prevent and heal gum disease.</a:t>
            </a:r>
          </a:p>
          <a:p>
            <a:pPr lvl="0" algn="just"/>
            <a:r>
              <a:rPr lang="en-US" sz="1400" dirty="0"/>
              <a:t>Research highlights that </a:t>
            </a:r>
            <a:r>
              <a:rPr lang="en-US" sz="1400" dirty="0">
                <a:solidFill>
                  <a:srgbClr val="86C157"/>
                </a:solidFill>
              </a:rPr>
              <a:t>S. </a:t>
            </a:r>
            <a:r>
              <a:rPr lang="en-US" sz="1400" dirty="0" err="1">
                <a:solidFill>
                  <a:srgbClr val="86C157"/>
                </a:solidFill>
              </a:rPr>
              <a:t>salivarius</a:t>
            </a:r>
            <a:r>
              <a:rPr lang="en-US" sz="1400" dirty="0">
                <a:solidFill>
                  <a:srgbClr val="86C157"/>
                </a:solidFill>
              </a:rPr>
              <a:t> K12 </a:t>
            </a:r>
            <a:r>
              <a:rPr lang="en-US" sz="1400" dirty="0"/>
              <a:t>has shown promising results in treatment of halitosis</a:t>
            </a:r>
          </a:p>
          <a:p>
            <a:pPr algn="just"/>
            <a:r>
              <a:rPr lang="en-US" sz="1400" dirty="0"/>
              <a:t>Prolonged administration or the repeated application of probiotics may be needed to maintain the desired BENEFIT OF PROBIOTICS IN THE ORAL ENVIRONMENT.</a:t>
            </a:r>
            <a:r>
              <a:rPr lang="en-US" sz="1400" baseline="30000" dirty="0">
                <a:solidFill>
                  <a:prstClr val="black"/>
                </a:solidFill>
              </a:rPr>
              <a:t>4</a:t>
            </a:r>
          </a:p>
          <a:p>
            <a:pPr marL="0" indent="0" algn="just">
              <a:buNone/>
            </a:pPr>
            <a:r>
              <a:rPr lang="en-US" sz="1400" dirty="0"/>
              <a:t> More research study is still needed to evaluate the long-term effect of probiotics and the role of specific strains. The selection of the ‘best’ probiotic for oral health is also a controversial issue.</a:t>
            </a:r>
          </a:p>
          <a:p>
            <a:pPr marL="0" indent="0" algn="just">
              <a:buNone/>
            </a:pPr>
            <a:r>
              <a:rPr lang="en-US" sz="1400" b="1" u="sng" dirty="0">
                <a:solidFill>
                  <a:srgbClr val="FF0000"/>
                </a:solidFill>
              </a:rPr>
              <a:t>In the meantime, it is important to maintain a diet with probiotic containing foods to get the benefits of a balanced micro biome. The most effective method of daily plaque removal is by mechanical removal by tooth brushing. </a:t>
            </a:r>
          </a:p>
          <a:p>
            <a:endParaRPr lang="en-US" sz="1600" baseline="30000" dirty="0">
              <a:solidFill>
                <a:prstClr val="black"/>
              </a:solidFill>
            </a:endParaRPr>
          </a:p>
        </p:txBody>
      </p:sp>
      <p:sp>
        <p:nvSpPr>
          <p:cNvPr id="11" name="Rectangle 10">
            <a:extLst>
              <a:ext uri="{FF2B5EF4-FFF2-40B4-BE49-F238E27FC236}">
                <a16:creationId xmlns:a16="http://schemas.microsoft.com/office/drawing/2014/main" id="{7315906B-8ABA-48E8-B55F-9343CC4C59A6}"/>
              </a:ext>
            </a:extLst>
          </p:cNvPr>
          <p:cNvSpPr/>
          <p:nvPr/>
        </p:nvSpPr>
        <p:spPr>
          <a:xfrm>
            <a:off x="8512629" y="6642556"/>
            <a:ext cx="3679371" cy="215444"/>
          </a:xfrm>
          <a:prstGeom prst="rect">
            <a:avLst/>
          </a:prstGeom>
        </p:spPr>
        <p:txBody>
          <a:bodyPr wrap="square">
            <a:spAutoFit/>
          </a:bodyPr>
          <a:lstStyle/>
          <a:p>
            <a:r>
              <a:rPr lang="en-US" sz="800" dirty="0"/>
              <a:t>http://www.healthygutbugs.com/bacterial-infections-cause-tooth-decay-and-cavities/</a:t>
            </a:r>
          </a:p>
        </p:txBody>
      </p:sp>
    </p:spTree>
    <p:extLst>
      <p:ext uri="{BB962C8B-B14F-4D97-AF65-F5344CB8AC3E}">
        <p14:creationId xmlns:p14="http://schemas.microsoft.com/office/powerpoint/2010/main" val="158735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476" y="2404534"/>
            <a:ext cx="9415847" cy="1646302"/>
          </a:xfrm>
        </p:spPr>
        <p:txBody>
          <a:bodyPr>
            <a:normAutofit fontScale="90000"/>
          </a:bodyPr>
          <a:lstStyle/>
          <a:p>
            <a:r>
              <a:rPr lang="en-US" sz="6000" dirty="0"/>
              <a:t>Oral Probiotics in Dentistry </a:t>
            </a:r>
          </a:p>
        </p:txBody>
      </p:sp>
    </p:spTree>
    <p:extLst>
      <p:ext uri="{BB962C8B-B14F-4D97-AF65-F5344CB8AC3E}">
        <p14:creationId xmlns:p14="http://schemas.microsoft.com/office/powerpoint/2010/main" val="94952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77334" y="420131"/>
            <a:ext cx="8596668" cy="5621232"/>
          </a:xfrm>
        </p:spPr>
        <p:txBody>
          <a:bodyPr>
            <a:normAutofit fontScale="92500" lnSpcReduction="20000"/>
          </a:bodyPr>
          <a:lstStyle/>
          <a:p>
            <a:r>
              <a:rPr lang="en-US" b="1" i="1" dirty="0"/>
              <a:t>Reduce Plaque Accumulation</a:t>
            </a:r>
            <a:r>
              <a:rPr lang="en-US" dirty="0"/>
              <a:t>. Research has proved that toothpaste such as </a:t>
            </a:r>
            <a:r>
              <a:rPr lang="en-US" dirty="0" err="1"/>
              <a:t>PerioBiotic</a:t>
            </a:r>
            <a:r>
              <a:rPr lang="en-US" dirty="0"/>
              <a:t>, which contain Lactobacillus </a:t>
            </a:r>
            <a:r>
              <a:rPr lang="en-US" dirty="0" err="1"/>
              <a:t>paracasei</a:t>
            </a:r>
            <a:r>
              <a:rPr lang="en-US" dirty="0"/>
              <a:t>, help reduce the extent of plaque regrowth upon usage by disrupting the activities of Streptococcus </a:t>
            </a:r>
            <a:r>
              <a:rPr lang="en-US" dirty="0" err="1"/>
              <a:t>mutans</a:t>
            </a:r>
            <a:r>
              <a:rPr lang="en-US" dirty="0"/>
              <a:t>.   </a:t>
            </a:r>
          </a:p>
          <a:p>
            <a:r>
              <a:rPr lang="en-US" b="1" i="1" dirty="0"/>
              <a:t>Reduce Gum Inflammation From Disease</a:t>
            </a:r>
            <a:r>
              <a:rPr lang="en-US" dirty="0"/>
              <a:t>. Research has showing that mouth rinse containing probiotics has similar benefits to Chlorhexidine mouth rinse in which it can decrease the gum inflammatory associated with gum disease without the risks (tooth staining, dry mouth, decrease taste sensation, mouth irritation, unpleasant taste). </a:t>
            </a:r>
          </a:p>
          <a:p>
            <a:r>
              <a:rPr lang="en-US" b="1" i="1" dirty="0"/>
              <a:t>Fights Bad Breath</a:t>
            </a:r>
            <a:r>
              <a:rPr lang="en-US" dirty="0"/>
              <a:t>. Research has suggest consumption of the mouth rinse containing Streptococcus </a:t>
            </a:r>
            <a:r>
              <a:rPr lang="en-US" dirty="0" err="1"/>
              <a:t>salivarius</a:t>
            </a:r>
            <a:r>
              <a:rPr lang="en-US" dirty="0"/>
              <a:t> K12 significantly reduces halitosis in 85% of people by reducing the bacteria in the oral cavity that causes malodor. </a:t>
            </a:r>
          </a:p>
          <a:p>
            <a:r>
              <a:rPr lang="en-US" b="1" i="1" dirty="0"/>
              <a:t>Manage Symptoms of Gingivitis. </a:t>
            </a:r>
            <a:r>
              <a:rPr lang="en-US" dirty="0"/>
              <a:t>Research has concluded that probiotics are able to manage symptoms of gingivitis such as tenderness/swelling of gums, bleeding and redness of gum.  </a:t>
            </a:r>
            <a:r>
              <a:rPr lang="en-US" b="1" i="1" dirty="0"/>
              <a:t> </a:t>
            </a:r>
            <a:r>
              <a:rPr lang="en-US" dirty="0"/>
              <a:t>     </a:t>
            </a:r>
          </a:p>
        </p:txBody>
      </p:sp>
    </p:spTree>
    <p:extLst>
      <p:ext uri="{BB962C8B-B14F-4D97-AF65-F5344CB8AC3E}">
        <p14:creationId xmlns:p14="http://schemas.microsoft.com/office/powerpoint/2010/main" val="76677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77334" y="667265"/>
            <a:ext cx="8596668" cy="5374097"/>
          </a:xfrm>
        </p:spPr>
        <p:txBody>
          <a:bodyPr/>
          <a:lstStyle/>
          <a:p>
            <a:r>
              <a:rPr lang="en-US" b="1" i="1" dirty="0"/>
              <a:t>Dentifrices</a:t>
            </a:r>
            <a:r>
              <a:rPr lang="en-US" dirty="0"/>
              <a:t>: With more and more research and studies supporting the benefits of probiotics in the oral cavity, we start to incorporate them in our toothpaste and mouth rinse allowing it to be more available and easier to use.  </a:t>
            </a:r>
          </a:p>
          <a:p>
            <a:r>
              <a:rPr lang="en-US" b="1" i="1" dirty="0"/>
              <a:t>Breastfeeding</a:t>
            </a:r>
            <a:r>
              <a:rPr lang="en-US" dirty="0"/>
              <a:t>: Research has found probiotics to be available in the breast milk which is essential for the newborn guts.</a:t>
            </a:r>
          </a:p>
          <a:p>
            <a:r>
              <a:rPr lang="en-US" b="1" i="1" dirty="0"/>
              <a:t>Diet</a:t>
            </a:r>
            <a:r>
              <a:rPr lang="en-US" dirty="0"/>
              <a:t>: Many food contain probiotics with Milk and yogurt being the best source. There’s also Kefir, pickles, </a:t>
            </a:r>
            <a:r>
              <a:rPr lang="en-US" dirty="0" err="1"/>
              <a:t>Kombucha</a:t>
            </a:r>
            <a:r>
              <a:rPr lang="en-US" dirty="0"/>
              <a:t>, some cheese, buttermilk. </a:t>
            </a:r>
          </a:p>
          <a:p>
            <a:r>
              <a:rPr lang="en-US" b="1" i="1" dirty="0"/>
              <a:t>Supplements</a:t>
            </a:r>
            <a:r>
              <a:rPr lang="en-US" dirty="0"/>
              <a:t>: Online      </a:t>
            </a:r>
          </a:p>
        </p:txBody>
      </p:sp>
    </p:spTree>
    <p:extLst>
      <p:ext uri="{BB962C8B-B14F-4D97-AF65-F5344CB8AC3E}">
        <p14:creationId xmlns:p14="http://schemas.microsoft.com/office/powerpoint/2010/main" val="180777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A8CD-F6E3-48AF-BB16-B8FC438C153C}"/>
              </a:ext>
            </a:extLst>
          </p:cNvPr>
          <p:cNvSpPr>
            <a:spLocks noGrp="1"/>
          </p:cNvSpPr>
          <p:nvPr>
            <p:ph type="title"/>
          </p:nvPr>
        </p:nvSpPr>
        <p:spPr>
          <a:xfrm>
            <a:off x="913774" y="253206"/>
            <a:ext cx="10364451" cy="813595"/>
          </a:xfrm>
        </p:spPr>
        <p:txBody>
          <a:bodyPr>
            <a:normAutofit/>
          </a:bodyPr>
          <a:lstStyle/>
          <a:p>
            <a:r>
              <a:rPr lang="en-US" b="1" u="sng" dirty="0">
                <a:solidFill>
                  <a:srgbClr val="3366FF"/>
                </a:solidFill>
              </a:rPr>
              <a:t>Ways to incorporate probiotics</a:t>
            </a:r>
          </a:p>
        </p:txBody>
      </p:sp>
      <p:pic>
        <p:nvPicPr>
          <p:cNvPr id="5" name="Content Placeholder 4">
            <a:extLst>
              <a:ext uri="{FF2B5EF4-FFF2-40B4-BE49-F238E27FC236}">
                <a16:creationId xmlns:a16="http://schemas.microsoft.com/office/drawing/2014/main" id="{24014D07-BF5A-4826-B866-F40869703417}"/>
              </a:ext>
            </a:extLst>
          </p:cNvPr>
          <p:cNvPicPr>
            <a:picLocks noGrp="1" noChangeAspect="1"/>
          </p:cNvPicPr>
          <p:nvPr>
            <p:ph sz="quarter" idx="13"/>
          </p:nvPr>
        </p:nvPicPr>
        <p:blipFill rotWithShape="1">
          <a:blip r:embed="rId2"/>
          <a:srcRect l="9973" t="5437" r="9863" b="4906"/>
          <a:stretch/>
        </p:blipFill>
        <p:spPr>
          <a:xfrm>
            <a:off x="10509143" y="2430567"/>
            <a:ext cx="1213874" cy="2057400"/>
          </a:xfrm>
          <a:prstGeom prst="rect">
            <a:avLst/>
          </a:prstGeom>
        </p:spPr>
      </p:pic>
      <p:sp>
        <p:nvSpPr>
          <p:cNvPr id="6" name="Rectangle 5">
            <a:extLst>
              <a:ext uri="{FF2B5EF4-FFF2-40B4-BE49-F238E27FC236}">
                <a16:creationId xmlns:a16="http://schemas.microsoft.com/office/drawing/2014/main" id="{DD92F263-E9F6-4319-B6A5-F772B78B5CC8}"/>
              </a:ext>
            </a:extLst>
          </p:cNvPr>
          <p:cNvSpPr/>
          <p:nvPr/>
        </p:nvSpPr>
        <p:spPr>
          <a:xfrm>
            <a:off x="8941622" y="1068377"/>
            <a:ext cx="3008131" cy="523220"/>
          </a:xfrm>
          <a:prstGeom prst="rect">
            <a:avLst/>
          </a:prstGeom>
        </p:spPr>
        <p:txBody>
          <a:bodyPr wrap="none">
            <a:spAutoFit/>
          </a:bodyPr>
          <a:lstStyle/>
          <a:p>
            <a:pPr algn="ctr"/>
            <a:r>
              <a:rPr lang="en-US" sz="2800" dirty="0">
                <a:solidFill>
                  <a:schemeClr val="tx2"/>
                </a:solidFill>
              </a:rPr>
              <a:t>SUPPLEMENTATION</a:t>
            </a:r>
          </a:p>
        </p:txBody>
      </p:sp>
      <p:pic>
        <p:nvPicPr>
          <p:cNvPr id="7" name="Picture 6">
            <a:extLst>
              <a:ext uri="{FF2B5EF4-FFF2-40B4-BE49-F238E27FC236}">
                <a16:creationId xmlns:a16="http://schemas.microsoft.com/office/drawing/2014/main" id="{906A0E6C-D57F-4075-80C3-4814CFEC3E81}"/>
              </a:ext>
            </a:extLst>
          </p:cNvPr>
          <p:cNvPicPr>
            <a:picLocks noChangeAspect="1"/>
          </p:cNvPicPr>
          <p:nvPr/>
        </p:nvPicPr>
        <p:blipFill>
          <a:blip r:embed="rId3"/>
          <a:stretch>
            <a:fillRect/>
          </a:stretch>
        </p:blipFill>
        <p:spPr>
          <a:xfrm>
            <a:off x="441743" y="1590021"/>
            <a:ext cx="2544422" cy="1697588"/>
          </a:xfrm>
          <a:prstGeom prst="rect">
            <a:avLst/>
          </a:prstGeom>
        </p:spPr>
      </p:pic>
      <p:sp>
        <p:nvSpPr>
          <p:cNvPr id="9" name="Rectangle 8">
            <a:extLst>
              <a:ext uri="{FF2B5EF4-FFF2-40B4-BE49-F238E27FC236}">
                <a16:creationId xmlns:a16="http://schemas.microsoft.com/office/drawing/2014/main" id="{0A01CE19-6056-4D5F-B415-E3A1C533F7AD}"/>
              </a:ext>
            </a:extLst>
          </p:cNvPr>
          <p:cNvSpPr/>
          <p:nvPr/>
        </p:nvSpPr>
        <p:spPr>
          <a:xfrm>
            <a:off x="749469" y="1066801"/>
            <a:ext cx="2045752" cy="523220"/>
          </a:xfrm>
          <a:prstGeom prst="rect">
            <a:avLst/>
          </a:prstGeom>
        </p:spPr>
        <p:txBody>
          <a:bodyPr wrap="none">
            <a:spAutoFit/>
          </a:bodyPr>
          <a:lstStyle/>
          <a:p>
            <a:pPr algn="ctr"/>
            <a:r>
              <a:rPr lang="en-US" sz="2800" dirty="0">
                <a:solidFill>
                  <a:schemeClr val="tx2"/>
                </a:solidFill>
              </a:rPr>
              <a:t>BREAST MILK</a:t>
            </a:r>
          </a:p>
        </p:txBody>
      </p:sp>
      <p:pic>
        <p:nvPicPr>
          <p:cNvPr id="10" name="Picture 9">
            <a:extLst>
              <a:ext uri="{FF2B5EF4-FFF2-40B4-BE49-F238E27FC236}">
                <a16:creationId xmlns:a16="http://schemas.microsoft.com/office/drawing/2014/main" id="{F7511545-754F-4E2E-8EDA-B6E402F8B274}"/>
              </a:ext>
            </a:extLst>
          </p:cNvPr>
          <p:cNvPicPr>
            <a:picLocks noChangeAspect="1"/>
          </p:cNvPicPr>
          <p:nvPr/>
        </p:nvPicPr>
        <p:blipFill>
          <a:blip r:embed="rId4"/>
          <a:stretch>
            <a:fillRect/>
          </a:stretch>
        </p:blipFill>
        <p:spPr>
          <a:xfrm>
            <a:off x="6867502" y="1591597"/>
            <a:ext cx="1319124" cy="3735341"/>
          </a:xfrm>
          <a:prstGeom prst="rect">
            <a:avLst/>
          </a:prstGeom>
        </p:spPr>
      </p:pic>
      <p:sp>
        <p:nvSpPr>
          <p:cNvPr id="11" name="Rectangle 10">
            <a:extLst>
              <a:ext uri="{FF2B5EF4-FFF2-40B4-BE49-F238E27FC236}">
                <a16:creationId xmlns:a16="http://schemas.microsoft.com/office/drawing/2014/main" id="{A7E79905-5BC3-4B74-BF6B-5AD6B40D2C81}"/>
              </a:ext>
            </a:extLst>
          </p:cNvPr>
          <p:cNvSpPr/>
          <p:nvPr/>
        </p:nvSpPr>
        <p:spPr>
          <a:xfrm>
            <a:off x="6526630" y="1068378"/>
            <a:ext cx="2000869" cy="523220"/>
          </a:xfrm>
          <a:prstGeom prst="rect">
            <a:avLst/>
          </a:prstGeom>
        </p:spPr>
        <p:txBody>
          <a:bodyPr wrap="none">
            <a:spAutoFit/>
          </a:bodyPr>
          <a:lstStyle/>
          <a:p>
            <a:pPr algn="ctr"/>
            <a:r>
              <a:rPr lang="en-US" sz="2800" dirty="0">
                <a:solidFill>
                  <a:schemeClr val="tx2"/>
                </a:solidFill>
              </a:rPr>
              <a:t>DENTRIFICES</a:t>
            </a:r>
          </a:p>
        </p:txBody>
      </p:sp>
      <p:sp>
        <p:nvSpPr>
          <p:cNvPr id="12" name="Rectangle 11">
            <a:extLst>
              <a:ext uri="{FF2B5EF4-FFF2-40B4-BE49-F238E27FC236}">
                <a16:creationId xmlns:a16="http://schemas.microsoft.com/office/drawing/2014/main" id="{AFA28EB1-7F84-4DBB-9934-ABA1CD4223DD}"/>
              </a:ext>
            </a:extLst>
          </p:cNvPr>
          <p:cNvSpPr/>
          <p:nvPr/>
        </p:nvSpPr>
        <p:spPr>
          <a:xfrm>
            <a:off x="4093973" y="1066801"/>
            <a:ext cx="1287533" cy="523220"/>
          </a:xfrm>
          <a:prstGeom prst="rect">
            <a:avLst/>
          </a:prstGeom>
        </p:spPr>
        <p:txBody>
          <a:bodyPr wrap="none">
            <a:spAutoFit/>
          </a:bodyPr>
          <a:lstStyle/>
          <a:p>
            <a:pPr algn="ctr"/>
            <a:r>
              <a:rPr lang="en-US" sz="2800" dirty="0">
                <a:solidFill>
                  <a:schemeClr val="tx2"/>
                </a:solidFill>
              </a:rPr>
              <a:t>FOODS</a:t>
            </a:r>
          </a:p>
        </p:txBody>
      </p:sp>
      <p:grpSp>
        <p:nvGrpSpPr>
          <p:cNvPr id="3" name="Group 2">
            <a:extLst>
              <a:ext uri="{FF2B5EF4-FFF2-40B4-BE49-F238E27FC236}">
                <a16:creationId xmlns:a16="http://schemas.microsoft.com/office/drawing/2014/main" id="{CD1365FA-BDC2-42AE-A1D4-0181FCA380A4}"/>
              </a:ext>
            </a:extLst>
          </p:cNvPr>
          <p:cNvGrpSpPr/>
          <p:nvPr/>
        </p:nvGrpSpPr>
        <p:grpSpPr>
          <a:xfrm>
            <a:off x="3421152" y="1683371"/>
            <a:ext cx="2742726" cy="4548453"/>
            <a:chOff x="3361776" y="2255847"/>
            <a:chExt cx="2742726" cy="4548453"/>
          </a:xfrm>
        </p:grpSpPr>
        <p:pic>
          <p:nvPicPr>
            <p:cNvPr id="13" name="Picture 12">
              <a:extLst>
                <a:ext uri="{FF2B5EF4-FFF2-40B4-BE49-F238E27FC236}">
                  <a16:creationId xmlns:a16="http://schemas.microsoft.com/office/drawing/2014/main" id="{4D2EFEB0-AA9E-45C3-AFE2-D213873410D1}"/>
                </a:ext>
              </a:extLst>
            </p:cNvPr>
            <p:cNvPicPr>
              <a:picLocks noChangeAspect="1"/>
            </p:cNvPicPr>
            <p:nvPr/>
          </p:nvPicPr>
          <p:blipFill>
            <a:blip r:embed="rId5"/>
            <a:stretch>
              <a:fillRect/>
            </a:stretch>
          </p:blipFill>
          <p:spPr>
            <a:xfrm>
              <a:off x="3362013" y="2255847"/>
              <a:ext cx="1316351" cy="1590591"/>
            </a:xfrm>
            <a:prstGeom prst="rect">
              <a:avLst/>
            </a:prstGeom>
          </p:spPr>
        </p:pic>
        <p:pic>
          <p:nvPicPr>
            <p:cNvPr id="14" name="Picture 13">
              <a:extLst>
                <a:ext uri="{FF2B5EF4-FFF2-40B4-BE49-F238E27FC236}">
                  <a16:creationId xmlns:a16="http://schemas.microsoft.com/office/drawing/2014/main" id="{B5952088-D87F-4B11-8CB9-E9DA6E58C932}"/>
                </a:ext>
              </a:extLst>
            </p:cNvPr>
            <p:cNvPicPr>
              <a:picLocks noChangeAspect="1"/>
            </p:cNvPicPr>
            <p:nvPr/>
          </p:nvPicPr>
          <p:blipFill>
            <a:blip r:embed="rId6"/>
            <a:stretch>
              <a:fillRect/>
            </a:stretch>
          </p:blipFill>
          <p:spPr>
            <a:xfrm>
              <a:off x="4569822" y="2258687"/>
              <a:ext cx="1531000" cy="1531000"/>
            </a:xfrm>
            <a:prstGeom prst="rect">
              <a:avLst/>
            </a:prstGeom>
          </p:spPr>
        </p:pic>
        <p:pic>
          <p:nvPicPr>
            <p:cNvPr id="17" name="Picture 16">
              <a:extLst>
                <a:ext uri="{FF2B5EF4-FFF2-40B4-BE49-F238E27FC236}">
                  <a16:creationId xmlns:a16="http://schemas.microsoft.com/office/drawing/2014/main" id="{DFF418BE-DCE0-4CA0-B413-F0AEDD714DEA}"/>
                </a:ext>
              </a:extLst>
            </p:cNvPr>
            <p:cNvPicPr>
              <a:picLocks noChangeAspect="1"/>
            </p:cNvPicPr>
            <p:nvPr/>
          </p:nvPicPr>
          <p:blipFill>
            <a:blip r:embed="rId7"/>
            <a:stretch>
              <a:fillRect/>
            </a:stretch>
          </p:blipFill>
          <p:spPr>
            <a:xfrm>
              <a:off x="3361776" y="3756671"/>
              <a:ext cx="1280157" cy="1876808"/>
            </a:xfrm>
            <a:prstGeom prst="rect">
              <a:avLst/>
            </a:prstGeom>
          </p:spPr>
        </p:pic>
        <p:pic>
          <p:nvPicPr>
            <p:cNvPr id="18" name="Picture 17">
              <a:extLst>
                <a:ext uri="{FF2B5EF4-FFF2-40B4-BE49-F238E27FC236}">
                  <a16:creationId xmlns:a16="http://schemas.microsoft.com/office/drawing/2014/main" id="{E23DB9A6-5133-4DE6-BBED-8CBF012CB6DE}"/>
                </a:ext>
              </a:extLst>
            </p:cNvPr>
            <p:cNvPicPr>
              <a:picLocks noChangeAspect="1"/>
            </p:cNvPicPr>
            <p:nvPr/>
          </p:nvPicPr>
          <p:blipFill rotWithShape="1">
            <a:blip r:embed="rId8"/>
            <a:srcRect l="8000" r="9953"/>
            <a:stretch/>
          </p:blipFill>
          <p:spPr>
            <a:xfrm>
              <a:off x="4563768" y="3759819"/>
              <a:ext cx="1537291" cy="1873660"/>
            </a:xfrm>
            <a:prstGeom prst="rect">
              <a:avLst/>
            </a:prstGeom>
          </p:spPr>
        </p:pic>
        <p:pic>
          <p:nvPicPr>
            <p:cNvPr id="20" name="Picture 19">
              <a:extLst>
                <a:ext uri="{FF2B5EF4-FFF2-40B4-BE49-F238E27FC236}">
                  <a16:creationId xmlns:a16="http://schemas.microsoft.com/office/drawing/2014/main" id="{6C6194C8-E15B-4AAF-B3B0-8CB69F59B33A}"/>
                </a:ext>
              </a:extLst>
            </p:cNvPr>
            <p:cNvPicPr>
              <a:picLocks noChangeAspect="1"/>
            </p:cNvPicPr>
            <p:nvPr/>
          </p:nvPicPr>
          <p:blipFill rotWithShape="1">
            <a:blip r:embed="rId9"/>
            <a:srcRect t="5579"/>
            <a:stretch/>
          </p:blipFill>
          <p:spPr>
            <a:xfrm>
              <a:off x="3361776" y="5598816"/>
              <a:ext cx="1276714" cy="1205483"/>
            </a:xfrm>
            <a:prstGeom prst="rect">
              <a:avLst/>
            </a:prstGeom>
          </p:spPr>
        </p:pic>
        <p:pic>
          <p:nvPicPr>
            <p:cNvPr id="21" name="Picture 20">
              <a:extLst>
                <a:ext uri="{FF2B5EF4-FFF2-40B4-BE49-F238E27FC236}">
                  <a16:creationId xmlns:a16="http://schemas.microsoft.com/office/drawing/2014/main" id="{A00C0C2B-A2CE-4491-933C-59D0489A743F}"/>
                </a:ext>
              </a:extLst>
            </p:cNvPr>
            <p:cNvPicPr>
              <a:picLocks noChangeAspect="1"/>
            </p:cNvPicPr>
            <p:nvPr/>
          </p:nvPicPr>
          <p:blipFill rotWithShape="1">
            <a:blip r:embed="rId10"/>
            <a:srcRect l="2146" r="3376" b="5653"/>
            <a:stretch/>
          </p:blipFill>
          <p:spPr>
            <a:xfrm>
              <a:off x="4638490" y="5598818"/>
              <a:ext cx="1466012" cy="1205482"/>
            </a:xfrm>
            <a:prstGeom prst="rect">
              <a:avLst/>
            </a:prstGeom>
          </p:spPr>
        </p:pic>
      </p:grpSp>
      <p:sp>
        <p:nvSpPr>
          <p:cNvPr id="23" name="Rectangle 22">
            <a:extLst>
              <a:ext uri="{FF2B5EF4-FFF2-40B4-BE49-F238E27FC236}">
                <a16:creationId xmlns:a16="http://schemas.microsoft.com/office/drawing/2014/main" id="{91A32A9B-70DE-4AA7-952F-A7F259AD242B}"/>
              </a:ext>
            </a:extLst>
          </p:cNvPr>
          <p:cNvSpPr/>
          <p:nvPr/>
        </p:nvSpPr>
        <p:spPr>
          <a:xfrm>
            <a:off x="229720" y="3293984"/>
            <a:ext cx="2756445" cy="338554"/>
          </a:xfrm>
          <a:prstGeom prst="rect">
            <a:avLst/>
          </a:prstGeom>
        </p:spPr>
        <p:txBody>
          <a:bodyPr wrap="square">
            <a:spAutoFit/>
          </a:bodyPr>
          <a:lstStyle/>
          <a:p>
            <a:pPr lvl="0" algn="ctr"/>
            <a:r>
              <a:rPr lang="en-US" sz="800" dirty="0">
                <a:solidFill>
                  <a:prstClr val="black"/>
                </a:solidFill>
              </a:rPr>
              <a:t>https://www.newyorker.com/tech/annals-of-technology/breast-feeding-the-microbiome</a:t>
            </a:r>
          </a:p>
        </p:txBody>
      </p:sp>
      <p:sp>
        <p:nvSpPr>
          <p:cNvPr id="24" name="Rectangle 23">
            <a:extLst>
              <a:ext uri="{FF2B5EF4-FFF2-40B4-BE49-F238E27FC236}">
                <a16:creationId xmlns:a16="http://schemas.microsoft.com/office/drawing/2014/main" id="{33E605BE-E3E8-4C93-AD68-34325A7B49CB}"/>
              </a:ext>
            </a:extLst>
          </p:cNvPr>
          <p:cNvSpPr/>
          <p:nvPr/>
        </p:nvSpPr>
        <p:spPr>
          <a:xfrm>
            <a:off x="6605342" y="5326938"/>
            <a:ext cx="1843443" cy="338554"/>
          </a:xfrm>
          <a:prstGeom prst="rect">
            <a:avLst/>
          </a:prstGeom>
        </p:spPr>
        <p:txBody>
          <a:bodyPr wrap="square">
            <a:spAutoFit/>
          </a:bodyPr>
          <a:lstStyle/>
          <a:p>
            <a:pPr lvl="0" algn="ctr"/>
            <a:r>
              <a:rPr lang="en-US" sz="800" dirty="0">
                <a:solidFill>
                  <a:prstClr val="black"/>
                </a:solidFill>
              </a:rPr>
              <a:t>https://www.hyperbiotics.com/products/activated-charcoal-probiotic-toothpaste</a:t>
            </a:r>
          </a:p>
        </p:txBody>
      </p:sp>
      <p:sp>
        <p:nvSpPr>
          <p:cNvPr id="25" name="Rectangle 24">
            <a:extLst>
              <a:ext uri="{FF2B5EF4-FFF2-40B4-BE49-F238E27FC236}">
                <a16:creationId xmlns:a16="http://schemas.microsoft.com/office/drawing/2014/main" id="{2B9367BE-AE47-40F3-AEF7-C76BC3A1016E}"/>
              </a:ext>
            </a:extLst>
          </p:cNvPr>
          <p:cNvSpPr/>
          <p:nvPr/>
        </p:nvSpPr>
        <p:spPr>
          <a:xfrm>
            <a:off x="9073356" y="4606653"/>
            <a:ext cx="2744662" cy="338554"/>
          </a:xfrm>
          <a:prstGeom prst="rect">
            <a:avLst/>
          </a:prstGeom>
        </p:spPr>
        <p:txBody>
          <a:bodyPr wrap="none">
            <a:spAutoFit/>
          </a:bodyPr>
          <a:lstStyle/>
          <a:p>
            <a:pPr lvl="0" algn="ctr"/>
            <a:r>
              <a:rPr lang="en-US" sz="800" dirty="0">
                <a:solidFill>
                  <a:prstClr val="black"/>
                </a:solidFill>
              </a:rPr>
              <a:t>https://www.culturelle.com/products/kids/probiotic-chewables</a:t>
            </a:r>
          </a:p>
          <a:p>
            <a:pPr lvl="0" algn="ctr"/>
            <a:r>
              <a:rPr lang="en-US" sz="800" dirty="0">
                <a:solidFill>
                  <a:prstClr val="black"/>
                </a:solidFill>
              </a:rPr>
              <a:t>https://www.humnutrition.com/product/6/gut-instinct</a:t>
            </a:r>
          </a:p>
        </p:txBody>
      </p:sp>
      <p:pic>
        <p:nvPicPr>
          <p:cNvPr id="26" name="Picture 25">
            <a:extLst>
              <a:ext uri="{FF2B5EF4-FFF2-40B4-BE49-F238E27FC236}">
                <a16:creationId xmlns:a16="http://schemas.microsoft.com/office/drawing/2014/main" id="{1AF735F3-675C-46BE-B2B7-3D75417BFA1B}"/>
              </a:ext>
            </a:extLst>
          </p:cNvPr>
          <p:cNvPicPr>
            <a:picLocks noChangeAspect="1"/>
          </p:cNvPicPr>
          <p:nvPr/>
        </p:nvPicPr>
        <p:blipFill rotWithShape="1">
          <a:blip r:embed="rId11"/>
          <a:srcRect l="16099" t="6372" r="11147" b="3692"/>
          <a:stretch/>
        </p:blipFill>
        <p:spPr>
          <a:xfrm>
            <a:off x="587735" y="3646806"/>
            <a:ext cx="2252437" cy="2323374"/>
          </a:xfrm>
          <a:prstGeom prst="rect">
            <a:avLst/>
          </a:prstGeom>
        </p:spPr>
      </p:pic>
      <p:sp>
        <p:nvSpPr>
          <p:cNvPr id="27" name="Rectangle 26">
            <a:extLst>
              <a:ext uri="{FF2B5EF4-FFF2-40B4-BE49-F238E27FC236}">
                <a16:creationId xmlns:a16="http://schemas.microsoft.com/office/drawing/2014/main" id="{1D579ABC-7295-40A0-8D79-7C9A671D2DCC}"/>
              </a:ext>
            </a:extLst>
          </p:cNvPr>
          <p:cNvSpPr/>
          <p:nvPr/>
        </p:nvSpPr>
        <p:spPr>
          <a:xfrm>
            <a:off x="646126" y="5970180"/>
            <a:ext cx="2252438" cy="215444"/>
          </a:xfrm>
          <a:prstGeom prst="rect">
            <a:avLst/>
          </a:prstGeom>
        </p:spPr>
        <p:txBody>
          <a:bodyPr wrap="square">
            <a:spAutoFit/>
          </a:bodyPr>
          <a:lstStyle/>
          <a:p>
            <a:pPr lvl="0" algn="ctr"/>
            <a:r>
              <a:rPr lang="en-US" sz="800" dirty="0">
                <a:solidFill>
                  <a:prstClr val="black"/>
                </a:solidFill>
              </a:rPr>
              <a:t>http://www.medcare.ae/moms/2016/</a:t>
            </a:r>
          </a:p>
        </p:txBody>
      </p:sp>
      <p:pic>
        <p:nvPicPr>
          <p:cNvPr id="28" name="Picture 27">
            <a:extLst>
              <a:ext uri="{FF2B5EF4-FFF2-40B4-BE49-F238E27FC236}">
                <a16:creationId xmlns:a16="http://schemas.microsoft.com/office/drawing/2014/main" id="{9D794014-C5D4-47FD-A4C1-2DEABE190EE4}"/>
              </a:ext>
            </a:extLst>
          </p:cNvPr>
          <p:cNvPicPr>
            <a:picLocks noChangeAspect="1"/>
          </p:cNvPicPr>
          <p:nvPr/>
        </p:nvPicPr>
        <p:blipFill rotWithShape="1">
          <a:blip r:embed="rId12"/>
          <a:srcRect l="6242" t="2767" r="8657" b="3509"/>
          <a:stretch/>
        </p:blipFill>
        <p:spPr>
          <a:xfrm>
            <a:off x="8888849" y="2311881"/>
            <a:ext cx="1530851" cy="2294772"/>
          </a:xfrm>
          <a:prstGeom prst="rect">
            <a:avLst/>
          </a:prstGeom>
        </p:spPr>
      </p:pic>
    </p:spTree>
    <p:extLst>
      <p:ext uri="{BB962C8B-B14F-4D97-AF65-F5344CB8AC3E}">
        <p14:creationId xmlns:p14="http://schemas.microsoft.com/office/powerpoint/2010/main" val="235906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043" y="364517"/>
            <a:ext cx="9908835" cy="1192613"/>
          </a:xfrm>
        </p:spPr>
        <p:txBody>
          <a:bodyPr/>
          <a:lstStyle/>
          <a:p>
            <a:r>
              <a:rPr lang="en-US" b="1" u="sng" dirty="0">
                <a:solidFill>
                  <a:srgbClr val="3366FF"/>
                </a:solidFill>
              </a:rPr>
              <a:t>Role of the dental hygienist</a:t>
            </a:r>
          </a:p>
        </p:txBody>
      </p:sp>
      <p:sp>
        <p:nvSpPr>
          <p:cNvPr id="5" name="Content Placeholder 4"/>
          <p:cNvSpPr>
            <a:spLocks noGrp="1"/>
          </p:cNvSpPr>
          <p:nvPr>
            <p:ph sz="quarter" idx="13"/>
          </p:nvPr>
        </p:nvSpPr>
        <p:spPr>
          <a:xfrm>
            <a:off x="218034" y="1645479"/>
            <a:ext cx="6639966" cy="4704522"/>
          </a:xfrm>
        </p:spPr>
        <p:txBody>
          <a:bodyPr>
            <a:normAutofit lnSpcReduction="10000"/>
          </a:bodyPr>
          <a:lstStyle/>
          <a:p>
            <a:pPr lvl="0"/>
            <a:r>
              <a:rPr lang="en-US" dirty="0"/>
              <a:t>Thorough medical and dental history check  </a:t>
            </a:r>
          </a:p>
          <a:p>
            <a:pPr lvl="0"/>
            <a:r>
              <a:rPr lang="en-US" dirty="0"/>
              <a:t>Periodontal assessments such as Plaque, Calculus, or Gingival index scores.</a:t>
            </a:r>
          </a:p>
          <a:p>
            <a:pPr lvl="0"/>
            <a:r>
              <a:rPr lang="en-US" dirty="0"/>
              <a:t> Patient education and thorough oral hygiene instructions</a:t>
            </a:r>
          </a:p>
          <a:p>
            <a:pPr lvl="0"/>
            <a:r>
              <a:rPr lang="en-US" dirty="0"/>
              <a:t>Prevention and therapeutic service and maintenance</a:t>
            </a:r>
          </a:p>
          <a:p>
            <a:pPr lvl="0"/>
            <a:r>
              <a:rPr lang="en-US" dirty="0"/>
              <a:t>Dietary assessment</a:t>
            </a:r>
          </a:p>
          <a:p>
            <a:pPr lvl="0"/>
            <a:r>
              <a:rPr lang="en-US" dirty="0"/>
              <a:t>Nutritional counseling and diet log</a:t>
            </a:r>
          </a:p>
          <a:p>
            <a:pPr lvl="0"/>
            <a:r>
              <a:rPr lang="en-US" dirty="0"/>
              <a:t>Public health education</a:t>
            </a:r>
          </a:p>
          <a:p>
            <a:pPr lvl="0"/>
            <a:r>
              <a:rPr lang="en-US" dirty="0"/>
              <a:t>Evidence based practice</a:t>
            </a:r>
          </a:p>
          <a:p>
            <a:pPr marL="0" indent="0">
              <a:buNone/>
            </a:pPr>
            <a:endParaRPr lang="en-US" dirty="0"/>
          </a:p>
        </p:txBody>
      </p:sp>
      <p:pic>
        <p:nvPicPr>
          <p:cNvPr id="6" name="Picture 5" descr="mage result for dental hygienist patient education"/>
          <p:cNvPicPr/>
          <p:nvPr/>
        </p:nvPicPr>
        <p:blipFill>
          <a:blip r:embed="rId2">
            <a:extLst>
              <a:ext uri="{28A0092B-C50C-407E-A947-70E740481C1C}">
                <a14:useLocalDpi xmlns:a14="http://schemas.microsoft.com/office/drawing/2010/main" val="0"/>
              </a:ext>
            </a:extLst>
          </a:blip>
          <a:srcRect/>
          <a:stretch>
            <a:fillRect/>
          </a:stretch>
        </p:blipFill>
        <p:spPr bwMode="auto">
          <a:xfrm>
            <a:off x="6791740" y="1744870"/>
            <a:ext cx="5256695" cy="3898347"/>
          </a:xfrm>
          <a:prstGeom prst="rect">
            <a:avLst/>
          </a:prstGeom>
          <a:noFill/>
          <a:ln>
            <a:noFill/>
          </a:ln>
          <a:effectLst>
            <a:outerShdw blurRad="1270000" dist="38100" dir="2700000" algn="tl" rotWithShape="0">
              <a:srgbClr val="000000">
                <a:alpha val="43000"/>
              </a:srgbClr>
            </a:outerShdw>
            <a:softEdge rad="177800"/>
          </a:effectLst>
        </p:spPr>
      </p:pic>
    </p:spTree>
    <p:extLst>
      <p:ext uri="{BB962C8B-B14F-4D97-AF65-F5344CB8AC3E}">
        <p14:creationId xmlns:p14="http://schemas.microsoft.com/office/powerpoint/2010/main" val="417110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FD41-3A5C-4F08-918A-BDDFB5A7EA9C}"/>
              </a:ext>
            </a:extLst>
          </p:cNvPr>
          <p:cNvSpPr>
            <a:spLocks noGrp="1"/>
          </p:cNvSpPr>
          <p:nvPr>
            <p:ph type="title"/>
          </p:nvPr>
        </p:nvSpPr>
        <p:spPr>
          <a:xfrm>
            <a:off x="1024209" y="121561"/>
            <a:ext cx="10364451" cy="598704"/>
          </a:xfrm>
        </p:spPr>
        <p:txBody>
          <a:bodyPr>
            <a:normAutofit/>
          </a:bodyPr>
          <a:lstStyle/>
          <a:p>
            <a:r>
              <a:rPr lang="en-US" dirty="0"/>
              <a:t>References</a:t>
            </a:r>
          </a:p>
        </p:txBody>
      </p:sp>
      <p:sp>
        <p:nvSpPr>
          <p:cNvPr id="4" name="Content Placeholder 3">
            <a:extLst>
              <a:ext uri="{FF2B5EF4-FFF2-40B4-BE49-F238E27FC236}">
                <a16:creationId xmlns:a16="http://schemas.microsoft.com/office/drawing/2014/main" id="{72B5AF56-CA7F-408F-84DF-304FB354DDB6}"/>
              </a:ext>
            </a:extLst>
          </p:cNvPr>
          <p:cNvSpPr>
            <a:spLocks noGrp="1"/>
          </p:cNvSpPr>
          <p:nvPr>
            <p:ph sz="quarter" idx="13"/>
          </p:nvPr>
        </p:nvSpPr>
        <p:spPr>
          <a:xfrm>
            <a:off x="913149" y="850349"/>
            <a:ext cx="10549981" cy="5819912"/>
          </a:xfrm>
        </p:spPr>
        <p:txBody>
          <a:bodyPr>
            <a:normAutofit/>
          </a:bodyPr>
          <a:lstStyle/>
          <a:p>
            <a:pPr>
              <a:buFont typeface="+mj-lt"/>
              <a:buAutoNum type="arabicPeriod"/>
            </a:pPr>
            <a:r>
              <a:rPr lang="en-US" sz="1200" dirty="0">
                <a:hlinkClick r:id="rId2"/>
              </a:rPr>
              <a:t>https://www.healthline.com/nutrition/11-super-healthy-probiotic-foods#section1</a:t>
            </a:r>
            <a:endParaRPr lang="en-US" sz="1200" dirty="0"/>
          </a:p>
          <a:p>
            <a:pPr>
              <a:buFont typeface="+mj-lt"/>
              <a:buAutoNum type="arabicPeriod"/>
            </a:pPr>
            <a:r>
              <a:rPr lang="en-US" sz="1200" dirty="0">
                <a:hlinkClick r:id="rId3"/>
              </a:rPr>
              <a:t>https://www.mah.se/fakulteter-och-omraden/Odontologiska-fakulteten/Avdelning-och-kansli/Cariologi/Cariology/What-is-dental-caries/</a:t>
            </a:r>
            <a:endParaRPr lang="en-US" sz="1200" dirty="0"/>
          </a:p>
          <a:p>
            <a:pPr>
              <a:buFont typeface="+mj-lt"/>
              <a:buAutoNum type="arabicPeriod"/>
            </a:pPr>
            <a:r>
              <a:rPr lang="en-US" sz="1200" dirty="0" err="1"/>
              <a:t>Mahantesha</a:t>
            </a:r>
            <a:r>
              <a:rPr lang="en-US" sz="1200" dirty="0"/>
              <a:t>, T. R. (2015). Comparative Study of Probiotic Ice Cream and Probiotic Drink on Salivary Streptococcus </a:t>
            </a:r>
            <a:r>
              <a:rPr lang="en-US" sz="1200" dirty="0" err="1"/>
              <a:t>mutans</a:t>
            </a:r>
            <a:r>
              <a:rPr lang="en-US" sz="1200" dirty="0"/>
              <a:t> Levels in 6-12 Years Age Group Children. Journal of International Oral Health : JIOH, Vol.7(9), pp.47-50.</a:t>
            </a:r>
          </a:p>
          <a:p>
            <a:pPr>
              <a:buFont typeface="+mj-lt"/>
              <a:buAutoNum type="arabicPeriod"/>
            </a:pPr>
            <a:r>
              <a:rPr lang="en-US" sz="1200" dirty="0" err="1"/>
              <a:t>Teanpaisan</a:t>
            </a:r>
            <a:r>
              <a:rPr lang="en-US" sz="1200" dirty="0"/>
              <a:t>, R., </a:t>
            </a:r>
            <a:r>
              <a:rPr lang="en-US" sz="1200" dirty="0" err="1"/>
              <a:t>Piwat</a:t>
            </a:r>
            <a:r>
              <a:rPr lang="en-US" sz="1200" dirty="0"/>
              <a:t>, S., </a:t>
            </a:r>
            <a:r>
              <a:rPr lang="en-US" sz="1200" dirty="0" err="1"/>
              <a:t>Tianviwat</a:t>
            </a:r>
            <a:r>
              <a:rPr lang="en-US" sz="1200" dirty="0"/>
              <a:t>, S., </a:t>
            </a:r>
            <a:r>
              <a:rPr lang="en-US" sz="1200" dirty="0" err="1"/>
              <a:t>Sophatha</a:t>
            </a:r>
            <a:r>
              <a:rPr lang="en-US" sz="1200" dirty="0"/>
              <a:t>, B., &amp; </a:t>
            </a:r>
            <a:r>
              <a:rPr lang="en-US" sz="1200" dirty="0" err="1"/>
              <a:t>Kampoo</a:t>
            </a:r>
            <a:r>
              <a:rPr lang="en-US" sz="1200" dirty="0"/>
              <a:t>, T. (2015). Effect of Long-Term Consumption of SD1 on Reducing </a:t>
            </a:r>
            <a:r>
              <a:rPr lang="en-US" sz="1200" dirty="0" err="1"/>
              <a:t>Mutans</a:t>
            </a:r>
            <a:r>
              <a:rPr lang="en-US" sz="1200" dirty="0"/>
              <a:t> streptococci and Caries Risk: A Randomized Placebo-Controlled Trial. Dentistry Journal, 3(2), 43-54.</a:t>
            </a:r>
          </a:p>
          <a:p>
            <a:pPr>
              <a:buFont typeface="+mj-lt"/>
              <a:buAutoNum type="arabicPeriod"/>
            </a:pPr>
            <a:r>
              <a:rPr lang="en-US" sz="1200" dirty="0">
                <a:hlinkClick r:id="rId4"/>
              </a:rPr>
              <a:t>https://www.drstevenlin.com/how-your-gut-microbiome-link-to-a-healthy-mouth/</a:t>
            </a:r>
            <a:endParaRPr lang="en-US" sz="1200" dirty="0"/>
          </a:p>
          <a:p>
            <a:pPr lvl="0"/>
            <a:r>
              <a:rPr lang="en-US" sz="1200" dirty="0" err="1"/>
              <a:t>Mahantesha</a:t>
            </a:r>
            <a:r>
              <a:rPr lang="en-US" sz="1200" dirty="0"/>
              <a:t>, T. R. (2015). Comparative Study of Probiotic Ice Cream and Probiotic Drink on Salivary Streptococcus </a:t>
            </a:r>
            <a:r>
              <a:rPr lang="en-US" sz="1200" dirty="0" err="1"/>
              <a:t>mutans</a:t>
            </a:r>
            <a:r>
              <a:rPr lang="en-US" sz="1200" dirty="0"/>
              <a:t> Levels in 6-12 Years Age Group Children. </a:t>
            </a:r>
            <a:r>
              <a:rPr lang="en-US" sz="1200" i="1" dirty="0"/>
              <a:t>Journal of International Oral Health : JIOH</a:t>
            </a:r>
            <a:r>
              <a:rPr lang="en-US" sz="1200" dirty="0"/>
              <a:t>, Vol.7(9), pp.47-50.</a:t>
            </a:r>
          </a:p>
          <a:p>
            <a:pPr lvl="0"/>
            <a:r>
              <a:rPr lang="en-US" sz="1200" dirty="0" err="1"/>
              <a:t>Nadkerny</a:t>
            </a:r>
            <a:r>
              <a:rPr lang="en-US" sz="1200" dirty="0"/>
              <a:t>, P., </a:t>
            </a:r>
            <a:r>
              <a:rPr lang="en-US" sz="1200" dirty="0" err="1"/>
              <a:t>Ravishankar</a:t>
            </a:r>
            <a:r>
              <a:rPr lang="en-US" sz="1200" dirty="0"/>
              <a:t>, P., </a:t>
            </a:r>
            <a:r>
              <a:rPr lang="en-US" sz="1200" dirty="0" err="1"/>
              <a:t>Pramod</a:t>
            </a:r>
            <a:r>
              <a:rPr lang="en-US" sz="1200" dirty="0"/>
              <a:t>, V., </a:t>
            </a:r>
            <a:r>
              <a:rPr lang="en-US" sz="1200" dirty="0" err="1"/>
              <a:t>Agarwal</a:t>
            </a:r>
            <a:r>
              <a:rPr lang="en-US" sz="1200" dirty="0"/>
              <a:t>, L., &amp; </a:t>
            </a:r>
            <a:r>
              <a:rPr lang="en-US" sz="1200" dirty="0" err="1"/>
              <a:t>Bhandari</a:t>
            </a:r>
            <a:r>
              <a:rPr lang="en-US" sz="1200" dirty="0"/>
              <a:t>, S. (2015). A comparative evaluation of the efficacy of probiotic and </a:t>
            </a:r>
            <a:r>
              <a:rPr lang="en-US" sz="1200" dirty="0" err="1"/>
              <a:t>chlorhexidine</a:t>
            </a:r>
            <a:r>
              <a:rPr lang="en-US" sz="1200" dirty="0"/>
              <a:t> </a:t>
            </a:r>
            <a:r>
              <a:rPr lang="en-US" sz="1200" dirty="0" err="1"/>
              <a:t>mouthrinses</a:t>
            </a:r>
            <a:r>
              <a:rPr lang="en-US" sz="1200" dirty="0"/>
              <a:t> on clinical inflammatory parameters of gingivitis: A randomized controlled clinical study. </a:t>
            </a:r>
            <a:r>
              <a:rPr lang="en-US" sz="1200" i="1" dirty="0"/>
              <a:t>Journal of Indian Society of Periodontology,</a:t>
            </a:r>
            <a:r>
              <a:rPr lang="en-US" sz="1200" dirty="0"/>
              <a:t> </a:t>
            </a:r>
            <a:r>
              <a:rPr lang="en-US" sz="1200" i="1" dirty="0"/>
              <a:t>19</a:t>
            </a:r>
            <a:r>
              <a:rPr lang="en-US" sz="1200" dirty="0"/>
              <a:t>(6), 633. doi:10.4103/0972-124x.168491</a:t>
            </a:r>
          </a:p>
          <a:p>
            <a:pPr lvl="0"/>
            <a:r>
              <a:rPr lang="en-US" sz="1200" dirty="0"/>
              <a:t>Weinberg, M. A., </a:t>
            </a:r>
            <a:r>
              <a:rPr lang="en-US" sz="1200" dirty="0" err="1"/>
              <a:t>Theile</a:t>
            </a:r>
            <a:r>
              <a:rPr lang="en-US" sz="1200" dirty="0"/>
              <a:t>, C. M., </a:t>
            </a:r>
            <a:r>
              <a:rPr lang="en-US" sz="1200" dirty="0" err="1"/>
              <a:t>Froum</a:t>
            </a:r>
            <a:r>
              <a:rPr lang="en-US" sz="1200" dirty="0"/>
              <a:t>, S. J., </a:t>
            </a:r>
            <a:r>
              <a:rPr lang="en-US" sz="1200" dirty="0" err="1"/>
              <a:t>Palat</a:t>
            </a:r>
            <a:r>
              <a:rPr lang="en-US" sz="1200" dirty="0"/>
              <a:t>, M., &amp; </a:t>
            </a:r>
            <a:r>
              <a:rPr lang="en-US" sz="1200" dirty="0" err="1"/>
              <a:t>Schoor</a:t>
            </a:r>
            <a:r>
              <a:rPr lang="en-US" sz="1200" dirty="0"/>
              <a:t>, R. (2014). </a:t>
            </a:r>
            <a:r>
              <a:rPr lang="en-US" sz="1200" i="1" dirty="0"/>
              <a:t>Comprehensive periodontics for the dental hygienist</a:t>
            </a:r>
            <a:r>
              <a:rPr lang="en-US" sz="1200" dirty="0"/>
              <a:t>. Upper Saddle River: Prentice Hall.</a:t>
            </a:r>
          </a:p>
          <a:p>
            <a:pPr lvl="0"/>
            <a:r>
              <a:rPr lang="en-US" sz="1200" dirty="0" err="1"/>
              <a:t>Gao</a:t>
            </a:r>
            <a:r>
              <a:rPr lang="en-US" sz="1200" dirty="0"/>
              <a:t>, L., </a:t>
            </a:r>
            <a:r>
              <a:rPr lang="en-US" sz="1200" dirty="0" err="1"/>
              <a:t>Xu</a:t>
            </a:r>
            <a:r>
              <a:rPr lang="en-US" sz="1200" dirty="0"/>
              <a:t>, T., Huang, G., Jiang, S., </a:t>
            </a:r>
            <a:r>
              <a:rPr lang="en-US" sz="1200" dirty="0" err="1"/>
              <a:t>Gu</a:t>
            </a:r>
            <a:r>
              <a:rPr lang="en-US" sz="1200" dirty="0"/>
              <a:t>, Y., &amp; Chen, F. (2018). Oral </a:t>
            </a:r>
            <a:r>
              <a:rPr lang="en-US" sz="1200" dirty="0" err="1"/>
              <a:t>microbiomes</a:t>
            </a:r>
            <a:r>
              <a:rPr lang="en-US" sz="1200" dirty="0"/>
              <a:t>: More and more importance in oral cavity and whole body. </a:t>
            </a:r>
            <a:r>
              <a:rPr lang="en-US" sz="1200" i="1" dirty="0"/>
              <a:t>Protein &amp; Cell,</a:t>
            </a:r>
            <a:r>
              <a:rPr lang="en-US" sz="1200" dirty="0"/>
              <a:t> </a:t>
            </a:r>
            <a:r>
              <a:rPr lang="en-US" sz="1200" i="1" dirty="0"/>
              <a:t>9</a:t>
            </a:r>
            <a:r>
              <a:rPr lang="en-US" sz="1200" dirty="0"/>
              <a:t>(5), 488-500. doi:10.1007/s13238-018-0548-1</a:t>
            </a:r>
          </a:p>
          <a:p>
            <a:pPr lvl="0"/>
            <a:r>
              <a:rPr lang="en-US" sz="1200" dirty="0"/>
              <a:t>Lin, S., Lin, S., &amp; Lin, S. (</a:t>
            </a:r>
            <a:r>
              <a:rPr lang="en-US" sz="1200" dirty="0" err="1"/>
              <a:t>n.d.</a:t>
            </a:r>
            <a:r>
              <a:rPr lang="en-US" sz="1200" dirty="0"/>
              <a:t>). Probiotics and Your Oral Microbiome by </a:t>
            </a:r>
            <a:r>
              <a:rPr lang="en-US" sz="1200" dirty="0" err="1"/>
              <a:t>Dr</a:t>
            </a:r>
            <a:r>
              <a:rPr lang="en-US" sz="1200" dirty="0"/>
              <a:t> Steven Lin. Retrieved from https://</a:t>
            </a:r>
            <a:r>
              <a:rPr lang="en-US" sz="1200" dirty="0" err="1"/>
              <a:t>www.drstevenlin.com</a:t>
            </a:r>
            <a:r>
              <a:rPr lang="en-US" sz="1200" dirty="0"/>
              <a:t>/probiotics-oral-microbiome/</a:t>
            </a:r>
          </a:p>
          <a:p>
            <a:pPr lvl="0"/>
            <a:r>
              <a:rPr lang="en-US" sz="1200" dirty="0" err="1"/>
              <a:t>Granier</a:t>
            </a:r>
            <a:r>
              <a:rPr lang="en-US" sz="1200" dirty="0"/>
              <a:t>, D. (2010). Probiotics and Oral Health. </a:t>
            </a:r>
            <a:r>
              <a:rPr lang="en-US" sz="1200" i="1" dirty="0"/>
              <a:t>JCDA</a:t>
            </a:r>
            <a:r>
              <a:rPr lang="en-US" sz="1200" dirty="0"/>
              <a:t>. Retrieved from https://</a:t>
            </a:r>
            <a:r>
              <a:rPr lang="en-US" sz="1200" dirty="0" err="1"/>
              <a:t>www.cda-adc.ca</a:t>
            </a:r>
            <a:r>
              <a:rPr lang="en-US" sz="1200" dirty="0"/>
              <a:t>/</a:t>
            </a:r>
            <a:r>
              <a:rPr lang="en-US" sz="1200" dirty="0" err="1"/>
              <a:t>jcda</a:t>
            </a:r>
            <a:r>
              <a:rPr lang="en-US" sz="1200" dirty="0"/>
              <a:t>/vol-75/issue-8/585.pdf.</a:t>
            </a:r>
          </a:p>
          <a:p>
            <a:pPr>
              <a:buFont typeface="+mj-lt"/>
              <a:buAutoNum type="arabicPeriod"/>
            </a:pPr>
            <a:endParaRPr lang="en-US" sz="1200" dirty="0"/>
          </a:p>
          <a:p>
            <a:endParaRPr lang="en-US" sz="1200" dirty="0"/>
          </a:p>
        </p:txBody>
      </p:sp>
    </p:spTree>
    <p:extLst>
      <p:ext uri="{BB962C8B-B14F-4D97-AF65-F5344CB8AC3E}">
        <p14:creationId xmlns:p14="http://schemas.microsoft.com/office/powerpoint/2010/main" val="301934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417" y="243925"/>
            <a:ext cx="10364451" cy="1400625"/>
          </a:xfrm>
        </p:spPr>
        <p:txBody>
          <a:bodyPr>
            <a:normAutofit/>
          </a:bodyPr>
          <a:lstStyle/>
          <a:p>
            <a:r>
              <a:rPr lang="en-US" sz="4400" b="1" u="sng" dirty="0">
                <a:solidFill>
                  <a:srgbClr val="3366FF"/>
                </a:solidFill>
              </a:rPr>
              <a:t>What are probiotics ? </a:t>
            </a:r>
          </a:p>
        </p:txBody>
      </p:sp>
      <p:sp>
        <p:nvSpPr>
          <p:cNvPr id="3" name="Content Placeholder 2"/>
          <p:cNvSpPr>
            <a:spLocks noGrp="1"/>
          </p:cNvSpPr>
          <p:nvPr>
            <p:ph sz="quarter" idx="13"/>
          </p:nvPr>
        </p:nvSpPr>
        <p:spPr>
          <a:xfrm>
            <a:off x="603033" y="1507504"/>
            <a:ext cx="10674567" cy="5162058"/>
          </a:xfrm>
        </p:spPr>
        <p:txBody>
          <a:bodyPr>
            <a:normAutofit fontScale="92500" lnSpcReduction="20000"/>
          </a:bodyPr>
          <a:lstStyle/>
          <a:p>
            <a:pPr algn="just">
              <a:buClr>
                <a:srgbClr val="0000FF"/>
              </a:buClr>
            </a:pPr>
            <a:r>
              <a:rPr lang="en-US" sz="1800" b="1" u="sng" dirty="0">
                <a:solidFill>
                  <a:srgbClr val="0000FF"/>
                </a:solidFill>
              </a:rPr>
              <a:t>Probiotics</a:t>
            </a:r>
            <a:r>
              <a:rPr lang="en-US" sz="1800" u="sng" dirty="0">
                <a:solidFill>
                  <a:srgbClr val="0000FF"/>
                </a:solidFill>
              </a:rPr>
              <a:t> </a:t>
            </a:r>
            <a:r>
              <a:rPr lang="en-US" sz="1800" dirty="0"/>
              <a:t>are living microorganisms, principally bacteria, that are safe for human consumption and, when ingested in sufficient quantities, have beneficial effects on human health, beyond basic nutrition. This definition has been approved by the United Nations Food and Agriculture Organization (FAO) and the World Health Organization (WHO).4 </a:t>
            </a:r>
          </a:p>
          <a:p>
            <a:pPr algn="just">
              <a:buClr>
                <a:srgbClr val="0000FF"/>
              </a:buClr>
            </a:pPr>
            <a:r>
              <a:rPr lang="en-US" sz="1800" dirty="0"/>
              <a:t>Probiotics primarily work in our gut flora (the symbiotic bacteria occurring naturally in the intestine). Probiotics can be found in the foods we eat or in supplements.</a:t>
            </a:r>
          </a:p>
          <a:p>
            <a:pPr algn="just">
              <a:buClr>
                <a:srgbClr val="0000FF"/>
              </a:buClr>
            </a:pPr>
            <a:r>
              <a:rPr lang="en-US" sz="1800" dirty="0"/>
              <a:t> Within the past decade, researchers have studied probiotics as a potential oral health medicine. </a:t>
            </a:r>
          </a:p>
          <a:p>
            <a:pPr algn="just">
              <a:buClr>
                <a:srgbClr val="0000FF"/>
              </a:buClr>
            </a:pPr>
            <a:r>
              <a:rPr lang="en-US" sz="1800" b="1" u="sng" dirty="0">
                <a:solidFill>
                  <a:srgbClr val="0000FF"/>
                </a:solidFill>
              </a:rPr>
              <a:t>Oral probiotics </a:t>
            </a:r>
            <a:r>
              <a:rPr lang="en-US" sz="1800" dirty="0"/>
              <a:t>are specific beneficial bacteria used to maintain oral health as a defense against bacteria known to be harmful to teeth and gums. </a:t>
            </a:r>
          </a:p>
          <a:p>
            <a:pPr marL="228600" lvl="1" algn="just">
              <a:spcBef>
                <a:spcPts val="1000"/>
              </a:spcBef>
              <a:buClr>
                <a:srgbClr val="0000FF"/>
              </a:buClr>
            </a:pPr>
            <a:r>
              <a:rPr lang="en-US" dirty="0"/>
              <a:t>Probiotics administered orally may benefit oral health by preventing the growth of harmful micro biota.</a:t>
            </a:r>
            <a:endParaRPr lang="en-US" sz="1800" dirty="0"/>
          </a:p>
          <a:p>
            <a:pPr algn="just">
              <a:buClr>
                <a:srgbClr val="0000FF"/>
              </a:buClr>
            </a:pPr>
            <a:r>
              <a:rPr lang="en-US" sz="1800" dirty="0"/>
              <a:t>Probiotic therapy is being considered for application in oral health due to the emergence of antibiotic-resistant bacteria.</a:t>
            </a:r>
          </a:p>
          <a:p>
            <a:pPr algn="just">
              <a:buClr>
                <a:srgbClr val="0000FF"/>
              </a:buClr>
            </a:pPr>
            <a:r>
              <a:rPr lang="en-US" sz="1800" dirty="0"/>
              <a:t>Probiotics in oral health is </a:t>
            </a:r>
            <a:r>
              <a:rPr lang="en-US" sz="1800" u="sng" dirty="0">
                <a:solidFill>
                  <a:srgbClr val="3366FF"/>
                </a:solidFill>
              </a:rPr>
              <a:t>still a new area of research and only a few clinical studies </a:t>
            </a:r>
            <a:r>
              <a:rPr lang="en-US" sz="1800" dirty="0"/>
              <a:t>have been conducted. In research studies, Oral probiotics where used in the form of a chewing gum, mouth rinse, or dentifrice. </a:t>
            </a:r>
          </a:p>
          <a:p>
            <a:pPr algn="just"/>
            <a:endParaRPr lang="en-US" sz="1800" dirty="0"/>
          </a:p>
          <a:p>
            <a:endParaRPr lang="en-US" dirty="0"/>
          </a:p>
        </p:txBody>
      </p:sp>
    </p:spTree>
    <p:extLst>
      <p:ext uri="{BB962C8B-B14F-4D97-AF65-F5344CB8AC3E}">
        <p14:creationId xmlns:p14="http://schemas.microsoft.com/office/powerpoint/2010/main" val="298617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088" y="110434"/>
            <a:ext cx="5919304" cy="1058137"/>
          </a:xfrm>
        </p:spPr>
        <p:txBody>
          <a:bodyPr>
            <a:normAutofit/>
          </a:bodyPr>
          <a:lstStyle/>
          <a:p>
            <a:r>
              <a:rPr lang="en-US" sz="4000" b="1" u="sng" dirty="0">
                <a:solidFill>
                  <a:srgbClr val="3366FF"/>
                </a:solidFill>
              </a:rPr>
              <a:t>The oral microbiome</a:t>
            </a:r>
          </a:p>
        </p:txBody>
      </p:sp>
      <p:sp>
        <p:nvSpPr>
          <p:cNvPr id="3" name="Content Placeholder 2"/>
          <p:cNvSpPr>
            <a:spLocks noGrp="1"/>
          </p:cNvSpPr>
          <p:nvPr>
            <p:ph sz="quarter" idx="13"/>
          </p:nvPr>
        </p:nvSpPr>
        <p:spPr/>
        <p:txBody>
          <a:bodyPr/>
          <a:lstStyle/>
          <a:p>
            <a:pPr marL="0" indent="0">
              <a:buNone/>
            </a:pPr>
            <a:r>
              <a:rPr lang="en-US" dirty="0"/>
              <a:t> </a:t>
            </a:r>
          </a:p>
        </p:txBody>
      </p:sp>
      <p:sp>
        <p:nvSpPr>
          <p:cNvPr id="5" name="Content Placeholder 4"/>
          <p:cNvSpPr>
            <a:spLocks noGrp="1"/>
          </p:cNvSpPr>
          <p:nvPr>
            <p:ph sz="quarter" idx="14"/>
          </p:nvPr>
        </p:nvSpPr>
        <p:spPr>
          <a:xfrm>
            <a:off x="5911551" y="1425276"/>
            <a:ext cx="5366050" cy="4582376"/>
          </a:xfrm>
        </p:spPr>
        <p:txBody>
          <a:bodyPr>
            <a:normAutofit fontScale="85000" lnSpcReduction="10000"/>
          </a:bodyPr>
          <a:lstStyle/>
          <a:p>
            <a:pPr>
              <a:buFont typeface="Arial"/>
              <a:buChar char="•"/>
            </a:pPr>
            <a:r>
              <a:rPr lang="en-US" b="1" u="sng" dirty="0">
                <a:solidFill>
                  <a:srgbClr val="0000FF"/>
                </a:solidFill>
              </a:rPr>
              <a:t>What is the oral microbiome?</a:t>
            </a:r>
          </a:p>
          <a:p>
            <a:pPr lvl="1">
              <a:buFont typeface="Arial"/>
              <a:buChar char="•"/>
            </a:pPr>
            <a:r>
              <a:rPr lang="en-US" dirty="0"/>
              <a:t>The oral mircobiome are  Microorganisms found in the oral cavity.</a:t>
            </a:r>
          </a:p>
          <a:p>
            <a:pPr>
              <a:buFont typeface="Arial"/>
              <a:buChar char="•"/>
            </a:pPr>
            <a:r>
              <a:rPr lang="en-US" dirty="0"/>
              <a:t>Did you know that our mouth contains over </a:t>
            </a:r>
            <a:r>
              <a:rPr lang="en-US" b="1" u="sng" dirty="0">
                <a:solidFill>
                  <a:srgbClr val="0000FF"/>
                </a:solidFill>
              </a:rPr>
              <a:t>700 species of bacteria</a:t>
            </a:r>
            <a:r>
              <a:rPr lang="en-US" dirty="0"/>
              <a:t>?</a:t>
            </a:r>
          </a:p>
          <a:p>
            <a:r>
              <a:rPr lang="en-US" dirty="0"/>
              <a:t>Microbes are a part of our everyday life.  Our body contains both good and bad bacteria.  </a:t>
            </a:r>
          </a:p>
          <a:p>
            <a:r>
              <a:rPr lang="en-US" b="1" dirty="0">
                <a:solidFill>
                  <a:srgbClr val="3366FF"/>
                </a:solidFill>
              </a:rPr>
              <a:t>Dysbiosis</a:t>
            </a:r>
            <a:r>
              <a:rPr lang="en-US" dirty="0">
                <a:solidFill>
                  <a:srgbClr val="3366FF"/>
                </a:solidFill>
              </a:rPr>
              <a:t> </a:t>
            </a:r>
            <a:r>
              <a:rPr lang="mr-IN" dirty="0"/>
              <a:t>–</a:t>
            </a:r>
            <a:r>
              <a:rPr lang="en-US" dirty="0"/>
              <a:t> microbial imbalance.</a:t>
            </a:r>
          </a:p>
          <a:p>
            <a:r>
              <a:rPr lang="en-US" dirty="0"/>
              <a:t>The human oral cavity contains a number of different habitats, including the teeth, gingival sulcus, tongue, cheeks, hard and soft palates, and tonsils, which are colonized by bacteria.</a:t>
            </a:r>
          </a:p>
          <a:p>
            <a:endParaRPr lang="en-US" dirty="0"/>
          </a:p>
          <a:p>
            <a:endParaRPr lang="en-US" dirty="0"/>
          </a:p>
          <a:p>
            <a:endParaRPr lang="en-US" dirty="0"/>
          </a:p>
          <a:p>
            <a:endParaRPr lang="en-US" dirty="0"/>
          </a:p>
          <a:p>
            <a:endParaRPr lang="en-US" dirty="0"/>
          </a:p>
        </p:txBody>
      </p:sp>
      <p:pic>
        <p:nvPicPr>
          <p:cNvPr id="8" name="Picture 7" descr="1-s2.0-S0065216416301095-g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2034" cy="6858000"/>
          </a:xfrm>
          <a:prstGeom prst="rect">
            <a:avLst/>
          </a:prstGeom>
        </p:spPr>
      </p:pic>
    </p:spTree>
    <p:extLst>
      <p:ext uri="{BB962C8B-B14F-4D97-AF65-F5344CB8AC3E}">
        <p14:creationId xmlns:p14="http://schemas.microsoft.com/office/powerpoint/2010/main" val="37291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688" y="397648"/>
            <a:ext cx="10364451" cy="1596177"/>
          </a:xfrm>
        </p:spPr>
        <p:txBody>
          <a:bodyPr/>
          <a:lstStyle/>
          <a:p>
            <a:r>
              <a:rPr lang="en-US" b="1" u="sng" dirty="0">
                <a:solidFill>
                  <a:srgbClr val="3366FF"/>
                </a:solidFill>
              </a:rPr>
              <a:t>Bacteria and it’s relationship to Gum disease and caries</a:t>
            </a:r>
          </a:p>
        </p:txBody>
      </p:sp>
      <p:sp>
        <p:nvSpPr>
          <p:cNvPr id="5" name="Content Placeholder 4"/>
          <p:cNvSpPr>
            <a:spLocks noGrp="1"/>
          </p:cNvSpPr>
          <p:nvPr>
            <p:ph sz="quarter" idx="13"/>
          </p:nvPr>
        </p:nvSpPr>
        <p:spPr>
          <a:xfrm>
            <a:off x="320262" y="1844261"/>
            <a:ext cx="5665304" cy="5013739"/>
          </a:xfrm>
        </p:spPr>
        <p:txBody>
          <a:bodyPr>
            <a:normAutofit/>
          </a:bodyPr>
          <a:lstStyle/>
          <a:p>
            <a:pPr lvl="0"/>
            <a:r>
              <a:rPr lang="en-US" b="1" i="1" dirty="0">
                <a:solidFill>
                  <a:srgbClr val="3366FF"/>
                </a:solidFill>
              </a:rPr>
              <a:t>Biofilm</a:t>
            </a:r>
            <a:r>
              <a:rPr lang="en-US" b="1" i="1" dirty="0"/>
              <a:t> </a:t>
            </a:r>
            <a:r>
              <a:rPr lang="en-US" dirty="0"/>
              <a:t>is a surface of film that contains microorganisms and other biological substance. </a:t>
            </a:r>
          </a:p>
          <a:p>
            <a:pPr lvl="0"/>
            <a:r>
              <a:rPr lang="en-US" b="1" i="1" dirty="0">
                <a:solidFill>
                  <a:srgbClr val="3366FF"/>
                </a:solidFill>
              </a:rPr>
              <a:t>Plaque</a:t>
            </a:r>
            <a:r>
              <a:rPr lang="en-US" dirty="0"/>
              <a:t> is more visible, increased structural amount of biofilm.</a:t>
            </a:r>
          </a:p>
          <a:p>
            <a:pPr lvl="0"/>
            <a:r>
              <a:rPr lang="en-US" b="1" dirty="0">
                <a:solidFill>
                  <a:srgbClr val="3366FF"/>
                </a:solidFill>
              </a:rPr>
              <a:t>Microbial biofilm</a:t>
            </a:r>
            <a:r>
              <a:rPr lang="en-US" dirty="0">
                <a:solidFill>
                  <a:srgbClr val="3366FF"/>
                </a:solidFill>
              </a:rPr>
              <a:t> </a:t>
            </a:r>
            <a:r>
              <a:rPr lang="en-US" dirty="0"/>
              <a:t>plays a major role in the initiation and progression </a:t>
            </a:r>
            <a:r>
              <a:rPr lang="en-US" u="sng" dirty="0"/>
              <a:t>of </a:t>
            </a:r>
            <a:r>
              <a:rPr lang="en-US" u="sng" dirty="0">
                <a:solidFill>
                  <a:srgbClr val="0000FF"/>
                </a:solidFill>
              </a:rPr>
              <a:t>both</a:t>
            </a:r>
            <a:r>
              <a:rPr lang="en-US" u="sng" dirty="0"/>
              <a:t> dental caries and periodontal infection</a:t>
            </a:r>
            <a:r>
              <a:rPr lang="en-US" dirty="0"/>
              <a:t>.</a:t>
            </a:r>
          </a:p>
        </p:txBody>
      </p:sp>
      <p:pic>
        <p:nvPicPr>
          <p:cNvPr id="8" name="Picture 7"/>
          <p:cNvPicPr>
            <a:picLocks noChangeAspect="1"/>
          </p:cNvPicPr>
          <p:nvPr/>
        </p:nvPicPr>
        <p:blipFill>
          <a:blip r:embed="rId2"/>
          <a:stretch>
            <a:fillRect/>
          </a:stretch>
        </p:blipFill>
        <p:spPr>
          <a:xfrm>
            <a:off x="5970288" y="1800087"/>
            <a:ext cx="6221712" cy="5057913"/>
          </a:xfrm>
          <a:prstGeom prst="rect">
            <a:avLst/>
          </a:prstGeom>
        </p:spPr>
      </p:pic>
    </p:spTree>
    <p:extLst>
      <p:ext uri="{BB962C8B-B14F-4D97-AF65-F5344CB8AC3E}">
        <p14:creationId xmlns:p14="http://schemas.microsoft.com/office/powerpoint/2010/main" val="149236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041616_gum_opener_free.jpg"/>
          <p:cNvPicPr>
            <a:picLocks noChangeAspect="1"/>
          </p:cNvPicPr>
          <p:nvPr/>
        </p:nvPicPr>
        <p:blipFill>
          <a:blip r:embed="rId2">
            <a:extLst>
              <a:ext uri="{28A0092B-C50C-407E-A947-70E740481C1C}">
                <a14:useLocalDpi xmlns:a14="http://schemas.microsoft.com/office/drawing/2010/main" val="0"/>
              </a:ext>
            </a:extLst>
          </a:blip>
          <a:srcRect l="10125" r="10125"/>
          <a:stretch>
            <a:fillRect/>
          </a:stretch>
        </p:blipFill>
        <p:spPr>
          <a:xfrm>
            <a:off x="2153478" y="508001"/>
            <a:ext cx="7283581" cy="5753651"/>
          </a:xfrm>
          <a:prstGeom prst="rect">
            <a:avLst/>
          </a:prstGeom>
        </p:spPr>
      </p:pic>
    </p:spTree>
    <p:extLst>
      <p:ext uri="{BB962C8B-B14F-4D97-AF65-F5344CB8AC3E}">
        <p14:creationId xmlns:p14="http://schemas.microsoft.com/office/powerpoint/2010/main" val="317325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92" y="121560"/>
            <a:ext cx="10364451" cy="960701"/>
          </a:xfrm>
        </p:spPr>
        <p:txBody>
          <a:bodyPr>
            <a:normAutofit/>
          </a:bodyPr>
          <a:lstStyle/>
          <a:p>
            <a:r>
              <a:rPr lang="en-US" sz="4000" b="1" u="sng" dirty="0">
                <a:solidFill>
                  <a:srgbClr val="3366FF"/>
                </a:solidFill>
              </a:rPr>
              <a:t>Gum Disease</a:t>
            </a:r>
          </a:p>
        </p:txBody>
      </p:sp>
      <p:sp>
        <p:nvSpPr>
          <p:cNvPr id="3" name="Content Placeholder 2"/>
          <p:cNvSpPr>
            <a:spLocks noGrp="1"/>
          </p:cNvSpPr>
          <p:nvPr>
            <p:ph sz="quarter" idx="13"/>
          </p:nvPr>
        </p:nvSpPr>
        <p:spPr>
          <a:xfrm>
            <a:off x="397565" y="1214783"/>
            <a:ext cx="11231217" cy="1501913"/>
          </a:xfrm>
        </p:spPr>
        <p:txBody>
          <a:bodyPr>
            <a:normAutofit fontScale="85000" lnSpcReduction="10000"/>
          </a:bodyPr>
          <a:lstStyle/>
          <a:p>
            <a:r>
              <a:rPr lang="en-US" dirty="0"/>
              <a:t>Early stages of gum disease can indicate an increase/imbalance amount of bacterial population, primarily due to poor oral hygiene. </a:t>
            </a:r>
            <a:r>
              <a:rPr lang="en-US" b="1" i="1" u="sng" dirty="0">
                <a:solidFill>
                  <a:schemeClr val="accent3"/>
                </a:solidFill>
              </a:rPr>
              <a:t>Porphyromonas gingivalis </a:t>
            </a:r>
            <a:r>
              <a:rPr lang="en-US" dirty="0"/>
              <a:t>is a Gram-negative oral anaerobe that is involved in t</a:t>
            </a:r>
            <a:r>
              <a:rPr lang="en-US" u="sng" dirty="0"/>
              <a:t>he pathogenesis of periodontitis</a:t>
            </a:r>
            <a:r>
              <a:rPr lang="en-US" dirty="0"/>
              <a:t>, an inflammatory disease that destroys the tissues supporting the tooth, eventually leading to tooth loss.</a:t>
            </a:r>
          </a:p>
        </p:txBody>
      </p:sp>
      <p:pic>
        <p:nvPicPr>
          <p:cNvPr id="5" name="Content Placeholder 4"/>
          <p:cNvPicPr>
            <a:picLocks noGrp="1" noChangeAspect="1"/>
          </p:cNvPicPr>
          <p:nvPr>
            <p:ph sz="quarter" idx="14"/>
          </p:nvPr>
        </p:nvPicPr>
        <p:blipFill rotWithShape="1">
          <a:blip r:embed="rId2"/>
          <a:srcRect t="-2393" b="-2393"/>
          <a:stretch/>
        </p:blipFill>
        <p:spPr>
          <a:xfrm>
            <a:off x="254549" y="3027086"/>
            <a:ext cx="11694494" cy="2329001"/>
          </a:xfrm>
        </p:spPr>
      </p:pic>
    </p:spTree>
    <p:extLst>
      <p:ext uri="{BB962C8B-B14F-4D97-AF65-F5344CB8AC3E}">
        <p14:creationId xmlns:p14="http://schemas.microsoft.com/office/powerpoint/2010/main" val="103237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8F14-71C1-47F6-8FFB-7AD851874181}"/>
              </a:ext>
            </a:extLst>
          </p:cNvPr>
          <p:cNvSpPr>
            <a:spLocks noGrp="1"/>
          </p:cNvSpPr>
          <p:nvPr>
            <p:ph type="ctrTitle"/>
          </p:nvPr>
        </p:nvSpPr>
        <p:spPr>
          <a:xfrm>
            <a:off x="6084957" y="0"/>
            <a:ext cx="6107043" cy="695739"/>
          </a:xfrm>
        </p:spPr>
        <p:txBody>
          <a:bodyPr>
            <a:normAutofit/>
          </a:bodyPr>
          <a:lstStyle/>
          <a:p>
            <a:r>
              <a:rPr lang="en-US" sz="4000" b="1" u="sng" dirty="0">
                <a:solidFill>
                  <a:srgbClr val="0000FF"/>
                </a:solidFill>
              </a:rPr>
              <a:t>Dental Caries?</a:t>
            </a:r>
          </a:p>
        </p:txBody>
      </p:sp>
      <p:sp>
        <p:nvSpPr>
          <p:cNvPr id="3" name="Subtitle 2">
            <a:extLst>
              <a:ext uri="{FF2B5EF4-FFF2-40B4-BE49-F238E27FC236}">
                <a16:creationId xmlns:a16="http://schemas.microsoft.com/office/drawing/2014/main" id="{54BE4292-8DFF-4B60-91B8-15C1347A7676}"/>
              </a:ext>
            </a:extLst>
          </p:cNvPr>
          <p:cNvSpPr>
            <a:spLocks noGrp="1"/>
          </p:cNvSpPr>
          <p:nvPr>
            <p:ph type="subTitle" idx="1"/>
          </p:nvPr>
        </p:nvSpPr>
        <p:spPr>
          <a:xfrm>
            <a:off x="674523" y="6461848"/>
            <a:ext cx="10778836" cy="348552"/>
          </a:xfrm>
        </p:spPr>
        <p:txBody>
          <a:bodyPr>
            <a:normAutofit/>
          </a:bodyPr>
          <a:lstStyle/>
          <a:p>
            <a:r>
              <a:rPr lang="en-US" sz="1200" dirty="0"/>
              <a:t>https://www.mah.se/fakulteter-och-omraden/Odontologiska-fakulteten/Avdelning-och-kansli/Cariologi/Cariology/What-is-dental-caries/</a:t>
            </a:r>
          </a:p>
        </p:txBody>
      </p:sp>
      <p:pic>
        <p:nvPicPr>
          <p:cNvPr id="4" name="Picture 3">
            <a:extLst>
              <a:ext uri="{FF2B5EF4-FFF2-40B4-BE49-F238E27FC236}">
                <a16:creationId xmlns:a16="http://schemas.microsoft.com/office/drawing/2014/main" id="{4C5EF4BD-D9F0-4A1C-8B0C-03DA67184CFC}"/>
              </a:ext>
            </a:extLst>
          </p:cNvPr>
          <p:cNvPicPr>
            <a:picLocks noChangeAspect="1"/>
          </p:cNvPicPr>
          <p:nvPr/>
        </p:nvPicPr>
        <p:blipFill>
          <a:blip r:embed="rId2"/>
          <a:stretch>
            <a:fillRect/>
          </a:stretch>
        </p:blipFill>
        <p:spPr>
          <a:xfrm>
            <a:off x="260754" y="813703"/>
            <a:ext cx="5803187" cy="2739462"/>
          </a:xfrm>
          <a:prstGeom prst="rect">
            <a:avLst/>
          </a:prstGeom>
        </p:spPr>
      </p:pic>
      <p:sp>
        <p:nvSpPr>
          <p:cNvPr id="7" name="TextBox 6">
            <a:extLst>
              <a:ext uri="{FF2B5EF4-FFF2-40B4-BE49-F238E27FC236}">
                <a16:creationId xmlns:a16="http://schemas.microsoft.com/office/drawing/2014/main" id="{C5E163E5-7C61-40ED-A38B-D6A19DDED074}"/>
              </a:ext>
            </a:extLst>
          </p:cNvPr>
          <p:cNvSpPr txBox="1"/>
          <p:nvPr/>
        </p:nvSpPr>
        <p:spPr>
          <a:xfrm>
            <a:off x="162524" y="3668459"/>
            <a:ext cx="8241564" cy="2800766"/>
          </a:xfrm>
          <a:prstGeom prst="rect">
            <a:avLst/>
          </a:prstGeom>
          <a:noFill/>
        </p:spPr>
        <p:txBody>
          <a:bodyPr wrap="square" rtlCol="0">
            <a:spAutoFit/>
          </a:bodyPr>
          <a:lstStyle/>
          <a:p>
            <a:pPr lvl="0"/>
            <a:r>
              <a:rPr lang="en-US" sz="1600" dirty="0">
                <a:solidFill>
                  <a:srgbClr val="92D050"/>
                </a:solidFill>
              </a:rPr>
              <a:t>1-</a:t>
            </a:r>
            <a:r>
              <a:rPr lang="en-US" sz="1600" dirty="0">
                <a:solidFill>
                  <a:prstClr val="black"/>
                </a:solidFill>
              </a:rPr>
              <a:t> A </a:t>
            </a:r>
            <a:r>
              <a:rPr lang="en-US" sz="1600" dirty="0">
                <a:solidFill>
                  <a:srgbClr val="92D050"/>
                </a:solidFill>
              </a:rPr>
              <a:t>tooth surface </a:t>
            </a:r>
            <a:r>
              <a:rPr lang="en-US" sz="1600" dirty="0">
                <a:solidFill>
                  <a:prstClr val="black"/>
                </a:solidFill>
              </a:rPr>
              <a:t>without caries.</a:t>
            </a:r>
          </a:p>
          <a:p>
            <a:pPr lvl="0"/>
            <a:r>
              <a:rPr lang="en-US" sz="1600" dirty="0">
                <a:solidFill>
                  <a:srgbClr val="FFFF00"/>
                </a:solidFill>
              </a:rPr>
              <a:t>2-</a:t>
            </a:r>
            <a:r>
              <a:rPr lang="en-US" sz="1600" dirty="0">
                <a:solidFill>
                  <a:prstClr val="black"/>
                </a:solidFill>
              </a:rPr>
              <a:t> A small </a:t>
            </a:r>
            <a:r>
              <a:rPr lang="en-US" sz="1600" dirty="0">
                <a:solidFill>
                  <a:srgbClr val="FFFF00"/>
                </a:solidFill>
              </a:rPr>
              <a:t>white spot</a:t>
            </a:r>
            <a:r>
              <a:rPr lang="en-US" sz="1600" dirty="0">
                <a:solidFill>
                  <a:prstClr val="black"/>
                </a:solidFill>
              </a:rPr>
              <a:t> has been formed (initial/incipient caries), indicating the first sign of demineralization. It is not yet a cavity; the surface is still intact and not considered decayed, according to WHO (World Health Organization) criteria. With proper measures, the caries process can be halted here and even reversed.</a:t>
            </a:r>
          </a:p>
          <a:p>
            <a:pPr lvl="0"/>
            <a:r>
              <a:rPr lang="en-US" sz="1600" dirty="0">
                <a:solidFill>
                  <a:srgbClr val="FF0000"/>
                </a:solidFill>
              </a:rPr>
              <a:t>3-</a:t>
            </a:r>
            <a:r>
              <a:rPr lang="en-US" sz="1600" dirty="0">
                <a:solidFill>
                  <a:prstClr val="black"/>
                </a:solidFill>
              </a:rPr>
              <a:t> The enamel surface has broken down, resulting in a </a:t>
            </a:r>
            <a:r>
              <a:rPr lang="en-US" sz="1600" dirty="0">
                <a:solidFill>
                  <a:srgbClr val="FF0000"/>
                </a:solidFill>
              </a:rPr>
              <a:t>lesion with a soft floor</a:t>
            </a:r>
            <a:r>
              <a:rPr lang="en-US" sz="1600" dirty="0">
                <a:solidFill>
                  <a:prstClr val="black"/>
                </a:solidFill>
              </a:rPr>
              <a:t>. It is now considered a cavity.</a:t>
            </a:r>
          </a:p>
          <a:p>
            <a:pPr lvl="0"/>
            <a:r>
              <a:rPr lang="en-US" sz="1600" dirty="0">
                <a:solidFill>
                  <a:srgbClr val="FF0000"/>
                </a:solidFill>
              </a:rPr>
              <a:t>4-</a:t>
            </a:r>
            <a:r>
              <a:rPr lang="en-US" sz="1600" dirty="0">
                <a:solidFill>
                  <a:prstClr val="black"/>
                </a:solidFill>
              </a:rPr>
              <a:t> A filling has been made, but demineralization has not been stopped and the lesion is surrounding the filling. Sometimes called </a:t>
            </a:r>
            <a:r>
              <a:rPr lang="en-US" sz="1600" dirty="0">
                <a:solidFill>
                  <a:srgbClr val="FF0000"/>
                </a:solidFill>
              </a:rPr>
              <a:t>secondary caries</a:t>
            </a:r>
            <a:r>
              <a:rPr lang="en-US" sz="1600" dirty="0">
                <a:solidFill>
                  <a:prstClr val="black"/>
                </a:solidFill>
              </a:rPr>
              <a:t>, but is usually the same disease process.</a:t>
            </a:r>
          </a:p>
          <a:p>
            <a:pPr lvl="0"/>
            <a:r>
              <a:rPr lang="en-US" sz="1600" dirty="0">
                <a:solidFill>
                  <a:srgbClr val="FF0000"/>
                </a:solidFill>
              </a:rPr>
              <a:t>5-</a:t>
            </a:r>
            <a:r>
              <a:rPr lang="en-US" sz="1600" dirty="0">
                <a:solidFill>
                  <a:prstClr val="black"/>
                </a:solidFill>
              </a:rPr>
              <a:t> The tooth is both </a:t>
            </a:r>
            <a:r>
              <a:rPr lang="en-US" sz="1600" dirty="0">
                <a:solidFill>
                  <a:srgbClr val="FF0000"/>
                </a:solidFill>
              </a:rPr>
              <a:t>filled and decayed</a:t>
            </a:r>
            <a:r>
              <a:rPr lang="en-US" sz="1600" dirty="0">
                <a:solidFill>
                  <a:prstClr val="black"/>
                </a:solidFill>
              </a:rPr>
              <a:t>.</a:t>
            </a:r>
          </a:p>
          <a:p>
            <a:pPr lvl="0"/>
            <a:r>
              <a:rPr lang="en-US" sz="1600" dirty="0">
                <a:solidFill>
                  <a:srgbClr val="FF0000"/>
                </a:solidFill>
              </a:rPr>
              <a:t>6-</a:t>
            </a:r>
            <a:r>
              <a:rPr lang="en-US" sz="1600" dirty="0">
                <a:solidFill>
                  <a:prstClr val="black"/>
                </a:solidFill>
              </a:rPr>
              <a:t> </a:t>
            </a:r>
            <a:r>
              <a:rPr lang="en-US" sz="1600" dirty="0">
                <a:solidFill>
                  <a:srgbClr val="FF0000"/>
                </a:solidFill>
              </a:rPr>
              <a:t>Demineralization undermines the tooth.</a:t>
            </a:r>
          </a:p>
        </p:txBody>
      </p:sp>
      <p:sp>
        <p:nvSpPr>
          <p:cNvPr id="8" name="Rectangle 7">
            <a:extLst>
              <a:ext uri="{FF2B5EF4-FFF2-40B4-BE49-F238E27FC236}">
                <a16:creationId xmlns:a16="http://schemas.microsoft.com/office/drawing/2014/main" id="{3F82A040-D479-4BB7-B629-133962358671}"/>
              </a:ext>
            </a:extLst>
          </p:cNvPr>
          <p:cNvSpPr/>
          <p:nvPr/>
        </p:nvSpPr>
        <p:spPr>
          <a:xfrm>
            <a:off x="6427304" y="993913"/>
            <a:ext cx="5543826" cy="3139321"/>
          </a:xfrm>
          <a:prstGeom prst="rect">
            <a:avLst/>
          </a:prstGeom>
        </p:spPr>
        <p:txBody>
          <a:bodyPr wrap="square">
            <a:spAutoFit/>
          </a:bodyPr>
          <a:lstStyle/>
          <a:p>
            <a:pPr marL="285750" indent="-285750">
              <a:buFont typeface="Arial" panose="020B0604020202020204" pitchFamily="34" charset="0"/>
              <a:buChar char="•"/>
            </a:pPr>
            <a:r>
              <a:rPr lang="en-US" dirty="0"/>
              <a:t>Dental Caries is a disease in which minerals of the tooth are dissolved by surrounding bacterial plaque and saliva.</a:t>
            </a:r>
          </a:p>
          <a:p>
            <a:pPr marL="285750" indent="-285750">
              <a:buFont typeface="Arial" panose="020B0604020202020204" pitchFamily="34" charset="0"/>
              <a:buChar char="•"/>
            </a:pPr>
            <a:r>
              <a:rPr lang="en-US" dirty="0"/>
              <a:t>A caries process going on for some time may result in a carious lesion.</a:t>
            </a:r>
          </a:p>
          <a:p>
            <a:pPr marL="285750" indent="-285750">
              <a:buFont typeface="Arial" panose="020B0604020202020204" pitchFamily="34" charset="0"/>
              <a:buChar char="•"/>
            </a:pPr>
            <a:r>
              <a:rPr lang="en-US" dirty="0"/>
              <a:t>If the process is not halted, the enamel surface becomes compromised, resulting in a cavity. </a:t>
            </a:r>
          </a:p>
          <a:p>
            <a:pPr marL="285750" indent="-285750">
              <a:buFont typeface="Arial" panose="020B0604020202020204" pitchFamily="34" charset="0"/>
              <a:buChar char="•"/>
            </a:pPr>
            <a:r>
              <a:rPr lang="en-US" dirty="0"/>
              <a:t>based on many studies,</a:t>
            </a:r>
            <a:r>
              <a:rPr lang="en-US" dirty="0">
                <a:solidFill>
                  <a:srgbClr val="FF0000"/>
                </a:solidFill>
              </a:rPr>
              <a:t> </a:t>
            </a:r>
            <a:r>
              <a:rPr lang="en-US" b="1" i="1" u="sng" dirty="0">
                <a:solidFill>
                  <a:schemeClr val="accent3"/>
                </a:solidFill>
              </a:rPr>
              <a:t>Streptococcus mutants </a:t>
            </a:r>
            <a:r>
              <a:rPr lang="en-US" dirty="0"/>
              <a:t>IN SALIVA has been known </a:t>
            </a:r>
            <a:r>
              <a:rPr lang="en-US" u="sng" dirty="0"/>
              <a:t>as a leading CAUSE OF CARIES.</a:t>
            </a:r>
            <a:r>
              <a:rPr lang="en-US" u="sng" baseline="30000" dirty="0"/>
              <a:t>3</a:t>
            </a:r>
            <a:endParaRPr lang="en-US" u="sng" dirty="0"/>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F78E5A48-26E7-4E2B-AD6C-67C130F440D2}"/>
              </a:ext>
            </a:extLst>
          </p:cNvPr>
          <p:cNvPicPr>
            <a:picLocks noChangeAspect="1"/>
          </p:cNvPicPr>
          <p:nvPr/>
        </p:nvPicPr>
        <p:blipFill>
          <a:blip r:embed="rId3"/>
          <a:stretch>
            <a:fillRect/>
          </a:stretch>
        </p:blipFill>
        <p:spPr>
          <a:xfrm>
            <a:off x="9232348" y="3589131"/>
            <a:ext cx="2849217" cy="2849217"/>
          </a:xfrm>
          <a:prstGeom prst="rect">
            <a:avLst/>
          </a:prstGeom>
        </p:spPr>
      </p:pic>
    </p:spTree>
    <p:extLst>
      <p:ext uri="{BB962C8B-B14F-4D97-AF65-F5344CB8AC3E}">
        <p14:creationId xmlns:p14="http://schemas.microsoft.com/office/powerpoint/2010/main" val="372799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732" y="298257"/>
            <a:ext cx="10364451" cy="1192614"/>
          </a:xfrm>
        </p:spPr>
        <p:txBody>
          <a:bodyPr>
            <a:normAutofit/>
          </a:bodyPr>
          <a:lstStyle/>
          <a:p>
            <a:r>
              <a:rPr lang="en-US" sz="4000" b="1" u="sng" dirty="0">
                <a:solidFill>
                  <a:srgbClr val="0000FF"/>
                </a:solidFill>
              </a:rPr>
              <a:t>Properties of the probiotic</a:t>
            </a:r>
          </a:p>
        </p:txBody>
      </p:sp>
      <p:sp>
        <p:nvSpPr>
          <p:cNvPr id="4" name="Content Placeholder 3"/>
          <p:cNvSpPr>
            <a:spLocks noGrp="1"/>
          </p:cNvSpPr>
          <p:nvPr>
            <p:ph sz="quarter" idx="14"/>
          </p:nvPr>
        </p:nvSpPr>
        <p:spPr>
          <a:xfrm>
            <a:off x="6096001" y="1358348"/>
            <a:ext cx="5709478" cy="5168348"/>
          </a:xfrm>
        </p:spPr>
        <p:txBody>
          <a:bodyPr>
            <a:normAutofit/>
          </a:bodyPr>
          <a:lstStyle/>
          <a:p>
            <a:r>
              <a:rPr lang="en-US" sz="1800" dirty="0"/>
              <a:t>Probiotics have specific properties that can be beneficial when intending to being used for disorders of the mouth. </a:t>
            </a:r>
            <a:endParaRPr lang="en-US" sz="1400" dirty="0"/>
          </a:p>
          <a:p>
            <a:r>
              <a:rPr lang="en-US" sz="1800" dirty="0"/>
              <a:t> Although only a few clinical studies have been conducted so far, the results to date suggest that probiotics could be useful in preventing and treating oral infections.</a:t>
            </a:r>
          </a:p>
          <a:p>
            <a:r>
              <a:rPr lang="en-US" sz="1800" dirty="0"/>
              <a:t>Probiotics have potential in the management of multifactorial diseases such as the periodontal diseases and caries, by more effectively addressing the host-microbial interface to</a:t>
            </a:r>
            <a:r>
              <a:rPr lang="en-US" sz="1800" u="sng" dirty="0"/>
              <a:t> restore homeostasis </a:t>
            </a:r>
            <a:r>
              <a:rPr lang="en-US" sz="1800" dirty="0"/>
              <a:t>that may not be achieved with conventional treatments.</a:t>
            </a:r>
          </a:p>
          <a:p>
            <a:endParaRPr lang="en-US" sz="1400" dirty="0"/>
          </a:p>
        </p:txBody>
      </p:sp>
      <p:pic>
        <p:nvPicPr>
          <p:cNvPr id="5" name="Content Placeholder 4" descr="Macintosh HD:Users:Jashlie:Desktop:1.jpg"/>
          <p:cNvPicPr>
            <a:picLocks noGrp="1"/>
          </p:cNvPicPr>
          <p:nvPr>
            <p:ph sz="quarter" idx="13"/>
          </p:nvPr>
        </p:nvPicPr>
        <p:blipFill rotWithShape="1">
          <a:blip r:embed="rId2">
            <a:extLst>
              <a:ext uri="{28A0092B-C50C-407E-A947-70E740481C1C}">
                <a14:useLocalDpi xmlns:a14="http://schemas.microsoft.com/office/drawing/2010/main" val="0"/>
              </a:ext>
            </a:extLst>
          </a:blip>
          <a:srcRect l="-383" t="3769" r="383" b="269"/>
          <a:stretch/>
        </p:blipFill>
        <p:spPr bwMode="auto">
          <a:xfrm>
            <a:off x="231913" y="1568175"/>
            <a:ext cx="5521740" cy="4471988"/>
          </a:xfrm>
          <a:prstGeom prst="rect">
            <a:avLst/>
          </a:prstGeom>
          <a:noFill/>
          <a:ln>
            <a:noFill/>
          </a:ln>
        </p:spPr>
      </p:pic>
    </p:spTree>
    <p:extLst>
      <p:ext uri="{BB962C8B-B14F-4D97-AF65-F5344CB8AC3E}">
        <p14:creationId xmlns:p14="http://schemas.microsoft.com/office/powerpoint/2010/main" val="47601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6087" y="1800087"/>
            <a:ext cx="5830956" cy="4814956"/>
          </a:xfrm>
        </p:spPr>
        <p:txBody>
          <a:bodyPr>
            <a:normAutofit/>
          </a:bodyPr>
          <a:lstStyle/>
          <a:p>
            <a:r>
              <a:rPr lang="en-US" dirty="0"/>
              <a:t>Oral health and gut health are closely related.</a:t>
            </a:r>
          </a:p>
          <a:p>
            <a:r>
              <a:rPr lang="en-US" dirty="0"/>
              <a:t>Did you know that The first signs of digestive disease can be seen in the mouth.?  For instance</a:t>
            </a:r>
          </a:p>
          <a:p>
            <a:pPr lvl="1">
              <a:buFont typeface="Courier New"/>
              <a:buChar char="o"/>
            </a:pPr>
            <a:r>
              <a:rPr lang="en-US" dirty="0"/>
              <a:t>swollen tongue</a:t>
            </a:r>
          </a:p>
          <a:p>
            <a:pPr lvl="1">
              <a:buFont typeface="Courier New"/>
              <a:buChar char="o"/>
            </a:pPr>
            <a:r>
              <a:rPr lang="en-US" dirty="0"/>
              <a:t>yeast infection</a:t>
            </a:r>
          </a:p>
          <a:p>
            <a:pPr lvl="1">
              <a:buFont typeface="Courier New"/>
              <a:buChar char="o"/>
            </a:pPr>
            <a:r>
              <a:rPr lang="en-US" dirty="0"/>
              <a:t>Ulcers which can be signs of a vitamin deficiency or immune imbalance.</a:t>
            </a:r>
          </a:p>
          <a:p>
            <a:r>
              <a:rPr lang="en-US" dirty="0"/>
              <a:t>Probiotics help fuel cells of the gut lining, which acts as a protective barrier against harmful bacteria.</a:t>
            </a:r>
            <a:r>
              <a:rPr lang="en-US" baseline="30000" dirty="0">
                <a:solidFill>
                  <a:prstClr val="black"/>
                </a:solidFill>
              </a:rPr>
              <a:t> 5</a:t>
            </a:r>
            <a:endParaRPr lang="en-US" dirty="0"/>
          </a:p>
          <a:p>
            <a:endParaRPr lang="en-US" dirty="0"/>
          </a:p>
          <a:p>
            <a:endParaRPr lang="en-US" dirty="0"/>
          </a:p>
        </p:txBody>
      </p:sp>
      <p:sp>
        <p:nvSpPr>
          <p:cNvPr id="5" name="Title 1">
            <a:extLst>
              <a:ext uri="{FF2B5EF4-FFF2-40B4-BE49-F238E27FC236}">
                <a16:creationId xmlns:a16="http://schemas.microsoft.com/office/drawing/2014/main" id="{9FC1B447-D00D-42C1-B5B4-3B8E2ACF6E50}"/>
              </a:ext>
            </a:extLst>
          </p:cNvPr>
          <p:cNvSpPr txBox="1">
            <a:spLocks noGrp="1"/>
          </p:cNvSpPr>
          <p:nvPr>
            <p:ph type="title"/>
          </p:nvPr>
        </p:nvSpPr>
        <p:spPr>
          <a:xfrm>
            <a:off x="991079" y="298256"/>
            <a:ext cx="10364451" cy="14245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200" b="1" u="sng" dirty="0">
                <a:solidFill>
                  <a:srgbClr val="3366FF"/>
                </a:solidFill>
              </a:rPr>
              <a:t>Bacteria and its relationship to our Gut health</a:t>
            </a:r>
          </a:p>
        </p:txBody>
      </p:sp>
      <p:pic>
        <p:nvPicPr>
          <p:cNvPr id="6" name="Content Placeholder 5">
            <a:extLst>
              <a:ext uri="{FF2B5EF4-FFF2-40B4-BE49-F238E27FC236}">
                <a16:creationId xmlns:a16="http://schemas.microsoft.com/office/drawing/2014/main" id="{E65282D5-D68E-40DC-BADF-6025F55A5300}"/>
              </a:ext>
            </a:extLst>
          </p:cNvPr>
          <p:cNvPicPr>
            <a:picLocks noGrp="1" noChangeAspect="1"/>
          </p:cNvPicPr>
          <p:nvPr>
            <p:ph sz="quarter" idx="14"/>
          </p:nvPr>
        </p:nvPicPr>
        <p:blipFill rotWithShape="1">
          <a:blip r:embed="rId2"/>
          <a:srcRect l="1555" r="-968" b="2709"/>
          <a:stretch/>
        </p:blipFill>
        <p:spPr>
          <a:xfrm>
            <a:off x="6176546" y="1590262"/>
            <a:ext cx="5706236" cy="4273826"/>
          </a:xfrm>
          <a:prstGeom prst="rect">
            <a:avLst/>
          </a:prstGeom>
        </p:spPr>
      </p:pic>
    </p:spTree>
    <p:extLst>
      <p:ext uri="{BB962C8B-B14F-4D97-AF65-F5344CB8AC3E}">
        <p14:creationId xmlns:p14="http://schemas.microsoft.com/office/powerpoint/2010/main" val="16138899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604</TotalTime>
  <Words>1929</Words>
  <Application>Microsoft Macintosh PowerPoint</Application>
  <PresentationFormat>Widescreen</PresentationFormat>
  <Paragraphs>104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Courier New</vt:lpstr>
      <vt:lpstr>Tw Cen MT</vt:lpstr>
      <vt:lpstr>Droplet</vt:lpstr>
      <vt:lpstr>Your mouth, the gateway to your body</vt:lpstr>
      <vt:lpstr>What are probiotics ? </vt:lpstr>
      <vt:lpstr>The oral microbiome</vt:lpstr>
      <vt:lpstr>Bacteria and it’s relationship to Gum disease and caries</vt:lpstr>
      <vt:lpstr>PowerPoint Presentation</vt:lpstr>
      <vt:lpstr>Gum Disease</vt:lpstr>
      <vt:lpstr>Dental Caries?</vt:lpstr>
      <vt:lpstr>Properties of the probiotic</vt:lpstr>
      <vt:lpstr>Bacteria and its relationship to our Gut health</vt:lpstr>
      <vt:lpstr>Benefits and research findings of  Probiotics </vt:lpstr>
      <vt:lpstr>Oral Probiotics in Dentistry </vt:lpstr>
      <vt:lpstr>PowerPoint Presentation</vt:lpstr>
      <vt:lpstr>PowerPoint Presentation</vt:lpstr>
      <vt:lpstr>Ways to incorporate probiotics</vt:lpstr>
      <vt:lpstr>Role of the dental hygienist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dental caries?</dc:title>
  <dc:creator>Jenny Lau</dc:creator>
  <cp:lastModifiedBy>Yahya.Salim@mail.citytech.cuny.edu</cp:lastModifiedBy>
  <cp:revision>99</cp:revision>
  <dcterms:created xsi:type="dcterms:W3CDTF">2019-04-06T01:52:56Z</dcterms:created>
  <dcterms:modified xsi:type="dcterms:W3CDTF">2020-04-22T02:17:33Z</dcterms:modified>
</cp:coreProperties>
</file>