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59" r:id="rId4"/>
    <p:sldId id="260" r:id="rId5"/>
    <p:sldId id="262" r:id="rId6"/>
    <p:sldId id="261" r:id="rId7"/>
    <p:sldId id="263" r:id="rId8"/>
    <p:sldId id="258" r:id="rId9"/>
    <p:sldId id="278" r:id="rId10"/>
    <p:sldId id="279" r:id="rId11"/>
    <p:sldId id="280" r:id="rId12"/>
    <p:sldId id="281" r:id="rId13"/>
    <p:sldId id="265" r:id="rId14"/>
    <p:sldId id="266" r:id="rId15"/>
    <p:sldId id="267" r:id="rId16"/>
    <p:sldId id="268" r:id="rId17"/>
    <p:sldId id="269" r:id="rId18"/>
    <p:sldId id="270" r:id="rId19"/>
    <p:sldId id="272" r:id="rId20"/>
    <p:sldId id="273" r:id="rId21"/>
    <p:sldId id="274" r:id="rId22"/>
    <p:sldId id="275" r:id="rId23"/>
    <p:sldId id="264" r:id="rId24"/>
    <p:sldId id="282" r:id="rId25"/>
    <p:sldId id="271"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9" autoAdjust="0"/>
    <p:restoredTop sz="94660"/>
  </p:normalViewPr>
  <p:slideViewPr>
    <p:cSldViewPr snapToGrid="0">
      <p:cViewPr varScale="1">
        <p:scale>
          <a:sx n="110" d="100"/>
          <a:sy n="110" d="100"/>
        </p:scale>
        <p:origin x="37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652ED-FC87-4745-9F4F-0999C84E10E6}" type="datetimeFigureOut">
              <a:rPr lang="en-US" smtClean="0"/>
              <a:t>8/3/19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E908D-DDF1-4F80-91B1-A4DEAE0C18FB}" type="slidenum">
              <a:rPr lang="en-US" smtClean="0"/>
              <a:t>‹#›</a:t>
            </a:fld>
            <a:endParaRPr lang="en-US"/>
          </a:p>
        </p:txBody>
      </p:sp>
    </p:spTree>
    <p:extLst>
      <p:ext uri="{BB962C8B-B14F-4D97-AF65-F5344CB8AC3E}">
        <p14:creationId xmlns:p14="http://schemas.microsoft.com/office/powerpoint/2010/main" val="121929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013C22-A635-4AE8-8357-EB489E41AA04}" type="datetime1">
              <a:rPr lang="en-US" smtClean="0"/>
              <a:t>8/3/19</a:t>
            </a:fld>
            <a:endParaRPr lang="en-US" dirty="0"/>
          </a:p>
        </p:txBody>
      </p:sp>
      <p:sp>
        <p:nvSpPr>
          <p:cNvPr id="5" name="Footer Placeholder 4"/>
          <p:cNvSpPr>
            <a:spLocks noGrp="1"/>
          </p:cNvSpPr>
          <p:nvPr>
            <p:ph type="ftr" sz="quarter" idx="11"/>
          </p:nvPr>
        </p:nvSpPr>
        <p:spPr/>
        <p:txBody>
          <a:bodyPr/>
          <a:lstStyle/>
          <a:p>
            <a:r>
              <a:rPr lang="en-US"/>
              <a:t>Saudia Majeed-Group 3-Part A</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FB2EA1-F11B-467E-9872-8BE2D6F5EEBA}" type="datetime1">
              <a:rPr lang="en-US" smtClean="0"/>
              <a:t>8/3/19</a:t>
            </a:fld>
            <a:endParaRPr lang="en-US" dirty="0"/>
          </a:p>
        </p:txBody>
      </p:sp>
      <p:sp>
        <p:nvSpPr>
          <p:cNvPr id="5" name="Footer Placeholder 4"/>
          <p:cNvSpPr>
            <a:spLocks noGrp="1"/>
          </p:cNvSpPr>
          <p:nvPr>
            <p:ph type="ftr" sz="quarter" idx="11"/>
          </p:nvPr>
        </p:nvSpPr>
        <p:spPr/>
        <p:txBody>
          <a:bodyPr/>
          <a:lstStyle/>
          <a:p>
            <a:r>
              <a:rPr lang="en-US"/>
              <a:t>Saudia Majeed-Group 3-Part A</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CEC4A-5A2B-433C-8265-BA5B2CDC920A}" type="datetime1">
              <a:rPr lang="en-US" smtClean="0"/>
              <a:t>8/3/19</a:t>
            </a:fld>
            <a:endParaRPr lang="en-US" dirty="0"/>
          </a:p>
        </p:txBody>
      </p:sp>
      <p:sp>
        <p:nvSpPr>
          <p:cNvPr id="5" name="Footer Placeholder 4"/>
          <p:cNvSpPr>
            <a:spLocks noGrp="1"/>
          </p:cNvSpPr>
          <p:nvPr>
            <p:ph type="ftr" sz="quarter" idx="11"/>
          </p:nvPr>
        </p:nvSpPr>
        <p:spPr/>
        <p:txBody>
          <a:bodyPr/>
          <a:lstStyle/>
          <a:p>
            <a:r>
              <a:rPr lang="en-US"/>
              <a:t>Saudia Majeed-Group 3-Part A</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B0CF9CF-672F-4868-91AE-47546BB8EFFE}" type="datetime1">
              <a:rPr lang="en-US" smtClean="0"/>
              <a:t>8/3/19</a:t>
            </a:fld>
            <a:endParaRPr lang="en-US" dirty="0"/>
          </a:p>
        </p:txBody>
      </p:sp>
      <p:sp>
        <p:nvSpPr>
          <p:cNvPr id="6" name="Footer Placeholder 5"/>
          <p:cNvSpPr>
            <a:spLocks noGrp="1"/>
          </p:cNvSpPr>
          <p:nvPr>
            <p:ph type="ftr" sz="quarter" idx="11"/>
          </p:nvPr>
        </p:nvSpPr>
        <p:spPr/>
        <p:txBody>
          <a:bodyPr/>
          <a:lstStyle/>
          <a:p>
            <a:r>
              <a:rPr lang="en-US"/>
              <a:t>Saudia Majeed-Group 3-Part 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BAB5C69-72D0-4546-BFE4-9D9D02121276}" type="datetime1">
              <a:rPr lang="en-US" smtClean="0"/>
              <a:t>8/3/19</a:t>
            </a:fld>
            <a:endParaRPr lang="en-US" dirty="0"/>
          </a:p>
        </p:txBody>
      </p:sp>
      <p:sp>
        <p:nvSpPr>
          <p:cNvPr id="6" name="Footer Placeholder 5"/>
          <p:cNvSpPr>
            <a:spLocks noGrp="1"/>
          </p:cNvSpPr>
          <p:nvPr>
            <p:ph type="ftr" sz="quarter" idx="11"/>
          </p:nvPr>
        </p:nvSpPr>
        <p:spPr/>
        <p:txBody>
          <a:bodyPr/>
          <a:lstStyle/>
          <a:p>
            <a:r>
              <a:rPr lang="en-US"/>
              <a:t>Saudia Majeed-Group 3-Part A</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0F122A3-BC34-4BA6-80FD-D13C3D12626A}" type="datetime1">
              <a:rPr lang="en-US" smtClean="0"/>
              <a:t>8/3/19</a:t>
            </a:fld>
            <a:endParaRPr lang="en-US" dirty="0"/>
          </a:p>
        </p:txBody>
      </p:sp>
      <p:sp>
        <p:nvSpPr>
          <p:cNvPr id="6" name="Footer Placeholder 5"/>
          <p:cNvSpPr>
            <a:spLocks noGrp="1"/>
          </p:cNvSpPr>
          <p:nvPr>
            <p:ph type="ftr" sz="quarter" idx="11"/>
          </p:nvPr>
        </p:nvSpPr>
        <p:spPr/>
        <p:txBody>
          <a:bodyPr/>
          <a:lstStyle/>
          <a:p>
            <a:r>
              <a:rPr lang="en-US"/>
              <a:t>Saudia Majeed-Group 3-Part 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828EF-74BC-4D0C-A4F1-78FB8CCD4A17}" type="datetime1">
              <a:rPr lang="en-US" smtClean="0"/>
              <a:t>8/3/19</a:t>
            </a:fld>
            <a:endParaRPr lang="en-US" dirty="0"/>
          </a:p>
        </p:txBody>
      </p:sp>
      <p:sp>
        <p:nvSpPr>
          <p:cNvPr id="5" name="Footer Placeholder 4"/>
          <p:cNvSpPr>
            <a:spLocks noGrp="1"/>
          </p:cNvSpPr>
          <p:nvPr>
            <p:ph type="ftr" sz="quarter" idx="11"/>
          </p:nvPr>
        </p:nvSpPr>
        <p:spPr/>
        <p:txBody>
          <a:bodyPr/>
          <a:lstStyle/>
          <a:p>
            <a:r>
              <a:rPr lang="en-US"/>
              <a:t>Saudia Majeed-Group 3-Part 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8761F-E27E-4E38-B87D-96185BD15E26}" type="datetime1">
              <a:rPr lang="en-US" smtClean="0"/>
              <a:t>8/3/19</a:t>
            </a:fld>
            <a:endParaRPr lang="en-US" dirty="0"/>
          </a:p>
        </p:txBody>
      </p:sp>
      <p:sp>
        <p:nvSpPr>
          <p:cNvPr id="5" name="Footer Placeholder 4"/>
          <p:cNvSpPr>
            <a:spLocks noGrp="1"/>
          </p:cNvSpPr>
          <p:nvPr>
            <p:ph type="ftr" sz="quarter" idx="11"/>
          </p:nvPr>
        </p:nvSpPr>
        <p:spPr/>
        <p:txBody>
          <a:bodyPr/>
          <a:lstStyle/>
          <a:p>
            <a:r>
              <a:rPr lang="en-US"/>
              <a:t>Saudia Majeed-Group 3-Part 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B54281-C7EC-47D9-B6BC-AB63C7BF08FE}" type="datetime1">
              <a:rPr lang="en-US" smtClean="0"/>
              <a:t>8/3/19</a:t>
            </a:fld>
            <a:endParaRPr lang="en-US" dirty="0"/>
          </a:p>
        </p:txBody>
      </p:sp>
      <p:sp>
        <p:nvSpPr>
          <p:cNvPr id="5" name="Footer Placeholder 4"/>
          <p:cNvSpPr>
            <a:spLocks noGrp="1"/>
          </p:cNvSpPr>
          <p:nvPr>
            <p:ph type="ftr" sz="quarter" idx="11"/>
          </p:nvPr>
        </p:nvSpPr>
        <p:spPr/>
        <p:txBody>
          <a:bodyPr/>
          <a:lstStyle/>
          <a:p>
            <a:r>
              <a:rPr lang="en-US"/>
              <a:t>Saudia Majeed-Group 3-Part 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B91A21-431A-4297-BF29-9FFF272EADC2}" type="datetime1">
              <a:rPr lang="en-US" smtClean="0"/>
              <a:t>8/3/19</a:t>
            </a:fld>
            <a:endParaRPr lang="en-US" dirty="0"/>
          </a:p>
        </p:txBody>
      </p:sp>
      <p:sp>
        <p:nvSpPr>
          <p:cNvPr id="5" name="Footer Placeholder 4"/>
          <p:cNvSpPr>
            <a:spLocks noGrp="1"/>
          </p:cNvSpPr>
          <p:nvPr>
            <p:ph type="ftr" sz="quarter" idx="11"/>
          </p:nvPr>
        </p:nvSpPr>
        <p:spPr/>
        <p:txBody>
          <a:bodyPr/>
          <a:lstStyle/>
          <a:p>
            <a:r>
              <a:rPr lang="en-US"/>
              <a:t>Saudia Majeed-Group 3-Part A</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BEA213-6A7B-422E-8C80-921AEAE0BFA1}" type="datetime1">
              <a:rPr lang="en-US" smtClean="0"/>
              <a:t>8/3/19</a:t>
            </a:fld>
            <a:endParaRPr lang="en-US" dirty="0"/>
          </a:p>
        </p:txBody>
      </p:sp>
      <p:sp>
        <p:nvSpPr>
          <p:cNvPr id="6" name="Footer Placeholder 5"/>
          <p:cNvSpPr>
            <a:spLocks noGrp="1"/>
          </p:cNvSpPr>
          <p:nvPr>
            <p:ph type="ftr" sz="quarter" idx="11"/>
          </p:nvPr>
        </p:nvSpPr>
        <p:spPr/>
        <p:txBody>
          <a:bodyPr/>
          <a:lstStyle/>
          <a:p>
            <a:r>
              <a:rPr lang="en-US"/>
              <a:t>Saudia Majeed-Group 3-Part A</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D80A6C-14F6-4ED8-947B-22CA20B12EDC}" type="datetime1">
              <a:rPr lang="en-US" smtClean="0"/>
              <a:t>8/3/19</a:t>
            </a:fld>
            <a:endParaRPr lang="en-US" dirty="0"/>
          </a:p>
        </p:txBody>
      </p:sp>
      <p:sp>
        <p:nvSpPr>
          <p:cNvPr id="8" name="Footer Placeholder 7"/>
          <p:cNvSpPr>
            <a:spLocks noGrp="1"/>
          </p:cNvSpPr>
          <p:nvPr>
            <p:ph type="ftr" sz="quarter" idx="11"/>
          </p:nvPr>
        </p:nvSpPr>
        <p:spPr/>
        <p:txBody>
          <a:bodyPr/>
          <a:lstStyle/>
          <a:p>
            <a:r>
              <a:rPr lang="en-US"/>
              <a:t>Saudia Majeed-Group 3-Part A</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A751F3-F211-449B-8107-95EAACA3B6F3}" type="datetime1">
              <a:rPr lang="en-US" smtClean="0"/>
              <a:t>8/3/19</a:t>
            </a:fld>
            <a:endParaRPr lang="en-US" dirty="0"/>
          </a:p>
        </p:txBody>
      </p:sp>
      <p:sp>
        <p:nvSpPr>
          <p:cNvPr id="4" name="Footer Placeholder 3"/>
          <p:cNvSpPr>
            <a:spLocks noGrp="1"/>
          </p:cNvSpPr>
          <p:nvPr>
            <p:ph type="ftr" sz="quarter" idx="11"/>
          </p:nvPr>
        </p:nvSpPr>
        <p:spPr/>
        <p:txBody>
          <a:bodyPr/>
          <a:lstStyle/>
          <a:p>
            <a:r>
              <a:rPr lang="en-US"/>
              <a:t>Saudia Majeed-Group 3-Part A</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61252-E952-4041-8346-E1B47E8CAA9A}" type="datetime1">
              <a:rPr lang="en-US" smtClean="0"/>
              <a:t>8/3/19</a:t>
            </a:fld>
            <a:endParaRPr lang="en-US" dirty="0"/>
          </a:p>
        </p:txBody>
      </p:sp>
      <p:sp>
        <p:nvSpPr>
          <p:cNvPr id="3" name="Footer Placeholder 2"/>
          <p:cNvSpPr>
            <a:spLocks noGrp="1"/>
          </p:cNvSpPr>
          <p:nvPr>
            <p:ph type="ftr" sz="quarter" idx="11"/>
          </p:nvPr>
        </p:nvSpPr>
        <p:spPr/>
        <p:txBody>
          <a:bodyPr/>
          <a:lstStyle/>
          <a:p>
            <a:r>
              <a:rPr lang="en-US"/>
              <a:t>Saudia Majeed-Group 3-Part A</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DAD62BF-0685-4863-8735-3F52973F2C8F}" type="datetime1">
              <a:rPr lang="en-US" smtClean="0"/>
              <a:t>8/3/19</a:t>
            </a:fld>
            <a:endParaRPr lang="en-US" dirty="0"/>
          </a:p>
        </p:txBody>
      </p:sp>
      <p:sp>
        <p:nvSpPr>
          <p:cNvPr id="6" name="Footer Placeholder 5"/>
          <p:cNvSpPr>
            <a:spLocks noGrp="1"/>
          </p:cNvSpPr>
          <p:nvPr>
            <p:ph type="ftr" sz="quarter" idx="11"/>
          </p:nvPr>
        </p:nvSpPr>
        <p:spPr/>
        <p:txBody>
          <a:bodyPr/>
          <a:lstStyle/>
          <a:p>
            <a:r>
              <a:rPr lang="en-US"/>
              <a:t>Saudia Majeed-Group 3-Part A</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4F06EB-C5FD-4A4B-ADAF-1751C9E582EA}" type="datetime1">
              <a:rPr lang="en-US" smtClean="0"/>
              <a:t>8/3/19</a:t>
            </a:fld>
            <a:endParaRPr lang="en-US" dirty="0"/>
          </a:p>
        </p:txBody>
      </p:sp>
      <p:sp>
        <p:nvSpPr>
          <p:cNvPr id="6" name="Footer Placeholder 5"/>
          <p:cNvSpPr>
            <a:spLocks noGrp="1"/>
          </p:cNvSpPr>
          <p:nvPr>
            <p:ph type="ftr" sz="quarter" idx="11"/>
          </p:nvPr>
        </p:nvSpPr>
        <p:spPr/>
        <p:txBody>
          <a:bodyPr/>
          <a:lstStyle/>
          <a:p>
            <a:r>
              <a:rPr lang="en-US"/>
              <a:t>Saudia Majeed-Group 3-Part 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872766C-42A7-412D-BEA3-57F7D38DE901}" type="datetime1">
              <a:rPr lang="en-US" smtClean="0"/>
              <a:t>8/3/19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Saudia Majeed-Group 3-Part A</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aaaai.org/conditions-and-treatments/treatments/drug-guide/skin-allergy-medications.aspx" TargetMode="External"/><Relationship Id="rId3" Type="http://schemas.openxmlformats.org/officeDocument/2006/relationships/hyperlink" Target="https://www.aaaai.org/conditions-and-treatments/drug-guide/immunomodulator-allergy" TargetMode="External"/><Relationship Id="rId7" Type="http://schemas.openxmlformats.org/officeDocument/2006/relationships/hyperlink" Target="https://www.aaaai.org/conditions-and-treatments/treatments/drug-guide/allergic-emergency-medications.aspx" TargetMode="External"/><Relationship Id="rId2" Type="http://schemas.openxmlformats.org/officeDocument/2006/relationships/hyperlink" Target="https://www.aaaai.org/conditions-and-treatments/treatments/drug-guide/allergy-medications.aspx" TargetMode="External"/><Relationship Id="rId1" Type="http://schemas.openxmlformats.org/officeDocument/2006/relationships/slideLayout" Target="../slideLayouts/slideLayout2.xml"/><Relationship Id="rId6" Type="http://schemas.openxmlformats.org/officeDocument/2006/relationships/hyperlink" Target="https://www.aaaai.org/conditions-and-treatments/treatments/drug-guide/eye-medications.aspx" TargetMode="External"/><Relationship Id="rId11" Type="http://schemas.openxmlformats.org/officeDocument/2006/relationships/hyperlink" Target="https://www.aaaai.org/conditions-and-treatments/drug-guide/sublingual-immunotherapy-slit-tablet.aspx" TargetMode="External"/><Relationship Id="rId5" Type="http://schemas.openxmlformats.org/officeDocument/2006/relationships/hyperlink" Target="https://www.aaaai.org/conditions-and-treatments/treatments/drug-guide/nasal-medication.aspx" TargetMode="External"/><Relationship Id="rId10" Type="http://schemas.openxmlformats.org/officeDocument/2006/relationships/hyperlink" Target="https://www.aaaai.org/conditions-and-treatments/treatments/drug-guide/oral-corticosteroid-medications.aspx" TargetMode="External"/><Relationship Id="rId4" Type="http://schemas.openxmlformats.org/officeDocument/2006/relationships/hyperlink" Target="https://www.aaaai.org/conditions-and-treatments/drug-guide/montelukast" TargetMode="External"/><Relationship Id="rId9" Type="http://schemas.openxmlformats.org/officeDocument/2006/relationships/hyperlink" Target="https://www.aaaai.org/conditions-and-treatments/drug-guide/immunomodulator-medication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edicinenet.com/antihistamines-oral/article.ht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sofislife.com/science/the-science-of-mushroom-beta-glucan/beta-glucan-vs-allergie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pubmed/12839324" TargetMode="External"/><Relationship Id="rId2" Type="http://schemas.openxmlformats.org/officeDocument/2006/relationships/hyperlink" Target="https://www.mayoclinic.org/diseases-conditions/allergies/in-depth/allergy-medications/art-2004740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uspharmacist.com/article/allergic-rhinitis-and-intranasal-corticosteroid-sprays" TargetMode="External"/><Relationship Id="rId2" Type="http://schemas.openxmlformats.org/officeDocument/2006/relationships/hyperlink" Target="https://www.webmd.com/allergies/allergy-medications#1" TargetMode="External"/><Relationship Id="rId1" Type="http://schemas.openxmlformats.org/officeDocument/2006/relationships/slideLayout" Target="../slideLayouts/slideLayout2.xml"/><Relationship Id="rId5" Type="http://schemas.openxmlformats.org/officeDocument/2006/relationships/hyperlink" Target="https://onlinelibrary.wiley.com/doi/full/10.1111/j.1398-9995.2008.01750.x" TargetMode="External"/><Relationship Id="rId4" Type="http://schemas.openxmlformats.org/officeDocument/2006/relationships/hyperlink" Target="https://waojournal.biomedcentral.com/articles/10.1186/1939-4551-4-S3-S22"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medicinenet.com/hereditary_angioedema_hae/article.htm%23hereditary_angioedema_hae_definition_and_facts" TargetMode="External"/><Relationship Id="rId2" Type="http://schemas.openxmlformats.org/officeDocument/2006/relationships/hyperlink" Target="https://www.medicinenet.com/antihistamines-oral/article.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verydayhealth.com/antihistamine/guide/" TargetMode="External"/><Relationship Id="rId7" Type="http://schemas.openxmlformats.org/officeDocument/2006/relationships/hyperlink" Target="http://www.americanmedtech.org/Portals/0/PDF/Meetings%20and%20Events/National%20Meeting/2013/1308%20-%20Patient%20Medical%20Conditions%20That%20Affect%20Dental%20Treatment.pdf" TargetMode="External"/><Relationship Id="rId2" Type="http://schemas.openxmlformats.org/officeDocument/2006/relationships/hyperlink" Target="https://www.medicalnewstoday.com/articles/311845.php" TargetMode="External"/><Relationship Id="rId1" Type="http://schemas.openxmlformats.org/officeDocument/2006/relationships/slideLayout" Target="../slideLayouts/slideLayout2.xml"/><Relationship Id="rId6" Type="http://schemas.openxmlformats.org/officeDocument/2006/relationships/hyperlink" Target="https://www.guardiandirect.com/resources/articles/5-medications-may-be-causing-your-teeth-decay" TargetMode="External"/><Relationship Id="rId5" Type="http://schemas.openxmlformats.org/officeDocument/2006/relationships/hyperlink" Target="https://www.rxlist.com/adrenalin-side-effects-drug-center.htm%23overview" TargetMode="External"/><Relationship Id="rId4" Type="http://schemas.openxmlformats.org/officeDocument/2006/relationships/hyperlink" Target="https://www.rxlist.com/flonase-side-effects-drug-center.htm%23overvie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harmaceutical-journal.com/learning/learning-article/dry-mouth-advice-and-management/20204481.article?firstPass=fals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allergy and the body's defense"/>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0156" b="8908"/>
          <a:stretch/>
        </p:blipFill>
        <p:spPr bwMode="auto">
          <a:xfrm>
            <a:off x="20" y="10"/>
            <a:ext cx="12191980"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2589213" y="2514600"/>
            <a:ext cx="8915399" cy="2262781"/>
          </a:xfrm>
        </p:spPr>
        <p:txBody>
          <a:bodyPr>
            <a:normAutofit/>
          </a:bodyPr>
          <a:lstStyle/>
          <a:p>
            <a:pPr>
              <a:lnSpc>
                <a:spcPct val="90000"/>
              </a:lnSpc>
            </a:pPr>
            <a:br>
              <a:rPr lang="en-US" sz="5000">
                <a:solidFill>
                  <a:schemeClr val="tx1"/>
                </a:solidFill>
              </a:rPr>
            </a:br>
            <a:r>
              <a:rPr lang="en-US" sz="5000">
                <a:solidFill>
                  <a:schemeClr val="tx1"/>
                </a:solidFill>
              </a:rPr>
              <a:t>Prescription and OTC anti-allergy medications</a:t>
            </a:r>
          </a:p>
        </p:txBody>
      </p:sp>
      <p:sp>
        <p:nvSpPr>
          <p:cNvPr id="3" name="Subtitle 2"/>
          <p:cNvSpPr>
            <a:spLocks noGrp="1"/>
          </p:cNvSpPr>
          <p:nvPr>
            <p:ph type="subTitle" idx="1"/>
          </p:nvPr>
        </p:nvSpPr>
        <p:spPr>
          <a:xfrm>
            <a:off x="2589213" y="4777379"/>
            <a:ext cx="8915399" cy="1126283"/>
          </a:xfrm>
        </p:spPr>
        <p:txBody>
          <a:bodyPr>
            <a:normAutofit/>
          </a:bodyPr>
          <a:lstStyle/>
          <a:p>
            <a:r>
              <a:rPr lang="en-US" dirty="0"/>
              <a:t>Group 3</a:t>
            </a:r>
          </a:p>
          <a:p>
            <a:r>
              <a:rPr lang="en-US" dirty="0"/>
              <a:t>Saudia Majeed| Yahya Salim| </a:t>
            </a:r>
            <a:r>
              <a:rPr lang="en-US" dirty="0" err="1"/>
              <a:t>Jashlie</a:t>
            </a:r>
            <a:r>
              <a:rPr lang="en-US" dirty="0"/>
              <a:t> Sanchez| Yi </a:t>
            </a:r>
            <a:r>
              <a:rPr lang="en-US" dirty="0" err="1"/>
              <a:t>Yi</a:t>
            </a:r>
            <a:r>
              <a:rPr lang="en-US" dirty="0"/>
              <a:t> Chan</a:t>
            </a:r>
          </a:p>
          <a:p>
            <a:r>
              <a:rPr lang="en-US" sz="900" dirty="0"/>
              <a:t>Image credit: Getty Images/</a:t>
            </a:r>
            <a:r>
              <a:rPr lang="en-US" sz="900" dirty="0" err="1"/>
              <a:t>iStockphoto</a:t>
            </a:r>
            <a:endParaRPr lang="en-US" sz="900" dirty="0"/>
          </a:p>
        </p:txBody>
      </p:sp>
      <p:sp>
        <p:nvSpPr>
          <p:cNvPr id="73" name="Rectangle 72">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 name="Footer Placeholder 3"/>
          <p:cNvSpPr>
            <a:spLocks noGrp="1"/>
          </p:cNvSpPr>
          <p:nvPr>
            <p:ph type="ftr" sz="quarter" idx="11"/>
          </p:nvPr>
        </p:nvSpPr>
        <p:spPr/>
        <p:txBody>
          <a:bodyPr/>
          <a:lstStyle/>
          <a:p>
            <a:r>
              <a:rPr lang="en-US"/>
              <a:t>Saudia Majeed-Group 3-Part A</a:t>
            </a:r>
            <a:endParaRPr lang="en-US" dirty="0"/>
          </a:p>
        </p:txBody>
      </p:sp>
    </p:spTree>
    <p:extLst>
      <p:ext uri="{BB962C8B-B14F-4D97-AF65-F5344CB8AC3E}">
        <p14:creationId xmlns:p14="http://schemas.microsoft.com/office/powerpoint/2010/main" val="31343175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5C46-1972-AC40-BDA1-5E72651005FB}"/>
              </a:ext>
            </a:extLst>
          </p:cNvPr>
          <p:cNvSpPr>
            <a:spLocks noGrp="1"/>
          </p:cNvSpPr>
          <p:nvPr>
            <p:ph type="title"/>
          </p:nvPr>
        </p:nvSpPr>
        <p:spPr/>
        <p:txBody>
          <a:bodyPr/>
          <a:lstStyle/>
          <a:p>
            <a:r>
              <a:rPr lang="en-US" dirty="0"/>
              <a:t>Second Generation Antihistamine</a:t>
            </a:r>
          </a:p>
        </p:txBody>
      </p:sp>
      <p:sp>
        <p:nvSpPr>
          <p:cNvPr id="3" name="Content Placeholder 2">
            <a:extLst>
              <a:ext uri="{FF2B5EF4-FFF2-40B4-BE49-F238E27FC236}">
                <a16:creationId xmlns:a16="http://schemas.microsoft.com/office/drawing/2014/main" id="{B59BDEB2-EA9C-E941-A7AD-8F06ABD025C6}"/>
              </a:ext>
            </a:extLst>
          </p:cNvPr>
          <p:cNvSpPr>
            <a:spLocks noGrp="1"/>
          </p:cNvSpPr>
          <p:nvPr>
            <p:ph idx="1"/>
          </p:nvPr>
        </p:nvSpPr>
        <p:spPr/>
        <p:txBody>
          <a:bodyPr/>
          <a:lstStyle/>
          <a:p>
            <a:r>
              <a:rPr lang="en-US" dirty="0"/>
              <a:t>These drugs are major advance in antihistamine because of their minimal  sedative or non sedative effect due to their limit on penetrating the BBB and having no anticholinergic effects because they’re highly selective for the histamine H</a:t>
            </a:r>
            <a:r>
              <a:rPr lang="en-US" baseline="-25000" dirty="0"/>
              <a:t>1</a:t>
            </a:r>
            <a:r>
              <a:rPr lang="en-US" dirty="0"/>
              <a:t>-receptor. </a:t>
            </a:r>
          </a:p>
        </p:txBody>
      </p:sp>
      <p:sp>
        <p:nvSpPr>
          <p:cNvPr id="4" name="Footer Placeholder 3">
            <a:extLst>
              <a:ext uri="{FF2B5EF4-FFF2-40B4-BE49-F238E27FC236}">
                <a16:creationId xmlns:a16="http://schemas.microsoft.com/office/drawing/2014/main" id="{4981A58F-37B3-8244-B663-04D08081821B}"/>
              </a:ext>
            </a:extLst>
          </p:cNvPr>
          <p:cNvSpPr>
            <a:spLocks noGrp="1"/>
          </p:cNvSpPr>
          <p:nvPr>
            <p:ph type="ftr" sz="quarter" idx="11"/>
          </p:nvPr>
        </p:nvSpPr>
        <p:spPr>
          <a:xfrm>
            <a:off x="2589212" y="6135808"/>
            <a:ext cx="7619999" cy="365125"/>
          </a:xfrm>
        </p:spPr>
        <p:txBody>
          <a:bodyPr/>
          <a:lstStyle/>
          <a:p>
            <a:r>
              <a:rPr lang="en-US" dirty="0"/>
              <a:t>Yahya Salim-Group 3-Part B</a:t>
            </a:r>
          </a:p>
        </p:txBody>
      </p:sp>
    </p:spTree>
    <p:extLst>
      <p:ext uri="{BB962C8B-B14F-4D97-AF65-F5344CB8AC3E}">
        <p14:creationId xmlns:p14="http://schemas.microsoft.com/office/powerpoint/2010/main" val="309513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65F3-0284-FA4C-A8C7-9180A2C81831}"/>
              </a:ext>
            </a:extLst>
          </p:cNvPr>
          <p:cNvSpPr>
            <a:spLocks noGrp="1"/>
          </p:cNvSpPr>
          <p:nvPr>
            <p:ph type="title"/>
          </p:nvPr>
        </p:nvSpPr>
        <p:spPr/>
        <p:txBody>
          <a:bodyPr/>
          <a:lstStyle/>
          <a:p>
            <a:r>
              <a:rPr lang="en-US" dirty="0">
                <a:latin typeface="+mn-lt"/>
              </a:rPr>
              <a:t>Elimination </a:t>
            </a:r>
          </a:p>
        </p:txBody>
      </p:sp>
      <p:sp>
        <p:nvSpPr>
          <p:cNvPr id="3" name="Content Placeholder 2">
            <a:extLst>
              <a:ext uri="{FF2B5EF4-FFF2-40B4-BE49-F238E27FC236}">
                <a16:creationId xmlns:a16="http://schemas.microsoft.com/office/drawing/2014/main" id="{96EE5529-1A2F-1644-A226-0AFF31E7F271}"/>
              </a:ext>
            </a:extLst>
          </p:cNvPr>
          <p:cNvSpPr>
            <a:spLocks noGrp="1"/>
          </p:cNvSpPr>
          <p:nvPr>
            <p:ph idx="1"/>
          </p:nvPr>
        </p:nvSpPr>
        <p:spPr/>
        <p:txBody>
          <a:bodyPr/>
          <a:lstStyle/>
          <a:p>
            <a:r>
              <a:rPr lang="en-US" dirty="0"/>
              <a:t>Not all H1-antihistamine drugs are eliminated similar. </a:t>
            </a:r>
          </a:p>
          <a:p>
            <a:r>
              <a:rPr lang="en-US" dirty="0" err="1"/>
              <a:t>Etirizine</a:t>
            </a:r>
            <a:r>
              <a:rPr lang="en-US" dirty="0"/>
              <a:t> and Levocetirizine are not metabolized and are excreted primarily unchanged in the urine.</a:t>
            </a:r>
          </a:p>
          <a:p>
            <a:r>
              <a:rPr lang="en-US" dirty="0"/>
              <a:t>Desloratadine undergoes extensive metabolism in the liver (Increase drug-drug interactions). </a:t>
            </a:r>
          </a:p>
          <a:p>
            <a:r>
              <a:rPr lang="en-US" dirty="0"/>
              <a:t>Fexofenadine undergoes minimal (5%) metabolism in liver and is excreted 80% via feces and 10% urine. (potential for interactions with grapefruit juice) </a:t>
            </a:r>
          </a:p>
        </p:txBody>
      </p:sp>
      <p:sp>
        <p:nvSpPr>
          <p:cNvPr id="4" name="Footer Placeholder 3">
            <a:extLst>
              <a:ext uri="{FF2B5EF4-FFF2-40B4-BE49-F238E27FC236}">
                <a16:creationId xmlns:a16="http://schemas.microsoft.com/office/drawing/2014/main" id="{17E5BB05-7762-1E49-A32E-D9B85A78191D}"/>
              </a:ext>
            </a:extLst>
          </p:cNvPr>
          <p:cNvSpPr>
            <a:spLocks noGrp="1"/>
          </p:cNvSpPr>
          <p:nvPr>
            <p:ph type="ftr" sz="quarter" idx="11"/>
          </p:nvPr>
        </p:nvSpPr>
        <p:spPr>
          <a:xfrm>
            <a:off x="2589212" y="6135808"/>
            <a:ext cx="7619999" cy="365125"/>
          </a:xfrm>
        </p:spPr>
        <p:txBody>
          <a:bodyPr/>
          <a:lstStyle/>
          <a:p>
            <a:r>
              <a:rPr lang="en-US" dirty="0"/>
              <a:t>Yahya Salim-Group 3-Part B</a:t>
            </a:r>
          </a:p>
        </p:txBody>
      </p:sp>
    </p:spTree>
    <p:extLst>
      <p:ext uri="{BB962C8B-B14F-4D97-AF65-F5344CB8AC3E}">
        <p14:creationId xmlns:p14="http://schemas.microsoft.com/office/powerpoint/2010/main" val="286805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71D2-2680-9D43-9934-C4A0B0799F8F}"/>
              </a:ext>
            </a:extLst>
          </p:cNvPr>
          <p:cNvSpPr>
            <a:spLocks noGrp="1"/>
          </p:cNvSpPr>
          <p:nvPr>
            <p:ph type="title"/>
          </p:nvPr>
        </p:nvSpPr>
        <p:spPr/>
        <p:txBody>
          <a:bodyPr/>
          <a:lstStyle/>
          <a:p>
            <a:r>
              <a:rPr lang="en-US" dirty="0"/>
              <a:t>Fire Line Therapy</a:t>
            </a:r>
          </a:p>
        </p:txBody>
      </p:sp>
      <p:sp>
        <p:nvSpPr>
          <p:cNvPr id="3" name="Content Placeholder 2">
            <a:extLst>
              <a:ext uri="{FF2B5EF4-FFF2-40B4-BE49-F238E27FC236}">
                <a16:creationId xmlns:a16="http://schemas.microsoft.com/office/drawing/2014/main" id="{7DA4AAE1-451D-7743-87E8-06AB00C89900}"/>
              </a:ext>
            </a:extLst>
          </p:cNvPr>
          <p:cNvSpPr>
            <a:spLocks noGrp="1"/>
          </p:cNvSpPr>
          <p:nvPr>
            <p:ph idx="1"/>
          </p:nvPr>
        </p:nvSpPr>
        <p:spPr/>
        <p:txBody>
          <a:bodyPr/>
          <a:lstStyle/>
          <a:p>
            <a:r>
              <a:rPr lang="en-US" dirty="0"/>
              <a:t>Corticosteroid activity is mediated by intracellular activation of the glucocorticoid receptor (GR). By physically interacting with p65 the subunits of NF-kB, GR downregulates the production of cytokines and other inflammatory molecules. </a:t>
            </a:r>
          </a:p>
          <a:p>
            <a:r>
              <a:rPr lang="en-US" dirty="0"/>
              <a:t>Due to its affinity to binding to GR </a:t>
            </a:r>
          </a:p>
          <a:p>
            <a:pPr marL="0" indent="0">
              <a:buNone/>
            </a:pPr>
            <a:r>
              <a:rPr lang="en-US" dirty="0"/>
              <a:t>receptors, Corticosteroid has shown to </a:t>
            </a:r>
          </a:p>
          <a:p>
            <a:pPr marL="0" indent="0">
              <a:buNone/>
            </a:pPr>
            <a:r>
              <a:rPr lang="en-US" dirty="0"/>
              <a:t>be very potent and effective.   </a:t>
            </a:r>
          </a:p>
        </p:txBody>
      </p:sp>
      <p:pic>
        <p:nvPicPr>
          <p:cNvPr id="4" name="Picture 3">
            <a:extLst>
              <a:ext uri="{FF2B5EF4-FFF2-40B4-BE49-F238E27FC236}">
                <a16:creationId xmlns:a16="http://schemas.microsoft.com/office/drawing/2014/main" id="{ED8346E2-83CB-D748-A7E3-77351ACA0380}"/>
              </a:ext>
            </a:extLst>
          </p:cNvPr>
          <p:cNvPicPr>
            <a:picLocks noChangeAspect="1"/>
          </p:cNvPicPr>
          <p:nvPr/>
        </p:nvPicPr>
        <p:blipFill>
          <a:blip r:embed="rId2"/>
          <a:stretch>
            <a:fillRect/>
          </a:stretch>
        </p:blipFill>
        <p:spPr>
          <a:xfrm>
            <a:off x="7364627" y="3015049"/>
            <a:ext cx="4139985" cy="2896174"/>
          </a:xfrm>
          <a:prstGeom prst="rect">
            <a:avLst/>
          </a:prstGeom>
        </p:spPr>
      </p:pic>
      <p:sp>
        <p:nvSpPr>
          <p:cNvPr id="5" name="Footer Placeholder 3">
            <a:extLst>
              <a:ext uri="{FF2B5EF4-FFF2-40B4-BE49-F238E27FC236}">
                <a16:creationId xmlns:a16="http://schemas.microsoft.com/office/drawing/2014/main" id="{10976854-33FA-4A4A-B82E-0CB2F1BEB04F}"/>
              </a:ext>
            </a:extLst>
          </p:cNvPr>
          <p:cNvSpPr>
            <a:spLocks noGrp="1"/>
          </p:cNvSpPr>
          <p:nvPr>
            <p:ph type="ftr" sz="quarter" idx="11"/>
          </p:nvPr>
        </p:nvSpPr>
        <p:spPr>
          <a:xfrm>
            <a:off x="2589212" y="6135808"/>
            <a:ext cx="7619999" cy="365125"/>
          </a:xfrm>
        </p:spPr>
        <p:txBody>
          <a:bodyPr/>
          <a:lstStyle/>
          <a:p>
            <a:r>
              <a:rPr lang="en-US" dirty="0"/>
              <a:t>Yahya Salim-Group 3-Part B</a:t>
            </a:r>
          </a:p>
        </p:txBody>
      </p:sp>
    </p:spTree>
    <p:extLst>
      <p:ext uri="{BB962C8B-B14F-4D97-AF65-F5344CB8AC3E}">
        <p14:creationId xmlns:p14="http://schemas.microsoft.com/office/powerpoint/2010/main" val="373248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606" y="141724"/>
            <a:ext cx="9628567" cy="714757"/>
          </a:xfrm>
        </p:spPr>
        <p:txBody>
          <a:bodyPr/>
          <a:lstStyle/>
          <a:p>
            <a:pPr algn="ctr"/>
            <a:r>
              <a:rPr lang="en-US" dirty="0"/>
              <a:t>Types of Allergy Medication </a:t>
            </a:r>
          </a:p>
        </p:txBody>
      </p:sp>
      <p:sp>
        <p:nvSpPr>
          <p:cNvPr id="3" name="Content Placeholder 2"/>
          <p:cNvSpPr>
            <a:spLocks noGrp="1"/>
          </p:cNvSpPr>
          <p:nvPr>
            <p:ph idx="1"/>
          </p:nvPr>
        </p:nvSpPr>
        <p:spPr>
          <a:xfrm>
            <a:off x="1634298" y="905704"/>
            <a:ext cx="10317726" cy="5030595"/>
          </a:xfrm>
        </p:spPr>
        <p:txBody>
          <a:bodyPr>
            <a:normAutofit fontScale="92500" lnSpcReduction="20000"/>
          </a:bodyPr>
          <a:lstStyle/>
          <a:p>
            <a:r>
              <a:rPr lang="en-US" b="1" dirty="0">
                <a:hlinkClick r:id="rId2"/>
              </a:rPr>
              <a:t>Antihistamines:</a:t>
            </a:r>
            <a:r>
              <a:rPr lang="en-US" dirty="0"/>
              <a:t> These medications are commonly used to treat allergies such as allergic rhinitis or sometimes urticaria (hives).</a:t>
            </a:r>
          </a:p>
          <a:p>
            <a:r>
              <a:rPr lang="en-US" b="1" dirty="0">
                <a:hlinkClick r:id="rId3"/>
              </a:rPr>
              <a:t>Immunomodulator Medications:</a:t>
            </a:r>
            <a:r>
              <a:rPr lang="en-US" dirty="0"/>
              <a:t> These medications act by directly changing the behavior of the immune system. These are also known as biological medications.</a:t>
            </a:r>
          </a:p>
          <a:p>
            <a:r>
              <a:rPr lang="en-US" b="1" dirty="0">
                <a:hlinkClick r:id="rId4"/>
              </a:rPr>
              <a:t>Leukotriene Modifiers:</a:t>
            </a:r>
            <a:r>
              <a:rPr lang="en-US" b="1" dirty="0"/>
              <a:t> </a:t>
            </a:r>
            <a:r>
              <a:rPr lang="en-US" dirty="0"/>
              <a:t>These medications are used for relief of allergic rhinitis symptoms.</a:t>
            </a:r>
          </a:p>
          <a:p>
            <a:r>
              <a:rPr lang="en-US" b="1" dirty="0">
                <a:hlinkClick r:id="rId5"/>
              </a:rPr>
              <a:t>Nasal Sprays:</a:t>
            </a:r>
            <a:r>
              <a:rPr lang="en-US" dirty="0"/>
              <a:t> various nasal sprays approved to treat allergic rhinitis and/or non-allergic rhinitis.</a:t>
            </a:r>
          </a:p>
          <a:p>
            <a:r>
              <a:rPr lang="en-US" b="1" dirty="0">
                <a:hlinkClick r:id="rId6"/>
              </a:rPr>
              <a:t>Eye Drops:</a:t>
            </a:r>
            <a:r>
              <a:rPr lang="en-US" dirty="0"/>
              <a:t> medications available to treat allergic conjunctivitis (allergic eye).</a:t>
            </a:r>
          </a:p>
          <a:p>
            <a:r>
              <a:rPr lang="en-US" b="1" dirty="0">
                <a:hlinkClick r:id="rId7"/>
              </a:rPr>
              <a:t>Allergic Emergency Medications:</a:t>
            </a:r>
            <a:r>
              <a:rPr lang="en-US" dirty="0"/>
              <a:t> These are the medications used to treat anaphylaxis.</a:t>
            </a:r>
          </a:p>
          <a:p>
            <a:r>
              <a:rPr lang="en-US" b="1" dirty="0">
                <a:hlinkClick r:id="rId8"/>
              </a:rPr>
              <a:t>Topical Ointments &amp; Creams:</a:t>
            </a:r>
            <a:r>
              <a:rPr lang="en-US" dirty="0"/>
              <a:t> topical medications used to treat conditions such as atopic dermatitis and eczema.</a:t>
            </a:r>
          </a:p>
          <a:p>
            <a:r>
              <a:rPr lang="en-US" b="1" dirty="0">
                <a:hlinkClick r:id="rId9"/>
              </a:rPr>
              <a:t>Treatment of Hereditary Angioedema:</a:t>
            </a:r>
            <a:r>
              <a:rPr lang="en-US" b="1" dirty="0"/>
              <a:t> </a:t>
            </a:r>
            <a:r>
              <a:rPr lang="en-US" dirty="0"/>
              <a:t>Replacement therapy or immune modulating medicines pertaining to hereditary angioedema (swelling of the skin). </a:t>
            </a:r>
          </a:p>
          <a:p>
            <a:r>
              <a:rPr lang="en-US" b="1" dirty="0">
                <a:hlinkClick r:id="rId10"/>
              </a:rPr>
              <a:t>Oral Corticosteroids:</a:t>
            </a:r>
            <a:r>
              <a:rPr lang="en-US" dirty="0"/>
              <a:t> These medications are sometimes used to treat severe allergies and can also be used as a rescue medication for asthma.</a:t>
            </a:r>
          </a:p>
          <a:p>
            <a:r>
              <a:rPr lang="en-US" b="1" dirty="0">
                <a:hlinkClick r:id="rId11"/>
              </a:rPr>
              <a:t>Sublingual Immunotherapy (SLIT) Allergy Tablets:</a:t>
            </a:r>
            <a:r>
              <a:rPr lang="en-US" dirty="0"/>
              <a:t> Allergy tablets are another form of allergy immunotherapy therapy and involves administering the allergens under the tongue generally on a daily basis.</a:t>
            </a:r>
          </a:p>
          <a:p>
            <a:endParaRPr lang="en-US" dirty="0"/>
          </a:p>
        </p:txBody>
      </p:sp>
      <p:sp>
        <p:nvSpPr>
          <p:cNvPr id="4" name="Footer Placeholder 3"/>
          <p:cNvSpPr>
            <a:spLocks noGrp="1"/>
          </p:cNvSpPr>
          <p:nvPr>
            <p:ph type="ftr" sz="quarter" idx="11"/>
          </p:nvPr>
        </p:nvSpPr>
        <p:spPr>
          <a:xfrm>
            <a:off x="1447173" y="6492875"/>
            <a:ext cx="2185691" cy="365125"/>
          </a:xfrm>
        </p:spPr>
        <p:txBody>
          <a:bodyPr/>
          <a:lstStyle/>
          <a:p>
            <a:r>
              <a:rPr lang="en-US" dirty="0" err="1"/>
              <a:t>Jashlie</a:t>
            </a:r>
            <a:r>
              <a:rPr lang="en-US" dirty="0"/>
              <a:t> Sanchez -Group 3-Part C</a:t>
            </a:r>
          </a:p>
        </p:txBody>
      </p:sp>
      <p:sp>
        <p:nvSpPr>
          <p:cNvPr id="5" name="Rectangle 4"/>
          <p:cNvSpPr/>
          <p:nvPr/>
        </p:nvSpPr>
        <p:spPr>
          <a:xfrm>
            <a:off x="7123896" y="6218813"/>
            <a:ext cx="5068104" cy="553998"/>
          </a:xfrm>
          <a:prstGeom prst="rect">
            <a:avLst/>
          </a:prstGeom>
        </p:spPr>
        <p:txBody>
          <a:bodyPr wrap="square">
            <a:spAutoFit/>
          </a:bodyPr>
          <a:lstStyle/>
          <a:p>
            <a:r>
              <a:rPr lang="en-US" sz="1000" dirty="0">
                <a:solidFill>
                  <a:srgbClr val="FF0000"/>
                </a:solidFill>
              </a:rPr>
              <a:t>Reference: </a:t>
            </a:r>
          </a:p>
          <a:p>
            <a:r>
              <a:rPr lang="en-US" sz="1000" dirty="0">
                <a:solidFill>
                  <a:srgbClr val="FF0000"/>
                </a:solidFill>
              </a:rPr>
              <a:t>[1]Drug Guide: AAAAI. (</a:t>
            </a:r>
            <a:r>
              <a:rPr lang="en-US" sz="1000" dirty="0" err="1">
                <a:solidFill>
                  <a:srgbClr val="FF0000"/>
                </a:solidFill>
              </a:rPr>
              <a:t>n.d.</a:t>
            </a:r>
            <a:r>
              <a:rPr lang="en-US" sz="1000" dirty="0">
                <a:solidFill>
                  <a:srgbClr val="FF0000"/>
                </a:solidFill>
              </a:rPr>
              <a:t>). Retrieved from https://</a:t>
            </a:r>
            <a:r>
              <a:rPr lang="en-US" sz="1000" dirty="0" err="1">
                <a:solidFill>
                  <a:srgbClr val="FF0000"/>
                </a:solidFill>
              </a:rPr>
              <a:t>www.aaaai.org</a:t>
            </a:r>
            <a:r>
              <a:rPr lang="en-US" sz="1000" dirty="0">
                <a:solidFill>
                  <a:srgbClr val="FF0000"/>
                </a:solidFill>
              </a:rPr>
              <a:t>/conditions-and-treatments/drug-guide </a:t>
            </a:r>
          </a:p>
        </p:txBody>
      </p:sp>
    </p:spTree>
    <p:extLst>
      <p:ext uri="{BB962C8B-B14F-4D97-AF65-F5344CB8AC3E}">
        <p14:creationId xmlns:p14="http://schemas.microsoft.com/office/powerpoint/2010/main" val="118170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420" y="108291"/>
            <a:ext cx="3327664" cy="630055"/>
          </a:xfrm>
        </p:spPr>
        <p:txBody>
          <a:bodyPr>
            <a:normAutofit fontScale="90000"/>
          </a:bodyPr>
          <a:lstStyle/>
          <a:p>
            <a:r>
              <a:rPr lang="en-US" b="1" u="sng" dirty="0"/>
              <a:t>Antihistamines</a:t>
            </a:r>
            <a:r>
              <a:rPr lang="en-US" dirty="0"/>
              <a:t> </a:t>
            </a:r>
          </a:p>
        </p:txBody>
      </p:sp>
      <p:pic>
        <p:nvPicPr>
          <p:cNvPr id="12" name="Content Placeholder 11" descr="Zyrtec-vs-Benadryl-Claritin-Allegra.png"/>
          <p:cNvPicPr>
            <a:picLocks noGrp="1" noChangeAspect="1"/>
          </p:cNvPicPr>
          <p:nvPr>
            <p:ph idx="1"/>
          </p:nvPr>
        </p:nvPicPr>
        <p:blipFill>
          <a:blip r:embed="rId2">
            <a:extLst>
              <a:ext uri="{28A0092B-C50C-407E-A947-70E740481C1C}">
                <a14:useLocalDpi xmlns:a14="http://schemas.microsoft.com/office/drawing/2010/main" val="0"/>
              </a:ext>
            </a:extLst>
          </a:blip>
          <a:srcRect l="5290" r="5290"/>
          <a:stretch>
            <a:fillRect/>
          </a:stretch>
        </p:blipFill>
        <p:spPr>
          <a:xfrm>
            <a:off x="876433" y="1437337"/>
            <a:ext cx="3218979" cy="3563724"/>
          </a:xfrm>
        </p:spPr>
      </p:pic>
      <p:sp>
        <p:nvSpPr>
          <p:cNvPr id="4" name="Footer Placeholder 3"/>
          <p:cNvSpPr>
            <a:spLocks noGrp="1"/>
          </p:cNvSpPr>
          <p:nvPr>
            <p:ph type="ftr" sz="quarter" idx="11"/>
          </p:nvPr>
        </p:nvSpPr>
        <p:spPr>
          <a:xfrm>
            <a:off x="1437395" y="6492875"/>
            <a:ext cx="2225006" cy="365125"/>
          </a:xfrm>
        </p:spPr>
        <p:txBody>
          <a:bodyPr/>
          <a:lstStyle/>
          <a:p>
            <a:r>
              <a:rPr lang="en-US" dirty="0" err="1"/>
              <a:t>Jashlie</a:t>
            </a:r>
            <a:r>
              <a:rPr lang="en-US" dirty="0"/>
              <a:t> Sanchez-Group 3-Part C</a:t>
            </a:r>
          </a:p>
        </p:txBody>
      </p:sp>
      <p:sp>
        <p:nvSpPr>
          <p:cNvPr id="5" name="TextBox 4"/>
          <p:cNvSpPr txBox="1"/>
          <p:nvPr/>
        </p:nvSpPr>
        <p:spPr>
          <a:xfrm>
            <a:off x="4282643" y="108291"/>
            <a:ext cx="7826904" cy="1015663"/>
          </a:xfrm>
          <a:prstGeom prst="rect">
            <a:avLst/>
          </a:prstGeom>
          <a:noFill/>
        </p:spPr>
        <p:txBody>
          <a:bodyPr wrap="square" rtlCol="0">
            <a:spAutoFit/>
          </a:bodyPr>
          <a:lstStyle/>
          <a:p>
            <a:r>
              <a:rPr lang="en-US" sz="1200" b="1" dirty="0">
                <a:solidFill>
                  <a:srgbClr val="FF0000"/>
                </a:solidFill>
              </a:rPr>
              <a:t>MOA- </a:t>
            </a:r>
            <a:r>
              <a:rPr lang="en-US" sz="1200" dirty="0"/>
              <a:t>competitively block histamines from attaching to histamine receptors</a:t>
            </a:r>
          </a:p>
          <a:p>
            <a:r>
              <a:rPr lang="en-US" sz="1200" dirty="0"/>
              <a:t>H1- blocks histamines receptors that are located on nerves, smooth muscle, endothelium, glandular cells, and mast cells. </a:t>
            </a:r>
          </a:p>
          <a:p>
            <a:r>
              <a:rPr lang="en-US" sz="1200" dirty="0"/>
              <a:t>H2- blocks histamines receptors that are found in gastric acid producing parietal cells found in the stomach. </a:t>
            </a:r>
          </a:p>
        </p:txBody>
      </p:sp>
      <p:sp>
        <p:nvSpPr>
          <p:cNvPr id="6" name="TextBox 5"/>
          <p:cNvSpPr txBox="1"/>
          <p:nvPr/>
        </p:nvSpPr>
        <p:spPr>
          <a:xfrm>
            <a:off x="4302335" y="1151819"/>
            <a:ext cx="3288284" cy="180355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200" b="1" dirty="0"/>
              <a:t>Histamine H1 antagonist (First generation antihistamines; sedating) include:</a:t>
            </a:r>
          </a:p>
          <a:p>
            <a:endParaRPr lang="en-US" sz="1200" dirty="0"/>
          </a:p>
          <a:p>
            <a:pPr marL="171450" indent="-171450">
              <a:buFont typeface="Arial"/>
              <a:buChar char="•"/>
            </a:pPr>
            <a:r>
              <a:rPr lang="en-US" sz="1200" dirty="0"/>
              <a:t>brompheniramine </a:t>
            </a:r>
          </a:p>
          <a:p>
            <a:pPr marL="171450" indent="-171450">
              <a:buFont typeface="Arial"/>
              <a:buChar char="•"/>
            </a:pPr>
            <a:r>
              <a:rPr lang="en-US" sz="1200" dirty="0"/>
              <a:t>chlorpheniramine (Chlor-Trimeton)</a:t>
            </a:r>
          </a:p>
          <a:p>
            <a:pPr marL="171450" indent="-171450">
              <a:buFont typeface="Arial"/>
              <a:buChar char="•"/>
            </a:pPr>
            <a:r>
              <a:rPr lang="en-US" sz="1200" dirty="0"/>
              <a:t>diphenhydramine (Benadryl)</a:t>
            </a:r>
          </a:p>
          <a:p>
            <a:pPr marL="171450" indent="-171450">
              <a:buFont typeface="Arial"/>
              <a:buChar char="•"/>
            </a:pPr>
            <a:r>
              <a:rPr lang="en-US" sz="1200" dirty="0"/>
              <a:t>doxylamine (found in many OTC sleep aids including Unisom)</a:t>
            </a:r>
          </a:p>
          <a:p>
            <a:pPr marL="171450" indent="-171450">
              <a:buFont typeface="Arial"/>
              <a:buChar char="•"/>
            </a:pPr>
            <a:r>
              <a:rPr lang="en-US" sz="1200" dirty="0"/>
              <a:t>carbinoxamine (Karbinal ER)</a:t>
            </a:r>
          </a:p>
        </p:txBody>
      </p:sp>
      <p:sp>
        <p:nvSpPr>
          <p:cNvPr id="7" name="TextBox 6"/>
          <p:cNvSpPr txBox="1"/>
          <p:nvPr/>
        </p:nvSpPr>
        <p:spPr>
          <a:xfrm>
            <a:off x="4331870" y="3022294"/>
            <a:ext cx="6901458" cy="175432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u="sng" dirty="0"/>
              <a:t>Major Adverse effects and reactions :</a:t>
            </a:r>
          </a:p>
          <a:p>
            <a:r>
              <a:rPr lang="en-US" dirty="0"/>
              <a:t>-CV: arrhythmias, hypertension, palpitations, tachycardia</a:t>
            </a:r>
          </a:p>
          <a:p>
            <a:r>
              <a:rPr lang="en-US" dirty="0"/>
              <a:t>-CNS: dizziness, sedation, nervousness</a:t>
            </a:r>
          </a:p>
          <a:p>
            <a:r>
              <a:rPr lang="en-US" dirty="0"/>
              <a:t>-GI: nausea, diarrhea , vomiting</a:t>
            </a:r>
          </a:p>
          <a:p>
            <a:r>
              <a:rPr lang="en-US" dirty="0"/>
              <a:t>-Other: weakness, tremor, dyspnea, polyuria. </a:t>
            </a:r>
          </a:p>
          <a:p>
            <a:endParaRPr lang="en-US" dirty="0"/>
          </a:p>
        </p:txBody>
      </p:sp>
      <p:sp>
        <p:nvSpPr>
          <p:cNvPr id="8" name="TextBox 7"/>
          <p:cNvSpPr txBox="1"/>
          <p:nvPr/>
        </p:nvSpPr>
        <p:spPr>
          <a:xfrm>
            <a:off x="5119483" y="4745101"/>
            <a:ext cx="184666" cy="369332"/>
          </a:xfrm>
          <a:prstGeom prst="rect">
            <a:avLst/>
          </a:prstGeom>
          <a:noFill/>
        </p:spPr>
        <p:txBody>
          <a:bodyPr wrap="none" rtlCol="0">
            <a:spAutoFit/>
          </a:bodyPr>
          <a:lstStyle/>
          <a:p>
            <a:endParaRPr lang="en-US" dirty="0"/>
          </a:p>
        </p:txBody>
      </p:sp>
      <p:sp>
        <p:nvSpPr>
          <p:cNvPr id="9" name="TextBox 8"/>
          <p:cNvSpPr txBox="1"/>
          <p:nvPr/>
        </p:nvSpPr>
        <p:spPr>
          <a:xfrm>
            <a:off x="4331871" y="4833703"/>
            <a:ext cx="7521702"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u="sng" dirty="0"/>
              <a:t>Oral/Dental side effects :</a:t>
            </a:r>
          </a:p>
          <a:p>
            <a:r>
              <a:rPr lang="en-US" dirty="0"/>
              <a:t>-prolonged use may cause decreased salivary flow or xerostomia</a:t>
            </a:r>
          </a:p>
          <a:p>
            <a:endParaRPr lang="en-US" dirty="0"/>
          </a:p>
        </p:txBody>
      </p:sp>
      <p:sp>
        <p:nvSpPr>
          <p:cNvPr id="10" name="TextBox 9"/>
          <p:cNvSpPr txBox="1"/>
          <p:nvPr/>
        </p:nvSpPr>
        <p:spPr>
          <a:xfrm>
            <a:off x="7713482" y="1156550"/>
            <a:ext cx="3746284" cy="156966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200" b="1" dirty="0"/>
              <a:t>Histamine H2 antagonist (second generation antihistamines; non-sedating) include:</a:t>
            </a:r>
          </a:p>
          <a:p>
            <a:endParaRPr lang="en-US" sz="1200" b="1" dirty="0"/>
          </a:p>
          <a:p>
            <a:pPr marL="171450" indent="-171450">
              <a:buFont typeface="Arial"/>
              <a:buChar char="•"/>
            </a:pPr>
            <a:r>
              <a:rPr lang="en-US" sz="1200" dirty="0"/>
              <a:t>fexofenadine ( Allegra)</a:t>
            </a:r>
          </a:p>
          <a:p>
            <a:pPr marL="171450" indent="-171450">
              <a:buFont typeface="Arial"/>
              <a:buChar char="•"/>
            </a:pPr>
            <a:r>
              <a:rPr lang="en-US" sz="1200" dirty="0"/>
              <a:t>loratadine (Claritin) </a:t>
            </a:r>
          </a:p>
          <a:p>
            <a:pPr marL="171450" indent="-171450">
              <a:buFont typeface="Arial"/>
              <a:buChar char="•"/>
            </a:pPr>
            <a:r>
              <a:rPr lang="en-US" sz="1200" dirty="0"/>
              <a:t>loratidine OTC (Alavert, Tavist ND)</a:t>
            </a:r>
          </a:p>
          <a:p>
            <a:pPr marL="171450" indent="-171450">
              <a:buFont typeface="Arial"/>
              <a:buChar char="•"/>
            </a:pPr>
            <a:r>
              <a:rPr lang="en-US" sz="1200" dirty="0"/>
              <a:t>desloratadine (Clarinex)</a:t>
            </a:r>
          </a:p>
          <a:p>
            <a:pPr marL="171450" indent="-171450">
              <a:buFont typeface="Arial"/>
              <a:buChar char="•"/>
            </a:pPr>
            <a:r>
              <a:rPr lang="en-US" sz="1200" dirty="0"/>
              <a:t>certirizine (Zyrtec) </a:t>
            </a:r>
          </a:p>
        </p:txBody>
      </p:sp>
      <p:sp>
        <p:nvSpPr>
          <p:cNvPr id="11" name="Rectangle 10"/>
          <p:cNvSpPr/>
          <p:nvPr/>
        </p:nvSpPr>
        <p:spPr>
          <a:xfrm>
            <a:off x="5775109" y="5846744"/>
            <a:ext cx="6096000" cy="923330"/>
          </a:xfrm>
          <a:prstGeom prst="rect">
            <a:avLst/>
          </a:prstGeom>
        </p:spPr>
        <p:txBody>
          <a:bodyPr>
            <a:spAutoFit/>
          </a:bodyPr>
          <a:lstStyle/>
          <a:p>
            <a:r>
              <a:rPr lang="en-US" sz="900" dirty="0"/>
              <a:t>Reference: </a:t>
            </a:r>
          </a:p>
          <a:p>
            <a:r>
              <a:rPr lang="en-US" sz="900" dirty="0"/>
              <a:t>[2] </a:t>
            </a:r>
            <a:r>
              <a:rPr lang="en-US" sz="900" dirty="0" err="1"/>
              <a:t>Ogbru</a:t>
            </a:r>
            <a:r>
              <a:rPr lang="en-US" sz="900" dirty="0"/>
              <a:t>, O. (</a:t>
            </a:r>
            <a:r>
              <a:rPr lang="en-US" sz="900" dirty="0" err="1"/>
              <a:t>n.d.</a:t>
            </a:r>
            <a:r>
              <a:rPr lang="en-US" sz="900" dirty="0"/>
              <a:t>). Oral Antihistamines: Side Effects for Allergy Drugs. Retrieved from </a:t>
            </a:r>
            <a:r>
              <a:rPr lang="en-US" sz="900" dirty="0">
                <a:hlinkClick r:id="rId3"/>
              </a:rPr>
              <a:t>https://www.medicinenet.com/antihistamines-oral/article.htm</a:t>
            </a:r>
            <a:endParaRPr lang="en-US" sz="900" dirty="0"/>
          </a:p>
          <a:p>
            <a:r>
              <a:rPr lang="en-US" sz="900" dirty="0"/>
              <a:t>[3](</a:t>
            </a:r>
            <a:r>
              <a:rPr lang="en-US" sz="900" dirty="0" err="1"/>
              <a:t>n.d.</a:t>
            </a:r>
            <a:r>
              <a:rPr lang="en-US" sz="900" dirty="0"/>
              <a:t>). Retrieved from https://</a:t>
            </a:r>
            <a:r>
              <a:rPr lang="en-US" sz="900" dirty="0" err="1"/>
              <a:t>www.aocd.org</a:t>
            </a:r>
            <a:r>
              <a:rPr lang="en-US" sz="900" dirty="0"/>
              <a:t>/page/Antihistamines </a:t>
            </a:r>
          </a:p>
          <a:p>
            <a:r>
              <a:rPr lang="en-US" sz="900" dirty="0"/>
              <a:t>[4] Wynn, R. L., </a:t>
            </a:r>
            <a:r>
              <a:rPr lang="en-US" sz="900" dirty="0" err="1"/>
              <a:t>Meiller</a:t>
            </a:r>
            <a:r>
              <a:rPr lang="en-US" sz="900" dirty="0"/>
              <a:t>, T. F., &amp; </a:t>
            </a:r>
            <a:r>
              <a:rPr lang="en-US" sz="900" dirty="0" err="1"/>
              <a:t>Crossley</a:t>
            </a:r>
            <a:r>
              <a:rPr lang="en-US" sz="900" dirty="0"/>
              <a:t>, H. L. (2016). Drug information handbook for dentistry: Including oral medicine for medically-compromised patients &amp; specific oral conditions. Hudson, OH: </a:t>
            </a:r>
            <a:r>
              <a:rPr lang="en-US" sz="900" dirty="0" err="1"/>
              <a:t>Lexicomp</a:t>
            </a:r>
            <a:r>
              <a:rPr lang="en-US" sz="900" dirty="0"/>
              <a:t>.</a:t>
            </a:r>
          </a:p>
        </p:txBody>
      </p:sp>
      <p:sp>
        <p:nvSpPr>
          <p:cNvPr id="13" name="TextBox 12"/>
          <p:cNvSpPr txBox="1"/>
          <p:nvPr/>
        </p:nvSpPr>
        <p:spPr>
          <a:xfrm>
            <a:off x="1240490" y="5109352"/>
            <a:ext cx="2559742" cy="369332"/>
          </a:xfrm>
          <a:prstGeom prst="rect">
            <a:avLst/>
          </a:prstGeom>
          <a:noFill/>
        </p:spPr>
        <p:txBody>
          <a:bodyPr wrap="square" rtlCol="0">
            <a:spAutoFit/>
          </a:bodyPr>
          <a:lstStyle/>
          <a:p>
            <a:r>
              <a:rPr lang="en-US" dirty="0"/>
              <a:t>OTC antihistamines</a:t>
            </a:r>
          </a:p>
        </p:txBody>
      </p:sp>
    </p:spTree>
    <p:extLst>
      <p:ext uri="{BB962C8B-B14F-4D97-AF65-F5344CB8AC3E}">
        <p14:creationId xmlns:p14="http://schemas.microsoft.com/office/powerpoint/2010/main" val="1921457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68" y="0"/>
            <a:ext cx="11922488" cy="905704"/>
          </a:xfrm>
        </p:spPr>
        <p:txBody>
          <a:bodyPr>
            <a:normAutofit/>
          </a:bodyPr>
          <a:lstStyle/>
          <a:p>
            <a:r>
              <a:rPr lang="en-US" sz="2400" b="1" u="sng" dirty="0"/>
              <a:t>Immunomodulators:</a:t>
            </a:r>
            <a:r>
              <a:rPr lang="en-US" sz="2400" b="1" dirty="0"/>
              <a:t> </a:t>
            </a:r>
            <a:r>
              <a:rPr lang="en-US" sz="1300" b="1" dirty="0">
                <a:solidFill>
                  <a:srgbClr val="FF0000"/>
                </a:solidFill>
              </a:rPr>
              <a:t>MOA</a:t>
            </a:r>
            <a:r>
              <a:rPr lang="en-US" sz="1300" dirty="0"/>
              <a:t>- inhibits </a:t>
            </a:r>
            <a:r>
              <a:rPr lang="en-US" sz="1300" dirty="0" err="1"/>
              <a:t>IgE</a:t>
            </a:r>
            <a:r>
              <a:rPr lang="en-US" sz="1300" dirty="0"/>
              <a:t> (antibody) binding to the </a:t>
            </a:r>
            <a:r>
              <a:rPr lang="en-US" sz="1300" dirty="0" err="1"/>
              <a:t>IgE</a:t>
            </a:r>
            <a:r>
              <a:rPr lang="en-US" sz="1300" dirty="0"/>
              <a:t> receptor on mast 								                  															        cells </a:t>
            </a:r>
            <a:r>
              <a:rPr lang="en-US" sz="1300" dirty="0">
                <a:solidFill>
                  <a:srgbClr val="FF0000"/>
                </a:solidFill>
                <a:latin typeface="Wingdings"/>
                <a:ea typeface="Wingdings"/>
                <a:cs typeface="Wingdings"/>
              </a:rPr>
              <a:t></a:t>
            </a:r>
            <a:r>
              <a:rPr lang="en-US" sz="1300" dirty="0">
                <a:solidFill>
                  <a:srgbClr val="FF0000"/>
                </a:solidFill>
              </a:rPr>
              <a:t> </a:t>
            </a:r>
            <a:r>
              <a:rPr lang="en-US" sz="1300" dirty="0">
                <a:solidFill>
                  <a:schemeClr val="tx1"/>
                </a:solidFill>
              </a:rPr>
              <a:t>reduced allergic response. </a:t>
            </a:r>
          </a:p>
        </p:txBody>
      </p:sp>
      <p:sp>
        <p:nvSpPr>
          <p:cNvPr id="4" name="Footer Placeholder 3"/>
          <p:cNvSpPr>
            <a:spLocks noGrp="1"/>
          </p:cNvSpPr>
          <p:nvPr>
            <p:ph type="ftr" sz="quarter" idx="11"/>
          </p:nvPr>
        </p:nvSpPr>
        <p:spPr>
          <a:xfrm>
            <a:off x="1457020" y="6492875"/>
            <a:ext cx="2126618" cy="365125"/>
          </a:xfrm>
        </p:spPr>
        <p:txBody>
          <a:bodyPr/>
          <a:lstStyle/>
          <a:p>
            <a:r>
              <a:rPr lang="en-US" dirty="0" err="1"/>
              <a:t>Jashlie</a:t>
            </a:r>
            <a:r>
              <a:rPr lang="en-US" dirty="0"/>
              <a:t> Sanchez-Group 3-Part C</a:t>
            </a:r>
          </a:p>
        </p:txBody>
      </p:sp>
      <p:sp>
        <p:nvSpPr>
          <p:cNvPr id="5" name="TextBox 4"/>
          <p:cNvSpPr txBox="1"/>
          <p:nvPr/>
        </p:nvSpPr>
        <p:spPr>
          <a:xfrm>
            <a:off x="300076" y="644631"/>
            <a:ext cx="3746284"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400" b="1" u="sng" dirty="0"/>
              <a:t>Immunomoducalors Drug :</a:t>
            </a:r>
          </a:p>
          <a:p>
            <a:pPr marL="171450" indent="-171450">
              <a:buFont typeface="Arial"/>
              <a:buChar char="•"/>
            </a:pPr>
            <a:r>
              <a:rPr lang="en-US" sz="1400" dirty="0"/>
              <a:t>dipulumab ( Dupixent) </a:t>
            </a:r>
            <a:r>
              <a:rPr lang="mr-IN" sz="1400" dirty="0"/>
              <a:t>–</a:t>
            </a:r>
            <a:r>
              <a:rPr lang="en-US" sz="1400" dirty="0"/>
              <a:t> TX for ezcema/dermatitis injection</a:t>
            </a:r>
          </a:p>
          <a:p>
            <a:pPr marL="171450" indent="-171450">
              <a:buFont typeface="Arial"/>
              <a:buChar char="•"/>
            </a:pPr>
            <a:r>
              <a:rPr lang="en-US" sz="1400" dirty="0"/>
              <a:t>Omalizumab (Xolair)  - TX for urticaria </a:t>
            </a:r>
          </a:p>
        </p:txBody>
      </p:sp>
      <p:sp>
        <p:nvSpPr>
          <p:cNvPr id="6" name="TextBox 5"/>
          <p:cNvSpPr txBox="1"/>
          <p:nvPr/>
        </p:nvSpPr>
        <p:spPr>
          <a:xfrm>
            <a:off x="4075896" y="895858"/>
            <a:ext cx="6901458" cy="116955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400" b="1" u="sng" dirty="0"/>
              <a:t>Major Adverse effects and reactions :</a:t>
            </a:r>
          </a:p>
          <a:p>
            <a:r>
              <a:rPr lang="en-US" sz="1400" dirty="0"/>
              <a:t>-CV: pulmonary embolism, </a:t>
            </a:r>
            <a:r>
              <a:rPr lang="en-US" sz="1400" dirty="0" err="1"/>
              <a:t>venouse</a:t>
            </a:r>
            <a:r>
              <a:rPr lang="en-US" sz="1400" dirty="0"/>
              <a:t> </a:t>
            </a:r>
            <a:r>
              <a:rPr lang="en-US" sz="1400" dirty="0" err="1"/>
              <a:t>thrmobosis</a:t>
            </a:r>
            <a:r>
              <a:rPr lang="en-US" sz="1400" dirty="0"/>
              <a:t>, myocardial infarction, unstable angina pectoris</a:t>
            </a:r>
          </a:p>
          <a:p>
            <a:r>
              <a:rPr lang="en-US" sz="1400" dirty="0"/>
              <a:t>-CNS: dizziness, pain, fatigue</a:t>
            </a:r>
          </a:p>
          <a:p>
            <a:r>
              <a:rPr lang="en-US" sz="1400" dirty="0"/>
              <a:t>-Other: dermatitis, leg pain, arm pain, alopecia, </a:t>
            </a:r>
          </a:p>
        </p:txBody>
      </p:sp>
      <p:sp>
        <p:nvSpPr>
          <p:cNvPr id="8" name="TextBox 7"/>
          <p:cNvSpPr txBox="1"/>
          <p:nvPr/>
        </p:nvSpPr>
        <p:spPr>
          <a:xfrm>
            <a:off x="334737" y="1703119"/>
            <a:ext cx="3701779"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400" b="1" u="sng" dirty="0"/>
              <a:t>Oral/Dental side effects </a:t>
            </a:r>
            <a:r>
              <a:rPr lang="en-US" sz="1400" u="sng" dirty="0"/>
              <a:t>:</a:t>
            </a:r>
          </a:p>
          <a:p>
            <a:r>
              <a:rPr lang="en-US" sz="1400" dirty="0"/>
              <a:t>- Non significant</a:t>
            </a:r>
          </a:p>
        </p:txBody>
      </p:sp>
      <p:sp>
        <p:nvSpPr>
          <p:cNvPr id="11" name="TextBox 10"/>
          <p:cNvSpPr txBox="1"/>
          <p:nvPr/>
        </p:nvSpPr>
        <p:spPr>
          <a:xfrm>
            <a:off x="423341" y="2293793"/>
            <a:ext cx="10770605" cy="677108"/>
          </a:xfrm>
          <a:prstGeom prst="rect">
            <a:avLst/>
          </a:prstGeom>
          <a:noFill/>
        </p:spPr>
        <p:txBody>
          <a:bodyPr wrap="square" rtlCol="0">
            <a:spAutoFit/>
          </a:bodyPr>
          <a:lstStyle/>
          <a:p>
            <a:r>
              <a:rPr lang="en-US" sz="2400" b="1" u="sng" dirty="0"/>
              <a:t>Leukotrine Modifiers:</a:t>
            </a:r>
            <a:r>
              <a:rPr lang="en-US" sz="2400" dirty="0"/>
              <a:t> </a:t>
            </a:r>
            <a:r>
              <a:rPr lang="en-US" sz="1400" b="1" dirty="0">
                <a:solidFill>
                  <a:srgbClr val="FF0000"/>
                </a:solidFill>
              </a:rPr>
              <a:t>MOA- </a:t>
            </a:r>
            <a:r>
              <a:rPr lang="en-US" sz="1400" dirty="0"/>
              <a:t>leukotriene(inflammatory mediators )  receptor antagonist; selective leukotriene 								receptor inhibition.   </a:t>
            </a:r>
            <a:endParaRPr lang="en-US" sz="2400" b="1" u="sng" dirty="0"/>
          </a:p>
        </p:txBody>
      </p:sp>
      <p:sp>
        <p:nvSpPr>
          <p:cNvPr id="12" name="TextBox 11"/>
          <p:cNvSpPr txBox="1"/>
          <p:nvPr/>
        </p:nvSpPr>
        <p:spPr>
          <a:xfrm>
            <a:off x="294954" y="2884088"/>
            <a:ext cx="3746284"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400" b="1" u="sng" dirty="0"/>
              <a:t>Leukotriene Modifier Drug:</a:t>
            </a:r>
          </a:p>
          <a:p>
            <a:pPr marL="171450" indent="-171450">
              <a:buFont typeface="Arial"/>
              <a:buChar char="•"/>
            </a:pPr>
            <a:r>
              <a:rPr lang="en-US" sz="1400" dirty="0"/>
              <a:t>montelukast (  Singulair) </a:t>
            </a:r>
            <a:r>
              <a:rPr lang="mr-IN" sz="1400" dirty="0"/>
              <a:t>–</a:t>
            </a:r>
            <a:r>
              <a:rPr lang="en-US" sz="1400" dirty="0"/>
              <a:t> TX for seasonal allergic rhinitis</a:t>
            </a:r>
          </a:p>
        </p:txBody>
      </p:sp>
      <p:sp>
        <p:nvSpPr>
          <p:cNvPr id="13" name="TextBox 12"/>
          <p:cNvSpPr txBox="1"/>
          <p:nvPr/>
        </p:nvSpPr>
        <p:spPr>
          <a:xfrm>
            <a:off x="339459" y="3686615"/>
            <a:ext cx="3701779" cy="73866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400" b="1" u="sng" dirty="0"/>
              <a:t>Oral/Dental side effects </a:t>
            </a:r>
            <a:r>
              <a:rPr lang="en-US" sz="1400" u="sng" dirty="0"/>
              <a:t>:</a:t>
            </a:r>
          </a:p>
          <a:p>
            <a:r>
              <a:rPr lang="en-US" sz="1400" dirty="0"/>
              <a:t>-dental pain, tendency to increase bleeding and thrombocytopenia.</a:t>
            </a:r>
          </a:p>
        </p:txBody>
      </p:sp>
      <p:sp>
        <p:nvSpPr>
          <p:cNvPr id="14" name="TextBox 13"/>
          <p:cNvSpPr txBox="1"/>
          <p:nvPr/>
        </p:nvSpPr>
        <p:spPr>
          <a:xfrm>
            <a:off x="4208605" y="2908889"/>
            <a:ext cx="6901458"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400" b="1" u="sng" dirty="0"/>
              <a:t>Major Adverse effects and reactions :</a:t>
            </a:r>
          </a:p>
          <a:p>
            <a:r>
              <a:rPr lang="en-US" sz="1400" dirty="0"/>
              <a:t>-CV: headache</a:t>
            </a:r>
          </a:p>
          <a:p>
            <a:r>
              <a:rPr lang="en-US" sz="1400" dirty="0"/>
              <a:t>-CNS: dizziness, fatigue, fever, </a:t>
            </a:r>
          </a:p>
          <a:p>
            <a:r>
              <a:rPr lang="en-US" sz="1400" dirty="0"/>
              <a:t>-Other: weakness, nasal congestion, upper respiratory tract infection.  </a:t>
            </a:r>
          </a:p>
        </p:txBody>
      </p:sp>
      <p:sp>
        <p:nvSpPr>
          <p:cNvPr id="15" name="TextBox 14"/>
          <p:cNvSpPr txBox="1"/>
          <p:nvPr/>
        </p:nvSpPr>
        <p:spPr>
          <a:xfrm>
            <a:off x="319767" y="4356047"/>
            <a:ext cx="10770605" cy="677108"/>
          </a:xfrm>
          <a:prstGeom prst="rect">
            <a:avLst/>
          </a:prstGeom>
          <a:noFill/>
        </p:spPr>
        <p:txBody>
          <a:bodyPr wrap="square" rtlCol="0">
            <a:spAutoFit/>
          </a:bodyPr>
          <a:lstStyle/>
          <a:p>
            <a:r>
              <a:rPr lang="en-US" sz="2400" b="1" u="sng" dirty="0"/>
              <a:t>Nasal Sprays:</a:t>
            </a:r>
            <a:r>
              <a:rPr lang="en-US" sz="2400" dirty="0"/>
              <a:t> </a:t>
            </a:r>
            <a:r>
              <a:rPr lang="en-US" sz="1400" b="1" dirty="0">
                <a:solidFill>
                  <a:srgbClr val="FF0000"/>
                </a:solidFill>
              </a:rPr>
              <a:t>MOA- </a:t>
            </a:r>
            <a:r>
              <a:rPr lang="en-US" sz="1400" dirty="0"/>
              <a:t>Nasal sprays can have several MOA. Types of nasal sprays consist of either, decongestants, antihistamines, nasal steroids for rhinitis, anticholinergic for rhinorrhea (runny nose), or combinations. </a:t>
            </a:r>
          </a:p>
        </p:txBody>
      </p:sp>
      <p:sp>
        <p:nvSpPr>
          <p:cNvPr id="16" name="TextBox 15"/>
          <p:cNvSpPr txBox="1"/>
          <p:nvPr/>
        </p:nvSpPr>
        <p:spPr>
          <a:xfrm>
            <a:off x="324489" y="4980989"/>
            <a:ext cx="5267561" cy="160043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400" b="1" u="sng" dirty="0"/>
              <a:t>Nasal Sprays:</a:t>
            </a:r>
          </a:p>
          <a:p>
            <a:pPr marL="171450" indent="-171450">
              <a:buFont typeface="Arial"/>
              <a:buChar char="•"/>
            </a:pPr>
            <a:r>
              <a:rPr lang="en-US" sz="1400" dirty="0"/>
              <a:t>Antihistamine - Azelastine, </a:t>
            </a:r>
            <a:r>
              <a:rPr lang="en-US" sz="1400" dirty="0" err="1"/>
              <a:t>Astepro</a:t>
            </a:r>
            <a:r>
              <a:rPr lang="en-US" sz="1400" dirty="0"/>
              <a:t>, Olapatadine (</a:t>
            </a:r>
            <a:r>
              <a:rPr lang="en-US" sz="1400" dirty="0" err="1"/>
              <a:t>Patanase</a:t>
            </a:r>
            <a:r>
              <a:rPr lang="en-US" sz="1400" dirty="0"/>
              <a:t>)</a:t>
            </a:r>
          </a:p>
          <a:p>
            <a:pPr marL="171450" indent="-171450">
              <a:buFont typeface="Arial"/>
              <a:buChar char="•"/>
            </a:pPr>
            <a:r>
              <a:rPr lang="en-US" sz="1400" dirty="0"/>
              <a:t>Decongestant- </a:t>
            </a:r>
            <a:r>
              <a:rPr lang="en-US" sz="1400" dirty="0" err="1"/>
              <a:t>Oxymetazoline</a:t>
            </a:r>
            <a:r>
              <a:rPr lang="en-US" sz="1400" dirty="0"/>
              <a:t> ( Afrin), </a:t>
            </a:r>
          </a:p>
          <a:p>
            <a:pPr marL="171450" indent="-171450">
              <a:buFont typeface="Arial"/>
              <a:buChar char="•"/>
            </a:pPr>
            <a:r>
              <a:rPr lang="en-US" sz="1400" dirty="0"/>
              <a:t>Steroid- budesonide (</a:t>
            </a:r>
            <a:r>
              <a:rPr lang="en-US" sz="1400" dirty="0" err="1"/>
              <a:t>Rhinocrt</a:t>
            </a:r>
            <a:r>
              <a:rPr lang="en-US" sz="1400" dirty="0"/>
              <a:t>), </a:t>
            </a:r>
            <a:r>
              <a:rPr lang="en-US" sz="1400" dirty="0" err="1"/>
              <a:t>Flunisolide</a:t>
            </a:r>
            <a:r>
              <a:rPr lang="en-US" sz="1400" dirty="0"/>
              <a:t>, </a:t>
            </a:r>
            <a:r>
              <a:rPr lang="en-US" sz="1400" dirty="0" err="1"/>
              <a:t>ciclesonide</a:t>
            </a:r>
            <a:r>
              <a:rPr lang="en-US" sz="1400" dirty="0"/>
              <a:t> (</a:t>
            </a:r>
            <a:r>
              <a:rPr lang="en-US" sz="1400" dirty="0" err="1"/>
              <a:t>Omaris</a:t>
            </a:r>
            <a:r>
              <a:rPr lang="en-US" sz="1400" dirty="0"/>
              <a:t>), </a:t>
            </a:r>
            <a:r>
              <a:rPr lang="en-US" sz="1400" dirty="0" err="1"/>
              <a:t>Zetonna</a:t>
            </a:r>
            <a:r>
              <a:rPr lang="en-US" sz="1400" dirty="0"/>
              <a:t>,</a:t>
            </a:r>
          </a:p>
          <a:p>
            <a:pPr marL="171450" indent="-171450">
              <a:buFont typeface="Arial"/>
              <a:buChar char="•"/>
            </a:pPr>
            <a:r>
              <a:rPr lang="en-US" sz="1400" dirty="0"/>
              <a:t>Other: Nasal </a:t>
            </a:r>
            <a:r>
              <a:rPr lang="en-US" sz="1400" dirty="0" err="1"/>
              <a:t>Crom</a:t>
            </a:r>
            <a:r>
              <a:rPr lang="en-US" sz="1400" dirty="0"/>
              <a:t>, Fluticasone Propionate (Flonase) </a:t>
            </a:r>
          </a:p>
        </p:txBody>
      </p:sp>
      <p:sp>
        <p:nvSpPr>
          <p:cNvPr id="17" name="TextBox 16"/>
          <p:cNvSpPr txBox="1"/>
          <p:nvPr/>
        </p:nvSpPr>
        <p:spPr>
          <a:xfrm>
            <a:off x="5675538" y="6119336"/>
            <a:ext cx="6434010" cy="73866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400" b="1" u="sng" dirty="0"/>
              <a:t>Oral/Dental side effects </a:t>
            </a:r>
            <a:r>
              <a:rPr lang="en-US" sz="1400" u="sng" dirty="0"/>
              <a:t>:</a:t>
            </a:r>
          </a:p>
          <a:p>
            <a:r>
              <a:rPr lang="en-US" sz="1400" dirty="0"/>
              <a:t>- </a:t>
            </a:r>
            <a:r>
              <a:rPr lang="en-US" sz="1400" dirty="0" err="1"/>
              <a:t>Localzied</a:t>
            </a:r>
            <a:r>
              <a:rPr lang="en-US" sz="1400" dirty="0"/>
              <a:t> infection of candida </a:t>
            </a:r>
            <a:r>
              <a:rPr lang="en-US" sz="1400" dirty="0" err="1"/>
              <a:t>albicans</a:t>
            </a:r>
            <a:r>
              <a:rPr lang="en-US" sz="1400" dirty="0"/>
              <a:t> have occurred in mouth an pharynx with prolong use of sprays. </a:t>
            </a:r>
          </a:p>
        </p:txBody>
      </p:sp>
      <p:sp>
        <p:nvSpPr>
          <p:cNvPr id="18" name="TextBox 17"/>
          <p:cNvSpPr txBox="1"/>
          <p:nvPr/>
        </p:nvSpPr>
        <p:spPr>
          <a:xfrm>
            <a:off x="5640876" y="4961298"/>
            <a:ext cx="6478516" cy="116955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400" b="1" u="sng" dirty="0"/>
              <a:t>Major Adverse effects and reactions :</a:t>
            </a:r>
          </a:p>
          <a:p>
            <a:r>
              <a:rPr lang="en-US" sz="1400" dirty="0"/>
              <a:t>-CV: fatigue, headache</a:t>
            </a:r>
          </a:p>
          <a:p>
            <a:r>
              <a:rPr lang="en-US" sz="1400" dirty="0"/>
              <a:t>-CNS: pain, voice disorder, pharyngitis, hoarseness, </a:t>
            </a:r>
          </a:p>
          <a:p>
            <a:r>
              <a:rPr lang="en-US" sz="1400" dirty="0"/>
              <a:t>-Other: sinusitis, nasal congestion, upper respiratory tract infection, </a:t>
            </a:r>
            <a:r>
              <a:rPr lang="en-US" sz="1400" dirty="0" err="1"/>
              <a:t>bhronchitis</a:t>
            </a:r>
            <a:r>
              <a:rPr lang="en-US" sz="1400" dirty="0"/>
              <a:t>.  </a:t>
            </a:r>
          </a:p>
        </p:txBody>
      </p:sp>
    </p:spTree>
    <p:extLst>
      <p:ext uri="{BB962C8B-B14F-4D97-AF65-F5344CB8AC3E}">
        <p14:creationId xmlns:p14="http://schemas.microsoft.com/office/powerpoint/2010/main" val="82099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466865" y="6492875"/>
            <a:ext cx="1919870" cy="365125"/>
          </a:xfrm>
        </p:spPr>
        <p:txBody>
          <a:bodyPr/>
          <a:lstStyle/>
          <a:p>
            <a:r>
              <a:rPr lang="en-US" dirty="0" err="1"/>
              <a:t>Jashlie</a:t>
            </a:r>
            <a:r>
              <a:rPr lang="en-US" dirty="0"/>
              <a:t> Sanchez-Group 3-Part C</a:t>
            </a:r>
          </a:p>
        </p:txBody>
      </p:sp>
      <p:sp>
        <p:nvSpPr>
          <p:cNvPr id="6" name="TextBox 5"/>
          <p:cNvSpPr txBox="1"/>
          <p:nvPr/>
        </p:nvSpPr>
        <p:spPr>
          <a:xfrm>
            <a:off x="177212" y="0"/>
            <a:ext cx="11873264" cy="892552"/>
          </a:xfrm>
          <a:prstGeom prst="rect">
            <a:avLst/>
          </a:prstGeom>
          <a:noFill/>
        </p:spPr>
        <p:txBody>
          <a:bodyPr wrap="square" rtlCol="0">
            <a:spAutoFit/>
          </a:bodyPr>
          <a:lstStyle/>
          <a:p>
            <a:r>
              <a:rPr lang="en-US" sz="2400" b="1" u="sng" dirty="0"/>
              <a:t>Eye Drops:</a:t>
            </a:r>
            <a:r>
              <a:rPr lang="en-US" sz="2400" dirty="0"/>
              <a:t> </a:t>
            </a:r>
            <a:r>
              <a:rPr lang="en-US" sz="1400" b="1" dirty="0">
                <a:solidFill>
                  <a:srgbClr val="FF0000"/>
                </a:solidFill>
              </a:rPr>
              <a:t>MOA-</a:t>
            </a:r>
            <a:r>
              <a:rPr lang="en-US" sz="1400" dirty="0"/>
              <a:t>similar to nasal sprays, eye drops also come in different forms to help treat allergic conjunctivitis (inflammation or swelling of the conjunctiva). Some are antihistamines, mast cell stabilizers, corticosteroids, and decongestants </a:t>
            </a:r>
          </a:p>
          <a:p>
            <a:r>
              <a:rPr lang="en-US" sz="1400" dirty="0"/>
              <a:t>  </a:t>
            </a:r>
            <a:endParaRPr lang="en-US" sz="2400" b="1" u="sng" dirty="0"/>
          </a:p>
        </p:txBody>
      </p:sp>
      <p:sp>
        <p:nvSpPr>
          <p:cNvPr id="8" name="TextBox 7"/>
          <p:cNvSpPr txBox="1"/>
          <p:nvPr/>
        </p:nvSpPr>
        <p:spPr>
          <a:xfrm>
            <a:off x="4193637" y="629672"/>
            <a:ext cx="4657162" cy="160043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400" b="1" u="sng" dirty="0"/>
              <a:t>Eye Drops:</a:t>
            </a:r>
          </a:p>
          <a:p>
            <a:pPr marL="171450" indent="-171450">
              <a:buFont typeface="Arial"/>
              <a:buChar char="•"/>
            </a:pPr>
            <a:r>
              <a:rPr lang="en-US" sz="1400" dirty="0"/>
              <a:t>Antihistamine </a:t>
            </a:r>
            <a:r>
              <a:rPr lang="mr-IN" sz="1400" dirty="0"/>
              <a:t>–</a:t>
            </a:r>
            <a:r>
              <a:rPr lang="en-US" sz="1400" dirty="0"/>
              <a:t> Azelastine ( Optivar), Emadastine (Emadine), Epinastine ( Elastat), Naphazoline ( OTC Visine) </a:t>
            </a:r>
          </a:p>
          <a:p>
            <a:pPr marL="171450" indent="-171450">
              <a:buFont typeface="Arial"/>
              <a:buChar char="•"/>
            </a:pPr>
            <a:r>
              <a:rPr lang="en-US" sz="1400" dirty="0"/>
              <a:t>Decongestant- naphazoline (Vasocon) , </a:t>
            </a:r>
          </a:p>
          <a:p>
            <a:pPr marL="171450" indent="-171450">
              <a:buFont typeface="Arial"/>
              <a:buChar char="•"/>
            </a:pPr>
            <a:r>
              <a:rPr lang="en-US" sz="1400" dirty="0"/>
              <a:t>Corticosteroid- Loteprednol (Alrex), </a:t>
            </a:r>
          </a:p>
          <a:p>
            <a:pPr marL="171450" indent="-171450">
              <a:buFont typeface="Arial"/>
              <a:buChar char="•"/>
            </a:pPr>
            <a:r>
              <a:rPr lang="en-US" sz="1400" dirty="0"/>
              <a:t>Other: nedocromil, olapatadine, Pemirolast</a:t>
            </a:r>
          </a:p>
        </p:txBody>
      </p:sp>
      <p:sp>
        <p:nvSpPr>
          <p:cNvPr id="9" name="TextBox 8"/>
          <p:cNvSpPr txBox="1"/>
          <p:nvPr/>
        </p:nvSpPr>
        <p:spPr>
          <a:xfrm>
            <a:off x="8352389" y="1998457"/>
            <a:ext cx="3701779"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400" b="1" u="sng" dirty="0"/>
              <a:t>Oral/Dental side effects </a:t>
            </a:r>
            <a:r>
              <a:rPr lang="en-US" sz="1400" u="sng" dirty="0"/>
              <a:t>:</a:t>
            </a:r>
          </a:p>
          <a:p>
            <a:r>
              <a:rPr lang="en-US" sz="1400" dirty="0"/>
              <a:t>- Non significant</a:t>
            </a:r>
          </a:p>
        </p:txBody>
      </p:sp>
      <p:sp>
        <p:nvSpPr>
          <p:cNvPr id="10" name="TextBox 9"/>
          <p:cNvSpPr txBox="1"/>
          <p:nvPr/>
        </p:nvSpPr>
        <p:spPr>
          <a:xfrm>
            <a:off x="211471" y="2761221"/>
            <a:ext cx="11873264" cy="892552"/>
          </a:xfrm>
          <a:prstGeom prst="rect">
            <a:avLst/>
          </a:prstGeom>
          <a:noFill/>
        </p:spPr>
        <p:txBody>
          <a:bodyPr wrap="square" rtlCol="0">
            <a:spAutoFit/>
          </a:bodyPr>
          <a:lstStyle/>
          <a:p>
            <a:r>
              <a:rPr lang="en-US" sz="2400" b="1" u="sng" dirty="0"/>
              <a:t>Allergic Emergency Medication:</a:t>
            </a:r>
            <a:r>
              <a:rPr lang="en-US" sz="2400" dirty="0"/>
              <a:t> </a:t>
            </a:r>
            <a:r>
              <a:rPr lang="en-US" sz="1400" b="1" dirty="0">
                <a:solidFill>
                  <a:srgbClr val="FF0000"/>
                </a:solidFill>
              </a:rPr>
              <a:t>MOA-</a:t>
            </a:r>
            <a:r>
              <a:rPr lang="en-US" sz="1400" dirty="0"/>
              <a:t> stimulates alpha-, beta-1, and beta-2 adrenergic receptors resulting in relaxation of smooth muscles, bronchial tree, cardiac stimulation, and dilation of skeletal muscle vasculature. </a:t>
            </a:r>
          </a:p>
          <a:p>
            <a:r>
              <a:rPr lang="en-US" sz="1400" dirty="0"/>
              <a:t>  </a:t>
            </a:r>
            <a:endParaRPr lang="en-US" sz="2400" b="1" u="sng" dirty="0"/>
          </a:p>
        </p:txBody>
      </p:sp>
      <p:pic>
        <p:nvPicPr>
          <p:cNvPr id="11" name="Picture 10" descr="pink-eye-allergic-330x412.jpg"/>
          <p:cNvPicPr>
            <a:picLocks noChangeAspect="1"/>
          </p:cNvPicPr>
          <p:nvPr/>
        </p:nvPicPr>
        <p:blipFill rotWithShape="1">
          <a:blip r:embed="rId2">
            <a:extLst>
              <a:ext uri="{28A0092B-C50C-407E-A947-70E740481C1C}">
                <a14:useLocalDpi xmlns:a14="http://schemas.microsoft.com/office/drawing/2010/main" val="0"/>
              </a:ext>
            </a:extLst>
          </a:blip>
          <a:srcRect l="14404" r="7136" b="16631"/>
          <a:stretch/>
        </p:blipFill>
        <p:spPr>
          <a:xfrm>
            <a:off x="1663831" y="613843"/>
            <a:ext cx="2432991" cy="2132803"/>
          </a:xfrm>
          <a:prstGeom prst="rect">
            <a:avLst/>
          </a:prstGeom>
        </p:spPr>
      </p:pic>
      <p:sp>
        <p:nvSpPr>
          <p:cNvPr id="12" name="TextBox 11"/>
          <p:cNvSpPr txBox="1"/>
          <p:nvPr/>
        </p:nvSpPr>
        <p:spPr>
          <a:xfrm>
            <a:off x="181535" y="3607474"/>
            <a:ext cx="4657162"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400" b="1" u="sng" dirty="0"/>
              <a:t>Emergency Allergic Medication :</a:t>
            </a:r>
            <a:r>
              <a:rPr lang="en-US" sz="1400" b="1" dirty="0"/>
              <a:t>   </a:t>
            </a:r>
            <a:r>
              <a:rPr lang="en-US" sz="1400" b="1" dirty="0">
                <a:solidFill>
                  <a:srgbClr val="FF0000"/>
                </a:solidFill>
              </a:rPr>
              <a:t>Epinephrine </a:t>
            </a:r>
          </a:p>
          <a:p>
            <a:pPr marL="628650" lvl="1" indent="-171450">
              <a:buFont typeface="Arial"/>
              <a:buChar char="•"/>
            </a:pPr>
            <a:r>
              <a:rPr lang="en-US" sz="1400" dirty="0" err="1"/>
              <a:t>Epi</a:t>
            </a:r>
            <a:r>
              <a:rPr lang="en-US" sz="1400" dirty="0"/>
              <a:t> Pen or </a:t>
            </a:r>
            <a:r>
              <a:rPr lang="en-US" sz="1400" dirty="0" err="1"/>
              <a:t>Epi</a:t>
            </a:r>
            <a:r>
              <a:rPr lang="en-US" sz="1400" dirty="0"/>
              <a:t> Pen Jr. </a:t>
            </a:r>
          </a:p>
          <a:p>
            <a:pPr marL="628650" lvl="1" indent="-171450">
              <a:buFont typeface="Arial"/>
              <a:buChar char="•"/>
            </a:pPr>
            <a:r>
              <a:rPr lang="en-US" sz="1400" dirty="0"/>
              <a:t>Auvi Q</a:t>
            </a:r>
          </a:p>
          <a:p>
            <a:pPr marL="628650" lvl="1" indent="-171450">
              <a:buFont typeface="Arial"/>
              <a:buChar char="•"/>
            </a:pPr>
            <a:r>
              <a:rPr lang="en-US" sz="1400" dirty="0"/>
              <a:t>Epinephrine injection 1:1000 (1 mg/ mL) </a:t>
            </a:r>
          </a:p>
          <a:p>
            <a:pPr marL="628650" lvl="1" indent="-171450">
              <a:buFont typeface="Arial"/>
              <a:buChar char="•"/>
            </a:pPr>
            <a:r>
              <a:rPr lang="it-IT" sz="1400" dirty="0"/>
              <a:t>Adrenaclick  0.15 Adrenaclick 0.30</a:t>
            </a:r>
            <a:endParaRPr lang="en-US" sz="1400" dirty="0"/>
          </a:p>
          <a:p>
            <a:pPr marL="171450" indent="-171450">
              <a:buFont typeface="Arial"/>
              <a:buChar char="•"/>
            </a:pPr>
            <a:endParaRPr lang="en-US" sz="1400" dirty="0"/>
          </a:p>
        </p:txBody>
      </p:sp>
      <p:pic>
        <p:nvPicPr>
          <p:cNvPr id="14" name="Picture 13"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86" y="4725412"/>
            <a:ext cx="1743848" cy="1861232"/>
          </a:xfrm>
          <a:prstGeom prst="rect">
            <a:avLst/>
          </a:prstGeom>
        </p:spPr>
      </p:pic>
      <p:pic>
        <p:nvPicPr>
          <p:cNvPr id="15" name="Picture 14" descr="DrugGuide_EphinephrineUS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123" y="5197952"/>
            <a:ext cx="935537" cy="1140186"/>
          </a:xfrm>
          <a:prstGeom prst="rect">
            <a:avLst/>
          </a:prstGeom>
        </p:spPr>
      </p:pic>
      <p:sp>
        <p:nvSpPr>
          <p:cNvPr id="16" name="TextBox 15"/>
          <p:cNvSpPr txBox="1"/>
          <p:nvPr/>
        </p:nvSpPr>
        <p:spPr>
          <a:xfrm>
            <a:off x="5285422" y="5576780"/>
            <a:ext cx="4156086" cy="73866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400" b="1" u="sng" dirty="0"/>
              <a:t>Oral/Dental side effects </a:t>
            </a:r>
            <a:r>
              <a:rPr lang="en-US" sz="1400" u="sng" dirty="0"/>
              <a:t>:</a:t>
            </a:r>
          </a:p>
          <a:p>
            <a:r>
              <a:rPr lang="en-US" sz="1400" dirty="0"/>
              <a:t>-xerostomia and dry throat. Resumes upon discontinuation of drug</a:t>
            </a:r>
          </a:p>
        </p:txBody>
      </p:sp>
      <p:sp>
        <p:nvSpPr>
          <p:cNvPr id="17" name="TextBox 16"/>
          <p:cNvSpPr txBox="1"/>
          <p:nvPr/>
        </p:nvSpPr>
        <p:spPr>
          <a:xfrm>
            <a:off x="5060012" y="3986681"/>
            <a:ext cx="6478516" cy="116955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400" b="1" u="sng" dirty="0"/>
              <a:t>Major Adverse effects and reactions :</a:t>
            </a:r>
          </a:p>
          <a:p>
            <a:r>
              <a:rPr lang="en-US" sz="1400" dirty="0"/>
              <a:t>-CV: angina pectoris, cardiac arrhythmias, chest pain, hypertension  </a:t>
            </a:r>
          </a:p>
          <a:p>
            <a:r>
              <a:rPr lang="en-US" sz="1400" dirty="0"/>
              <a:t>-CNS: anxiety, dizziness, drowsiness, nervousness, tingling sensation pain </a:t>
            </a:r>
          </a:p>
          <a:p>
            <a:r>
              <a:rPr lang="en-US" sz="1400" dirty="0"/>
              <a:t>-Other: nausea, vomiting, hyper or hypo </a:t>
            </a:r>
            <a:r>
              <a:rPr lang="en-US" sz="1400" dirty="0" err="1"/>
              <a:t>glycemia</a:t>
            </a:r>
            <a:r>
              <a:rPr lang="en-US" sz="1400" dirty="0"/>
              <a:t>, lactic acidosis, tremor, weakness, dyspnea.</a:t>
            </a:r>
          </a:p>
        </p:txBody>
      </p:sp>
    </p:spTree>
    <p:extLst>
      <p:ext uri="{BB962C8B-B14F-4D97-AF65-F5344CB8AC3E}">
        <p14:creationId xmlns:p14="http://schemas.microsoft.com/office/powerpoint/2010/main" val="1824229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427483" y="6492875"/>
            <a:ext cx="2047858" cy="365125"/>
          </a:xfrm>
        </p:spPr>
        <p:txBody>
          <a:bodyPr/>
          <a:lstStyle/>
          <a:p>
            <a:r>
              <a:rPr lang="en-US" dirty="0" err="1"/>
              <a:t>Jashlie</a:t>
            </a:r>
            <a:r>
              <a:rPr lang="en-US" dirty="0"/>
              <a:t> Sanchez-Group 3-Part C</a:t>
            </a:r>
          </a:p>
        </p:txBody>
      </p:sp>
      <p:sp>
        <p:nvSpPr>
          <p:cNvPr id="5" name="TextBox 4"/>
          <p:cNvSpPr txBox="1"/>
          <p:nvPr/>
        </p:nvSpPr>
        <p:spPr>
          <a:xfrm>
            <a:off x="191781" y="0"/>
            <a:ext cx="11873264" cy="677108"/>
          </a:xfrm>
          <a:prstGeom prst="rect">
            <a:avLst/>
          </a:prstGeom>
          <a:noFill/>
        </p:spPr>
        <p:txBody>
          <a:bodyPr wrap="square" rtlCol="0">
            <a:spAutoFit/>
          </a:bodyPr>
          <a:lstStyle/>
          <a:p>
            <a:r>
              <a:rPr lang="en-US" sz="2400" b="1" u="sng" dirty="0"/>
              <a:t>Topical ointment/ cream steroids:</a:t>
            </a:r>
            <a:r>
              <a:rPr lang="en-US" sz="2400" dirty="0"/>
              <a:t> </a:t>
            </a:r>
            <a:r>
              <a:rPr lang="en-US" sz="1400" b="1" dirty="0">
                <a:solidFill>
                  <a:srgbClr val="FF0000"/>
                </a:solidFill>
              </a:rPr>
              <a:t>MOA-</a:t>
            </a:r>
            <a:r>
              <a:rPr lang="en-US" sz="1400" dirty="0"/>
              <a:t> Topical corticosteroid have anti inflammatory, antipruritic and vasoconstrictive properties. Depress the formation, release, and activity of endogenous chemical mediators of inflammation.  </a:t>
            </a:r>
            <a:endParaRPr lang="en-US" sz="2400" b="1" u="sng" dirty="0"/>
          </a:p>
        </p:txBody>
      </p:sp>
      <p:sp>
        <p:nvSpPr>
          <p:cNvPr id="6" name="TextBox 5"/>
          <p:cNvSpPr txBox="1"/>
          <p:nvPr/>
        </p:nvSpPr>
        <p:spPr>
          <a:xfrm>
            <a:off x="1732749" y="649742"/>
            <a:ext cx="8840954" cy="286232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u="sng" dirty="0"/>
              <a:t>Can be categorized by class based on potency level of steroid: </a:t>
            </a:r>
          </a:p>
          <a:p>
            <a:pPr marL="285750" indent="-285750">
              <a:buFont typeface="Arial"/>
              <a:buChar char="•"/>
            </a:pPr>
            <a:r>
              <a:rPr lang="en-US" u="sng" dirty="0"/>
              <a:t>Mild: </a:t>
            </a:r>
            <a:r>
              <a:rPr lang="it-IT" dirty="0" err="1"/>
              <a:t>Aclometasone</a:t>
            </a:r>
            <a:r>
              <a:rPr lang="it-IT" dirty="0"/>
              <a:t> 0.05%, </a:t>
            </a:r>
            <a:r>
              <a:rPr lang="it-IT" dirty="0" err="1"/>
              <a:t>Fluocinolone</a:t>
            </a:r>
            <a:r>
              <a:rPr lang="it-IT" dirty="0"/>
              <a:t> 0.01%, </a:t>
            </a:r>
            <a:r>
              <a:rPr lang="it-IT" dirty="0" err="1"/>
              <a:t>Triamcinolone</a:t>
            </a:r>
            <a:r>
              <a:rPr lang="it-IT" dirty="0"/>
              <a:t> 0.025%</a:t>
            </a:r>
            <a:endParaRPr lang="en-US" dirty="0"/>
          </a:p>
          <a:p>
            <a:pPr marL="285750" indent="-285750">
              <a:buFont typeface="Arial"/>
              <a:buChar char="•"/>
            </a:pPr>
            <a:r>
              <a:rPr lang="en-US" u="sng" dirty="0"/>
              <a:t>Intermediate: </a:t>
            </a:r>
            <a:r>
              <a:rPr lang="pt-BR" dirty="0" err="1"/>
              <a:t>Desonide</a:t>
            </a:r>
            <a:r>
              <a:rPr lang="pt-BR" dirty="0"/>
              <a:t> 0.05%, </a:t>
            </a:r>
            <a:r>
              <a:rPr lang="it-IT" dirty="0" err="1"/>
              <a:t>Fluocinolone</a:t>
            </a:r>
            <a:r>
              <a:rPr lang="it-IT" dirty="0"/>
              <a:t> 0.025%, </a:t>
            </a:r>
            <a:r>
              <a:rPr lang="pt-BR" dirty="0" err="1"/>
              <a:t>Flurandrenolide</a:t>
            </a:r>
            <a:r>
              <a:rPr lang="pt-BR" dirty="0"/>
              <a:t> 0.025%</a:t>
            </a:r>
            <a:br>
              <a:rPr lang="pt-BR" dirty="0"/>
            </a:br>
            <a:r>
              <a:rPr lang="pt-BR" dirty="0" err="1"/>
              <a:t>Fluandrenolide</a:t>
            </a:r>
            <a:r>
              <a:rPr lang="pt-BR" dirty="0"/>
              <a:t> 0.05%, </a:t>
            </a:r>
            <a:r>
              <a:rPr lang="it-IT" dirty="0" err="1"/>
              <a:t>Hydrocortisone</a:t>
            </a:r>
            <a:r>
              <a:rPr lang="it-IT" dirty="0"/>
              <a:t> 0.1%</a:t>
            </a:r>
            <a:endParaRPr lang="en-US" dirty="0"/>
          </a:p>
          <a:p>
            <a:pPr marL="285750" indent="-285750">
              <a:buFont typeface="Arial"/>
              <a:buChar char="•"/>
            </a:pPr>
            <a:r>
              <a:rPr lang="en-US" u="sng" dirty="0"/>
              <a:t>Potent: </a:t>
            </a:r>
            <a:r>
              <a:rPr lang="en-US" dirty="0" err="1"/>
              <a:t>Desoximetasone</a:t>
            </a:r>
            <a:r>
              <a:rPr lang="en-US" dirty="0"/>
              <a:t> 0.05%, </a:t>
            </a:r>
            <a:r>
              <a:rPr lang="tr-TR" dirty="0" err="1"/>
              <a:t>Amcinonide</a:t>
            </a:r>
            <a:r>
              <a:rPr lang="tr-TR" dirty="0"/>
              <a:t> 0.1%, </a:t>
            </a:r>
            <a:r>
              <a:rPr lang="it-IT" dirty="0" err="1"/>
              <a:t>Triamcinolone</a:t>
            </a:r>
            <a:r>
              <a:rPr lang="it-IT" dirty="0"/>
              <a:t>  0.5%</a:t>
            </a:r>
            <a:endParaRPr lang="en-US" dirty="0"/>
          </a:p>
          <a:p>
            <a:pPr marL="285750" indent="-285750">
              <a:buFont typeface="Arial"/>
              <a:buChar char="•"/>
            </a:pPr>
            <a:r>
              <a:rPr lang="en-US" u="sng" dirty="0"/>
              <a:t>Super potent: </a:t>
            </a:r>
            <a:r>
              <a:rPr lang="fr-FR" dirty="0" err="1"/>
              <a:t>Betamethasone</a:t>
            </a:r>
            <a:r>
              <a:rPr lang="fr-FR" dirty="0"/>
              <a:t> </a:t>
            </a:r>
            <a:r>
              <a:rPr lang="fr-FR" dirty="0" err="1"/>
              <a:t>Dipropionate</a:t>
            </a:r>
            <a:r>
              <a:rPr lang="fr-FR" dirty="0"/>
              <a:t> </a:t>
            </a:r>
            <a:r>
              <a:rPr lang="fr-FR" dirty="0" err="1"/>
              <a:t>augmented</a:t>
            </a:r>
            <a:r>
              <a:rPr lang="fr-FR" dirty="0"/>
              <a:t> 0.05%</a:t>
            </a:r>
            <a:endParaRPr lang="en-US" dirty="0"/>
          </a:p>
          <a:p>
            <a:pPr marL="285750" indent="-285750">
              <a:buFont typeface="Arial"/>
              <a:buChar char="•"/>
            </a:pPr>
            <a:r>
              <a:rPr lang="en-US" u="sng" dirty="0"/>
              <a:t>Anti itch: </a:t>
            </a:r>
            <a:r>
              <a:rPr lang="en-US" dirty="0"/>
              <a:t>Doxepin 5% Cream</a:t>
            </a:r>
          </a:p>
          <a:p>
            <a:pPr marL="285750" indent="-285750">
              <a:buFont typeface="Arial"/>
              <a:buChar char="•"/>
            </a:pPr>
            <a:r>
              <a:rPr lang="en-US" u="sng" dirty="0"/>
              <a:t>Immunomodulatory:  </a:t>
            </a:r>
            <a:r>
              <a:rPr lang="it-IT" dirty="0" err="1"/>
              <a:t>Pimecrolimus</a:t>
            </a:r>
            <a:r>
              <a:rPr lang="it-IT" dirty="0"/>
              <a:t> 1%</a:t>
            </a:r>
            <a:endParaRPr lang="en-US" dirty="0"/>
          </a:p>
          <a:p>
            <a:pPr marL="285750" indent="-285750">
              <a:buFont typeface="Arial"/>
              <a:buChar char="•"/>
            </a:pPr>
            <a:r>
              <a:rPr lang="en-US" u="sng" dirty="0"/>
              <a:t>Others:</a:t>
            </a:r>
            <a:r>
              <a:rPr lang="en-US" dirty="0"/>
              <a:t>   </a:t>
            </a:r>
            <a:r>
              <a:rPr lang="hr-HR" dirty="0">
                <a:solidFill>
                  <a:schemeClr val="bg1"/>
                </a:solidFill>
              </a:rPr>
              <a:t>Crisaborole (</a:t>
            </a:r>
            <a:r>
              <a:rPr lang="ro-RO" dirty="0">
                <a:solidFill>
                  <a:schemeClr val="bg1"/>
                </a:solidFill>
              </a:rPr>
              <a:t>Eucrisa)</a:t>
            </a:r>
            <a:endParaRPr lang="hr-HR" dirty="0">
              <a:solidFill>
                <a:schemeClr val="bg1"/>
              </a:solidFill>
            </a:endParaRPr>
          </a:p>
          <a:p>
            <a:pPr marL="285750" indent="-285750">
              <a:buFont typeface="Arial"/>
              <a:buChar char="•"/>
            </a:pPr>
            <a:endParaRPr lang="en-US" dirty="0"/>
          </a:p>
        </p:txBody>
      </p:sp>
      <p:sp>
        <p:nvSpPr>
          <p:cNvPr id="7" name="TextBox 6"/>
          <p:cNvSpPr txBox="1"/>
          <p:nvPr/>
        </p:nvSpPr>
        <p:spPr>
          <a:xfrm>
            <a:off x="6442426" y="2884471"/>
            <a:ext cx="4003287"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400" b="1" u="sng" dirty="0"/>
              <a:t>Oral/Dental side effects </a:t>
            </a:r>
            <a:r>
              <a:rPr lang="en-US" sz="1400" u="sng" dirty="0"/>
              <a:t>:</a:t>
            </a:r>
          </a:p>
          <a:p>
            <a:r>
              <a:rPr lang="en-US" sz="1400" dirty="0"/>
              <a:t>- Non significant</a:t>
            </a:r>
          </a:p>
        </p:txBody>
      </p:sp>
      <p:sp>
        <p:nvSpPr>
          <p:cNvPr id="8" name="TextBox 7"/>
          <p:cNvSpPr txBox="1"/>
          <p:nvPr/>
        </p:nvSpPr>
        <p:spPr>
          <a:xfrm>
            <a:off x="318736" y="3598012"/>
            <a:ext cx="11873264" cy="677108"/>
          </a:xfrm>
          <a:prstGeom prst="rect">
            <a:avLst/>
          </a:prstGeom>
          <a:noFill/>
        </p:spPr>
        <p:txBody>
          <a:bodyPr wrap="square" rtlCol="0">
            <a:spAutoFit/>
          </a:bodyPr>
          <a:lstStyle/>
          <a:p>
            <a:r>
              <a:rPr lang="en-US" sz="2400" b="1" u="sng" dirty="0" err="1"/>
              <a:t>Tx</a:t>
            </a:r>
            <a:r>
              <a:rPr lang="en-US" sz="2400" b="1" u="sng" dirty="0"/>
              <a:t> of hereditary angioedema (HAE) ( severe swelling) : </a:t>
            </a:r>
            <a:r>
              <a:rPr lang="en-US" sz="1400" dirty="0"/>
              <a:t>a rare autosomal dominant genetic 											disease that causes swelling of the skin and tissue just beneath the kin. </a:t>
            </a:r>
          </a:p>
        </p:txBody>
      </p:sp>
      <p:sp>
        <p:nvSpPr>
          <p:cNvPr id="9" name="TextBox 8"/>
          <p:cNvSpPr txBox="1"/>
          <p:nvPr/>
        </p:nvSpPr>
        <p:spPr>
          <a:xfrm>
            <a:off x="1383047" y="4395423"/>
            <a:ext cx="5675932" cy="203132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Arial"/>
              <a:buChar char="•"/>
            </a:pPr>
            <a:r>
              <a:rPr lang="it-IT" dirty="0"/>
              <a:t>C1 Esterase Inhibitor (recombinant) (Ruconest)</a:t>
            </a:r>
          </a:p>
          <a:p>
            <a:pPr marL="285750" indent="-285750">
              <a:buFont typeface="Arial"/>
              <a:buChar char="•"/>
            </a:pPr>
            <a:r>
              <a:rPr lang="hr-HR" dirty="0"/>
              <a:t>C1 Inhibitor  (Berinert)</a:t>
            </a:r>
          </a:p>
          <a:p>
            <a:pPr marL="285750" indent="-285750">
              <a:buFont typeface="Arial"/>
              <a:buChar char="•"/>
            </a:pPr>
            <a:r>
              <a:rPr lang="es-ES_tradnl" dirty="0"/>
              <a:t>Ecallantide (Kalbitor)</a:t>
            </a:r>
          </a:p>
          <a:p>
            <a:pPr marL="285750" indent="-285750">
              <a:buFont typeface="Arial"/>
              <a:buChar char="•"/>
            </a:pPr>
            <a:r>
              <a:rPr lang="pl-PL" dirty="0"/>
              <a:t>Icatibant (Firazyr)</a:t>
            </a:r>
          </a:p>
          <a:p>
            <a:pPr marL="285750" indent="-285750">
              <a:buFont typeface="Arial"/>
              <a:buChar char="•"/>
            </a:pPr>
            <a:r>
              <a:rPr lang="pl-PL" dirty="0"/>
              <a:t>Lanadelumab (Takhzyro)</a:t>
            </a:r>
            <a:endParaRPr lang="es-ES_tradnl" dirty="0"/>
          </a:p>
          <a:p>
            <a:pPr marL="285750" indent="-285750">
              <a:buFont typeface="Arial"/>
              <a:buChar char="•"/>
            </a:pPr>
            <a:endParaRPr lang="hr-HR" dirty="0"/>
          </a:p>
          <a:p>
            <a:pPr marL="285750" indent="-285750">
              <a:buFont typeface="Arial"/>
              <a:buChar char="•"/>
            </a:pPr>
            <a:endParaRPr lang="en-US" dirty="0"/>
          </a:p>
        </p:txBody>
      </p:sp>
      <p:sp>
        <p:nvSpPr>
          <p:cNvPr id="10" name="Rectangle 9"/>
          <p:cNvSpPr/>
          <p:nvPr/>
        </p:nvSpPr>
        <p:spPr>
          <a:xfrm>
            <a:off x="7934891" y="6150114"/>
            <a:ext cx="4257109" cy="707886"/>
          </a:xfrm>
          <a:prstGeom prst="rect">
            <a:avLst/>
          </a:prstGeom>
        </p:spPr>
        <p:txBody>
          <a:bodyPr wrap="square">
            <a:spAutoFit/>
          </a:bodyPr>
          <a:lstStyle/>
          <a:p>
            <a:r>
              <a:rPr lang="en-US" sz="1000" dirty="0"/>
              <a:t>[5]- Davis, C. P. (</a:t>
            </a:r>
            <a:r>
              <a:rPr lang="en-US" sz="1000" dirty="0" err="1"/>
              <a:t>n.d.</a:t>
            </a:r>
            <a:r>
              <a:rPr lang="en-US" sz="1000" dirty="0"/>
              <a:t>). Hereditary Angioedema (HAE) Types, Symptoms &amp; Diagnosis. Retrieved from https://</a:t>
            </a:r>
            <a:r>
              <a:rPr lang="en-US" sz="1000" dirty="0" err="1"/>
              <a:t>www.medicinenet.com</a:t>
            </a:r>
            <a:r>
              <a:rPr lang="en-US" sz="1000" dirty="0"/>
              <a:t>/</a:t>
            </a:r>
            <a:r>
              <a:rPr lang="en-US" sz="1000" dirty="0" err="1"/>
              <a:t>hereditary_angioedema_hae</a:t>
            </a:r>
            <a:r>
              <a:rPr lang="en-US" sz="1000" dirty="0"/>
              <a:t>/</a:t>
            </a:r>
            <a:r>
              <a:rPr lang="en-US" sz="1000" dirty="0" err="1"/>
              <a:t>article.htm#hereditary_angioedema_hae_definition_and_facts</a:t>
            </a:r>
            <a:endParaRPr lang="en-US" sz="1000" dirty="0"/>
          </a:p>
        </p:txBody>
      </p:sp>
    </p:spTree>
    <p:extLst>
      <p:ext uri="{BB962C8B-B14F-4D97-AF65-F5344CB8AC3E}">
        <p14:creationId xmlns:p14="http://schemas.microsoft.com/office/powerpoint/2010/main" val="4003229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466864" y="6492875"/>
            <a:ext cx="1939561" cy="365125"/>
          </a:xfrm>
        </p:spPr>
        <p:txBody>
          <a:bodyPr/>
          <a:lstStyle/>
          <a:p>
            <a:r>
              <a:rPr lang="en-US" dirty="0" err="1"/>
              <a:t>Jashlie</a:t>
            </a:r>
            <a:r>
              <a:rPr lang="en-US" dirty="0"/>
              <a:t> Sanchez-Group 3-Part C</a:t>
            </a:r>
          </a:p>
        </p:txBody>
      </p:sp>
      <p:sp>
        <p:nvSpPr>
          <p:cNvPr id="5" name="TextBox 4"/>
          <p:cNvSpPr txBox="1"/>
          <p:nvPr/>
        </p:nvSpPr>
        <p:spPr>
          <a:xfrm>
            <a:off x="216594" y="0"/>
            <a:ext cx="11873264" cy="461665"/>
          </a:xfrm>
          <a:prstGeom prst="rect">
            <a:avLst/>
          </a:prstGeom>
          <a:noFill/>
        </p:spPr>
        <p:txBody>
          <a:bodyPr wrap="square" rtlCol="0">
            <a:spAutoFit/>
          </a:bodyPr>
          <a:lstStyle/>
          <a:p>
            <a:r>
              <a:rPr lang="en-US" sz="2400" b="1" u="sng" dirty="0"/>
              <a:t>Oral Corticosteroids : </a:t>
            </a:r>
            <a:r>
              <a:rPr lang="en-US" sz="1400" dirty="0"/>
              <a:t>treats severe allergies and can also can also be used as rescue medication for asthma. </a:t>
            </a:r>
            <a:r>
              <a:rPr lang="en-US" sz="2400" b="1" u="sng" dirty="0"/>
              <a:t> </a:t>
            </a:r>
          </a:p>
        </p:txBody>
      </p:sp>
      <p:sp>
        <p:nvSpPr>
          <p:cNvPr id="6" name="TextBox 5"/>
          <p:cNvSpPr txBox="1"/>
          <p:nvPr/>
        </p:nvSpPr>
        <p:spPr>
          <a:xfrm>
            <a:off x="161214" y="3725993"/>
            <a:ext cx="11873264" cy="677108"/>
          </a:xfrm>
          <a:prstGeom prst="rect">
            <a:avLst/>
          </a:prstGeom>
          <a:noFill/>
        </p:spPr>
        <p:txBody>
          <a:bodyPr wrap="square" rtlCol="0">
            <a:spAutoFit/>
          </a:bodyPr>
          <a:lstStyle/>
          <a:p>
            <a:r>
              <a:rPr lang="en-US" sz="2400" b="1" u="sng" dirty="0"/>
              <a:t>Sublingual Immunotherapy (SLIT)Allergy Tablets:</a:t>
            </a:r>
            <a:r>
              <a:rPr lang="en-US" sz="2400" dirty="0"/>
              <a:t> </a:t>
            </a:r>
            <a:r>
              <a:rPr lang="en-US" sz="1400" b="1" dirty="0">
                <a:solidFill>
                  <a:srgbClr val="FF0000"/>
                </a:solidFill>
              </a:rPr>
              <a:t>MOA- </a:t>
            </a:r>
            <a:r>
              <a:rPr lang="en-US" sz="1400" b="1" dirty="0"/>
              <a:t>administering the allergens under the tongue generally on a daily basis. Allergy immunotherapy helps build resistance to the specific allergen. </a:t>
            </a:r>
            <a:endParaRPr lang="en-US" sz="2400" b="1" u="sng" dirty="0"/>
          </a:p>
        </p:txBody>
      </p:sp>
      <p:sp>
        <p:nvSpPr>
          <p:cNvPr id="8" name="TextBox 7"/>
          <p:cNvSpPr txBox="1"/>
          <p:nvPr/>
        </p:nvSpPr>
        <p:spPr>
          <a:xfrm>
            <a:off x="1722903" y="536341"/>
            <a:ext cx="8137227" cy="203132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400" b="1" u="sng" dirty="0"/>
              <a:t>Oral Corticosteroid Drugs:</a:t>
            </a:r>
          </a:p>
          <a:p>
            <a:pPr marL="171450" indent="-171450">
              <a:buFont typeface="Arial"/>
              <a:buChar char="•"/>
            </a:pPr>
            <a:r>
              <a:rPr lang="en-US" sz="1400" dirty="0"/>
              <a:t>Cortisone Acetate </a:t>
            </a:r>
            <a:r>
              <a:rPr lang="mr-IN" sz="1400" dirty="0"/>
              <a:t>–</a:t>
            </a:r>
            <a:r>
              <a:rPr lang="en-US" sz="1400" dirty="0"/>
              <a:t> </a:t>
            </a:r>
            <a:r>
              <a:rPr lang="en-US" sz="1400" dirty="0">
                <a:solidFill>
                  <a:srgbClr val="FF0000"/>
                </a:solidFill>
              </a:rPr>
              <a:t>MOA- </a:t>
            </a:r>
            <a:r>
              <a:rPr lang="en-US" sz="1400" dirty="0">
                <a:solidFill>
                  <a:schemeClr val="tx1"/>
                </a:solidFill>
              </a:rPr>
              <a:t>decreases inflammation by suppression of migration of polymorph nuclear leukocytes and reversal of increased capillary permeability. </a:t>
            </a:r>
          </a:p>
          <a:p>
            <a:pPr marL="171450" indent="-171450">
              <a:buFont typeface="Arial"/>
              <a:buChar char="•"/>
            </a:pPr>
            <a:r>
              <a:rPr lang="en-US" sz="1400" dirty="0"/>
              <a:t>Dexamethasone </a:t>
            </a:r>
          </a:p>
          <a:p>
            <a:pPr marL="171450" indent="-171450">
              <a:buFont typeface="Arial"/>
              <a:buChar char="•"/>
            </a:pPr>
            <a:r>
              <a:rPr lang="en-US" sz="1400" dirty="0"/>
              <a:t>Hydrocortisone (</a:t>
            </a:r>
            <a:r>
              <a:rPr lang="en-US" sz="1400" dirty="0" err="1"/>
              <a:t>Cortef</a:t>
            </a:r>
            <a:r>
              <a:rPr lang="en-US" sz="1400" dirty="0"/>
              <a:t>)</a:t>
            </a:r>
          </a:p>
          <a:p>
            <a:pPr marL="171450" indent="-171450">
              <a:buFont typeface="Arial"/>
              <a:buChar char="•"/>
            </a:pPr>
            <a:r>
              <a:rPr lang="en-US" sz="1400" dirty="0"/>
              <a:t>Methylprednisolone (Medrol)</a:t>
            </a:r>
          </a:p>
          <a:p>
            <a:pPr marL="171450" indent="-171450">
              <a:buFont typeface="Arial"/>
              <a:buChar char="•"/>
            </a:pPr>
            <a:r>
              <a:rPr lang="en-US" sz="1400" dirty="0"/>
              <a:t>Prednisolone </a:t>
            </a:r>
          </a:p>
          <a:p>
            <a:pPr marL="171450" indent="-171450">
              <a:buFont typeface="Arial"/>
              <a:buChar char="•"/>
            </a:pPr>
            <a:r>
              <a:rPr lang="en-US" sz="1400" dirty="0"/>
              <a:t>Prednisone - </a:t>
            </a:r>
            <a:r>
              <a:rPr lang="en-US" sz="1400" dirty="0">
                <a:solidFill>
                  <a:srgbClr val="FF0000"/>
                </a:solidFill>
              </a:rPr>
              <a:t>MOA- </a:t>
            </a:r>
            <a:r>
              <a:rPr lang="en-US" sz="1400" dirty="0">
                <a:solidFill>
                  <a:schemeClr val="tx1"/>
                </a:solidFill>
              </a:rPr>
              <a:t>decreases inflammation by suppression of migration of polymorph nuclear leukocytes and reversal of increased capillary permeability. </a:t>
            </a:r>
            <a:endParaRPr lang="en-US" sz="1400" dirty="0"/>
          </a:p>
        </p:txBody>
      </p:sp>
      <p:sp>
        <p:nvSpPr>
          <p:cNvPr id="9" name="TextBox 8"/>
          <p:cNvSpPr txBox="1"/>
          <p:nvPr/>
        </p:nvSpPr>
        <p:spPr>
          <a:xfrm>
            <a:off x="7860132" y="2687579"/>
            <a:ext cx="3701779" cy="95410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400" b="1" u="sng" dirty="0"/>
              <a:t>Oral/Dental side effects </a:t>
            </a:r>
            <a:r>
              <a:rPr lang="en-US" sz="1400" u="sng" dirty="0"/>
              <a:t>:</a:t>
            </a:r>
          </a:p>
          <a:p>
            <a:r>
              <a:rPr lang="en-US" sz="1400" dirty="0"/>
              <a:t>- Compromised immune response; consult with physician and get medical clearance </a:t>
            </a:r>
          </a:p>
        </p:txBody>
      </p:sp>
      <p:sp>
        <p:nvSpPr>
          <p:cNvPr id="10" name="TextBox 9"/>
          <p:cNvSpPr txBox="1"/>
          <p:nvPr/>
        </p:nvSpPr>
        <p:spPr>
          <a:xfrm>
            <a:off x="423342" y="2613551"/>
            <a:ext cx="6901458"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400" b="1" u="sng" dirty="0"/>
              <a:t>Major Adverse effects and reactions :</a:t>
            </a:r>
          </a:p>
          <a:p>
            <a:r>
              <a:rPr lang="en-US" sz="1400" dirty="0"/>
              <a:t>-CV: congestive heart failure, hypertension.</a:t>
            </a:r>
          </a:p>
          <a:p>
            <a:r>
              <a:rPr lang="en-US" sz="1400" dirty="0"/>
              <a:t>-CNS: headache, intracranial pressure, seizures, mood swings, depression</a:t>
            </a:r>
          </a:p>
          <a:p>
            <a:r>
              <a:rPr lang="en-US" sz="1400" dirty="0"/>
              <a:t>-Other: Cushing's syndrome, facial erythema, hypothyroidism, glaucoma</a:t>
            </a:r>
          </a:p>
        </p:txBody>
      </p:sp>
      <p:sp>
        <p:nvSpPr>
          <p:cNvPr id="12" name="TextBox 11"/>
          <p:cNvSpPr txBox="1"/>
          <p:nvPr/>
        </p:nvSpPr>
        <p:spPr>
          <a:xfrm>
            <a:off x="378840" y="4419847"/>
            <a:ext cx="4888322"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400" b="1" u="sng" dirty="0"/>
              <a:t>SLIT Drugs:</a:t>
            </a:r>
          </a:p>
          <a:p>
            <a:pPr marL="171450" indent="-171450">
              <a:buFont typeface="Arial"/>
              <a:buChar char="•"/>
            </a:pPr>
            <a:r>
              <a:rPr lang="en-US" sz="1400" dirty="0"/>
              <a:t>Odactra </a:t>
            </a:r>
            <a:r>
              <a:rPr lang="mr-IN" sz="1400" dirty="0"/>
              <a:t>–</a:t>
            </a:r>
            <a:r>
              <a:rPr lang="en-US" sz="1400" dirty="0"/>
              <a:t> Dust mile oral extract</a:t>
            </a:r>
          </a:p>
          <a:p>
            <a:pPr marL="171450" indent="-171450">
              <a:buFont typeface="Arial"/>
              <a:buChar char="•"/>
            </a:pPr>
            <a:r>
              <a:rPr lang="en-US" sz="1400" dirty="0"/>
              <a:t>Grastek- Timothy grass pollen sublingual extract</a:t>
            </a:r>
          </a:p>
          <a:p>
            <a:pPr marL="171450" indent="-171450">
              <a:buFont typeface="Arial"/>
              <a:buChar char="•"/>
            </a:pPr>
            <a:r>
              <a:rPr lang="en-US" sz="1400" dirty="0"/>
              <a:t>Oralair- grass pollen</a:t>
            </a:r>
          </a:p>
          <a:p>
            <a:pPr marL="171450" indent="-171450">
              <a:buFont typeface="Arial"/>
              <a:buChar char="•"/>
            </a:pPr>
            <a:r>
              <a:rPr lang="en-US" sz="1400" dirty="0" err="1"/>
              <a:t>Ragwitek</a:t>
            </a:r>
            <a:r>
              <a:rPr lang="en-US" sz="1400" dirty="0"/>
              <a:t>- short ragweed pollen sublingual extract.</a:t>
            </a:r>
          </a:p>
          <a:p>
            <a:pPr marL="171450" indent="-171450">
              <a:buFont typeface="Arial"/>
              <a:buChar char="•"/>
            </a:pPr>
            <a:r>
              <a:rPr lang="en-US" sz="1400" dirty="0"/>
              <a:t> </a:t>
            </a:r>
          </a:p>
        </p:txBody>
      </p:sp>
      <p:sp>
        <p:nvSpPr>
          <p:cNvPr id="14" name="TextBox 13"/>
          <p:cNvSpPr txBox="1"/>
          <p:nvPr/>
        </p:nvSpPr>
        <p:spPr>
          <a:xfrm>
            <a:off x="5590623" y="4395427"/>
            <a:ext cx="5179982" cy="138499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400" b="1" u="sng" dirty="0"/>
              <a:t>Oral/Dental side effects </a:t>
            </a:r>
            <a:r>
              <a:rPr lang="en-US" sz="1400" u="sng" dirty="0"/>
              <a:t>:</a:t>
            </a:r>
          </a:p>
          <a:p>
            <a:r>
              <a:rPr lang="en-US" sz="1400" dirty="0"/>
              <a:t>- Local reactions in the mouth such as oral itching, swelling of lips, swollen tongue, xerostomia, oral parenthesis, and oropharyngeal pain. Compromised immune response; consult with physician and get medical clearance </a:t>
            </a:r>
          </a:p>
        </p:txBody>
      </p:sp>
    </p:spTree>
    <p:extLst>
      <p:ext uri="{BB962C8B-B14F-4D97-AF65-F5344CB8AC3E}">
        <p14:creationId xmlns:p14="http://schemas.microsoft.com/office/powerpoint/2010/main" val="259403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Side Effects and Effects on Treatment for Antihistamines</a:t>
            </a:r>
          </a:p>
        </p:txBody>
      </p:sp>
      <p:sp>
        <p:nvSpPr>
          <p:cNvPr id="3" name="Content Placeholder 2"/>
          <p:cNvSpPr>
            <a:spLocks noGrp="1"/>
          </p:cNvSpPr>
          <p:nvPr>
            <p:ph idx="1"/>
          </p:nvPr>
        </p:nvSpPr>
        <p:spPr/>
        <p:txBody>
          <a:bodyPr/>
          <a:lstStyle/>
          <a:p>
            <a:r>
              <a:rPr lang="en-US" dirty="0"/>
              <a:t>Thickening of mucus</a:t>
            </a:r>
          </a:p>
          <a:p>
            <a:r>
              <a:rPr lang="en-US" dirty="0"/>
              <a:t>Block the release of saliva, result in </a:t>
            </a:r>
            <a:r>
              <a:rPr lang="en-US" dirty="0" err="1"/>
              <a:t>xerostomia</a:t>
            </a:r>
            <a:endParaRPr lang="en-US" dirty="0"/>
          </a:p>
          <a:p>
            <a:r>
              <a:rPr lang="en-US" dirty="0"/>
              <a:t>Lead to cavities, discoloration and tooth erosion</a:t>
            </a:r>
          </a:p>
          <a:p>
            <a:r>
              <a:rPr lang="en-US" dirty="0"/>
              <a:t>Drying irritates the soft tissues in the mouth, which can make the mouth inflamed and heighten the risk for infection</a:t>
            </a:r>
          </a:p>
          <a:p>
            <a:r>
              <a:rPr lang="en-US" dirty="0"/>
              <a:t>Nervous, excited, or irritable </a:t>
            </a:r>
            <a:r>
              <a:rPr lang="mr-IN" dirty="0"/>
              <a:t>–</a:t>
            </a:r>
            <a:r>
              <a:rPr lang="en-US" dirty="0"/>
              <a:t> unstable emotion will make the treatment more difficult</a:t>
            </a:r>
          </a:p>
          <a:p>
            <a:r>
              <a:rPr lang="en-US" dirty="0"/>
              <a:t>Drowsiness or sleepiness </a:t>
            </a:r>
          </a:p>
          <a:p>
            <a:r>
              <a:rPr lang="en-US" dirty="0"/>
              <a:t>Dizziness</a:t>
            </a:r>
          </a:p>
          <a:p>
            <a:endParaRPr lang="en-US" dirty="0"/>
          </a:p>
        </p:txBody>
      </p:sp>
      <p:sp>
        <p:nvSpPr>
          <p:cNvPr id="4" name="Footer Placeholder 3"/>
          <p:cNvSpPr>
            <a:spLocks noGrp="1"/>
          </p:cNvSpPr>
          <p:nvPr>
            <p:ph type="ftr" sz="quarter" idx="11"/>
          </p:nvPr>
        </p:nvSpPr>
        <p:spPr/>
        <p:txBody>
          <a:bodyPr/>
          <a:lstStyle/>
          <a:p>
            <a:r>
              <a:rPr lang="en-US" dirty="0"/>
              <a:t>Yi Yi Chan-Group 3-Part D</a:t>
            </a:r>
          </a:p>
        </p:txBody>
      </p:sp>
      <p:pic>
        <p:nvPicPr>
          <p:cNvPr id="5" name="Picture 4"/>
          <p:cNvPicPr>
            <a:picLocks noChangeAspect="1"/>
          </p:cNvPicPr>
          <p:nvPr/>
        </p:nvPicPr>
        <p:blipFill>
          <a:blip r:embed="rId2"/>
          <a:stretch>
            <a:fillRect/>
          </a:stretch>
        </p:blipFill>
        <p:spPr>
          <a:xfrm>
            <a:off x="5830598" y="5048834"/>
            <a:ext cx="1841992" cy="1456590"/>
          </a:xfrm>
          <a:prstGeom prst="rect">
            <a:avLst/>
          </a:prstGeom>
        </p:spPr>
      </p:pic>
      <p:pic>
        <p:nvPicPr>
          <p:cNvPr id="6" name="Picture 5"/>
          <p:cNvPicPr>
            <a:picLocks noChangeAspect="1"/>
          </p:cNvPicPr>
          <p:nvPr/>
        </p:nvPicPr>
        <p:blipFill>
          <a:blip r:embed="rId3"/>
          <a:stretch>
            <a:fillRect/>
          </a:stretch>
        </p:blipFill>
        <p:spPr>
          <a:xfrm>
            <a:off x="7757593" y="4407746"/>
            <a:ext cx="2173834" cy="2125951"/>
          </a:xfrm>
          <a:prstGeom prst="rect">
            <a:avLst/>
          </a:prstGeom>
        </p:spPr>
      </p:pic>
      <p:pic>
        <p:nvPicPr>
          <p:cNvPr id="7" name="Picture 6"/>
          <p:cNvPicPr>
            <a:picLocks noChangeAspect="1"/>
          </p:cNvPicPr>
          <p:nvPr/>
        </p:nvPicPr>
        <p:blipFill>
          <a:blip r:embed="rId4"/>
          <a:stretch>
            <a:fillRect/>
          </a:stretch>
        </p:blipFill>
        <p:spPr>
          <a:xfrm>
            <a:off x="10055425" y="4683372"/>
            <a:ext cx="1845608" cy="1845608"/>
          </a:xfrm>
          <a:prstGeom prst="rect">
            <a:avLst/>
          </a:prstGeom>
        </p:spPr>
      </p:pic>
    </p:spTree>
    <p:extLst>
      <p:ext uri="{BB962C8B-B14F-4D97-AF65-F5344CB8AC3E}">
        <p14:creationId xmlns:p14="http://schemas.microsoft.com/office/powerpoint/2010/main" val="118659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224" y="645106"/>
            <a:ext cx="5122652" cy="1259894"/>
          </a:xfrm>
        </p:spPr>
        <p:txBody>
          <a:bodyPr>
            <a:normAutofit/>
          </a:bodyPr>
          <a:lstStyle/>
          <a:p>
            <a:r>
              <a:rPr lang="en-US" dirty="0"/>
              <a:t>Allergies &amp; The Body’s Defense </a:t>
            </a:r>
          </a:p>
        </p:txBody>
      </p:sp>
      <p:sp>
        <p:nvSpPr>
          <p:cNvPr id="75" name="Rectangle 74">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9017" y="1905000"/>
            <a:ext cx="6382915" cy="3922875"/>
          </a:xfrm>
        </p:spPr>
        <p:txBody>
          <a:bodyPr>
            <a:normAutofit/>
          </a:bodyPr>
          <a:lstStyle/>
          <a:p>
            <a:pPr fontAlgn="base">
              <a:lnSpc>
                <a:spcPct val="90000"/>
              </a:lnSpc>
            </a:pPr>
            <a:r>
              <a:rPr lang="en-US" dirty="0">
                <a:effectLst>
                  <a:outerShdw blurRad="38100" dist="19050" dir="2700000" algn="tl">
                    <a:schemeClr val="dk1">
                      <a:alpha val="40000"/>
                    </a:schemeClr>
                  </a:outerShdw>
                </a:effectLst>
              </a:rPr>
              <a:t>Allergies are one of the most chronic conditions affecting health. </a:t>
            </a:r>
            <a:endParaRPr lang="en-US" dirty="0"/>
          </a:p>
          <a:p>
            <a:pPr fontAlgn="base">
              <a:lnSpc>
                <a:spcPct val="90000"/>
              </a:lnSpc>
            </a:pPr>
            <a:r>
              <a:rPr lang="en-US" dirty="0">
                <a:effectLst>
                  <a:outerShdw blurRad="38100" dist="19050" dir="2700000" algn="tl">
                    <a:schemeClr val="dk1">
                      <a:alpha val="40000"/>
                    </a:schemeClr>
                  </a:outerShdw>
                </a:effectLst>
              </a:rPr>
              <a:t>Allergies are the result of the immune system’s response to a substance.</a:t>
            </a:r>
            <a:endParaRPr lang="en-US" dirty="0"/>
          </a:p>
          <a:p>
            <a:pPr>
              <a:lnSpc>
                <a:spcPct val="90000"/>
              </a:lnSpc>
            </a:pPr>
            <a:r>
              <a:rPr lang="en-US" dirty="0">
                <a:effectLst>
                  <a:outerShdw blurRad="38100" dist="19050" dir="2700000" algn="tl">
                    <a:schemeClr val="dk1">
                      <a:alpha val="40000"/>
                    </a:schemeClr>
                  </a:outerShdw>
                </a:effectLst>
              </a:rPr>
              <a:t>With an allergy, the immune system overreacts to an otherwise harmless substance and floods the body with chemicals such as histamine. The main function of these released chemicals is to trigger the body’s defense mechanism and to fight, protect and rid the body of these deemed harmful substances- the body's natural defense.</a:t>
            </a:r>
            <a:endParaRPr lang="en-US" dirty="0"/>
          </a:p>
          <a:p>
            <a:pPr>
              <a:lnSpc>
                <a:spcPct val="90000"/>
              </a:lnSpc>
            </a:pPr>
            <a:endParaRPr lang="en-US" dirty="0"/>
          </a:p>
        </p:txBody>
      </p:sp>
      <p:pic>
        <p:nvPicPr>
          <p:cNvPr id="1028" name="Picture 4" descr="Image result for allergy and the body's def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143" y="2771037"/>
            <a:ext cx="4724432" cy="3543324"/>
          </a:xfrm>
          <a:prstGeom prst="rect">
            <a:avLst/>
          </a:prstGeom>
          <a:noFill/>
          <a:extLst>
            <a:ext uri="{909E8E84-426E-40dd-AFC4-6F175D3DCCD1}">
              <a14:hiddenFill xmlns:a14="http://schemas.microsoft.com/office/drawing/2010/main" xmlns="">
                <a:solidFill>
                  <a:srgbClr val="FFFFFF"/>
                </a:solidFill>
              </a14:hiddenFill>
            </a:ext>
          </a:extLst>
        </p:spPr>
      </p:pic>
      <p:sp>
        <p:nvSpPr>
          <p:cNvPr id="77"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07300" y="6303101"/>
            <a:ext cx="4447275" cy="430887"/>
          </a:xfrm>
          <a:prstGeom prst="rect">
            <a:avLst/>
          </a:prstGeom>
        </p:spPr>
        <p:txBody>
          <a:bodyPr wrap="square">
            <a:spAutoFit/>
          </a:bodyPr>
          <a:lstStyle/>
          <a:p>
            <a:r>
              <a:rPr lang="en-US" sz="1100" dirty="0">
                <a:hlinkClick r:id="rId3"/>
              </a:rPr>
              <a:t>https://sofislife.com/science/the-science-of-mushroom-beta-glucan/beta-glucan-vs-allergies/</a:t>
            </a:r>
            <a:endParaRPr lang="en-US" sz="1100" dirty="0"/>
          </a:p>
        </p:txBody>
      </p:sp>
      <p:sp>
        <p:nvSpPr>
          <p:cNvPr id="5" name="Footer Placeholder 4"/>
          <p:cNvSpPr>
            <a:spLocks noGrp="1"/>
          </p:cNvSpPr>
          <p:nvPr>
            <p:ph type="ftr" sz="quarter" idx="11"/>
          </p:nvPr>
        </p:nvSpPr>
        <p:spPr/>
        <p:txBody>
          <a:bodyPr/>
          <a:lstStyle/>
          <a:p>
            <a:r>
              <a:rPr lang="en-US"/>
              <a:t>Saudia Majeed-Group 3-Part A</a:t>
            </a:r>
            <a:endParaRPr lang="en-US" dirty="0"/>
          </a:p>
        </p:txBody>
      </p:sp>
    </p:spTree>
    <p:extLst>
      <p:ext uri="{BB962C8B-B14F-4D97-AF65-F5344CB8AC3E}">
        <p14:creationId xmlns:p14="http://schemas.microsoft.com/office/powerpoint/2010/main" val="209461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Side Effects and Effects on Treatment for Decongestants</a:t>
            </a:r>
          </a:p>
        </p:txBody>
      </p:sp>
      <p:sp>
        <p:nvSpPr>
          <p:cNvPr id="3" name="Content Placeholder 2"/>
          <p:cNvSpPr>
            <a:spLocks noGrp="1"/>
          </p:cNvSpPr>
          <p:nvPr>
            <p:ph idx="1"/>
          </p:nvPr>
        </p:nvSpPr>
        <p:spPr/>
        <p:txBody>
          <a:bodyPr/>
          <a:lstStyle/>
          <a:p>
            <a:r>
              <a:rPr lang="en-US" dirty="0"/>
              <a:t>Nervousness </a:t>
            </a:r>
            <a:r>
              <a:rPr lang="mr-IN" dirty="0"/>
              <a:t>–</a:t>
            </a:r>
            <a:r>
              <a:rPr lang="en-US" dirty="0"/>
              <a:t> make the dental treatment more difficult </a:t>
            </a:r>
          </a:p>
          <a:p>
            <a:r>
              <a:rPr lang="en-US" dirty="0" err="1"/>
              <a:t>Xerostomia</a:t>
            </a:r>
            <a:r>
              <a:rPr lang="en-US" dirty="0"/>
              <a:t> </a:t>
            </a:r>
            <a:r>
              <a:rPr lang="mr-IN" dirty="0"/>
              <a:t>–</a:t>
            </a:r>
            <a:r>
              <a:rPr lang="en-US" dirty="0"/>
              <a:t> increase tooth decay and tooth infection</a:t>
            </a:r>
          </a:p>
          <a:p>
            <a:r>
              <a:rPr lang="en-US" dirty="0"/>
              <a:t>Headaches</a:t>
            </a:r>
          </a:p>
          <a:p>
            <a:r>
              <a:rPr lang="en-US" dirty="0"/>
              <a:t>Sneezing</a:t>
            </a:r>
          </a:p>
          <a:p>
            <a:r>
              <a:rPr lang="en-US" dirty="0"/>
              <a:t>Dry or Runny Nose</a:t>
            </a:r>
          </a:p>
          <a:p>
            <a:r>
              <a:rPr lang="en-US" dirty="0"/>
              <a:t>Dizziness</a:t>
            </a:r>
          </a:p>
          <a:p>
            <a:endParaRPr lang="en-US" dirty="0"/>
          </a:p>
        </p:txBody>
      </p:sp>
      <p:sp>
        <p:nvSpPr>
          <p:cNvPr id="4" name="Footer Placeholder 3"/>
          <p:cNvSpPr>
            <a:spLocks noGrp="1"/>
          </p:cNvSpPr>
          <p:nvPr>
            <p:ph type="ftr" sz="quarter" idx="11"/>
          </p:nvPr>
        </p:nvSpPr>
        <p:spPr/>
        <p:txBody>
          <a:bodyPr/>
          <a:lstStyle/>
          <a:p>
            <a:r>
              <a:rPr lang="en-US" dirty="0"/>
              <a:t>Yi Yi Chan-Group 3-Part D</a:t>
            </a:r>
          </a:p>
        </p:txBody>
      </p:sp>
      <p:pic>
        <p:nvPicPr>
          <p:cNvPr id="5" name="Picture 4"/>
          <p:cNvPicPr>
            <a:picLocks noChangeAspect="1"/>
          </p:cNvPicPr>
          <p:nvPr/>
        </p:nvPicPr>
        <p:blipFill>
          <a:blip r:embed="rId2"/>
          <a:stretch>
            <a:fillRect/>
          </a:stretch>
        </p:blipFill>
        <p:spPr>
          <a:xfrm>
            <a:off x="8142718" y="3882420"/>
            <a:ext cx="3262388" cy="2038486"/>
          </a:xfrm>
          <a:prstGeom prst="rect">
            <a:avLst/>
          </a:prstGeom>
        </p:spPr>
      </p:pic>
      <p:pic>
        <p:nvPicPr>
          <p:cNvPr id="6" name="Picture 5"/>
          <p:cNvPicPr>
            <a:picLocks noChangeAspect="1"/>
          </p:cNvPicPr>
          <p:nvPr/>
        </p:nvPicPr>
        <p:blipFill>
          <a:blip r:embed="rId3"/>
          <a:stretch>
            <a:fillRect/>
          </a:stretch>
        </p:blipFill>
        <p:spPr>
          <a:xfrm>
            <a:off x="5662815" y="3435301"/>
            <a:ext cx="2487550" cy="2494781"/>
          </a:xfrm>
          <a:prstGeom prst="rect">
            <a:avLst/>
          </a:prstGeom>
        </p:spPr>
      </p:pic>
    </p:spTree>
    <p:extLst>
      <p:ext uri="{BB962C8B-B14F-4D97-AF65-F5344CB8AC3E}">
        <p14:creationId xmlns:p14="http://schemas.microsoft.com/office/powerpoint/2010/main" val="6775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Dental Side Effects and Effects on Treatment for Fluticasone Propionate Nasal Spray</a:t>
            </a:r>
          </a:p>
        </p:txBody>
      </p:sp>
      <p:sp>
        <p:nvSpPr>
          <p:cNvPr id="3" name="Content Placeholder 2"/>
          <p:cNvSpPr>
            <a:spLocks noGrp="1"/>
          </p:cNvSpPr>
          <p:nvPr>
            <p:ph idx="1"/>
          </p:nvPr>
        </p:nvSpPr>
        <p:spPr/>
        <p:txBody>
          <a:bodyPr/>
          <a:lstStyle/>
          <a:p>
            <a:r>
              <a:rPr lang="en-US" dirty="0"/>
              <a:t>Sore Throat </a:t>
            </a:r>
            <a:r>
              <a:rPr lang="mr-IN" dirty="0"/>
              <a:t>–</a:t>
            </a:r>
            <a:r>
              <a:rPr lang="en-US" dirty="0"/>
              <a:t> patient may feel uncomfortable during the treatment</a:t>
            </a:r>
          </a:p>
          <a:p>
            <a:r>
              <a:rPr lang="en-US" dirty="0"/>
              <a:t>Vomiting - increase tooth erosion </a:t>
            </a:r>
          </a:p>
          <a:p>
            <a:r>
              <a:rPr lang="en-US" dirty="0"/>
              <a:t>Foul taste in the mouth</a:t>
            </a:r>
          </a:p>
          <a:p>
            <a:r>
              <a:rPr lang="en-US" dirty="0"/>
              <a:t>Sinus Pain </a:t>
            </a:r>
            <a:r>
              <a:rPr lang="mr-IN" dirty="0"/>
              <a:t>–</a:t>
            </a:r>
            <a:r>
              <a:rPr lang="en-US" dirty="0"/>
              <a:t> patient may feel pain when open the mouth and increase tooth pain</a:t>
            </a:r>
          </a:p>
          <a:p>
            <a:r>
              <a:rPr lang="en-US" dirty="0"/>
              <a:t>Nausea</a:t>
            </a:r>
          </a:p>
          <a:p>
            <a:r>
              <a:rPr lang="en-US" dirty="0"/>
              <a:t>Cough </a:t>
            </a:r>
            <a:r>
              <a:rPr lang="mr-IN" dirty="0"/>
              <a:t>–</a:t>
            </a:r>
            <a:r>
              <a:rPr lang="en-US" dirty="0"/>
              <a:t> cough may be increase during the treatment and make the treatment harder</a:t>
            </a:r>
          </a:p>
          <a:p>
            <a:r>
              <a:rPr lang="en-US" dirty="0"/>
              <a:t>Sneezing</a:t>
            </a:r>
          </a:p>
          <a:p>
            <a:r>
              <a:rPr lang="en-US" dirty="0"/>
              <a:t>Sores or White patches inside mouth or around the nose</a:t>
            </a:r>
          </a:p>
          <a:p>
            <a:endParaRPr lang="en-US" dirty="0"/>
          </a:p>
        </p:txBody>
      </p:sp>
      <p:sp>
        <p:nvSpPr>
          <p:cNvPr id="4" name="Footer Placeholder 3"/>
          <p:cNvSpPr>
            <a:spLocks noGrp="1"/>
          </p:cNvSpPr>
          <p:nvPr>
            <p:ph type="ftr" sz="quarter" idx="11"/>
          </p:nvPr>
        </p:nvSpPr>
        <p:spPr/>
        <p:txBody>
          <a:bodyPr/>
          <a:lstStyle/>
          <a:p>
            <a:r>
              <a:rPr lang="en-US" dirty="0"/>
              <a:t>Yi Yi Chan-Group 3-Part D</a:t>
            </a:r>
          </a:p>
        </p:txBody>
      </p:sp>
      <p:pic>
        <p:nvPicPr>
          <p:cNvPr id="5" name="Picture 4"/>
          <p:cNvPicPr>
            <a:picLocks noChangeAspect="1"/>
          </p:cNvPicPr>
          <p:nvPr/>
        </p:nvPicPr>
        <p:blipFill>
          <a:blip r:embed="rId2"/>
          <a:stretch>
            <a:fillRect/>
          </a:stretch>
        </p:blipFill>
        <p:spPr>
          <a:xfrm>
            <a:off x="10512384" y="1610287"/>
            <a:ext cx="1503745" cy="1691713"/>
          </a:xfrm>
          <a:prstGeom prst="rect">
            <a:avLst/>
          </a:prstGeom>
        </p:spPr>
      </p:pic>
      <p:pic>
        <p:nvPicPr>
          <p:cNvPr id="6" name="Picture 5"/>
          <p:cNvPicPr>
            <a:picLocks noChangeAspect="1"/>
          </p:cNvPicPr>
          <p:nvPr/>
        </p:nvPicPr>
        <p:blipFill>
          <a:blip r:embed="rId3"/>
          <a:stretch>
            <a:fillRect/>
          </a:stretch>
        </p:blipFill>
        <p:spPr>
          <a:xfrm>
            <a:off x="9421365" y="4961566"/>
            <a:ext cx="2417074" cy="1642434"/>
          </a:xfrm>
          <a:prstGeom prst="rect">
            <a:avLst/>
          </a:prstGeom>
        </p:spPr>
      </p:pic>
    </p:spTree>
    <p:extLst>
      <p:ext uri="{BB962C8B-B14F-4D97-AF65-F5344CB8AC3E}">
        <p14:creationId xmlns:p14="http://schemas.microsoft.com/office/powerpoint/2010/main" val="1314460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Side Effects and Effects on Treatment for for Epinephrine</a:t>
            </a:r>
          </a:p>
        </p:txBody>
      </p:sp>
      <p:sp>
        <p:nvSpPr>
          <p:cNvPr id="3" name="Content Placeholder 2"/>
          <p:cNvSpPr>
            <a:spLocks noGrp="1"/>
          </p:cNvSpPr>
          <p:nvPr>
            <p:ph idx="1"/>
          </p:nvPr>
        </p:nvSpPr>
        <p:spPr/>
        <p:txBody>
          <a:bodyPr/>
          <a:lstStyle/>
          <a:p>
            <a:r>
              <a:rPr lang="en-US" dirty="0"/>
              <a:t>Nervousness </a:t>
            </a:r>
            <a:r>
              <a:rPr lang="mr-IN" dirty="0"/>
              <a:t>–</a:t>
            </a:r>
            <a:r>
              <a:rPr lang="en-US" dirty="0"/>
              <a:t> make the dental treatment more difficult </a:t>
            </a:r>
          </a:p>
          <a:p>
            <a:r>
              <a:rPr lang="en-US" dirty="0"/>
              <a:t>Nausea and vomiting </a:t>
            </a:r>
            <a:r>
              <a:rPr lang="mr-IN" dirty="0"/>
              <a:t>–</a:t>
            </a:r>
            <a:r>
              <a:rPr lang="en-US" dirty="0"/>
              <a:t> increase tooth erosion </a:t>
            </a:r>
          </a:p>
          <a:p>
            <a:r>
              <a:rPr lang="en-US" dirty="0"/>
              <a:t>Shortness of Breath </a:t>
            </a:r>
            <a:r>
              <a:rPr lang="mr-IN" dirty="0"/>
              <a:t>–</a:t>
            </a:r>
            <a:r>
              <a:rPr lang="en-US" dirty="0"/>
              <a:t> need more time on treating patients </a:t>
            </a:r>
          </a:p>
          <a:p>
            <a:r>
              <a:rPr lang="en-US" dirty="0"/>
              <a:t>Weakness</a:t>
            </a:r>
          </a:p>
          <a:p>
            <a:r>
              <a:rPr lang="en-US" dirty="0"/>
              <a:t>Dizziness</a:t>
            </a:r>
          </a:p>
          <a:p>
            <a:r>
              <a:rPr lang="en-US" dirty="0"/>
              <a:t>Headache</a:t>
            </a:r>
          </a:p>
          <a:p>
            <a:r>
              <a:rPr lang="en-US" dirty="0"/>
              <a:t>Anxiety - make the dental treatment more difficult</a:t>
            </a:r>
          </a:p>
          <a:p>
            <a:pPr marL="0" indent="0">
              <a:buNone/>
            </a:pPr>
            <a:endParaRPr lang="en-US" dirty="0"/>
          </a:p>
        </p:txBody>
      </p:sp>
      <p:sp>
        <p:nvSpPr>
          <p:cNvPr id="4" name="Footer Placeholder 3"/>
          <p:cNvSpPr>
            <a:spLocks noGrp="1"/>
          </p:cNvSpPr>
          <p:nvPr>
            <p:ph type="ftr" sz="quarter" idx="11"/>
          </p:nvPr>
        </p:nvSpPr>
        <p:spPr/>
        <p:txBody>
          <a:bodyPr/>
          <a:lstStyle/>
          <a:p>
            <a:r>
              <a:rPr lang="en-US" dirty="0"/>
              <a:t>Yi Yi Chan-Group 3-Part D</a:t>
            </a:r>
          </a:p>
        </p:txBody>
      </p:sp>
      <p:pic>
        <p:nvPicPr>
          <p:cNvPr id="5" name="Picture 4"/>
          <p:cNvPicPr>
            <a:picLocks noChangeAspect="1"/>
          </p:cNvPicPr>
          <p:nvPr/>
        </p:nvPicPr>
        <p:blipFill>
          <a:blip r:embed="rId2"/>
          <a:stretch>
            <a:fillRect/>
          </a:stretch>
        </p:blipFill>
        <p:spPr>
          <a:xfrm>
            <a:off x="9478381" y="1493257"/>
            <a:ext cx="2425455" cy="2033715"/>
          </a:xfrm>
          <a:prstGeom prst="rect">
            <a:avLst/>
          </a:prstGeom>
        </p:spPr>
      </p:pic>
      <p:pic>
        <p:nvPicPr>
          <p:cNvPr id="6" name="Picture 5"/>
          <p:cNvPicPr>
            <a:picLocks noChangeAspect="1"/>
          </p:cNvPicPr>
          <p:nvPr/>
        </p:nvPicPr>
        <p:blipFill>
          <a:blip r:embed="rId3"/>
          <a:stretch>
            <a:fillRect/>
          </a:stretch>
        </p:blipFill>
        <p:spPr>
          <a:xfrm>
            <a:off x="9276913" y="4262467"/>
            <a:ext cx="2711500" cy="1804380"/>
          </a:xfrm>
          <a:prstGeom prst="rect">
            <a:avLst/>
          </a:prstGeom>
        </p:spPr>
      </p:pic>
    </p:spTree>
    <p:extLst>
      <p:ext uri="{BB962C8B-B14F-4D97-AF65-F5344CB8AC3E}">
        <p14:creationId xmlns:p14="http://schemas.microsoft.com/office/powerpoint/2010/main" val="712703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normAutofit fontScale="92500" lnSpcReduction="20000"/>
          </a:bodyPr>
          <a:lstStyle/>
          <a:p>
            <a:r>
              <a:rPr lang="en-US" dirty="0"/>
              <a:t>Allergic Reactions </a:t>
            </a:r>
            <a:r>
              <a:rPr lang="en-US" dirty="0" err="1"/>
              <a:t>Ttr</a:t>
            </a:r>
            <a:r>
              <a:rPr lang="en-US" dirty="0"/>
              <a:t>: </a:t>
            </a:r>
            <a:r>
              <a:rPr lang="en-US" dirty="0" err="1"/>
              <a:t>Aaaai</a:t>
            </a:r>
            <a:r>
              <a:rPr lang="en-US" dirty="0"/>
              <a:t>                                           https://www.aaaai.org/conditions-and-treatments/library/allergy-library/allergic-reactions</a:t>
            </a:r>
          </a:p>
          <a:p>
            <a:r>
              <a:rPr lang="en-US" dirty="0"/>
              <a:t>Allergy Medications: Know Your Options </a:t>
            </a:r>
            <a:r>
              <a:rPr lang="en-US" dirty="0">
                <a:hlinkClick r:id="rId2"/>
              </a:rPr>
              <a:t>https://www.mayoclinic.org/diseases-conditions/allergies/in-depth/allergy-medications/art-20047403</a:t>
            </a:r>
            <a:endParaRPr lang="en-US" dirty="0"/>
          </a:p>
          <a:p>
            <a:r>
              <a:rPr lang="en-US" dirty="0"/>
              <a:t>Allergy Drugs: Prescription, </a:t>
            </a:r>
            <a:r>
              <a:rPr lang="en-US" dirty="0" err="1"/>
              <a:t>Otc</a:t>
            </a:r>
            <a:r>
              <a:rPr lang="en-US" dirty="0"/>
              <a:t>, Side Effects &amp; Interactions Jim Morelli – https://www.rxlist.com/allergy_medications/drugs-condition.htm#what-are-allergies</a:t>
            </a:r>
          </a:p>
          <a:p>
            <a:r>
              <a:rPr lang="en-US" dirty="0"/>
              <a:t>Oral Candidiasis Associated with Inhaled Corticosteroid Use         Comparison Of Fluticasone and Beclomethasone :Chizu Fukushima-</a:t>
            </a:r>
            <a:r>
              <a:rPr lang="en-US" dirty="0" err="1"/>
              <a:t>Hiroto</a:t>
            </a:r>
            <a:r>
              <a:rPr lang="en-US" dirty="0"/>
              <a:t> </a:t>
            </a:r>
            <a:r>
              <a:rPr lang="en-US" dirty="0" err="1"/>
              <a:t>Matsuse</a:t>
            </a:r>
            <a:r>
              <a:rPr lang="en-US" dirty="0"/>
              <a:t>-Shinya </a:t>
            </a:r>
            <a:r>
              <a:rPr lang="en-US" dirty="0" err="1"/>
              <a:t>Tomari</a:t>
            </a:r>
            <a:r>
              <a:rPr lang="en-US" dirty="0"/>
              <a:t>-Yasushi </a:t>
            </a:r>
            <a:r>
              <a:rPr lang="en-US" dirty="0" err="1"/>
              <a:t>Obase-Yoshitsugu</a:t>
            </a:r>
            <a:r>
              <a:rPr lang="en-US" dirty="0"/>
              <a:t> Miyazaki-</a:t>
            </a:r>
            <a:r>
              <a:rPr lang="en-US" dirty="0" err="1"/>
              <a:t>Terufumi</a:t>
            </a:r>
            <a:r>
              <a:rPr lang="en-US" dirty="0"/>
              <a:t> </a:t>
            </a:r>
            <a:r>
              <a:rPr lang="en-US" dirty="0" err="1"/>
              <a:t>Shimoda</a:t>
            </a:r>
            <a:r>
              <a:rPr lang="en-US" dirty="0"/>
              <a:t>-Shigeru Kohno - </a:t>
            </a:r>
            <a:r>
              <a:rPr lang="en-US" dirty="0">
                <a:hlinkClick r:id="rId3"/>
              </a:rPr>
              <a:t>https://www.ncbi.nlm.nih.gov/pubmed/12839324</a:t>
            </a:r>
            <a:endParaRPr lang="en-US" dirty="0"/>
          </a:p>
          <a:p>
            <a:pPr fontAlgn="base"/>
            <a:r>
              <a:rPr lang="en-US" dirty="0"/>
              <a:t>Drug Allergies and Implications For Dental Practice                                           Daniel Becker – https://www.ncbi.nlm.nih.gov/pmc/articles/PMC3891459/</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err="1"/>
              <a:t>Saudia</a:t>
            </a:r>
            <a:r>
              <a:rPr lang="en-US" dirty="0"/>
              <a:t> </a:t>
            </a:r>
            <a:r>
              <a:rPr lang="en-US" dirty="0" err="1"/>
              <a:t>Majeed</a:t>
            </a:r>
            <a:r>
              <a:rPr lang="en-US" dirty="0"/>
              <a:t>-Group 3-Part A</a:t>
            </a:r>
          </a:p>
        </p:txBody>
      </p:sp>
    </p:spTree>
    <p:extLst>
      <p:ext uri="{BB962C8B-B14F-4D97-AF65-F5344CB8AC3E}">
        <p14:creationId xmlns:p14="http://schemas.microsoft.com/office/powerpoint/2010/main" val="2886396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409F-B6A6-5146-9EB7-617F23AE58D3}"/>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CB55A49C-AAA6-1F45-8ACA-2DF8178C9F9A}"/>
              </a:ext>
            </a:extLst>
          </p:cNvPr>
          <p:cNvSpPr>
            <a:spLocks noGrp="1"/>
          </p:cNvSpPr>
          <p:nvPr>
            <p:ph idx="1"/>
          </p:nvPr>
        </p:nvSpPr>
        <p:spPr/>
        <p:txBody>
          <a:bodyPr>
            <a:normAutofit fontScale="70000" lnSpcReduction="20000"/>
          </a:bodyPr>
          <a:lstStyle/>
          <a:p>
            <a:r>
              <a:rPr lang="en-US" sz="1800" dirty="0"/>
              <a:t>Gentile, D. A., Friday, G. A., &amp; </a:t>
            </a:r>
            <a:r>
              <a:rPr lang="en-US" sz="1800" dirty="0" err="1"/>
              <a:t>Skoner</a:t>
            </a:r>
            <a:r>
              <a:rPr lang="en-US" sz="1800" dirty="0"/>
              <a:t>, D. P. (2000). Management of allergic rhinitis: antihistamines and decongestants. </a:t>
            </a:r>
            <a:r>
              <a:rPr lang="en-US" sz="1800" i="1" dirty="0"/>
              <a:t>Immunology and Allergy Clinics</a:t>
            </a:r>
            <a:r>
              <a:rPr lang="en-US" sz="1800" dirty="0"/>
              <a:t>, </a:t>
            </a:r>
            <a:r>
              <a:rPr lang="en-US" sz="1800" i="1" dirty="0"/>
              <a:t>20</a:t>
            </a:r>
            <a:r>
              <a:rPr lang="en-US" sz="1800" dirty="0"/>
              <a:t>(2), 355-368.</a:t>
            </a:r>
          </a:p>
          <a:p>
            <a:pPr fontAlgn="base"/>
            <a:r>
              <a:rPr lang="en-US" sz="1800" dirty="0"/>
              <a:t>– Drugs to Treat Allergy Symptoms: Prescription &amp; OTC Medications. (n.d.). Retrieved from </a:t>
            </a:r>
            <a:r>
              <a:rPr lang="en-US" sz="1800" dirty="0">
                <a:hlinkClick r:id="rId2"/>
              </a:rPr>
              <a:t>https://www.webmd.com/allergies/allergy-medications#1</a:t>
            </a:r>
            <a:endParaRPr lang="en-US" sz="1800" dirty="0"/>
          </a:p>
          <a:p>
            <a:r>
              <a:rPr lang="en-US" sz="1800" dirty="0"/>
              <a:t>Church, M. (2004). Histamine Receptors, Inverse Agonism, and Allergy. </a:t>
            </a:r>
            <a:r>
              <a:rPr lang="en-US" sz="1800" i="1" dirty="0"/>
              <a:t>Allergy &amp; Clinical Immunology International - Journal of the World Allergy Organization,16</a:t>
            </a:r>
            <a:r>
              <a:rPr lang="en-US" sz="1800" dirty="0"/>
              <a:t>(03), 112-116. doi:10.1027/0838-1925.16.3.112</a:t>
            </a:r>
          </a:p>
          <a:p>
            <a:r>
              <a:rPr lang="en-US" sz="1800" dirty="0" err="1"/>
              <a:t>Ambizas</a:t>
            </a:r>
            <a:r>
              <a:rPr lang="en-US" sz="1800" dirty="0"/>
              <a:t>, E. M. (2015, July 20). Allergic Rhinitis and Intranasal Corticosteroid Sprays. Retrieved from </a:t>
            </a:r>
            <a:r>
              <a:rPr lang="en-US" sz="1800" dirty="0">
                <a:hlinkClick r:id="rId3"/>
              </a:rPr>
              <a:t>https://www.uspharmacist.com/article/allergic-rhinitis-and-intranasal-corticosteroid-sprays</a:t>
            </a:r>
            <a:endParaRPr lang="en-US" sz="1800" dirty="0"/>
          </a:p>
          <a:p>
            <a:r>
              <a:rPr lang="en-US" dirty="0"/>
              <a:t>Church1, D. S., &amp; Church1, M. K. (2011, March 15). Pharmacology of Antihistamines. Retrieved from </a:t>
            </a:r>
            <a:r>
              <a:rPr lang="en-US" dirty="0">
                <a:hlinkClick r:id="rId4"/>
              </a:rPr>
              <a:t>https://waojournal.biomedcentral.com/articles/10.1186/1939-4551-4-S3-S22</a:t>
            </a:r>
            <a:endParaRPr lang="en-US" dirty="0"/>
          </a:p>
          <a:p>
            <a:r>
              <a:rPr lang="en-US" dirty="0" err="1"/>
              <a:t>Derendorf</a:t>
            </a:r>
            <a:r>
              <a:rPr lang="en-US" dirty="0"/>
              <a:t>, H., &amp; Meltzer, E. O. (2008, September 08). Molecular and clinical pharmacology of intranasal corticosteroids: Clinical and therapeutic implications - </a:t>
            </a:r>
            <a:r>
              <a:rPr lang="en-US" dirty="0" err="1"/>
              <a:t>Derendorf</a:t>
            </a:r>
            <a:r>
              <a:rPr lang="en-US" dirty="0"/>
              <a:t> - 2008 - Allergy - Wiley Online Library. Retrieved from </a:t>
            </a:r>
            <a:r>
              <a:rPr lang="en-US" dirty="0">
                <a:hlinkClick r:id="rId5"/>
              </a:rPr>
              <a:t>https://onlinelibrary.wiley.com/doi/full/10.1111/j.1398-9995.2008.01750.x</a:t>
            </a:r>
            <a:endParaRPr lang="en-US" dirty="0"/>
          </a:p>
          <a:p>
            <a:r>
              <a:rPr lang="en-US" dirty="0"/>
              <a:t>Ray, A., Siegel, M. D., Prefontaine, K. E., &amp; Ray, P. (1995). Anti-inflammation: Direct Physical Association and Functional Antagonism Between Transcription Factor NF-KB and the Glucocorticoid Receptor. </a:t>
            </a:r>
            <a:r>
              <a:rPr lang="en-US" i="1" dirty="0"/>
              <a:t>Chest,107</a:t>
            </a:r>
            <a:r>
              <a:rPr lang="en-US" dirty="0"/>
              <a:t>(3). doi:10.1378/chest.107.3_supplement.139s</a:t>
            </a:r>
            <a:br>
              <a:rPr lang="en-US" sz="1800" dirty="0"/>
            </a:br>
            <a:endParaRPr lang="en-US" sz="1800" dirty="0"/>
          </a:p>
        </p:txBody>
      </p:sp>
      <p:sp>
        <p:nvSpPr>
          <p:cNvPr id="6" name="Footer Placeholder 3">
            <a:extLst>
              <a:ext uri="{FF2B5EF4-FFF2-40B4-BE49-F238E27FC236}">
                <a16:creationId xmlns:a16="http://schemas.microsoft.com/office/drawing/2014/main" id="{E28D0F0A-53E6-1A42-AC2C-2F1A5EDB064F}"/>
              </a:ext>
            </a:extLst>
          </p:cNvPr>
          <p:cNvSpPr>
            <a:spLocks noGrp="1"/>
          </p:cNvSpPr>
          <p:nvPr>
            <p:ph type="ftr" sz="quarter" idx="11"/>
          </p:nvPr>
        </p:nvSpPr>
        <p:spPr>
          <a:xfrm>
            <a:off x="2589212" y="6135808"/>
            <a:ext cx="7619999" cy="365125"/>
          </a:xfrm>
        </p:spPr>
        <p:txBody>
          <a:bodyPr/>
          <a:lstStyle/>
          <a:p>
            <a:r>
              <a:rPr lang="en-US" dirty="0"/>
              <a:t>Yahya Salim-Group 3-Part B</a:t>
            </a:r>
          </a:p>
        </p:txBody>
      </p:sp>
    </p:spTree>
    <p:extLst>
      <p:ext uri="{BB962C8B-B14F-4D97-AF65-F5344CB8AC3E}">
        <p14:creationId xmlns:p14="http://schemas.microsoft.com/office/powerpoint/2010/main" val="828336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299" y="190947"/>
            <a:ext cx="8911687" cy="832892"/>
          </a:xfrm>
        </p:spPr>
        <p:txBody>
          <a:bodyPr/>
          <a:lstStyle/>
          <a:p>
            <a:r>
              <a:rPr lang="en-US" dirty="0"/>
              <a:t>References: </a:t>
            </a:r>
          </a:p>
        </p:txBody>
      </p:sp>
      <p:sp>
        <p:nvSpPr>
          <p:cNvPr id="3" name="Content Placeholder 2"/>
          <p:cNvSpPr>
            <a:spLocks noGrp="1"/>
          </p:cNvSpPr>
          <p:nvPr>
            <p:ph idx="1"/>
          </p:nvPr>
        </p:nvSpPr>
        <p:spPr>
          <a:xfrm>
            <a:off x="1860735" y="1053373"/>
            <a:ext cx="9643877" cy="4857849"/>
          </a:xfrm>
        </p:spPr>
        <p:txBody>
          <a:bodyPr>
            <a:normAutofit fontScale="92500" lnSpcReduction="20000"/>
          </a:bodyPr>
          <a:lstStyle/>
          <a:p>
            <a:r>
              <a:rPr lang="en-US" dirty="0">
                <a:solidFill>
                  <a:srgbClr val="000000"/>
                </a:solidFill>
              </a:rPr>
              <a:t>[1]Drug Guide: AAAAI. (</a:t>
            </a:r>
            <a:r>
              <a:rPr lang="en-US" dirty="0" err="1">
                <a:solidFill>
                  <a:srgbClr val="000000"/>
                </a:solidFill>
              </a:rPr>
              <a:t>n.d.</a:t>
            </a:r>
            <a:r>
              <a:rPr lang="en-US" dirty="0">
                <a:solidFill>
                  <a:srgbClr val="000000"/>
                </a:solidFill>
              </a:rPr>
              <a:t>). Retrieved from https://</a:t>
            </a:r>
            <a:r>
              <a:rPr lang="en-US" dirty="0" err="1">
                <a:solidFill>
                  <a:srgbClr val="000000"/>
                </a:solidFill>
              </a:rPr>
              <a:t>www.aaaai.org</a:t>
            </a:r>
            <a:r>
              <a:rPr lang="en-US" dirty="0">
                <a:solidFill>
                  <a:srgbClr val="000000"/>
                </a:solidFill>
              </a:rPr>
              <a:t>/conditions-and-treatments/drug-guide </a:t>
            </a:r>
          </a:p>
          <a:p>
            <a:r>
              <a:rPr lang="en-US" dirty="0">
                <a:solidFill>
                  <a:srgbClr val="000000"/>
                </a:solidFill>
              </a:rPr>
              <a:t>[2] </a:t>
            </a:r>
            <a:r>
              <a:rPr lang="en-US" dirty="0" err="1">
                <a:solidFill>
                  <a:srgbClr val="000000"/>
                </a:solidFill>
              </a:rPr>
              <a:t>Ogbru</a:t>
            </a:r>
            <a:r>
              <a:rPr lang="en-US" dirty="0">
                <a:solidFill>
                  <a:srgbClr val="000000"/>
                </a:solidFill>
              </a:rPr>
              <a:t>, O. (</a:t>
            </a:r>
            <a:r>
              <a:rPr lang="en-US" dirty="0" err="1">
                <a:solidFill>
                  <a:srgbClr val="000000"/>
                </a:solidFill>
              </a:rPr>
              <a:t>n.d.</a:t>
            </a:r>
            <a:r>
              <a:rPr lang="en-US" dirty="0">
                <a:solidFill>
                  <a:srgbClr val="000000"/>
                </a:solidFill>
              </a:rPr>
              <a:t>). Oral Antihistamines: Side Effects for Allergy Drugs. Retrieved from </a:t>
            </a:r>
            <a:r>
              <a:rPr lang="en-US" dirty="0">
                <a:solidFill>
                  <a:srgbClr val="000000"/>
                </a:solidFill>
                <a:hlinkClick r:id="rId2"/>
              </a:rPr>
              <a:t>https://www.medicinenet.com/antihistamines-oral/article.htm</a:t>
            </a:r>
            <a:endParaRPr lang="en-US" dirty="0">
              <a:solidFill>
                <a:srgbClr val="000000"/>
              </a:solidFill>
            </a:endParaRPr>
          </a:p>
          <a:p>
            <a:r>
              <a:rPr lang="en-US" dirty="0">
                <a:solidFill>
                  <a:srgbClr val="000000"/>
                </a:solidFill>
              </a:rPr>
              <a:t>[3](</a:t>
            </a:r>
            <a:r>
              <a:rPr lang="en-US" dirty="0" err="1">
                <a:solidFill>
                  <a:srgbClr val="000000"/>
                </a:solidFill>
              </a:rPr>
              <a:t>n.d.</a:t>
            </a:r>
            <a:r>
              <a:rPr lang="en-US" dirty="0">
                <a:solidFill>
                  <a:srgbClr val="000000"/>
                </a:solidFill>
              </a:rPr>
              <a:t>). Retrieved from https://</a:t>
            </a:r>
            <a:r>
              <a:rPr lang="en-US" dirty="0" err="1">
                <a:solidFill>
                  <a:srgbClr val="000000"/>
                </a:solidFill>
              </a:rPr>
              <a:t>www.aocd.org</a:t>
            </a:r>
            <a:r>
              <a:rPr lang="en-US" dirty="0">
                <a:solidFill>
                  <a:srgbClr val="000000"/>
                </a:solidFill>
              </a:rPr>
              <a:t>/page/Antihistamines </a:t>
            </a:r>
          </a:p>
          <a:p>
            <a:r>
              <a:rPr lang="en-US" dirty="0">
                <a:solidFill>
                  <a:srgbClr val="000000"/>
                </a:solidFill>
              </a:rPr>
              <a:t>[4] Wynn, R. L., </a:t>
            </a:r>
            <a:r>
              <a:rPr lang="en-US" dirty="0" err="1">
                <a:solidFill>
                  <a:srgbClr val="000000"/>
                </a:solidFill>
              </a:rPr>
              <a:t>Meiller</a:t>
            </a:r>
            <a:r>
              <a:rPr lang="en-US" dirty="0">
                <a:solidFill>
                  <a:srgbClr val="000000"/>
                </a:solidFill>
              </a:rPr>
              <a:t>, T. F., &amp; </a:t>
            </a:r>
            <a:r>
              <a:rPr lang="en-US" dirty="0" err="1">
                <a:solidFill>
                  <a:srgbClr val="000000"/>
                </a:solidFill>
              </a:rPr>
              <a:t>Crossley</a:t>
            </a:r>
            <a:r>
              <a:rPr lang="en-US" dirty="0">
                <a:solidFill>
                  <a:srgbClr val="000000"/>
                </a:solidFill>
              </a:rPr>
              <a:t>, H. L. (2016). Drug information handbook for dentistry: Including oral medicine for medically-compromised patients &amp; specific oral conditions. Hudson, OH: </a:t>
            </a:r>
            <a:r>
              <a:rPr lang="en-US" dirty="0" err="1">
                <a:solidFill>
                  <a:srgbClr val="000000"/>
                </a:solidFill>
              </a:rPr>
              <a:t>Lexicomp</a:t>
            </a:r>
            <a:r>
              <a:rPr lang="en-US" dirty="0">
                <a:solidFill>
                  <a:srgbClr val="000000"/>
                </a:solidFill>
              </a:rPr>
              <a:t>.</a:t>
            </a:r>
          </a:p>
          <a:p>
            <a:r>
              <a:rPr lang="en-US" dirty="0">
                <a:solidFill>
                  <a:srgbClr val="000000"/>
                </a:solidFill>
              </a:rPr>
              <a:t>[5]- Davis, C. P. (</a:t>
            </a:r>
            <a:r>
              <a:rPr lang="en-US" dirty="0" err="1">
                <a:solidFill>
                  <a:srgbClr val="000000"/>
                </a:solidFill>
              </a:rPr>
              <a:t>n.d.</a:t>
            </a:r>
            <a:r>
              <a:rPr lang="en-US" dirty="0">
                <a:solidFill>
                  <a:srgbClr val="000000"/>
                </a:solidFill>
              </a:rPr>
              <a:t>). Hereditary Angioedema (HAE) Types, Symptoms &amp; Diagnosis. Retrieved from </a:t>
            </a:r>
            <a:r>
              <a:rPr lang="en-US" dirty="0">
                <a:solidFill>
                  <a:srgbClr val="000000"/>
                </a:solidFill>
                <a:hlinkClick r:id="rId3"/>
              </a:rPr>
              <a:t>https://www.medicinenet.com/hereditary_angioedema_hae/article.htm#hereditary_angioedema_hae_definition_and_facts</a:t>
            </a:r>
            <a:endParaRPr lang="en-US" dirty="0">
              <a:solidFill>
                <a:srgbClr val="000000"/>
              </a:solidFill>
            </a:endParaRPr>
          </a:p>
          <a:p>
            <a:r>
              <a:rPr lang="en-US" dirty="0"/>
              <a:t>Church, D. S., &amp; Church, M. K. (2011). Pharmacology of Antihistamines. World Allergy Organization Journal, 4. doi:10.1186/1939-4551-4-s3-s22</a:t>
            </a:r>
          </a:p>
          <a:p>
            <a:r>
              <a:rPr lang="en-US" dirty="0"/>
              <a:t>– </a:t>
            </a:r>
            <a:r>
              <a:rPr lang="en-US" dirty="0" err="1"/>
              <a:t>Morelli</a:t>
            </a:r>
            <a:r>
              <a:rPr lang="en-US" dirty="0"/>
              <a:t>, J. (</a:t>
            </a:r>
            <a:r>
              <a:rPr lang="en-US" dirty="0" err="1"/>
              <a:t>n.d.</a:t>
            </a:r>
            <a:r>
              <a:rPr lang="en-US" dirty="0"/>
              <a:t>). Allergy Drugs: Prescription, OTC, Side Effects &amp; Interactions. Retrieved from https://</a:t>
            </a:r>
            <a:r>
              <a:rPr lang="en-US" dirty="0" err="1"/>
              <a:t>www.rxlist.com</a:t>
            </a:r>
            <a:r>
              <a:rPr lang="en-US" dirty="0"/>
              <a:t>/</a:t>
            </a:r>
            <a:r>
              <a:rPr lang="en-US" dirty="0" err="1"/>
              <a:t>allergy_medications</a:t>
            </a:r>
            <a:r>
              <a:rPr lang="en-US" dirty="0"/>
              <a:t>/drugs-</a:t>
            </a:r>
            <a:r>
              <a:rPr lang="en-US" dirty="0" err="1"/>
              <a:t>condition.htm</a:t>
            </a:r>
            <a:endParaRPr lang="en-US" dirty="0"/>
          </a:p>
          <a:p>
            <a:r>
              <a:rPr lang="en-US" dirty="0"/>
              <a:t>– PDR Search. (</a:t>
            </a:r>
            <a:r>
              <a:rPr lang="en-US" dirty="0" err="1"/>
              <a:t>n.d.</a:t>
            </a:r>
            <a:r>
              <a:rPr lang="en-US" dirty="0"/>
              <a:t>). Retrieved from https://</a:t>
            </a:r>
            <a:r>
              <a:rPr lang="en-US" dirty="0" err="1"/>
              <a:t>www.pdr.net</a:t>
            </a:r>
            <a:r>
              <a:rPr lang="en-US" dirty="0"/>
              <a:t>/</a:t>
            </a:r>
          </a:p>
          <a:p>
            <a:endParaRPr lang="en-US" dirty="0">
              <a:solidFill>
                <a:srgbClr val="FF0000"/>
              </a:solidFill>
            </a:endParaRPr>
          </a:p>
        </p:txBody>
      </p:sp>
      <p:sp>
        <p:nvSpPr>
          <p:cNvPr id="4" name="Footer Placeholder 3"/>
          <p:cNvSpPr>
            <a:spLocks noGrp="1"/>
          </p:cNvSpPr>
          <p:nvPr>
            <p:ph type="ftr" sz="quarter" idx="11"/>
          </p:nvPr>
        </p:nvSpPr>
        <p:spPr>
          <a:xfrm>
            <a:off x="1397947" y="6492875"/>
            <a:ext cx="7619999" cy="365125"/>
          </a:xfrm>
        </p:spPr>
        <p:txBody>
          <a:bodyPr/>
          <a:lstStyle/>
          <a:p>
            <a:r>
              <a:rPr lang="en-US" dirty="0" err="1"/>
              <a:t>Jashlie</a:t>
            </a:r>
            <a:r>
              <a:rPr lang="en-US" dirty="0"/>
              <a:t> Sanchez-Group 3-Part C</a:t>
            </a:r>
          </a:p>
        </p:txBody>
      </p:sp>
    </p:spTree>
    <p:extLst>
      <p:ext uri="{BB962C8B-B14F-4D97-AF65-F5344CB8AC3E}">
        <p14:creationId xmlns:p14="http://schemas.microsoft.com/office/powerpoint/2010/main" val="3055540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Caroline </a:t>
            </a:r>
            <a:r>
              <a:rPr lang="en-US" dirty="0" err="1"/>
              <a:t>Leopoid</a:t>
            </a:r>
            <a:r>
              <a:rPr lang="en-US" dirty="0"/>
              <a:t> May 30</a:t>
            </a:r>
            <a:r>
              <a:rPr lang="en-US" baseline="30000" dirty="0"/>
              <a:t>th</a:t>
            </a:r>
            <a:r>
              <a:rPr lang="en-US" dirty="0"/>
              <a:t>, 2018, Common Types of Allergy Medicine. </a:t>
            </a:r>
            <a:r>
              <a:rPr lang="en-US" dirty="0">
                <a:hlinkClick r:id="rId2"/>
              </a:rPr>
              <a:t>https://www.medicalnewstoday.com/articles/311845.php</a:t>
            </a:r>
            <a:endParaRPr lang="en-US" dirty="0"/>
          </a:p>
          <a:p>
            <a:pPr marL="0" indent="0">
              <a:buNone/>
            </a:pPr>
            <a:r>
              <a:rPr lang="en-US" dirty="0"/>
              <a:t>Lynn Marks. November 25</a:t>
            </a:r>
            <a:r>
              <a:rPr lang="en-US" baseline="30000" dirty="0"/>
              <a:t>th</a:t>
            </a:r>
            <a:r>
              <a:rPr lang="en-US" dirty="0"/>
              <a:t>, 2015. What is an Antihistamine? </a:t>
            </a:r>
            <a:r>
              <a:rPr lang="en-US" dirty="0">
                <a:hlinkClick r:id="rId3"/>
              </a:rPr>
              <a:t>https://www.everydayhealth.com/antihistamine/guide/</a:t>
            </a:r>
            <a:endParaRPr lang="en-US" dirty="0"/>
          </a:p>
          <a:p>
            <a:pPr marL="0" indent="0">
              <a:buNone/>
            </a:pPr>
            <a:r>
              <a:rPr lang="en-US" dirty="0"/>
              <a:t>John P. Cunha, Do, FACOEP. January 1</a:t>
            </a:r>
            <a:r>
              <a:rPr lang="en-US" baseline="30000" dirty="0"/>
              <a:t>st</a:t>
            </a:r>
            <a:r>
              <a:rPr lang="en-US" dirty="0"/>
              <a:t>, 2019 Flonase Side Effects Center. </a:t>
            </a:r>
            <a:r>
              <a:rPr lang="en-US" dirty="0">
                <a:hlinkClick r:id="rId4"/>
              </a:rPr>
              <a:t>https://www.rxlist.com/flonase-side-effects-drug-center.htm#overview</a:t>
            </a:r>
            <a:endParaRPr lang="en-US" dirty="0"/>
          </a:p>
          <a:p>
            <a:pPr marL="0" indent="0">
              <a:buNone/>
            </a:pPr>
            <a:r>
              <a:rPr lang="en-US" dirty="0"/>
              <a:t>John P. Cunha, Do, FACOEP. </a:t>
            </a:r>
            <a:r>
              <a:rPr lang="en-US" dirty="0" err="1"/>
              <a:t>Feburary</a:t>
            </a:r>
            <a:r>
              <a:rPr lang="en-US" dirty="0"/>
              <a:t> 11</a:t>
            </a:r>
            <a:r>
              <a:rPr lang="en-US" baseline="30000" dirty="0"/>
              <a:t>st</a:t>
            </a:r>
            <a:r>
              <a:rPr lang="en-US" dirty="0"/>
              <a:t>, 2019 Adrenalin Side Effects Center. </a:t>
            </a:r>
            <a:r>
              <a:rPr lang="en-US" dirty="0">
                <a:hlinkClick r:id="rId5"/>
              </a:rPr>
              <a:t>https://www.rxlist.com/adrenalin-side-effects-drug-center.htm#overview</a:t>
            </a:r>
            <a:endParaRPr lang="en-US" dirty="0"/>
          </a:p>
          <a:p>
            <a:pPr marL="0" indent="0">
              <a:buNone/>
            </a:pPr>
            <a:r>
              <a:rPr lang="en-US" dirty="0"/>
              <a:t>2019 The Guardian Life Insurance Company of American. 12/20. 5 Medications That May Be Causing Your Tooth Decay. </a:t>
            </a:r>
            <a:r>
              <a:rPr lang="en-US" dirty="0">
                <a:hlinkClick r:id="rId6"/>
              </a:rPr>
              <a:t>https://www.guardiandirect.com/resources/articles/5-medications-may-be-causing-your-teeth-decay</a:t>
            </a:r>
            <a:endParaRPr lang="en-US" dirty="0"/>
          </a:p>
          <a:p>
            <a:pPr marL="0" indent="0">
              <a:buNone/>
            </a:pPr>
            <a:r>
              <a:rPr lang="en-US" dirty="0"/>
              <a:t>W. H. Milligan III, PhD, DMD, FICD. July 8</a:t>
            </a:r>
            <a:r>
              <a:rPr lang="en-US" baseline="30000" dirty="0"/>
              <a:t>th,</a:t>
            </a:r>
            <a:r>
              <a:rPr lang="en-US" dirty="0"/>
              <a:t> 2013. Patient “Medical” Conditions That Affect Dental Treatment. </a:t>
            </a:r>
            <a:r>
              <a:rPr lang="en-US" dirty="0">
                <a:hlinkClick r:id="rId7"/>
              </a:rPr>
              <a:t>http://www.americanmedtech.org/Portals/0/PDF/Meetings%20and%20Events/National%20Meeting/2013/1308%20-%20Patient%20Medical%20Conditions%20That%20Affect%20Dental%20Treatment.pdf</a:t>
            </a:r>
            <a:endParaRPr lang="en-US" dirty="0"/>
          </a:p>
          <a:p>
            <a:endParaRPr lang="en-US" dirty="0"/>
          </a:p>
        </p:txBody>
      </p:sp>
      <p:sp>
        <p:nvSpPr>
          <p:cNvPr id="4" name="Footer Placeholder 3"/>
          <p:cNvSpPr>
            <a:spLocks noGrp="1"/>
          </p:cNvSpPr>
          <p:nvPr>
            <p:ph type="ftr" sz="quarter" idx="11"/>
          </p:nvPr>
        </p:nvSpPr>
        <p:spPr/>
        <p:txBody>
          <a:bodyPr/>
          <a:lstStyle/>
          <a:p>
            <a:r>
              <a:rPr lang="en-US" dirty="0"/>
              <a:t>Yi Yi Chan-Group 3-Part D</a:t>
            </a:r>
          </a:p>
        </p:txBody>
      </p:sp>
    </p:spTree>
    <p:extLst>
      <p:ext uri="{BB962C8B-B14F-4D97-AF65-F5344CB8AC3E}">
        <p14:creationId xmlns:p14="http://schemas.microsoft.com/office/powerpoint/2010/main" val="306821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Allergy Symptoms &amp; Management </a:t>
            </a:r>
          </a:p>
        </p:txBody>
      </p:sp>
      <p:sp>
        <p:nvSpPr>
          <p:cNvPr id="3" name="Content Placeholder 2"/>
          <p:cNvSpPr>
            <a:spLocks noGrp="1"/>
          </p:cNvSpPr>
          <p:nvPr>
            <p:ph sz="half" idx="1"/>
          </p:nvPr>
        </p:nvSpPr>
        <p:spPr/>
        <p:txBody>
          <a:bodyPr>
            <a:normAutofit fontScale="85000" lnSpcReduction="20000"/>
          </a:bodyPr>
          <a:lstStyle/>
          <a:p>
            <a:r>
              <a:rPr lang="en-US" dirty="0">
                <a:effectLst>
                  <a:outerShdw blurRad="38100" dist="19050" dir="2700000" algn="tl">
                    <a:schemeClr val="dk1">
                      <a:alpha val="40000"/>
                    </a:schemeClr>
                  </a:outerShdw>
                </a:effectLst>
              </a:rPr>
              <a:t>With there being no injury or infection, essentially a </a:t>
            </a:r>
            <a:r>
              <a:rPr lang="en-US" dirty="0">
                <a:solidFill>
                  <a:srgbClr val="FF0000"/>
                </a:solidFill>
                <a:effectLst>
                  <a:outerShdw blurRad="38100" dist="19050" dir="2700000" algn="tl">
                    <a:schemeClr val="dk1">
                      <a:alpha val="40000"/>
                    </a:schemeClr>
                  </a:outerShdw>
                </a:effectLst>
              </a:rPr>
              <a:t>false alarm</a:t>
            </a:r>
            <a:r>
              <a:rPr lang="en-US" dirty="0">
                <a:effectLst>
                  <a:outerShdw blurRad="38100" dist="19050" dir="2700000" algn="tl">
                    <a:schemeClr val="dk1">
                      <a:alpha val="40000"/>
                    </a:schemeClr>
                  </a:outerShdw>
                </a:effectLst>
              </a:rPr>
              <a:t>, histamine and other chemicals released can trigger an array of adverse symptoms, including:</a:t>
            </a:r>
          </a:p>
          <a:p>
            <a:pPr marL="0" indent="0">
              <a:buNone/>
            </a:pPr>
            <a:r>
              <a:rPr lang="en-US" dirty="0">
                <a:effectLst>
                  <a:outerShdw blurRad="38100" dist="19050" dir="2700000" algn="tl">
                    <a:schemeClr val="dk1">
                      <a:alpha val="40000"/>
                    </a:schemeClr>
                  </a:outerShdw>
                </a:effectLst>
              </a:rPr>
              <a:t>-itching			- vomiting		</a:t>
            </a:r>
          </a:p>
          <a:p>
            <a:pPr marL="0" indent="0">
              <a:buNone/>
            </a:pPr>
            <a:r>
              <a:rPr lang="en-US" dirty="0">
                <a:effectLst>
                  <a:outerShdw blurRad="38100" dist="19050" dir="2700000" algn="tl">
                    <a:schemeClr val="dk1">
                      <a:alpha val="40000"/>
                    </a:schemeClr>
                  </a:outerShdw>
                </a:effectLst>
              </a:rPr>
              <a:t>-swelling			-rashes</a:t>
            </a:r>
          </a:p>
          <a:p>
            <a:pPr marL="0" indent="0">
              <a:buNone/>
            </a:pPr>
            <a:r>
              <a:rPr lang="en-US" dirty="0">
                <a:effectLst>
                  <a:outerShdw blurRad="38100" dist="19050" dir="2700000" algn="tl">
                    <a:schemeClr val="dk1">
                      <a:alpha val="40000"/>
                    </a:schemeClr>
                  </a:outerShdw>
                </a:effectLst>
              </a:rPr>
              <a:t>-sneezing   	         -runny nose</a:t>
            </a:r>
          </a:p>
          <a:p>
            <a:pPr marL="0" indent="0">
              <a:buNone/>
            </a:pPr>
            <a:r>
              <a:rPr lang="en-US" dirty="0">
                <a:effectLst>
                  <a:outerShdw blurRad="38100" dist="19050" dir="2700000" algn="tl">
                    <a:schemeClr val="dk1">
                      <a:alpha val="40000"/>
                    </a:schemeClr>
                  </a:outerShdw>
                </a:effectLst>
              </a:rPr>
              <a:t>-watery eyes		-stomach aches 	</a:t>
            </a:r>
          </a:p>
          <a:p>
            <a:pPr marL="0" indent="0">
              <a:buNone/>
            </a:pPr>
            <a:r>
              <a:rPr lang="en-US" dirty="0">
                <a:effectLst>
                  <a:outerShdw blurRad="38100" dist="19050" dir="2700000" algn="tl">
                    <a:schemeClr val="dk1">
                      <a:alpha val="40000"/>
                    </a:schemeClr>
                  </a:outerShdw>
                </a:effectLst>
              </a:rPr>
              <a:t>-nausea			-vomiting</a:t>
            </a:r>
          </a:p>
          <a:p>
            <a:pPr marL="0" indent="0">
              <a:buNone/>
            </a:pPr>
            <a:r>
              <a:rPr lang="en-US" dirty="0">
                <a:effectLst>
                  <a:outerShdw blurRad="38100" dist="19050" dir="2700000" algn="tl">
                    <a:schemeClr val="dk1">
                      <a:alpha val="40000"/>
                    </a:schemeClr>
                  </a:outerShdw>
                </a:effectLst>
              </a:rPr>
              <a:t>-swelling 			-congestion,</a:t>
            </a:r>
          </a:p>
          <a:p>
            <a:pPr marL="0" indent="0">
              <a:buNone/>
            </a:pPr>
            <a:r>
              <a:rPr lang="en-US" dirty="0">
                <a:effectLst>
                  <a:outerShdw blurRad="38100" dist="19050" dir="2700000" algn="tl">
                    <a:schemeClr val="dk1">
                      <a:alpha val="40000"/>
                    </a:schemeClr>
                  </a:outerShdw>
                </a:effectLst>
              </a:rPr>
              <a:t>- Inflammation		-difficulty breathing </a:t>
            </a:r>
          </a:p>
          <a:p>
            <a:pPr marL="0" indent="0">
              <a:buNone/>
            </a:pPr>
            <a:r>
              <a:rPr lang="en-US" dirty="0">
                <a:effectLst>
                  <a:outerShdw blurRad="38100" dist="19050" dir="2700000" algn="tl">
                    <a:schemeClr val="dk1">
                      <a:alpha val="40000"/>
                    </a:schemeClr>
                  </a:outerShdw>
                </a:effectLst>
              </a:rPr>
              <a:t>-Severe symptoms of anaphylaxis- life threatening. </a:t>
            </a:r>
            <a:endParaRPr lang="en-US" dirty="0"/>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a:effectLst>
                  <a:outerShdw blurRad="38100" dist="19050" dir="2700000" algn="tl">
                    <a:schemeClr val="dk1">
                      <a:alpha val="40000"/>
                    </a:schemeClr>
                  </a:outerShdw>
                </a:effectLst>
              </a:rPr>
              <a:t>Allergy medications are used to combat and alleviate these effects because they are able to block (inhibit) the body’s inflammatory defense mechanism. </a:t>
            </a:r>
            <a:endParaRPr lang="en-US" dirty="0"/>
          </a:p>
          <a:p>
            <a:r>
              <a:rPr lang="en-US" dirty="0">
                <a:effectLst>
                  <a:outerShdw blurRad="38100" dist="19050" dir="2700000" algn="tl">
                    <a:schemeClr val="dk1">
                      <a:alpha val="40000"/>
                    </a:schemeClr>
                  </a:outerShdw>
                </a:effectLst>
              </a:rPr>
              <a:t>These medications are usually combination medication, examples include- antihistamines, decongestants, epinephrine and nasal steroids- </a:t>
            </a:r>
            <a:r>
              <a:rPr lang="en-US" b="1" dirty="0">
                <a:solidFill>
                  <a:schemeClr val="tx1">
                    <a:lumMod val="65000"/>
                    <a:lumOff val="35000"/>
                  </a:schemeClr>
                </a:solidFill>
              </a:rPr>
              <a:t>corticosteroid.</a:t>
            </a:r>
            <a:endParaRPr lang="en-US" dirty="0">
              <a:solidFill>
                <a:schemeClr val="tx1">
                  <a:lumMod val="65000"/>
                  <a:lumOff val="35000"/>
                </a:schemeClr>
              </a:solidFill>
            </a:endParaRPr>
          </a:p>
          <a:p>
            <a:endParaRPr lang="en-US" dirty="0"/>
          </a:p>
        </p:txBody>
      </p:sp>
      <p:sp>
        <p:nvSpPr>
          <p:cNvPr id="5" name="Footer Placeholder 4"/>
          <p:cNvSpPr>
            <a:spLocks noGrp="1"/>
          </p:cNvSpPr>
          <p:nvPr>
            <p:ph type="ftr" sz="quarter" idx="11"/>
          </p:nvPr>
        </p:nvSpPr>
        <p:spPr/>
        <p:txBody>
          <a:bodyPr/>
          <a:lstStyle/>
          <a:p>
            <a:r>
              <a:rPr lang="en-US"/>
              <a:t>Saudia Majeed-Group 3-Part A</a:t>
            </a:r>
            <a:endParaRPr lang="en-US" dirty="0"/>
          </a:p>
        </p:txBody>
      </p:sp>
    </p:spTree>
    <p:extLst>
      <p:ext uri="{BB962C8B-B14F-4D97-AF65-F5344CB8AC3E}">
        <p14:creationId xmlns:p14="http://schemas.microsoft.com/office/powerpoint/2010/main" val="206086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A7AF9E2D-8F98-4755-895E-D65689F2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3" name="Group 192">
            <a:extLst>
              <a:ext uri="{FF2B5EF4-FFF2-40B4-BE49-F238E27FC236}">
                <a16:creationId xmlns:a16="http://schemas.microsoft.com/office/drawing/2014/main" id="{94D3C8C4-8367-4524-B9C5-2B3ACA682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94" name="Freeform 11">
              <a:extLst>
                <a:ext uri="{FF2B5EF4-FFF2-40B4-BE49-F238E27FC236}">
                  <a16:creationId xmlns:a16="http://schemas.microsoft.com/office/drawing/2014/main" id="{38BDB546-CAFB-429D-8D82-4F3AA2891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5" name="Freeform 12">
              <a:extLst>
                <a:ext uri="{FF2B5EF4-FFF2-40B4-BE49-F238E27FC236}">
                  <a16:creationId xmlns:a16="http://schemas.microsoft.com/office/drawing/2014/main" id="{8F202AFF-3597-4A70-9149-0AA2AACBB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6" name="Freeform 13">
              <a:extLst>
                <a:ext uri="{FF2B5EF4-FFF2-40B4-BE49-F238E27FC236}">
                  <a16:creationId xmlns:a16="http://schemas.microsoft.com/office/drawing/2014/main" id="{5B91C985-1FBD-4FEE-8FB4-FBD47CF0A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7" name="Freeform 14">
              <a:extLst>
                <a:ext uri="{FF2B5EF4-FFF2-40B4-BE49-F238E27FC236}">
                  <a16:creationId xmlns:a16="http://schemas.microsoft.com/office/drawing/2014/main" id="{E045B090-8B4D-4553-997E-D7A7A2B9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8" name="Freeform 15">
              <a:extLst>
                <a:ext uri="{FF2B5EF4-FFF2-40B4-BE49-F238E27FC236}">
                  <a16:creationId xmlns:a16="http://schemas.microsoft.com/office/drawing/2014/main" id="{79661459-591F-41BD-85A7-882DF2E548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9" name="Freeform 16">
              <a:extLst>
                <a:ext uri="{FF2B5EF4-FFF2-40B4-BE49-F238E27FC236}">
                  <a16:creationId xmlns:a16="http://schemas.microsoft.com/office/drawing/2014/main" id="{172E6458-D7F5-4E0B-8098-F3A9B7446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0" name="Freeform 17">
              <a:extLst>
                <a:ext uri="{FF2B5EF4-FFF2-40B4-BE49-F238E27FC236}">
                  <a16:creationId xmlns:a16="http://schemas.microsoft.com/office/drawing/2014/main" id="{5D1FE182-350A-4951-99FA-123B15A19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1" name="Freeform 18">
              <a:extLst>
                <a:ext uri="{FF2B5EF4-FFF2-40B4-BE49-F238E27FC236}">
                  <a16:creationId xmlns:a16="http://schemas.microsoft.com/office/drawing/2014/main" id="{CBFDC3F8-18F5-41F0-9926-097682CEE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2" name="Freeform 19">
              <a:extLst>
                <a:ext uri="{FF2B5EF4-FFF2-40B4-BE49-F238E27FC236}">
                  <a16:creationId xmlns:a16="http://schemas.microsoft.com/office/drawing/2014/main" id="{F4B5A695-E6ED-4C81-A965-0461489F8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3" name="Freeform 20">
              <a:extLst>
                <a:ext uri="{FF2B5EF4-FFF2-40B4-BE49-F238E27FC236}">
                  <a16:creationId xmlns:a16="http://schemas.microsoft.com/office/drawing/2014/main" id="{CF31B175-CBC2-449D-8998-0BA7711E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4" name="Freeform 21">
              <a:extLst>
                <a:ext uri="{FF2B5EF4-FFF2-40B4-BE49-F238E27FC236}">
                  <a16:creationId xmlns:a16="http://schemas.microsoft.com/office/drawing/2014/main" id="{47A691C8-6328-4014-BB1A-CB4824DEB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5" name="Freeform 22">
              <a:extLst>
                <a:ext uri="{FF2B5EF4-FFF2-40B4-BE49-F238E27FC236}">
                  <a16:creationId xmlns:a16="http://schemas.microsoft.com/office/drawing/2014/main" id="{94EADC73-ECA3-447E-8D07-AE215A3C4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6" name="Group 205">
            <a:extLst>
              <a:ext uri="{FF2B5EF4-FFF2-40B4-BE49-F238E27FC236}">
                <a16:creationId xmlns:a16="http://schemas.microsoft.com/office/drawing/2014/main" id="{CDA2558E-94AE-4C16-8CD0-DCF447C987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07" name="Freeform 27">
              <a:extLst>
                <a:ext uri="{FF2B5EF4-FFF2-40B4-BE49-F238E27FC236}">
                  <a16:creationId xmlns:a16="http://schemas.microsoft.com/office/drawing/2014/main" id="{6928DF6B-A616-4A71-B951-9D8EAA775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08" name="Freeform 28">
              <a:extLst>
                <a:ext uri="{FF2B5EF4-FFF2-40B4-BE49-F238E27FC236}">
                  <a16:creationId xmlns:a16="http://schemas.microsoft.com/office/drawing/2014/main" id="{CD6B4E15-CED4-45FA-874A-EA347C912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09" name="Freeform 29">
              <a:extLst>
                <a:ext uri="{FF2B5EF4-FFF2-40B4-BE49-F238E27FC236}">
                  <a16:creationId xmlns:a16="http://schemas.microsoft.com/office/drawing/2014/main" id="{A4EE38F8-BF90-4D7F-8691-89ED516D7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0" name="Freeform 30">
              <a:extLst>
                <a:ext uri="{FF2B5EF4-FFF2-40B4-BE49-F238E27FC236}">
                  <a16:creationId xmlns:a16="http://schemas.microsoft.com/office/drawing/2014/main" id="{2889210F-D6E4-4311-8BF3-DAD3FF49A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1" name="Freeform 31">
              <a:extLst>
                <a:ext uri="{FF2B5EF4-FFF2-40B4-BE49-F238E27FC236}">
                  <a16:creationId xmlns:a16="http://schemas.microsoft.com/office/drawing/2014/main" id="{44641BAA-087D-4656-8D6F-EA70FB67F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12" name="Freeform 32">
              <a:extLst>
                <a:ext uri="{FF2B5EF4-FFF2-40B4-BE49-F238E27FC236}">
                  <a16:creationId xmlns:a16="http://schemas.microsoft.com/office/drawing/2014/main" id="{DCEB55E2-FCCA-48F5-917E-8B3F26EC8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13" name="Freeform 33">
              <a:extLst>
                <a:ext uri="{FF2B5EF4-FFF2-40B4-BE49-F238E27FC236}">
                  <a16:creationId xmlns:a16="http://schemas.microsoft.com/office/drawing/2014/main" id="{45869B9E-3378-49CB-8EE1-FECA7D7809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14" name="Freeform 34">
              <a:extLst>
                <a:ext uri="{FF2B5EF4-FFF2-40B4-BE49-F238E27FC236}">
                  <a16:creationId xmlns:a16="http://schemas.microsoft.com/office/drawing/2014/main" id="{3497B8C7-AB4A-40B7-A86E-112D90CC6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15" name="Freeform 35">
              <a:extLst>
                <a:ext uri="{FF2B5EF4-FFF2-40B4-BE49-F238E27FC236}">
                  <a16:creationId xmlns:a16="http://schemas.microsoft.com/office/drawing/2014/main" id="{D5A7E348-C28C-4626-9026-59B6B9F7A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16" name="Freeform 36">
              <a:extLst>
                <a:ext uri="{FF2B5EF4-FFF2-40B4-BE49-F238E27FC236}">
                  <a16:creationId xmlns:a16="http://schemas.microsoft.com/office/drawing/2014/main" id="{A4FF1CA0-E6B1-4861-A2CD-144E06299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7" name="Freeform 37">
              <a:extLst>
                <a:ext uri="{FF2B5EF4-FFF2-40B4-BE49-F238E27FC236}">
                  <a16:creationId xmlns:a16="http://schemas.microsoft.com/office/drawing/2014/main" id="{774FF261-7109-4B0E-B24B-622F4209C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18" name="Freeform 38">
              <a:extLst>
                <a:ext uri="{FF2B5EF4-FFF2-40B4-BE49-F238E27FC236}">
                  <a16:creationId xmlns:a16="http://schemas.microsoft.com/office/drawing/2014/main" id="{3ECECA25-954F-4011-ADFF-BBFC4A00D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p:cNvSpPr>
            <a:spLocks noGrp="1"/>
          </p:cNvSpPr>
          <p:nvPr>
            <p:ph type="title"/>
          </p:nvPr>
        </p:nvSpPr>
        <p:spPr>
          <a:xfrm>
            <a:off x="6483096" y="624110"/>
            <a:ext cx="5021516" cy="1280890"/>
          </a:xfrm>
        </p:spPr>
        <p:txBody>
          <a:bodyPr>
            <a:normAutofit fontScale="90000"/>
          </a:bodyPr>
          <a:lstStyle/>
          <a:p>
            <a:r>
              <a:rPr lang="en-US" sz="3300" dirty="0"/>
              <a:t>Anti-Allergy Medications Adverse effects </a:t>
            </a:r>
          </a:p>
        </p:txBody>
      </p:sp>
      <p:pic>
        <p:nvPicPr>
          <p:cNvPr id="3076" name="Picture 4" descr="Image result for xerostomia cavity"/>
          <p:cNvPicPr>
            <a:picLocks noChangeAspect="1" noChangeArrowheads="1"/>
          </p:cNvPicPr>
          <p:nvPr/>
        </p:nvPicPr>
        <p:blipFill rotWithShape="1">
          <a:blip r:embed="rId2">
            <a:extLst>
              <a:ext uri="{28A0092B-C50C-407E-A947-70E740481C1C}">
                <a14:useLocalDpi xmlns:a14="http://schemas.microsoft.com/office/drawing/2010/main" val="0"/>
              </a:ext>
            </a:extLst>
          </a:blip>
          <a:srcRect r="2564"/>
          <a:stretch/>
        </p:blipFill>
        <p:spPr bwMode="auto">
          <a:xfrm>
            <a:off x="20" y="10"/>
            <a:ext cx="4646965" cy="3428990"/>
          </a:xfrm>
          <a:prstGeom prst="rect">
            <a:avLst/>
          </a:prstGeom>
          <a:noFill/>
          <a:extLst>
            <a:ext uri="{909E8E84-426E-40dd-AFC4-6F175D3DCCD1}">
              <a14:hiddenFill xmlns:a14="http://schemas.microsoft.com/office/drawing/2010/main" xmlns="">
                <a:solidFill>
                  <a:srgbClr val="FFFFFF"/>
                </a:solidFill>
              </a14:hiddenFill>
            </a:ext>
          </a:extLst>
        </p:spPr>
      </p:pic>
      <p:sp>
        <p:nvSpPr>
          <p:cNvPr id="219" name="Rectangle 218">
            <a:extLst>
              <a:ext uri="{FF2B5EF4-FFF2-40B4-BE49-F238E27FC236}">
                <a16:creationId xmlns:a16="http://schemas.microsoft.com/office/drawing/2014/main" id="{6D0FFBDB-89D1-4050-8FE5-AFC94C07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20" name="Freeform 11">
            <a:extLst>
              <a:ext uri="{FF2B5EF4-FFF2-40B4-BE49-F238E27FC236}">
                <a16:creationId xmlns:a16="http://schemas.microsoft.com/office/drawing/2014/main" id="{75823B85-53D1-46E0-BC58-872776B5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074" name="Picture 2" descr="Image result for oral candidiasis from anti allergy medicine"/>
          <p:cNvPicPr>
            <a:picLocks noChangeAspect="1" noChangeArrowheads="1"/>
          </p:cNvPicPr>
          <p:nvPr/>
        </p:nvPicPr>
        <p:blipFill rotWithShape="1">
          <a:blip r:embed="rId3">
            <a:extLst>
              <a:ext uri="{28A0092B-C50C-407E-A947-70E740481C1C}">
                <a14:useLocalDpi xmlns:a14="http://schemas.microsoft.com/office/drawing/2010/main" val="0"/>
              </a:ext>
            </a:extLst>
          </a:blip>
          <a:srcRect r="-4" b="1610"/>
          <a:stretch/>
        </p:blipFill>
        <p:spPr bwMode="auto">
          <a:xfrm>
            <a:off x="20" y="3429000"/>
            <a:ext cx="4646965" cy="3429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21" name="Straight Connector 220">
            <a:extLst>
              <a:ext uri="{FF2B5EF4-FFF2-40B4-BE49-F238E27FC236}">
                <a16:creationId xmlns:a16="http://schemas.microsoft.com/office/drawing/2014/main" id="{81F86B2C-5FF7-48E0-B5B0-ABEA39A1E2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9000"/>
            <a:ext cx="4662638" cy="0"/>
          </a:xfrm>
          <a:prstGeom prst="line">
            <a:avLst/>
          </a:prstGeom>
          <a:ln w="50800" cap="flat">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38191" y="2133600"/>
            <a:ext cx="5066419" cy="3777622"/>
          </a:xfrm>
        </p:spPr>
        <p:txBody>
          <a:bodyPr>
            <a:normAutofit/>
          </a:bodyPr>
          <a:lstStyle/>
          <a:p>
            <a:pPr>
              <a:lnSpc>
                <a:spcPct val="90000"/>
              </a:lnSpc>
            </a:pPr>
            <a:r>
              <a:rPr lang="en-US" dirty="0">
                <a:effectLst>
                  <a:outerShdw blurRad="38100" dist="19050" dir="2700000" algn="tl">
                    <a:schemeClr val="dk1">
                      <a:alpha val="40000"/>
                    </a:schemeClr>
                  </a:outerShdw>
                </a:effectLst>
              </a:rPr>
              <a:t>The anti-allergy medications, used to treat the allergy symptoms, aren’t without side effects themselves. Some include: </a:t>
            </a:r>
          </a:p>
          <a:p>
            <a:pPr marL="0" indent="0">
              <a:lnSpc>
                <a:spcPct val="90000"/>
              </a:lnSpc>
              <a:buNone/>
            </a:pPr>
            <a:r>
              <a:rPr lang="en-US" dirty="0">
                <a:effectLst>
                  <a:outerShdw blurRad="38100" dist="19050" dir="2700000" algn="tl">
                    <a:schemeClr val="dk1">
                      <a:alpha val="40000"/>
                    </a:schemeClr>
                  </a:outerShdw>
                </a:effectLst>
              </a:rPr>
              <a:t>-Dry mouth, nose or throat </a:t>
            </a:r>
          </a:p>
          <a:p>
            <a:pPr marL="0" indent="0">
              <a:lnSpc>
                <a:spcPct val="90000"/>
              </a:lnSpc>
              <a:buNone/>
            </a:pPr>
            <a:r>
              <a:rPr lang="en-US" dirty="0">
                <a:effectLst>
                  <a:outerShdw blurRad="38100" dist="19050" dir="2700000" algn="tl">
                    <a:schemeClr val="dk1">
                      <a:alpha val="40000"/>
                    </a:schemeClr>
                  </a:outerShdw>
                </a:effectLst>
              </a:rPr>
              <a:t>-Oral candidiasis 	</a:t>
            </a:r>
          </a:p>
          <a:p>
            <a:pPr marL="0" indent="0">
              <a:lnSpc>
                <a:spcPct val="90000"/>
              </a:lnSpc>
              <a:buNone/>
            </a:pPr>
            <a:r>
              <a:rPr lang="en-US" dirty="0">
                <a:effectLst>
                  <a:outerShdw blurRad="38100" dist="19050" dir="2700000" algn="tl">
                    <a:schemeClr val="dk1">
                      <a:alpha val="40000"/>
                    </a:schemeClr>
                  </a:outerShdw>
                </a:effectLst>
              </a:rPr>
              <a:t>-Drowsiness</a:t>
            </a:r>
          </a:p>
          <a:p>
            <a:pPr marL="0" indent="0">
              <a:lnSpc>
                <a:spcPct val="90000"/>
              </a:lnSpc>
              <a:buNone/>
            </a:pPr>
            <a:r>
              <a:rPr lang="en-US" dirty="0">
                <a:effectLst>
                  <a:outerShdw blurRad="38100" dist="19050" dir="2700000" algn="tl">
                    <a:schemeClr val="dk1">
                      <a:alpha val="40000"/>
                    </a:schemeClr>
                  </a:outerShdw>
                </a:effectLst>
              </a:rPr>
              <a:t>-Altered taste</a:t>
            </a:r>
          </a:p>
          <a:p>
            <a:pPr marL="0" indent="0">
              <a:lnSpc>
                <a:spcPct val="90000"/>
              </a:lnSpc>
              <a:buNone/>
            </a:pPr>
            <a:r>
              <a:rPr lang="en-US" dirty="0">
                <a:effectLst>
                  <a:outerShdw blurRad="38100" dist="19050" dir="2700000" algn="tl">
                    <a:schemeClr val="dk1">
                      <a:alpha val="40000"/>
                    </a:schemeClr>
                  </a:outerShdw>
                </a:effectLst>
              </a:rPr>
              <a:t>-Headache</a:t>
            </a:r>
          </a:p>
          <a:p>
            <a:pPr marL="0" indent="0">
              <a:lnSpc>
                <a:spcPct val="90000"/>
              </a:lnSpc>
              <a:buNone/>
            </a:pPr>
            <a:r>
              <a:rPr lang="en-US" dirty="0">
                <a:effectLst>
                  <a:outerShdw blurRad="38100" dist="19050" dir="2700000" algn="tl">
                    <a:schemeClr val="dk1">
                      <a:alpha val="40000"/>
                    </a:schemeClr>
                  </a:outerShdw>
                </a:effectLst>
              </a:rPr>
              <a:t>-Restlessness</a:t>
            </a:r>
          </a:p>
          <a:p>
            <a:pPr marL="0" indent="0">
              <a:lnSpc>
                <a:spcPct val="90000"/>
              </a:lnSpc>
              <a:buNone/>
            </a:pPr>
            <a:r>
              <a:rPr lang="en-US" dirty="0">
                <a:effectLst>
                  <a:outerShdw blurRad="38100" dist="19050" dir="2700000" algn="tl">
                    <a:schemeClr val="dk1">
                      <a:alpha val="40000"/>
                    </a:schemeClr>
                  </a:outerShdw>
                </a:effectLst>
              </a:rPr>
              <a:t>-Dizziness</a:t>
            </a:r>
          </a:p>
          <a:p>
            <a:pPr marL="0" indent="0">
              <a:lnSpc>
                <a:spcPct val="90000"/>
              </a:lnSpc>
              <a:buNone/>
            </a:pPr>
            <a:endParaRPr lang="en-US" dirty="0">
              <a:effectLst>
                <a:outerShdw blurRad="38100" dist="19050" dir="2700000" algn="tl">
                  <a:schemeClr val="dk1">
                    <a:alpha val="40000"/>
                  </a:schemeClr>
                </a:outerShdw>
              </a:effectLst>
            </a:endParaRPr>
          </a:p>
          <a:p>
            <a:pPr marL="0" indent="0">
              <a:lnSpc>
                <a:spcPct val="90000"/>
              </a:lnSpc>
              <a:buNone/>
            </a:pPr>
            <a:endParaRPr lang="en-US" dirty="0"/>
          </a:p>
        </p:txBody>
      </p:sp>
      <p:sp>
        <p:nvSpPr>
          <p:cNvPr id="4" name="Footer Placeholder 3"/>
          <p:cNvSpPr>
            <a:spLocks noGrp="1"/>
          </p:cNvSpPr>
          <p:nvPr>
            <p:ph type="ftr" sz="quarter" idx="11"/>
          </p:nvPr>
        </p:nvSpPr>
        <p:spPr/>
        <p:txBody>
          <a:bodyPr/>
          <a:lstStyle/>
          <a:p>
            <a:r>
              <a:rPr lang="en-US"/>
              <a:t>Saudia Majeed-Group 3-Part A</a:t>
            </a:r>
            <a:endParaRPr lang="en-US" dirty="0"/>
          </a:p>
        </p:txBody>
      </p:sp>
    </p:spTree>
    <p:extLst>
      <p:ext uri="{BB962C8B-B14F-4D97-AF65-F5344CB8AC3E}">
        <p14:creationId xmlns:p14="http://schemas.microsoft.com/office/powerpoint/2010/main" val="87659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Dental Professionals </a:t>
            </a:r>
          </a:p>
        </p:txBody>
      </p:sp>
      <p:sp>
        <p:nvSpPr>
          <p:cNvPr id="3" name="Content Placeholder 2"/>
          <p:cNvSpPr>
            <a:spLocks noGrp="1"/>
          </p:cNvSpPr>
          <p:nvPr>
            <p:ph idx="1"/>
          </p:nvPr>
        </p:nvSpPr>
        <p:spPr/>
        <p:txBody>
          <a:bodyPr/>
          <a:lstStyle/>
          <a:p>
            <a:r>
              <a:rPr lang="en-US" dirty="0">
                <a:effectLst>
                  <a:outerShdw blurRad="38100" dist="19050" dir="2700000" algn="tl">
                    <a:schemeClr val="dk1">
                      <a:alpha val="40000"/>
                    </a:schemeClr>
                  </a:outerShdw>
                </a:effectLst>
              </a:rPr>
              <a:t>It is important to know the medication patients take and their side effects, to allow the development of an effective treatment plan, tailored to individual needs, one with no contraindication to anti-allergy medications taken. Knowledge of these medications can help to explain certain side effects and to avoid misdiagnosis of symptoms presented, allowing for adjustment in treatment to ensure efficiency and most importantly- patients’ comfort. </a:t>
            </a:r>
            <a:endParaRPr lang="en-US" dirty="0"/>
          </a:p>
          <a:p>
            <a:endParaRPr lang="en-US" dirty="0"/>
          </a:p>
        </p:txBody>
      </p:sp>
      <p:sp>
        <p:nvSpPr>
          <p:cNvPr id="4" name="Footer Placeholder 3"/>
          <p:cNvSpPr>
            <a:spLocks noGrp="1"/>
          </p:cNvSpPr>
          <p:nvPr>
            <p:ph type="ftr" sz="quarter" idx="11"/>
          </p:nvPr>
        </p:nvSpPr>
        <p:spPr/>
        <p:txBody>
          <a:bodyPr/>
          <a:lstStyle/>
          <a:p>
            <a:r>
              <a:rPr lang="en-US"/>
              <a:t>Saudia Majeed-Group 3-Part A</a:t>
            </a:r>
            <a:endParaRPr lang="en-US" dirty="0"/>
          </a:p>
        </p:txBody>
      </p:sp>
    </p:spTree>
    <p:extLst>
      <p:ext uri="{BB962C8B-B14F-4D97-AF65-F5344CB8AC3E}">
        <p14:creationId xmlns:p14="http://schemas.microsoft.com/office/powerpoint/2010/main" val="356289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5661" r="9612"/>
          <a:stretch/>
        </p:blipFill>
        <p:spPr bwMode="auto">
          <a:xfrm>
            <a:off x="4485557" y="10"/>
            <a:ext cx="7706443" cy="6857990"/>
          </a:xfrm>
          <a:prstGeom prst="rect">
            <a:avLst/>
          </a:prstGeom>
          <a:noFill/>
          <a:extLst>
            <a:ext uri="{909E8E84-426E-40dd-AFC4-6F175D3DCCD1}">
              <a14:hiddenFill xmlns:a14="http://schemas.microsoft.com/office/drawing/2010/main" xmlns="">
                <a:solidFill>
                  <a:srgbClr val="FFFFFF"/>
                </a:solidFill>
              </a14:hiddenFill>
            </a:ext>
          </a:extLst>
        </p:spPr>
      </p:pic>
      <p:sp useBgFill="1">
        <p:nvSpPr>
          <p:cNvPr id="74" name="Freeform: Shape 73">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p:cNvSpPr>
            <a:spLocks noGrp="1"/>
          </p:cNvSpPr>
          <p:nvPr>
            <p:ph type="title"/>
          </p:nvPr>
        </p:nvSpPr>
        <p:spPr>
          <a:xfrm>
            <a:off x="535525" y="624110"/>
            <a:ext cx="4623955" cy="1280890"/>
          </a:xfrm>
        </p:spPr>
        <p:txBody>
          <a:bodyPr>
            <a:normAutofit/>
          </a:bodyPr>
          <a:lstStyle/>
          <a:p>
            <a:r>
              <a:rPr lang="en-US" dirty="0"/>
              <a:t>Role of Dental Professionals cont’d</a:t>
            </a:r>
          </a:p>
        </p:txBody>
      </p:sp>
      <p:sp>
        <p:nvSpPr>
          <p:cNvPr id="75" name="Rectangle 74">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31811" y="1905000"/>
            <a:ext cx="5722031" cy="4006222"/>
          </a:xfrm>
        </p:spPr>
        <p:txBody>
          <a:bodyPr>
            <a:normAutofit lnSpcReduction="10000"/>
          </a:bodyPr>
          <a:lstStyle/>
          <a:p>
            <a:pPr>
              <a:lnSpc>
                <a:spcPct val="90000"/>
              </a:lnSpc>
            </a:pPr>
            <a:r>
              <a:rPr lang="en-US" sz="1400" dirty="0"/>
              <a:t>A patient using antihistamines/decongestants can present with xerostomia. Treatment will exclude alcohol-based products. Dental hygiene home care education will include awareness to patients of their  increased risk of dental caries and focus on how to avoid such adverse outcomes with proper oral care. </a:t>
            </a:r>
          </a:p>
          <a:p>
            <a:pPr>
              <a:lnSpc>
                <a:spcPct val="90000"/>
              </a:lnSpc>
            </a:pPr>
            <a:r>
              <a:rPr lang="en-US" sz="1400" dirty="0"/>
              <a:t>Some asthma patients that uses inhaled corticosteroids can present with oral candidiasis. This can open a conversation to request alternative medication if applicable. </a:t>
            </a:r>
          </a:p>
          <a:p>
            <a:pPr>
              <a:lnSpc>
                <a:spcPct val="90000"/>
              </a:lnSpc>
            </a:pPr>
            <a:r>
              <a:rPr lang="en-US" sz="1400" dirty="0"/>
              <a:t>Some anti-allergy medication can also make patients drowsy and are contraindicated in patients with high blood pressure, </a:t>
            </a:r>
            <a:r>
              <a:rPr lang="en-US" sz="1400" dirty="0">
                <a:solidFill>
                  <a:schemeClr val="tx1">
                    <a:lumMod val="95000"/>
                    <a:lumOff val="5000"/>
                  </a:schemeClr>
                </a:solidFill>
              </a:rPr>
              <a:t>pregnant women, patients with cardiovascular disease, glaucoma or hyperthyroidism</a:t>
            </a:r>
            <a:r>
              <a:rPr lang="en-US" dirty="0">
                <a:solidFill>
                  <a:schemeClr val="tx1">
                    <a:lumMod val="85000"/>
                    <a:lumOff val="15000"/>
                  </a:schemeClr>
                </a:solidFill>
              </a:rPr>
              <a:t>.</a:t>
            </a:r>
            <a:r>
              <a:rPr lang="en-US" sz="1400" dirty="0">
                <a:solidFill>
                  <a:schemeClr val="tx1">
                    <a:lumMod val="85000"/>
                    <a:lumOff val="15000"/>
                  </a:schemeClr>
                </a:solidFill>
              </a:rPr>
              <a:t> </a:t>
            </a:r>
            <a:r>
              <a:rPr lang="en-US" sz="1400" dirty="0"/>
              <a:t>Patients using anti-seizure and anti-depressants must take extra precautions with anti-allergy medications. </a:t>
            </a:r>
          </a:p>
          <a:p>
            <a:pPr>
              <a:lnSpc>
                <a:spcPct val="90000"/>
              </a:lnSpc>
            </a:pPr>
            <a:r>
              <a:rPr lang="en-US" sz="1400" dirty="0"/>
              <a:t>Epinephrine, asthma inhalers and other anti-allergy medications should be kept within easy access and dosages and knowledge of use should be known</a:t>
            </a:r>
          </a:p>
          <a:p>
            <a:pPr marL="0" indent="0">
              <a:buNone/>
            </a:pPr>
            <a:r>
              <a:rPr lang="en-US" sz="800" dirty="0"/>
              <a:t>Image :</a:t>
            </a:r>
            <a:r>
              <a:rPr lang="en-US" sz="800" dirty="0">
                <a:hlinkClick r:id="rId3"/>
              </a:rPr>
              <a:t>https://www.pharmaceutical-journal.com/learning/learning-article/dry-mouth-advice-and-management/20204481.article?firstPass=false</a:t>
            </a:r>
            <a:r>
              <a:rPr lang="en-US" sz="800" dirty="0"/>
              <a:t> |</a:t>
            </a:r>
            <a:r>
              <a:rPr lang="fr-FR" sz="800" dirty="0" err="1"/>
              <a:t>Courtesy</a:t>
            </a:r>
            <a:r>
              <a:rPr lang="fr-FR" sz="800" dirty="0"/>
              <a:t>, Anwar R </a:t>
            </a:r>
            <a:r>
              <a:rPr lang="fr-FR" sz="800" dirty="0" err="1"/>
              <a:t>Tappuni</a:t>
            </a:r>
            <a:endParaRPr lang="en-US" sz="800" dirty="0"/>
          </a:p>
        </p:txBody>
      </p:sp>
      <p:sp>
        <p:nvSpPr>
          <p:cNvPr id="4" name="Footer Placeholder 3"/>
          <p:cNvSpPr>
            <a:spLocks noGrp="1"/>
          </p:cNvSpPr>
          <p:nvPr>
            <p:ph type="ftr" sz="quarter" idx="11"/>
          </p:nvPr>
        </p:nvSpPr>
        <p:spPr/>
        <p:txBody>
          <a:bodyPr/>
          <a:lstStyle/>
          <a:p>
            <a:r>
              <a:rPr lang="en-US"/>
              <a:t>Saudia Majeed-Group 3-Part A</a:t>
            </a:r>
            <a:endParaRPr lang="en-US" dirty="0"/>
          </a:p>
        </p:txBody>
      </p:sp>
    </p:spTree>
    <p:extLst>
      <p:ext uri="{BB962C8B-B14F-4D97-AF65-F5344CB8AC3E}">
        <p14:creationId xmlns:p14="http://schemas.microsoft.com/office/powerpoint/2010/main" val="136948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Dental Professionals cont’d </a:t>
            </a: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Allergies are the 6th leading cause of chronic illness in the U.S. More than 50 million Americans suffer from allergies each year. </a:t>
            </a:r>
          </a:p>
          <a:p>
            <a:r>
              <a:rPr lang="en-US" dirty="0"/>
              <a:t>As Dental professionals we are guaranteed to have patients suffering from allergies and being treated with anti-allergy medications. </a:t>
            </a:r>
          </a:p>
          <a:p>
            <a:r>
              <a:rPr lang="en-US" dirty="0"/>
              <a:t>It is important to have knowledge and awareness of allergies, anti-allergy medications and their side effects our patients use, to allow for the development of an effective treatment plan, tailored to individual needs, one without contraindications to anti-allergy medications taken. Knowledge of these medications allows us to be equipped in situations of emergencies, to have conversations with our patients about how these medications affect their oral health, allowing for adjustment in dental treatment to ensure efficiency and most importantly- patients’ comfort. Understanding of certain side effects avoids misdiagnosis of symptoms presented. This allows us to discuss possible alternatives in medicine treatment where applicable. </a:t>
            </a:r>
          </a:p>
          <a:p>
            <a:endParaRPr lang="en-US" dirty="0"/>
          </a:p>
        </p:txBody>
      </p:sp>
      <p:sp>
        <p:nvSpPr>
          <p:cNvPr id="4" name="Footer Placeholder 3"/>
          <p:cNvSpPr>
            <a:spLocks noGrp="1"/>
          </p:cNvSpPr>
          <p:nvPr>
            <p:ph type="ftr" sz="quarter" idx="11"/>
          </p:nvPr>
        </p:nvSpPr>
        <p:spPr/>
        <p:txBody>
          <a:bodyPr/>
          <a:lstStyle/>
          <a:p>
            <a:r>
              <a:rPr lang="en-US" dirty="0"/>
              <a:t>Saudia Majeed-Group 3-Part A</a:t>
            </a:r>
          </a:p>
        </p:txBody>
      </p:sp>
    </p:spTree>
    <p:extLst>
      <p:ext uri="{BB962C8B-B14F-4D97-AF65-F5344CB8AC3E}">
        <p14:creationId xmlns:p14="http://schemas.microsoft.com/office/powerpoint/2010/main" val="4175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48490D-9D4D-B749-A740-CE19A3E71B8C}"/>
              </a:ext>
            </a:extLst>
          </p:cNvPr>
          <p:cNvSpPr>
            <a:spLocks noGrp="1"/>
          </p:cNvSpPr>
          <p:nvPr>
            <p:ph idx="1"/>
          </p:nvPr>
        </p:nvSpPr>
        <p:spPr>
          <a:xfrm>
            <a:off x="825843" y="420130"/>
            <a:ext cx="10515600" cy="5633265"/>
          </a:xfrm>
        </p:spPr>
        <p:txBody>
          <a:bodyPr/>
          <a:lstStyle/>
          <a:p>
            <a:pPr marL="0" indent="0">
              <a:buNone/>
            </a:pPr>
            <a:r>
              <a:rPr lang="en-US" dirty="0"/>
              <a:t>Antihistamine: </a:t>
            </a:r>
          </a:p>
          <a:p>
            <a:r>
              <a:rPr lang="en-US" dirty="0"/>
              <a:t>When exposed to an allergen, the immune system cells “mast cells” and “basophiles” are triggered, releasing Histamine and leukotrienes. Specifically H1R and H4R have been discovered to be of an important factors in allergic reactions. H1R is responsible for vasodilation, </a:t>
            </a:r>
            <a:r>
              <a:rPr lang="en-US" dirty="0" err="1"/>
              <a:t>oedema</a:t>
            </a:r>
            <a:r>
              <a:rPr lang="en-US" dirty="0"/>
              <a:t>, and itching and </a:t>
            </a:r>
          </a:p>
          <a:p>
            <a:pPr marL="0" indent="0">
              <a:buNone/>
            </a:pPr>
            <a:r>
              <a:rPr lang="en-US" dirty="0"/>
              <a:t>H4R promotes accumulation of inflammatory cells. </a:t>
            </a:r>
          </a:p>
          <a:p>
            <a:r>
              <a:rPr lang="en-US" dirty="0"/>
              <a:t>Antihistamine drugs aren’t antagonist but </a:t>
            </a:r>
          </a:p>
          <a:p>
            <a:pPr marL="0" indent="0">
              <a:buNone/>
            </a:pPr>
            <a:r>
              <a:rPr lang="en-US" dirty="0"/>
              <a:t>inverse agonists (producing opposite effect).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p:pic>
        <p:nvPicPr>
          <p:cNvPr id="5" name="Picture 4">
            <a:extLst>
              <a:ext uri="{FF2B5EF4-FFF2-40B4-BE49-F238E27FC236}">
                <a16:creationId xmlns:a16="http://schemas.microsoft.com/office/drawing/2014/main" id="{BD8F1439-24C3-314D-9FFC-6EE76D302FA9}"/>
              </a:ext>
            </a:extLst>
          </p:cNvPr>
          <p:cNvPicPr>
            <a:picLocks noChangeAspect="1"/>
          </p:cNvPicPr>
          <p:nvPr/>
        </p:nvPicPr>
        <p:blipFill>
          <a:blip r:embed="rId2"/>
          <a:stretch>
            <a:fillRect/>
          </a:stretch>
        </p:blipFill>
        <p:spPr>
          <a:xfrm>
            <a:off x="6585995" y="1655805"/>
            <a:ext cx="4500074" cy="4397590"/>
          </a:xfrm>
          <a:prstGeom prst="rect">
            <a:avLst/>
          </a:prstGeom>
        </p:spPr>
      </p:pic>
      <p:sp>
        <p:nvSpPr>
          <p:cNvPr id="6" name="Footer Placeholder 3">
            <a:extLst>
              <a:ext uri="{FF2B5EF4-FFF2-40B4-BE49-F238E27FC236}">
                <a16:creationId xmlns:a16="http://schemas.microsoft.com/office/drawing/2014/main" id="{7AB3BCF4-8665-1140-8AB3-64E37CBFFFD3}"/>
              </a:ext>
            </a:extLst>
          </p:cNvPr>
          <p:cNvSpPr>
            <a:spLocks noGrp="1"/>
          </p:cNvSpPr>
          <p:nvPr>
            <p:ph type="ftr" sz="quarter" idx="11"/>
          </p:nvPr>
        </p:nvSpPr>
        <p:spPr>
          <a:xfrm>
            <a:off x="2589212" y="6135808"/>
            <a:ext cx="7619999" cy="365125"/>
          </a:xfrm>
        </p:spPr>
        <p:txBody>
          <a:bodyPr/>
          <a:lstStyle/>
          <a:p>
            <a:r>
              <a:rPr lang="en-US" dirty="0"/>
              <a:t>Yahya Salim-Group 3-Part B</a:t>
            </a:r>
          </a:p>
        </p:txBody>
      </p:sp>
    </p:spTree>
    <p:extLst>
      <p:ext uri="{BB962C8B-B14F-4D97-AF65-F5344CB8AC3E}">
        <p14:creationId xmlns:p14="http://schemas.microsoft.com/office/powerpoint/2010/main" val="76523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346B-852B-2F48-90F7-485825B2CA7B}"/>
              </a:ext>
            </a:extLst>
          </p:cNvPr>
          <p:cNvSpPr>
            <a:spLocks noGrp="1"/>
          </p:cNvSpPr>
          <p:nvPr>
            <p:ph type="title"/>
          </p:nvPr>
        </p:nvSpPr>
        <p:spPr/>
        <p:txBody>
          <a:bodyPr/>
          <a:lstStyle/>
          <a:p>
            <a:r>
              <a:rPr lang="en-US" dirty="0"/>
              <a:t>First Generation Antihistamine</a:t>
            </a:r>
          </a:p>
        </p:txBody>
      </p:sp>
      <p:sp>
        <p:nvSpPr>
          <p:cNvPr id="3" name="Content Placeholder 2">
            <a:extLst>
              <a:ext uri="{FF2B5EF4-FFF2-40B4-BE49-F238E27FC236}">
                <a16:creationId xmlns:a16="http://schemas.microsoft.com/office/drawing/2014/main" id="{FF7D0B2B-8BD9-D444-9FF0-7C005CD65E07}"/>
              </a:ext>
            </a:extLst>
          </p:cNvPr>
          <p:cNvSpPr>
            <a:spLocks noGrp="1"/>
          </p:cNvSpPr>
          <p:nvPr>
            <p:ph idx="1"/>
          </p:nvPr>
        </p:nvSpPr>
        <p:spPr/>
        <p:txBody>
          <a:bodyPr/>
          <a:lstStyle/>
          <a:p>
            <a:r>
              <a:rPr lang="en-US" dirty="0"/>
              <a:t>Histamine producing neurons is an important neuromodulator in the human brain found in the tuberomammillary nucleus.</a:t>
            </a:r>
          </a:p>
          <a:p>
            <a:r>
              <a:rPr lang="en-US" dirty="0"/>
              <a:t>When released these neurons stimulate H</a:t>
            </a:r>
            <a:r>
              <a:rPr lang="en-US" baseline="-25000" dirty="0"/>
              <a:t>1</a:t>
            </a:r>
            <a:r>
              <a:rPr lang="en-US" dirty="0"/>
              <a:t>-receptors in all of the major parts of the cerebrum, cerebellum, posterior pituitary, and spinal cord where they control major important body function including the increase arousal in the circadian sleep/wake cycle. Due to these drug’s poor receptor selectivity and ability to cross the BBB they interfere with histaminergic transmission causing daytime somnolence, sedation, drowsiness, fatigue, and impaired concentration and memory. </a:t>
            </a:r>
          </a:p>
        </p:txBody>
      </p:sp>
      <p:sp>
        <p:nvSpPr>
          <p:cNvPr id="4" name="Footer Placeholder 3">
            <a:extLst>
              <a:ext uri="{FF2B5EF4-FFF2-40B4-BE49-F238E27FC236}">
                <a16:creationId xmlns:a16="http://schemas.microsoft.com/office/drawing/2014/main" id="{E01648A9-DCC4-024F-B6A3-264F1CED908F}"/>
              </a:ext>
            </a:extLst>
          </p:cNvPr>
          <p:cNvSpPr>
            <a:spLocks noGrp="1"/>
          </p:cNvSpPr>
          <p:nvPr>
            <p:ph type="ftr" sz="quarter" idx="11"/>
          </p:nvPr>
        </p:nvSpPr>
        <p:spPr>
          <a:xfrm>
            <a:off x="2589212" y="6135808"/>
            <a:ext cx="7619999" cy="365125"/>
          </a:xfrm>
        </p:spPr>
        <p:txBody>
          <a:bodyPr/>
          <a:lstStyle/>
          <a:p>
            <a:r>
              <a:rPr lang="en-US" dirty="0"/>
              <a:t>Yahya Salim-Group 3-Part B</a:t>
            </a:r>
          </a:p>
        </p:txBody>
      </p:sp>
    </p:spTree>
    <p:extLst>
      <p:ext uri="{BB962C8B-B14F-4D97-AF65-F5344CB8AC3E}">
        <p14:creationId xmlns:p14="http://schemas.microsoft.com/office/powerpoint/2010/main" val="363918925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865</TotalTime>
  <Words>3119</Words>
  <Application>Microsoft Macintosh PowerPoint</Application>
  <PresentationFormat>Widescreen</PresentationFormat>
  <Paragraphs>294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Mangal</vt:lpstr>
      <vt:lpstr>Wingdings</vt:lpstr>
      <vt:lpstr>Wingdings 3</vt:lpstr>
      <vt:lpstr>Wisp</vt:lpstr>
      <vt:lpstr> Prescription and OTC anti-allergy medications</vt:lpstr>
      <vt:lpstr>Allergies &amp; The Body’s Defense </vt:lpstr>
      <vt:lpstr>Allergy Symptoms &amp; Management </vt:lpstr>
      <vt:lpstr>Anti-Allergy Medications Adverse effects </vt:lpstr>
      <vt:lpstr>Role of Dental Professionals </vt:lpstr>
      <vt:lpstr>Role of Dental Professionals cont’d</vt:lpstr>
      <vt:lpstr>Role of Dental Professionals cont’d </vt:lpstr>
      <vt:lpstr>PowerPoint Presentation</vt:lpstr>
      <vt:lpstr>First Generation Antihistamine</vt:lpstr>
      <vt:lpstr>Second Generation Antihistamine</vt:lpstr>
      <vt:lpstr>Elimination </vt:lpstr>
      <vt:lpstr>Fire Line Therapy</vt:lpstr>
      <vt:lpstr>Types of Allergy Medication </vt:lpstr>
      <vt:lpstr>Antihistamines </vt:lpstr>
      <vt:lpstr>Immunomodulators: MOA- inhibits IgE (antibody) binding to the IgE receptor on mast                                                  cells  reduced allergic response. </vt:lpstr>
      <vt:lpstr>PowerPoint Presentation</vt:lpstr>
      <vt:lpstr>PowerPoint Presentation</vt:lpstr>
      <vt:lpstr>PowerPoint Presentation</vt:lpstr>
      <vt:lpstr>Dental Side Effects and Effects on Treatment for Antihistamines</vt:lpstr>
      <vt:lpstr>Dental Side Effects and Effects on Treatment for Decongestants</vt:lpstr>
      <vt:lpstr>Dental Side Effects and Effects on Treatment for Fluticasone Propionate Nasal Spray</vt:lpstr>
      <vt:lpstr>Dental Side Effects and Effects on Treatment for for Epinephrine</vt:lpstr>
      <vt:lpstr>Reference</vt:lpstr>
      <vt:lpstr>References </vt:lpstr>
      <vt:lpstr>References: </vt:lpstr>
      <vt:lpstr>Reference: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Prescription and OTC anti-allergy medications</dc:title>
  <dc:creator>Majeed, Saudia (BANK)</dc:creator>
  <cp:lastModifiedBy>Yahya.Salim@mail.citytech.cuny.edu</cp:lastModifiedBy>
  <cp:revision>62</cp:revision>
  <dcterms:created xsi:type="dcterms:W3CDTF">2019-08-02T12:45:12Z</dcterms:created>
  <dcterms:modified xsi:type="dcterms:W3CDTF">2019-08-04T01:26:32Z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Classification Level">
    <vt:lpwstr>Personal</vt:lpwstr>
  </property>
</Properties>
</file>