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5" r:id="rId6"/>
    <p:sldId id="261" r:id="rId7"/>
    <p:sldId id="266" r:id="rId8"/>
    <p:sldId id="267" r:id="rId9"/>
    <p:sldId id="268" r:id="rId10"/>
    <p:sldId id="269" r:id="rId11"/>
    <p:sldId id="270" r:id="rId12"/>
    <p:sldId id="271" r:id="rId13"/>
    <p:sldId id="272"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0"/>
  </p:normalViewPr>
  <p:slideViewPr>
    <p:cSldViewPr snapToGrid="0" snapToObjects="1">
      <p:cViewPr varScale="1">
        <p:scale>
          <a:sx n="120" d="100"/>
          <a:sy n="120"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F0B68-7AC6-2B4A-9650-4EEB598F173B}" type="datetimeFigureOut">
              <a:rPr lang="en-US" smtClean="0"/>
              <a:t>5/6/20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B31F4-D728-814F-87DC-6B620A7A44BC}" type="slidenum">
              <a:rPr lang="en-US" smtClean="0"/>
              <a:t>‹#›</a:t>
            </a:fld>
            <a:endParaRPr lang="en-US"/>
          </a:p>
        </p:txBody>
      </p:sp>
    </p:spTree>
    <p:extLst>
      <p:ext uri="{BB962C8B-B14F-4D97-AF65-F5344CB8AC3E}">
        <p14:creationId xmlns:p14="http://schemas.microsoft.com/office/powerpoint/2010/main" val="174294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82C77C-B8FA-E745-A9D1-9251C4892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207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482C77C-B8FA-E745-A9D1-9251C4892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761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A995-75DD-A847-8984-D0A53240C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7DA54-9F31-6C48-A60A-7A78C214F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82F9F-615E-9E41-98A5-407629E775C4}"/>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BEB587A5-F088-9C45-A172-EA1C4EC83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B0BA2-E239-6242-94B7-B01B5133804F}"/>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189271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A824-F3BD-8F4F-A85C-62639D6F2F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3B5ABF-1334-EB43-8170-92CFEA197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9973B-D25B-3A4D-B5A9-D8330E46AC02}"/>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B54BEC33-3903-F642-A5EC-718DCADBBE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B5F04-E785-8048-A9F8-2F8FBB18D671}"/>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31030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A7110-C3E2-5049-AC76-B408D8709A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5AFE4-370A-A447-B0A1-A9E86C9D3C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3EC9D-970A-D840-A9E8-D1789F7DD2F0}"/>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7B5A0AA6-CE9C-E544-99BC-C991BDA26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98B30-2844-574E-9FF9-B5EB93D18D31}"/>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2829629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051B-4DBF-8340-88CC-175479916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4E3C8-EC9B-C04D-A598-BA6CE6D67A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1FADB-E272-6341-A91E-4A7D2130A7C1}"/>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4459A8D5-52E7-D446-B7AA-C2831A0D4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28268-5508-F042-B804-BDA6DD1B96F4}"/>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1685637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0C4D-C8C2-9F4E-973E-A32E749F61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AD527-CE8A-F243-B490-EA0E6B0BF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A5F326-D9BE-DC4C-B398-6B498E64AB12}"/>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139D47E9-9DBF-4048-8FBF-E1ED1027D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399CA-74E9-3645-84BD-7878B143D050}"/>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36091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7DEAD-6B52-3B42-A7FD-6E62BBC3CA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024B97-0803-D447-A4EA-37AB947C85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AB86BB-0967-8747-8EC7-F7B28FA51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F9D64-A1A3-EF42-A30C-E780B1B9ED26}"/>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6" name="Footer Placeholder 5">
            <a:extLst>
              <a:ext uri="{FF2B5EF4-FFF2-40B4-BE49-F238E27FC236}">
                <a16:creationId xmlns:a16="http://schemas.microsoft.com/office/drawing/2014/main" id="{27B85585-5A1C-0E48-B4F0-8E6206806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59969-70C4-2F41-8E99-CE243CC6A71D}"/>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206794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3F053-FFC6-0848-BE8C-1E5497D658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A93885-F06F-0842-BCD8-27CF2D306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2200F5-183F-AA4A-989F-F653A62036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B1AF5-6C38-0540-806E-012CE11F78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DAAF33-D594-7643-A84E-80A625CF0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E51082-C337-7F43-BFA5-5E3E0295C655}"/>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8" name="Footer Placeholder 7">
            <a:extLst>
              <a:ext uri="{FF2B5EF4-FFF2-40B4-BE49-F238E27FC236}">
                <a16:creationId xmlns:a16="http://schemas.microsoft.com/office/drawing/2014/main" id="{3609D052-8FAA-F547-B73D-3008CC3AB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65BCD6-0264-2D4C-A8C5-EF5BC23D2CEB}"/>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353263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8836-B3EF-094C-B8A3-2CB65B32A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381CF-B116-A440-AEE1-8A7E9763C5AE}"/>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4" name="Footer Placeholder 3">
            <a:extLst>
              <a:ext uri="{FF2B5EF4-FFF2-40B4-BE49-F238E27FC236}">
                <a16:creationId xmlns:a16="http://schemas.microsoft.com/office/drawing/2014/main" id="{2073362F-4441-D94D-9B38-894422CD1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A31B4E-8921-7F49-8628-6037F2EA4536}"/>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398455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A935F-CF71-3B4D-AF36-E367013D79C3}"/>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3" name="Footer Placeholder 2">
            <a:extLst>
              <a:ext uri="{FF2B5EF4-FFF2-40B4-BE49-F238E27FC236}">
                <a16:creationId xmlns:a16="http://schemas.microsoft.com/office/drawing/2014/main" id="{A0BA2245-3A81-B043-90BB-94E102DB3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D36200-75C4-B648-8AD8-677AE3866E11}"/>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35306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9BDF-4F8A-BB44-A5A0-172642F72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9B42F3-3D54-CD41-8596-85DF3FD1BD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9E29-1FDC-B346-9E6A-EA84A8763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A606D-8361-AF41-8EEB-37BF42784BEF}"/>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6" name="Footer Placeholder 5">
            <a:extLst>
              <a:ext uri="{FF2B5EF4-FFF2-40B4-BE49-F238E27FC236}">
                <a16:creationId xmlns:a16="http://schemas.microsoft.com/office/drawing/2014/main" id="{4FE3991C-DC18-4F42-8E82-D4F86A9126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39D62-4F84-7E4E-A3C8-3D88CEF2D01A}"/>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4230064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27C0-C21A-6943-98E2-A11A522383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D36FF9-DA9E-7840-BF00-DA3579263D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829AA0-3356-3E40-98E8-099BD14E4C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51E837-127F-FE47-8488-EA7F14156ABB}"/>
              </a:ext>
            </a:extLst>
          </p:cNvPr>
          <p:cNvSpPr>
            <a:spLocks noGrp="1"/>
          </p:cNvSpPr>
          <p:nvPr>
            <p:ph type="dt" sz="half" idx="10"/>
          </p:nvPr>
        </p:nvSpPr>
        <p:spPr/>
        <p:txBody>
          <a:bodyPr/>
          <a:lstStyle/>
          <a:p>
            <a:fld id="{4C14B274-CF3E-3D41-8AA0-84561E6420E0}" type="datetimeFigureOut">
              <a:rPr lang="en-US" smtClean="0"/>
              <a:t>5/6/20</a:t>
            </a:fld>
            <a:endParaRPr lang="en-US"/>
          </a:p>
        </p:txBody>
      </p:sp>
      <p:sp>
        <p:nvSpPr>
          <p:cNvPr id="6" name="Footer Placeholder 5">
            <a:extLst>
              <a:ext uri="{FF2B5EF4-FFF2-40B4-BE49-F238E27FC236}">
                <a16:creationId xmlns:a16="http://schemas.microsoft.com/office/drawing/2014/main" id="{C89504C5-05A0-1440-A84A-A18A5A1D4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11322-FF47-D046-8B37-EE4AA0E15931}"/>
              </a:ext>
            </a:extLst>
          </p:cNvPr>
          <p:cNvSpPr>
            <a:spLocks noGrp="1"/>
          </p:cNvSpPr>
          <p:nvPr>
            <p:ph type="sldNum" sz="quarter" idx="12"/>
          </p:nvPr>
        </p:nvSpPr>
        <p:spPr/>
        <p:txBody>
          <a:bodyPr/>
          <a:lstStyle/>
          <a:p>
            <a:fld id="{9F74C73B-6820-3A42-9C15-A54D10918744}" type="slidenum">
              <a:rPr lang="en-US" smtClean="0"/>
              <a:t>‹#›</a:t>
            </a:fld>
            <a:endParaRPr lang="en-US"/>
          </a:p>
        </p:txBody>
      </p:sp>
    </p:spTree>
    <p:extLst>
      <p:ext uri="{BB962C8B-B14F-4D97-AF65-F5344CB8AC3E}">
        <p14:creationId xmlns:p14="http://schemas.microsoft.com/office/powerpoint/2010/main" val="1888982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5D1B0-B0E7-A24A-B62A-296B76D296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E1709-B839-F944-9735-01820F1AE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80D098-105A-674A-9D5F-A47F70E95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4B274-CF3E-3D41-8AA0-84561E6420E0}" type="datetimeFigureOut">
              <a:rPr lang="en-US" smtClean="0"/>
              <a:t>5/6/20</a:t>
            </a:fld>
            <a:endParaRPr lang="en-US"/>
          </a:p>
        </p:txBody>
      </p:sp>
      <p:sp>
        <p:nvSpPr>
          <p:cNvPr id="5" name="Footer Placeholder 4">
            <a:extLst>
              <a:ext uri="{FF2B5EF4-FFF2-40B4-BE49-F238E27FC236}">
                <a16:creationId xmlns:a16="http://schemas.microsoft.com/office/drawing/2014/main" id="{3C1C5F28-D699-1F42-9D0F-05AA926250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B02CC2-7501-144E-9C8E-D072D485BF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4C73B-6820-3A42-9C15-A54D10918744}" type="slidenum">
              <a:rPr lang="en-US" smtClean="0"/>
              <a:t>‹#›</a:t>
            </a:fld>
            <a:endParaRPr lang="en-US"/>
          </a:p>
        </p:txBody>
      </p:sp>
    </p:spTree>
    <p:extLst>
      <p:ext uri="{BB962C8B-B14F-4D97-AF65-F5344CB8AC3E}">
        <p14:creationId xmlns:p14="http://schemas.microsoft.com/office/powerpoint/2010/main" val="347891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6984-248D-4B44-AA24-465A77E8E588}"/>
              </a:ext>
            </a:extLst>
          </p:cNvPr>
          <p:cNvSpPr>
            <a:spLocks noGrp="1"/>
          </p:cNvSpPr>
          <p:nvPr>
            <p:ph type="ctrTitle"/>
          </p:nvPr>
        </p:nvSpPr>
        <p:spPr>
          <a:xfrm>
            <a:off x="1524000" y="430306"/>
            <a:ext cx="9144000" cy="3079657"/>
          </a:xfrm>
        </p:spPr>
        <p:txBody>
          <a:bodyPr>
            <a:normAutofit fontScale="90000"/>
          </a:bodyPr>
          <a:lstStyle/>
          <a:p>
            <a:r>
              <a:rPr lang="en-US" dirty="0"/>
              <a:t>New York City College of Technology</a:t>
            </a:r>
            <a:br>
              <a:rPr lang="en-US" dirty="0"/>
            </a:br>
            <a:r>
              <a:rPr lang="en-US" dirty="0"/>
              <a:t>Department of Dental Hygiene</a:t>
            </a:r>
            <a:br>
              <a:rPr lang="en-US" dirty="0"/>
            </a:br>
            <a:r>
              <a:rPr lang="en-US" dirty="0"/>
              <a:t>Case Presentation- Arestin</a:t>
            </a:r>
          </a:p>
        </p:txBody>
      </p:sp>
      <p:sp>
        <p:nvSpPr>
          <p:cNvPr id="3" name="Subtitle 2">
            <a:extLst>
              <a:ext uri="{FF2B5EF4-FFF2-40B4-BE49-F238E27FC236}">
                <a16:creationId xmlns:a16="http://schemas.microsoft.com/office/drawing/2014/main" id="{A3D60C1D-C341-7C44-9E33-E364D4CD70BA}"/>
              </a:ext>
            </a:extLst>
          </p:cNvPr>
          <p:cNvSpPr>
            <a:spLocks noGrp="1"/>
          </p:cNvSpPr>
          <p:nvPr>
            <p:ph type="subTitle" idx="1"/>
          </p:nvPr>
        </p:nvSpPr>
        <p:spPr/>
        <p:txBody>
          <a:bodyPr/>
          <a:lstStyle/>
          <a:p>
            <a:r>
              <a:rPr lang="en-US" dirty="0" err="1"/>
              <a:t>Yanling</a:t>
            </a:r>
            <a:r>
              <a:rPr lang="en-US" dirty="0"/>
              <a:t> Feng</a:t>
            </a:r>
          </a:p>
          <a:p>
            <a:r>
              <a:rPr lang="en-US" dirty="0"/>
              <a:t>05/04/20</a:t>
            </a:r>
          </a:p>
        </p:txBody>
      </p:sp>
    </p:spTree>
    <p:extLst>
      <p:ext uri="{BB962C8B-B14F-4D97-AF65-F5344CB8AC3E}">
        <p14:creationId xmlns:p14="http://schemas.microsoft.com/office/powerpoint/2010/main" val="112070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43DA-2093-0641-AB42-DD08CF816C04}"/>
              </a:ext>
            </a:extLst>
          </p:cNvPr>
          <p:cNvSpPr>
            <a:spLocks noGrp="1"/>
          </p:cNvSpPr>
          <p:nvPr>
            <p:ph type="title"/>
          </p:nvPr>
        </p:nvSpPr>
        <p:spPr/>
        <p:txBody>
          <a:bodyPr/>
          <a:lstStyle/>
          <a:p>
            <a:pPr algn="ctr"/>
            <a:r>
              <a:rPr lang="en-US" u="sng" dirty="0"/>
              <a:t>Dental Hygiene Diagnosis</a:t>
            </a:r>
            <a:endParaRPr lang="en-US" dirty="0"/>
          </a:p>
        </p:txBody>
      </p:sp>
      <p:sp>
        <p:nvSpPr>
          <p:cNvPr id="3" name="Content Placeholder 2">
            <a:extLst>
              <a:ext uri="{FF2B5EF4-FFF2-40B4-BE49-F238E27FC236}">
                <a16:creationId xmlns:a16="http://schemas.microsoft.com/office/drawing/2014/main" id="{3329FB1C-BA3C-2542-B685-E81B93C042A0}"/>
              </a:ext>
            </a:extLst>
          </p:cNvPr>
          <p:cNvSpPr>
            <a:spLocks noGrp="1"/>
          </p:cNvSpPr>
          <p:nvPr>
            <p:ph idx="1"/>
          </p:nvPr>
        </p:nvSpPr>
        <p:spPr/>
        <p:txBody>
          <a:bodyPr/>
          <a:lstStyle/>
          <a:p>
            <a:r>
              <a:rPr lang="en-US" dirty="0"/>
              <a:t>Low caries risk due to no significant clinical findings of suspicious caries </a:t>
            </a:r>
          </a:p>
          <a:p>
            <a:r>
              <a:rPr lang="en-US" dirty="0"/>
              <a:t>Active periodontitis based on clinical findings of generalized 1-4 mm; localized 5-8 mm; localized BOP.</a:t>
            </a:r>
          </a:p>
          <a:p>
            <a:endParaRPr lang="en-US" dirty="0"/>
          </a:p>
          <a:p>
            <a:endParaRPr lang="en-US" dirty="0"/>
          </a:p>
        </p:txBody>
      </p:sp>
    </p:spTree>
    <p:extLst>
      <p:ext uri="{BB962C8B-B14F-4D97-AF65-F5344CB8AC3E}">
        <p14:creationId xmlns:p14="http://schemas.microsoft.com/office/powerpoint/2010/main" val="276361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E0AB-5117-0649-A841-402BE7A17A70}"/>
              </a:ext>
            </a:extLst>
          </p:cNvPr>
          <p:cNvSpPr>
            <a:spLocks noGrp="1"/>
          </p:cNvSpPr>
          <p:nvPr>
            <p:ph type="title"/>
          </p:nvPr>
        </p:nvSpPr>
        <p:spPr/>
        <p:txBody>
          <a:bodyPr/>
          <a:lstStyle/>
          <a:p>
            <a:pPr algn="ctr"/>
            <a:r>
              <a:rPr lang="en-US" u="sng" dirty="0"/>
              <a:t>Dental Hygiene Care Plan</a:t>
            </a:r>
            <a:endParaRPr lang="en-US" dirty="0"/>
          </a:p>
        </p:txBody>
      </p:sp>
      <p:sp>
        <p:nvSpPr>
          <p:cNvPr id="3" name="Content Placeholder 2">
            <a:extLst>
              <a:ext uri="{FF2B5EF4-FFF2-40B4-BE49-F238E27FC236}">
                <a16:creationId xmlns:a16="http://schemas.microsoft.com/office/drawing/2014/main" id="{C187C4BE-380F-CF49-AB5C-1CD31B37150D}"/>
              </a:ext>
            </a:extLst>
          </p:cNvPr>
          <p:cNvSpPr>
            <a:spLocks noGrp="1"/>
          </p:cNvSpPr>
          <p:nvPr>
            <p:ph idx="1"/>
          </p:nvPr>
        </p:nvSpPr>
        <p:spPr/>
        <p:txBody>
          <a:bodyPr>
            <a:normAutofit fontScale="92500" lnSpcReduction="10000"/>
          </a:bodyPr>
          <a:lstStyle/>
          <a:p>
            <a:pPr marL="0" indent="0">
              <a:buNone/>
            </a:pPr>
            <a:r>
              <a:rPr lang="en-US" b="1" u="sng" dirty="0"/>
              <a:t>The patient was planed for 3 times visit for treatment</a:t>
            </a:r>
          </a:p>
          <a:p>
            <a:r>
              <a:rPr lang="en-US" dirty="0"/>
              <a:t>Visit I: technique of powered toothbrush(OHI); full mouth radiographs;  scale whole mouth with Ultrasonic and hand scaling; finish with engine polishing and Varnish application; evaluation of appropriate for Arestin placement. </a:t>
            </a:r>
          </a:p>
          <a:p>
            <a:r>
              <a:rPr lang="en-US" dirty="0"/>
              <a:t>Visit II: Patient was appropriate for Arestin placement based on probing depth, gingival condition and bone level; planed to place Arestin in 9 sites #2(MB)-5mm, #2(ML)-5mm, #3(DB)-5mm, #3(DL)-5mm, #14(MB)-5mm, #15(DL)-7mm, #15 (ML)-5mm, #15 (DL)-7mm, #19(DB)-5mm; home care instruction after Arestin placement</a:t>
            </a:r>
          </a:p>
          <a:p>
            <a:r>
              <a:rPr lang="en-US" dirty="0"/>
              <a:t>Visit III: Arestin placement evaluation</a:t>
            </a:r>
          </a:p>
          <a:p>
            <a:endParaRPr lang="en-US" dirty="0"/>
          </a:p>
        </p:txBody>
      </p:sp>
    </p:spTree>
    <p:extLst>
      <p:ext uri="{BB962C8B-B14F-4D97-AF65-F5344CB8AC3E}">
        <p14:creationId xmlns:p14="http://schemas.microsoft.com/office/powerpoint/2010/main" val="137802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3748B-F9F2-2D48-9441-56DBA521373C}"/>
              </a:ext>
            </a:extLst>
          </p:cNvPr>
          <p:cNvSpPr txBox="1"/>
          <p:nvPr/>
        </p:nvSpPr>
        <p:spPr>
          <a:xfrm>
            <a:off x="3495554" y="2419109"/>
            <a:ext cx="591466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Gill Sans MT" panose="020B0502020104020203"/>
                <a:ea typeface="+mn-ea"/>
                <a:cs typeface="+mn-cs"/>
              </a:rPr>
              <a:t>IMPLEMENTATION</a:t>
            </a:r>
          </a:p>
        </p:txBody>
      </p:sp>
    </p:spTree>
    <p:extLst>
      <p:ext uri="{BB962C8B-B14F-4D97-AF65-F5344CB8AC3E}">
        <p14:creationId xmlns:p14="http://schemas.microsoft.com/office/powerpoint/2010/main" val="4083749687"/>
      </p:ext>
    </p:extLst>
  </p:cSld>
  <p:clrMapOvr>
    <a:masterClrMapping/>
  </p:clrMapOvr>
  <mc:AlternateContent xmlns:mc="http://schemas.openxmlformats.org/markup-compatibility/2006" xmlns:p14="http://schemas.microsoft.com/office/powerpoint/2010/main">
    <mc:Choice Requires="p14">
      <p:transition spd="slow" p14:dur="2000" advTm="12200"/>
    </mc:Choice>
    <mc:Fallback xmlns="">
      <p:transition spd="slow" advTm="122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E0AB-5117-0649-A841-402BE7A17A70}"/>
              </a:ext>
            </a:extLst>
          </p:cNvPr>
          <p:cNvSpPr>
            <a:spLocks noGrp="1"/>
          </p:cNvSpPr>
          <p:nvPr>
            <p:ph type="title"/>
          </p:nvPr>
        </p:nvSpPr>
        <p:spPr/>
        <p:txBody>
          <a:bodyPr/>
          <a:lstStyle/>
          <a:p>
            <a:pPr algn="ctr"/>
            <a:r>
              <a:rPr lang="en-US" u="sng" dirty="0"/>
              <a:t>Implementation- Visit I </a:t>
            </a:r>
            <a:endParaRPr lang="en-US" dirty="0"/>
          </a:p>
        </p:txBody>
      </p:sp>
      <p:sp>
        <p:nvSpPr>
          <p:cNvPr id="3" name="Content Placeholder 2">
            <a:extLst>
              <a:ext uri="{FF2B5EF4-FFF2-40B4-BE49-F238E27FC236}">
                <a16:creationId xmlns:a16="http://schemas.microsoft.com/office/drawing/2014/main" id="{C187C4BE-380F-CF49-AB5C-1CD31B37150D}"/>
              </a:ext>
            </a:extLst>
          </p:cNvPr>
          <p:cNvSpPr>
            <a:spLocks noGrp="1"/>
          </p:cNvSpPr>
          <p:nvPr>
            <p:ph idx="1"/>
          </p:nvPr>
        </p:nvSpPr>
        <p:spPr>
          <a:xfrm>
            <a:off x="838200" y="1825625"/>
            <a:ext cx="10515600" cy="4440264"/>
          </a:xfrm>
        </p:spPr>
        <p:txBody>
          <a:bodyPr>
            <a:normAutofit/>
          </a:bodyPr>
          <a:lstStyle/>
          <a:p>
            <a:r>
              <a:rPr lang="en-US" dirty="0"/>
              <a:t>Plaque score: 1.3- fair.</a:t>
            </a:r>
          </a:p>
          <a:p>
            <a:r>
              <a:rPr lang="en-US" dirty="0"/>
              <a:t>OHI: Taught the patient the technique of powered toothbrush. Educated patient what plaque is and how it contribute to oral disease. </a:t>
            </a:r>
          </a:p>
          <a:p>
            <a:r>
              <a:rPr lang="en-US" dirty="0"/>
              <a:t>Scaled full mouth with slim-line Ultrasonic and hand scaling. </a:t>
            </a:r>
          </a:p>
          <a:p>
            <a:r>
              <a:rPr lang="en-US" dirty="0"/>
              <a:t>Full mouth radiographs was taking</a:t>
            </a:r>
          </a:p>
          <a:p>
            <a:r>
              <a:rPr lang="en-US" dirty="0"/>
              <a:t>Engine polishing with fine paste to remove plaque and light stains.</a:t>
            </a:r>
          </a:p>
          <a:p>
            <a:r>
              <a:rPr lang="en-US" dirty="0"/>
              <a:t>Varnish application for caries prevention.</a:t>
            </a:r>
          </a:p>
          <a:p>
            <a:r>
              <a:rPr lang="en-US" dirty="0"/>
              <a:t>Treatment completed. Schedule for Arestin placement after 1 week. </a:t>
            </a:r>
          </a:p>
          <a:p>
            <a:pPr marL="0" indent="0">
              <a:buNone/>
            </a:pPr>
            <a:endParaRPr lang="en-US" dirty="0"/>
          </a:p>
        </p:txBody>
      </p:sp>
    </p:spTree>
    <p:extLst>
      <p:ext uri="{BB962C8B-B14F-4D97-AF65-F5344CB8AC3E}">
        <p14:creationId xmlns:p14="http://schemas.microsoft.com/office/powerpoint/2010/main" val="1935645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E0AB-5117-0649-A841-402BE7A17A70}"/>
              </a:ext>
            </a:extLst>
          </p:cNvPr>
          <p:cNvSpPr>
            <a:spLocks noGrp="1"/>
          </p:cNvSpPr>
          <p:nvPr>
            <p:ph type="title"/>
          </p:nvPr>
        </p:nvSpPr>
        <p:spPr/>
        <p:txBody>
          <a:bodyPr/>
          <a:lstStyle/>
          <a:p>
            <a:pPr algn="ctr"/>
            <a:r>
              <a:rPr lang="en-US" u="sng" dirty="0"/>
              <a:t>Implementation- Visit II </a:t>
            </a:r>
            <a:br>
              <a:rPr lang="en-US" u="sng" dirty="0"/>
            </a:br>
            <a:r>
              <a:rPr lang="en-US" u="sng" dirty="0"/>
              <a:t>Arestin Placement</a:t>
            </a:r>
            <a:endParaRPr lang="en-US" dirty="0"/>
          </a:p>
        </p:txBody>
      </p:sp>
      <p:sp>
        <p:nvSpPr>
          <p:cNvPr id="3" name="Content Placeholder 2">
            <a:extLst>
              <a:ext uri="{FF2B5EF4-FFF2-40B4-BE49-F238E27FC236}">
                <a16:creationId xmlns:a16="http://schemas.microsoft.com/office/drawing/2014/main" id="{C187C4BE-380F-CF49-AB5C-1CD31B37150D}"/>
              </a:ext>
            </a:extLst>
          </p:cNvPr>
          <p:cNvSpPr>
            <a:spLocks noGrp="1"/>
          </p:cNvSpPr>
          <p:nvPr>
            <p:ph idx="1"/>
          </p:nvPr>
        </p:nvSpPr>
        <p:spPr>
          <a:xfrm>
            <a:off x="838200" y="1825625"/>
            <a:ext cx="10515600" cy="4440264"/>
          </a:xfrm>
        </p:spPr>
        <p:txBody>
          <a:bodyPr>
            <a:normAutofit/>
          </a:bodyPr>
          <a:lstStyle/>
          <a:p>
            <a:r>
              <a:rPr lang="en-US" dirty="0"/>
              <a:t>Explained the procedures of Arestin and obtained consent</a:t>
            </a:r>
          </a:p>
          <a:p>
            <a:r>
              <a:rPr lang="en-US" dirty="0"/>
              <a:t>Arestin placement on 9 sites: #2(MB), #2(ML), #3(DB), #3(DL), #14(MB), #15(DL), #15 (ML), #15 (DL), #19(DB).</a:t>
            </a:r>
          </a:p>
          <a:p>
            <a:r>
              <a:rPr lang="en-US" dirty="0"/>
              <a:t>Oral home care instruction was given to patient after Arestin placement </a:t>
            </a:r>
          </a:p>
          <a:p>
            <a:r>
              <a:rPr lang="en-US" dirty="0"/>
              <a:t>Arestin evaluation after 4 weeks. </a:t>
            </a:r>
          </a:p>
          <a:p>
            <a:pPr marL="0" indent="0">
              <a:buNone/>
            </a:pPr>
            <a:endParaRPr lang="en-US" dirty="0"/>
          </a:p>
        </p:txBody>
      </p:sp>
    </p:spTree>
    <p:extLst>
      <p:ext uri="{BB962C8B-B14F-4D97-AF65-F5344CB8AC3E}">
        <p14:creationId xmlns:p14="http://schemas.microsoft.com/office/powerpoint/2010/main" val="3264078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E0AB-5117-0649-A841-402BE7A17A70}"/>
              </a:ext>
            </a:extLst>
          </p:cNvPr>
          <p:cNvSpPr>
            <a:spLocks noGrp="1"/>
          </p:cNvSpPr>
          <p:nvPr>
            <p:ph type="title"/>
          </p:nvPr>
        </p:nvSpPr>
        <p:spPr/>
        <p:txBody>
          <a:bodyPr/>
          <a:lstStyle/>
          <a:p>
            <a:pPr algn="ctr"/>
            <a:r>
              <a:rPr lang="en-US" u="sng" dirty="0"/>
              <a:t>Implementation- Visit III </a:t>
            </a:r>
            <a:br>
              <a:rPr lang="en-US" u="sng" dirty="0"/>
            </a:br>
            <a:r>
              <a:rPr lang="en-US" u="sng" dirty="0"/>
              <a:t>Arestin evaluation</a:t>
            </a:r>
            <a:endParaRPr lang="en-US" dirty="0"/>
          </a:p>
        </p:txBody>
      </p:sp>
      <p:graphicFrame>
        <p:nvGraphicFramePr>
          <p:cNvPr id="10" name="Content Placeholder 9">
            <a:extLst>
              <a:ext uri="{FF2B5EF4-FFF2-40B4-BE49-F238E27FC236}">
                <a16:creationId xmlns:a16="http://schemas.microsoft.com/office/drawing/2014/main" id="{6E487EF6-26FA-F24E-97B8-D2B5AD985FAB}"/>
              </a:ext>
            </a:extLst>
          </p:cNvPr>
          <p:cNvGraphicFramePr>
            <a:graphicFrameLocks noGrp="1"/>
          </p:cNvGraphicFramePr>
          <p:nvPr>
            <p:ph idx="1"/>
            <p:extLst>
              <p:ext uri="{D42A27DB-BD31-4B8C-83A1-F6EECF244321}">
                <p14:modId xmlns:p14="http://schemas.microsoft.com/office/powerpoint/2010/main" val="2894369121"/>
              </p:ext>
            </p:extLst>
          </p:nvPr>
        </p:nvGraphicFramePr>
        <p:xfrm>
          <a:off x="1119186" y="1839912"/>
          <a:ext cx="10234614" cy="3931920"/>
        </p:xfrm>
        <a:graphic>
          <a:graphicData uri="http://schemas.openxmlformats.org/drawingml/2006/table">
            <a:tbl>
              <a:tblPr firstRow="1" bandRow="1">
                <a:tableStyleId>{5C22544A-7EE6-4342-B048-85BDC9FD1C3A}</a:tableStyleId>
              </a:tblPr>
              <a:tblGrid>
                <a:gridCol w="3411538">
                  <a:extLst>
                    <a:ext uri="{9D8B030D-6E8A-4147-A177-3AD203B41FA5}">
                      <a16:colId xmlns:a16="http://schemas.microsoft.com/office/drawing/2014/main" val="3529044344"/>
                    </a:ext>
                  </a:extLst>
                </a:gridCol>
                <a:gridCol w="3411538">
                  <a:extLst>
                    <a:ext uri="{9D8B030D-6E8A-4147-A177-3AD203B41FA5}">
                      <a16:colId xmlns:a16="http://schemas.microsoft.com/office/drawing/2014/main" val="350613442"/>
                    </a:ext>
                  </a:extLst>
                </a:gridCol>
                <a:gridCol w="3411538">
                  <a:extLst>
                    <a:ext uri="{9D8B030D-6E8A-4147-A177-3AD203B41FA5}">
                      <a16:colId xmlns:a16="http://schemas.microsoft.com/office/drawing/2014/main" val="771298258"/>
                    </a:ext>
                  </a:extLst>
                </a:gridCol>
              </a:tblGrid>
              <a:tr h="600586">
                <a:tc>
                  <a:txBody>
                    <a:bodyPr/>
                    <a:lstStyle/>
                    <a:p>
                      <a:r>
                        <a:rPr lang="en-US" dirty="0"/>
                        <a:t>Arestin Sites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Probing depth: before Arestin placement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Probing depth: after Arestin placement</a:t>
                      </a:r>
                    </a:p>
                  </a:txBody>
                  <a:tcPr/>
                </a:tc>
                <a:extLst>
                  <a:ext uri="{0D108BD9-81ED-4DB2-BD59-A6C34878D82A}">
                    <a16:rowId xmlns:a16="http://schemas.microsoft.com/office/drawing/2014/main" val="4062173069"/>
                  </a:ext>
                </a:extLst>
              </a:tr>
              <a:tr h="347959">
                <a:tc>
                  <a:txBody>
                    <a:bodyPr/>
                    <a:lstStyle/>
                    <a:p>
                      <a:r>
                        <a:rPr lang="en-US" dirty="0"/>
                        <a:t>#2(MB)</a:t>
                      </a:r>
                    </a:p>
                  </a:txBody>
                  <a:tcPr/>
                </a:tc>
                <a:tc>
                  <a:txBody>
                    <a:bodyPr/>
                    <a:lstStyle/>
                    <a:p>
                      <a:r>
                        <a:rPr lang="en-US" dirty="0"/>
                        <a:t>5 mm</a:t>
                      </a:r>
                    </a:p>
                  </a:txBody>
                  <a:tcPr/>
                </a:tc>
                <a:tc>
                  <a:txBody>
                    <a:bodyPr/>
                    <a:lstStyle/>
                    <a:p>
                      <a:r>
                        <a:rPr lang="en-US" dirty="0"/>
                        <a:t>5 mm</a:t>
                      </a:r>
                    </a:p>
                  </a:txBody>
                  <a:tcPr/>
                </a:tc>
                <a:extLst>
                  <a:ext uri="{0D108BD9-81ED-4DB2-BD59-A6C34878D82A}">
                    <a16:rowId xmlns:a16="http://schemas.microsoft.com/office/drawing/2014/main" val="2380339526"/>
                  </a:ext>
                </a:extLst>
              </a:tr>
              <a:tr h="347959">
                <a:tc>
                  <a:txBody>
                    <a:bodyPr/>
                    <a:lstStyle/>
                    <a:p>
                      <a:r>
                        <a:rPr lang="en-US" dirty="0"/>
                        <a:t>#2(ML), </a:t>
                      </a:r>
                    </a:p>
                  </a:txBody>
                  <a:tcPr/>
                </a:tc>
                <a:tc>
                  <a:txBody>
                    <a:bodyPr/>
                    <a:lstStyle/>
                    <a:p>
                      <a:r>
                        <a:rPr lang="en-US" dirty="0"/>
                        <a:t>5 mm </a:t>
                      </a:r>
                    </a:p>
                  </a:txBody>
                  <a:tcPr/>
                </a:tc>
                <a:tc>
                  <a:txBody>
                    <a:bodyPr/>
                    <a:lstStyle/>
                    <a:p>
                      <a:r>
                        <a:rPr lang="en-US" dirty="0"/>
                        <a:t>5 mm</a:t>
                      </a:r>
                    </a:p>
                  </a:txBody>
                  <a:tcPr/>
                </a:tc>
                <a:extLst>
                  <a:ext uri="{0D108BD9-81ED-4DB2-BD59-A6C34878D82A}">
                    <a16:rowId xmlns:a16="http://schemas.microsoft.com/office/drawing/2014/main" val="1622943450"/>
                  </a:ext>
                </a:extLst>
              </a:tr>
              <a:tr h="347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#3(DB)</a:t>
                      </a:r>
                    </a:p>
                  </a:txBody>
                  <a:tcPr/>
                </a:tc>
                <a:tc>
                  <a:txBody>
                    <a:bodyPr/>
                    <a:lstStyle/>
                    <a:p>
                      <a:r>
                        <a:rPr lang="en-US" dirty="0"/>
                        <a:t>5 mm </a:t>
                      </a:r>
                    </a:p>
                  </a:txBody>
                  <a:tcPr/>
                </a:tc>
                <a:tc>
                  <a:txBody>
                    <a:bodyPr/>
                    <a:lstStyle/>
                    <a:p>
                      <a:r>
                        <a:rPr lang="en-US" dirty="0"/>
                        <a:t>4 mm</a:t>
                      </a:r>
                    </a:p>
                  </a:txBody>
                  <a:tcPr/>
                </a:tc>
                <a:extLst>
                  <a:ext uri="{0D108BD9-81ED-4DB2-BD59-A6C34878D82A}">
                    <a16:rowId xmlns:a16="http://schemas.microsoft.com/office/drawing/2014/main" val="4095481929"/>
                  </a:ext>
                </a:extLst>
              </a:tr>
              <a:tr h="347959">
                <a:tc>
                  <a:txBody>
                    <a:bodyPr/>
                    <a:lstStyle/>
                    <a:p>
                      <a:r>
                        <a:rPr lang="en-US" dirty="0"/>
                        <a:t>#3(DL)</a:t>
                      </a:r>
                    </a:p>
                  </a:txBody>
                  <a:tcPr/>
                </a:tc>
                <a:tc>
                  <a:txBody>
                    <a:bodyPr/>
                    <a:lstStyle/>
                    <a:p>
                      <a:r>
                        <a:rPr lang="en-US" dirty="0"/>
                        <a:t>5 mm</a:t>
                      </a:r>
                    </a:p>
                  </a:txBody>
                  <a:tcPr/>
                </a:tc>
                <a:tc>
                  <a:txBody>
                    <a:bodyPr/>
                    <a:lstStyle/>
                    <a:p>
                      <a:r>
                        <a:rPr lang="en-US" dirty="0"/>
                        <a:t>5 mm</a:t>
                      </a:r>
                    </a:p>
                  </a:txBody>
                  <a:tcPr/>
                </a:tc>
                <a:extLst>
                  <a:ext uri="{0D108BD9-81ED-4DB2-BD59-A6C34878D82A}">
                    <a16:rowId xmlns:a16="http://schemas.microsoft.com/office/drawing/2014/main" val="3663268767"/>
                  </a:ext>
                </a:extLst>
              </a:tr>
              <a:tr h="347959">
                <a:tc>
                  <a:txBody>
                    <a:bodyPr/>
                    <a:lstStyle/>
                    <a:p>
                      <a:r>
                        <a:rPr lang="en-US" dirty="0"/>
                        <a:t>#14(MB)</a:t>
                      </a:r>
                    </a:p>
                  </a:txBody>
                  <a:tcPr/>
                </a:tc>
                <a:tc>
                  <a:txBody>
                    <a:bodyPr/>
                    <a:lstStyle/>
                    <a:p>
                      <a:r>
                        <a:rPr lang="en-US" dirty="0"/>
                        <a:t>7 mm</a:t>
                      </a:r>
                    </a:p>
                  </a:txBody>
                  <a:tcPr/>
                </a:tc>
                <a:tc>
                  <a:txBody>
                    <a:bodyPr/>
                    <a:lstStyle/>
                    <a:p>
                      <a:r>
                        <a:rPr lang="en-US" dirty="0"/>
                        <a:t>6 mm</a:t>
                      </a:r>
                    </a:p>
                  </a:txBody>
                  <a:tcPr/>
                </a:tc>
                <a:extLst>
                  <a:ext uri="{0D108BD9-81ED-4DB2-BD59-A6C34878D82A}">
                    <a16:rowId xmlns:a16="http://schemas.microsoft.com/office/drawing/2014/main" val="709161296"/>
                  </a:ext>
                </a:extLst>
              </a:tr>
              <a:tr h="347959">
                <a:tc>
                  <a:txBody>
                    <a:bodyPr/>
                    <a:lstStyle/>
                    <a:p>
                      <a:r>
                        <a:rPr lang="en-US" dirty="0"/>
                        <a:t>#15(DL)</a:t>
                      </a:r>
                    </a:p>
                  </a:txBody>
                  <a:tcPr/>
                </a:tc>
                <a:tc>
                  <a:txBody>
                    <a:bodyPr/>
                    <a:lstStyle/>
                    <a:p>
                      <a:r>
                        <a:rPr lang="en-US" dirty="0"/>
                        <a:t>5 mm</a:t>
                      </a:r>
                    </a:p>
                  </a:txBody>
                  <a:tcPr/>
                </a:tc>
                <a:tc>
                  <a:txBody>
                    <a:bodyPr/>
                    <a:lstStyle/>
                    <a:p>
                      <a:r>
                        <a:rPr lang="en-US" dirty="0"/>
                        <a:t>5 mm </a:t>
                      </a:r>
                    </a:p>
                  </a:txBody>
                  <a:tcPr/>
                </a:tc>
                <a:extLst>
                  <a:ext uri="{0D108BD9-81ED-4DB2-BD59-A6C34878D82A}">
                    <a16:rowId xmlns:a16="http://schemas.microsoft.com/office/drawing/2014/main" val="375357882"/>
                  </a:ext>
                </a:extLst>
              </a:tr>
              <a:tr h="347959">
                <a:tc>
                  <a:txBody>
                    <a:bodyPr/>
                    <a:lstStyle/>
                    <a:p>
                      <a:r>
                        <a:rPr lang="en-US" dirty="0"/>
                        <a:t>#15 (ML)</a:t>
                      </a:r>
                    </a:p>
                  </a:txBody>
                  <a:tcPr/>
                </a:tc>
                <a:tc>
                  <a:txBody>
                    <a:bodyPr/>
                    <a:lstStyle/>
                    <a:p>
                      <a:r>
                        <a:rPr lang="en-US" dirty="0"/>
                        <a:t>7 mm</a:t>
                      </a:r>
                    </a:p>
                  </a:txBody>
                  <a:tcPr/>
                </a:tc>
                <a:tc>
                  <a:txBody>
                    <a:bodyPr/>
                    <a:lstStyle/>
                    <a:p>
                      <a:r>
                        <a:rPr lang="en-US" dirty="0"/>
                        <a:t>6 mm </a:t>
                      </a:r>
                    </a:p>
                  </a:txBody>
                  <a:tcPr/>
                </a:tc>
                <a:extLst>
                  <a:ext uri="{0D108BD9-81ED-4DB2-BD59-A6C34878D82A}">
                    <a16:rowId xmlns:a16="http://schemas.microsoft.com/office/drawing/2014/main" val="1469837567"/>
                  </a:ext>
                </a:extLst>
              </a:tr>
              <a:tr h="347959">
                <a:tc>
                  <a:txBody>
                    <a:bodyPr/>
                    <a:lstStyle/>
                    <a:p>
                      <a:r>
                        <a:rPr lang="en-US" dirty="0"/>
                        <a:t>#15 (DL)</a:t>
                      </a:r>
                    </a:p>
                  </a:txBody>
                  <a:tcPr/>
                </a:tc>
                <a:tc>
                  <a:txBody>
                    <a:bodyPr/>
                    <a:lstStyle/>
                    <a:p>
                      <a:r>
                        <a:rPr lang="en-US" dirty="0"/>
                        <a:t>5 mm </a:t>
                      </a:r>
                    </a:p>
                  </a:txBody>
                  <a:tcPr/>
                </a:tc>
                <a:tc>
                  <a:txBody>
                    <a:bodyPr/>
                    <a:lstStyle/>
                    <a:p>
                      <a:r>
                        <a:rPr lang="en-US" dirty="0"/>
                        <a:t>5 mm</a:t>
                      </a:r>
                    </a:p>
                  </a:txBody>
                  <a:tcPr/>
                </a:tc>
                <a:extLst>
                  <a:ext uri="{0D108BD9-81ED-4DB2-BD59-A6C34878D82A}">
                    <a16:rowId xmlns:a16="http://schemas.microsoft.com/office/drawing/2014/main" val="733147154"/>
                  </a:ext>
                </a:extLst>
              </a:tr>
              <a:tr h="347959">
                <a:tc>
                  <a:txBody>
                    <a:bodyPr/>
                    <a:lstStyle/>
                    <a:p>
                      <a:r>
                        <a:rPr lang="en-US" dirty="0"/>
                        <a:t>#19(DB)</a:t>
                      </a:r>
                    </a:p>
                  </a:txBody>
                  <a:tcPr/>
                </a:tc>
                <a:tc>
                  <a:txBody>
                    <a:bodyPr/>
                    <a:lstStyle/>
                    <a:p>
                      <a:r>
                        <a:rPr lang="en-US" dirty="0"/>
                        <a:t>5 mm </a:t>
                      </a:r>
                    </a:p>
                  </a:txBody>
                  <a:tcPr/>
                </a:tc>
                <a:tc>
                  <a:txBody>
                    <a:bodyPr/>
                    <a:lstStyle/>
                    <a:p>
                      <a:r>
                        <a:rPr lang="en-US" dirty="0"/>
                        <a:t>4 mm</a:t>
                      </a:r>
                    </a:p>
                  </a:txBody>
                  <a:tcPr/>
                </a:tc>
                <a:extLst>
                  <a:ext uri="{0D108BD9-81ED-4DB2-BD59-A6C34878D82A}">
                    <a16:rowId xmlns:a16="http://schemas.microsoft.com/office/drawing/2014/main" val="611083693"/>
                  </a:ext>
                </a:extLst>
              </a:tr>
            </a:tbl>
          </a:graphicData>
        </a:graphic>
      </p:graphicFrame>
      <p:sp>
        <p:nvSpPr>
          <p:cNvPr id="11" name="TextBox 10">
            <a:extLst>
              <a:ext uri="{FF2B5EF4-FFF2-40B4-BE49-F238E27FC236}">
                <a16:creationId xmlns:a16="http://schemas.microsoft.com/office/drawing/2014/main" id="{587C73FD-9874-4D4F-B3B8-D34F0AAEFB33}"/>
              </a:ext>
            </a:extLst>
          </p:cNvPr>
          <p:cNvSpPr txBox="1"/>
          <p:nvPr/>
        </p:nvSpPr>
        <p:spPr>
          <a:xfrm>
            <a:off x="1119186" y="6015038"/>
            <a:ext cx="10234614"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t>4 of the placement sites improved by decreasing 1 mm in probing depth. </a:t>
            </a:r>
          </a:p>
        </p:txBody>
      </p:sp>
    </p:spTree>
    <p:extLst>
      <p:ext uri="{BB962C8B-B14F-4D97-AF65-F5344CB8AC3E}">
        <p14:creationId xmlns:p14="http://schemas.microsoft.com/office/powerpoint/2010/main" val="1520696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4DFB-B0EC-BF40-BB18-5497503D4951}"/>
              </a:ext>
            </a:extLst>
          </p:cNvPr>
          <p:cNvSpPr>
            <a:spLocks noGrp="1"/>
          </p:cNvSpPr>
          <p:nvPr>
            <p:ph type="title"/>
          </p:nvPr>
        </p:nvSpPr>
        <p:spPr/>
        <p:txBody>
          <a:bodyPr/>
          <a:lstStyle/>
          <a:p>
            <a:pPr algn="ctr"/>
            <a:r>
              <a:rPr lang="en-US" u="sng" dirty="0"/>
              <a:t>Arestin evaluation</a:t>
            </a:r>
            <a:endParaRPr lang="en-US" dirty="0"/>
          </a:p>
        </p:txBody>
      </p:sp>
      <p:sp>
        <p:nvSpPr>
          <p:cNvPr id="3" name="Content Placeholder 2">
            <a:extLst>
              <a:ext uri="{FF2B5EF4-FFF2-40B4-BE49-F238E27FC236}">
                <a16:creationId xmlns:a16="http://schemas.microsoft.com/office/drawing/2014/main" id="{493577E4-8B8C-8D41-9207-FCE81F22F601}"/>
              </a:ext>
            </a:extLst>
          </p:cNvPr>
          <p:cNvSpPr>
            <a:spLocks noGrp="1"/>
          </p:cNvSpPr>
          <p:nvPr>
            <p:ph idx="1"/>
          </p:nvPr>
        </p:nvSpPr>
        <p:spPr/>
        <p:txBody>
          <a:bodyPr/>
          <a:lstStyle/>
          <a:p>
            <a:pPr marL="0" indent="0">
              <a:buNone/>
            </a:pPr>
            <a:r>
              <a:rPr lang="en-US" b="1" u="sng" dirty="0"/>
              <a:t>Patient’s Response</a:t>
            </a:r>
          </a:p>
          <a:p>
            <a:pPr marL="0" indent="0">
              <a:buNone/>
            </a:pPr>
            <a:r>
              <a:rPr lang="en-US" dirty="0"/>
              <a:t>Ms. CL was very happy after I told her that there were 4 sites had improved by decreasing 1 mm in probing depth. She told me that she followed every steps of the home instructions after the Arestin placement. She was worried that she removed the powder if she did not comply. She had great concern on those 7mm probing depths. After the evaluation, she though everything she did was worthy. She had a very good experience with Arestin. She stated that she would take good care of her teeth in the future. </a:t>
            </a:r>
          </a:p>
          <a:p>
            <a:pPr marL="0" indent="0">
              <a:buNone/>
            </a:pPr>
            <a:endParaRPr lang="en-US" dirty="0"/>
          </a:p>
        </p:txBody>
      </p:sp>
    </p:spTree>
    <p:extLst>
      <p:ext uri="{BB962C8B-B14F-4D97-AF65-F5344CB8AC3E}">
        <p14:creationId xmlns:p14="http://schemas.microsoft.com/office/powerpoint/2010/main" val="392078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353C-1FF2-1B45-8975-CD0DD7395EC6}"/>
              </a:ext>
            </a:extLst>
          </p:cNvPr>
          <p:cNvSpPr>
            <a:spLocks noGrp="1"/>
          </p:cNvSpPr>
          <p:nvPr>
            <p:ph type="title"/>
          </p:nvPr>
        </p:nvSpPr>
        <p:spPr/>
        <p:txBody>
          <a:bodyPr/>
          <a:lstStyle/>
          <a:p>
            <a:pPr algn="ctr"/>
            <a:r>
              <a:rPr lang="en-US" u="sng" dirty="0"/>
              <a:t>Patient Profile</a:t>
            </a:r>
            <a:endParaRPr lang="en-US" dirty="0"/>
          </a:p>
        </p:txBody>
      </p:sp>
      <p:sp>
        <p:nvSpPr>
          <p:cNvPr id="3" name="Content Placeholder 2">
            <a:extLst>
              <a:ext uri="{FF2B5EF4-FFF2-40B4-BE49-F238E27FC236}">
                <a16:creationId xmlns:a16="http://schemas.microsoft.com/office/drawing/2014/main" id="{45F1B6F2-152F-E546-9237-B6EA7179393E}"/>
              </a:ext>
            </a:extLst>
          </p:cNvPr>
          <p:cNvSpPr>
            <a:spLocks noGrp="1"/>
          </p:cNvSpPr>
          <p:nvPr>
            <p:ph idx="1"/>
          </p:nvPr>
        </p:nvSpPr>
        <p:spPr/>
        <p:txBody>
          <a:bodyPr/>
          <a:lstStyle/>
          <a:p>
            <a:pPr>
              <a:buFont typeface="Wingdings" pitchFamily="2" charset="2"/>
              <a:buChar char="§"/>
            </a:pPr>
            <a:r>
              <a:rPr lang="en-US" dirty="0"/>
              <a:t>Ms. CL is 80 years old </a:t>
            </a:r>
            <a:r>
              <a:rPr lang="en-US" dirty="0" err="1"/>
              <a:t>Caucasion</a:t>
            </a:r>
            <a:r>
              <a:rPr lang="en-US" dirty="0"/>
              <a:t> female. </a:t>
            </a:r>
          </a:p>
          <a:p>
            <a:pPr>
              <a:buFont typeface="Wingdings" pitchFamily="2" charset="2"/>
              <a:buChar char="§"/>
            </a:pPr>
            <a:r>
              <a:rPr lang="en-US" dirty="0"/>
              <a:t>Retired. </a:t>
            </a:r>
          </a:p>
          <a:p>
            <a:pPr>
              <a:buFont typeface="Wingdings" pitchFamily="2" charset="2"/>
              <a:buChar char="§"/>
            </a:pPr>
            <a:r>
              <a:rPr lang="en-US" dirty="0"/>
              <a:t>Her last dental exam was 3 months ago in our school clinic. </a:t>
            </a:r>
          </a:p>
          <a:p>
            <a:pPr>
              <a:buFont typeface="Wingdings" pitchFamily="2" charset="2"/>
              <a:buChar char="§"/>
            </a:pPr>
            <a:r>
              <a:rPr lang="en-US" dirty="0"/>
              <a:t>Patient stated that she uses Oral-B toothbrush and water-</a:t>
            </a:r>
            <a:r>
              <a:rPr lang="en-US" dirty="0" err="1"/>
              <a:t>pik</a:t>
            </a:r>
            <a:r>
              <a:rPr lang="en-US" dirty="0"/>
              <a:t> irrigation with Listerine twice a day. Uses Sensodyne toothpaste. </a:t>
            </a:r>
          </a:p>
        </p:txBody>
      </p:sp>
    </p:spTree>
    <p:extLst>
      <p:ext uri="{BB962C8B-B14F-4D97-AF65-F5344CB8AC3E}">
        <p14:creationId xmlns:p14="http://schemas.microsoft.com/office/powerpoint/2010/main" val="442240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2651E-1D6F-924B-BADE-2B12D9F58637}"/>
              </a:ext>
            </a:extLst>
          </p:cNvPr>
          <p:cNvSpPr>
            <a:spLocks noGrp="1"/>
          </p:cNvSpPr>
          <p:nvPr>
            <p:ph type="title"/>
          </p:nvPr>
        </p:nvSpPr>
        <p:spPr/>
        <p:txBody>
          <a:bodyPr/>
          <a:lstStyle/>
          <a:p>
            <a:pPr algn="ctr"/>
            <a:r>
              <a:rPr lang="en-US" u="sng" dirty="0"/>
              <a:t>Chief Complaint</a:t>
            </a:r>
            <a:endParaRPr lang="en-US" dirty="0"/>
          </a:p>
        </p:txBody>
      </p:sp>
      <p:sp>
        <p:nvSpPr>
          <p:cNvPr id="3" name="Content Placeholder 2">
            <a:extLst>
              <a:ext uri="{FF2B5EF4-FFF2-40B4-BE49-F238E27FC236}">
                <a16:creationId xmlns:a16="http://schemas.microsoft.com/office/drawing/2014/main" id="{4A6EC3A0-0981-F54F-B244-87D2E7F8185B}"/>
              </a:ext>
            </a:extLst>
          </p:cNvPr>
          <p:cNvSpPr>
            <a:spLocks noGrp="1"/>
          </p:cNvSpPr>
          <p:nvPr>
            <p:ph idx="1"/>
          </p:nvPr>
        </p:nvSpPr>
        <p:spPr/>
        <p:txBody>
          <a:bodyPr/>
          <a:lstStyle/>
          <a:p>
            <a:r>
              <a:rPr lang="en-US" dirty="0"/>
              <a:t>Patient stated that “I worried about the few deep probing depths I have and want to have a check.”</a:t>
            </a:r>
          </a:p>
          <a:p>
            <a:r>
              <a:rPr lang="en-US" dirty="0"/>
              <a:t>Ms. CL would like to have her teeth cleaned and want us to check the probing depth of the teeth she worries. </a:t>
            </a:r>
          </a:p>
        </p:txBody>
      </p:sp>
    </p:spTree>
    <p:extLst>
      <p:ext uri="{BB962C8B-B14F-4D97-AF65-F5344CB8AC3E}">
        <p14:creationId xmlns:p14="http://schemas.microsoft.com/office/powerpoint/2010/main" val="245167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36C0-4815-8348-8DFE-43DCF671CDD8}"/>
              </a:ext>
            </a:extLst>
          </p:cNvPr>
          <p:cNvSpPr>
            <a:spLocks noGrp="1"/>
          </p:cNvSpPr>
          <p:nvPr>
            <p:ph type="title"/>
          </p:nvPr>
        </p:nvSpPr>
        <p:spPr/>
        <p:txBody>
          <a:bodyPr/>
          <a:lstStyle/>
          <a:p>
            <a:pPr algn="ctr"/>
            <a:r>
              <a:rPr lang="en-US" u="sng" dirty="0"/>
              <a:t>Health History Overview</a:t>
            </a:r>
            <a:endParaRPr lang="en-US" dirty="0"/>
          </a:p>
        </p:txBody>
      </p:sp>
      <p:sp>
        <p:nvSpPr>
          <p:cNvPr id="3" name="Content Placeholder 2">
            <a:extLst>
              <a:ext uri="{FF2B5EF4-FFF2-40B4-BE49-F238E27FC236}">
                <a16:creationId xmlns:a16="http://schemas.microsoft.com/office/drawing/2014/main" id="{8A8B9704-A264-5743-AF12-790F9B1901B0}"/>
              </a:ext>
            </a:extLst>
          </p:cNvPr>
          <p:cNvSpPr>
            <a:spLocks noGrp="1"/>
          </p:cNvSpPr>
          <p:nvPr>
            <p:ph idx="1"/>
          </p:nvPr>
        </p:nvSpPr>
        <p:spPr/>
        <p:txBody>
          <a:bodyPr/>
          <a:lstStyle/>
          <a:p>
            <a:r>
              <a:rPr lang="en-US" dirty="0"/>
              <a:t>Blood Pressure: 118/73, Pluse-95, ASA II. </a:t>
            </a:r>
          </a:p>
          <a:p>
            <a:r>
              <a:rPr lang="en-US" u="sng" dirty="0"/>
              <a:t>Medical Conditions</a:t>
            </a:r>
          </a:p>
          <a:p>
            <a:pPr>
              <a:buFont typeface="Wingdings" pitchFamily="2" charset="2"/>
              <a:buChar char="q"/>
            </a:pPr>
            <a:r>
              <a:rPr lang="en-US" dirty="0"/>
              <a:t>	Not present</a:t>
            </a:r>
          </a:p>
          <a:p>
            <a:r>
              <a:rPr lang="en-US" u="sng" dirty="0"/>
              <a:t>Current Medications</a:t>
            </a:r>
          </a:p>
          <a:p>
            <a:pPr>
              <a:buFont typeface="Wingdings" pitchFamily="2" charset="2"/>
              <a:buChar char="q"/>
            </a:pPr>
            <a:r>
              <a:rPr lang="en-US" dirty="0"/>
              <a:t>Multivitamin once a day</a:t>
            </a:r>
          </a:p>
          <a:p>
            <a:endParaRPr lang="en-US" u="sng" dirty="0"/>
          </a:p>
        </p:txBody>
      </p:sp>
    </p:spTree>
    <p:extLst>
      <p:ext uri="{BB962C8B-B14F-4D97-AF65-F5344CB8AC3E}">
        <p14:creationId xmlns:p14="http://schemas.microsoft.com/office/powerpoint/2010/main" val="1239982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63748B-F9F2-2D48-9441-56DBA521373C}"/>
              </a:ext>
            </a:extLst>
          </p:cNvPr>
          <p:cNvSpPr txBox="1"/>
          <p:nvPr/>
        </p:nvSpPr>
        <p:spPr>
          <a:xfrm>
            <a:off x="3495554" y="2419109"/>
            <a:ext cx="5914664"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Gill Sans MT" panose="020B0502020104020203"/>
                <a:ea typeface="+mn-ea"/>
                <a:cs typeface="+mn-cs"/>
              </a:rPr>
              <a:t>COMPREHENSIVE ASSESSMENTS</a:t>
            </a:r>
          </a:p>
        </p:txBody>
      </p:sp>
    </p:spTree>
    <p:extLst>
      <p:ext uri="{BB962C8B-B14F-4D97-AF65-F5344CB8AC3E}">
        <p14:creationId xmlns:p14="http://schemas.microsoft.com/office/powerpoint/2010/main" val="3373103010"/>
      </p:ext>
    </p:extLst>
  </p:cSld>
  <p:clrMapOvr>
    <a:masterClrMapping/>
  </p:clrMapOvr>
  <mc:AlternateContent xmlns:mc="http://schemas.openxmlformats.org/markup-compatibility/2006" xmlns:p14="http://schemas.microsoft.com/office/powerpoint/2010/main">
    <mc:Choice Requires="p14">
      <p:transition spd="slow" p14:dur="2000" advTm="12200"/>
    </mc:Choice>
    <mc:Fallback xmlns="">
      <p:transition spd="slow" advTm="122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37E9-52F2-F14B-9043-7126CC636CAA}"/>
              </a:ext>
            </a:extLst>
          </p:cNvPr>
          <p:cNvSpPr>
            <a:spLocks noGrp="1"/>
          </p:cNvSpPr>
          <p:nvPr>
            <p:ph type="title"/>
          </p:nvPr>
        </p:nvSpPr>
        <p:spPr/>
        <p:txBody>
          <a:bodyPr/>
          <a:lstStyle/>
          <a:p>
            <a:r>
              <a:rPr lang="en-US" u="sng" dirty="0"/>
              <a:t>Summary of Clinical Findings</a:t>
            </a:r>
            <a:endParaRPr lang="en-US" dirty="0"/>
          </a:p>
        </p:txBody>
      </p:sp>
      <p:sp>
        <p:nvSpPr>
          <p:cNvPr id="3" name="Content Placeholder 2">
            <a:extLst>
              <a:ext uri="{FF2B5EF4-FFF2-40B4-BE49-F238E27FC236}">
                <a16:creationId xmlns:a16="http://schemas.microsoft.com/office/drawing/2014/main" id="{425503D7-F9FA-3E4F-8E03-94B751A03622}"/>
              </a:ext>
            </a:extLst>
          </p:cNvPr>
          <p:cNvSpPr>
            <a:spLocks noGrp="1"/>
          </p:cNvSpPr>
          <p:nvPr>
            <p:ph idx="1"/>
          </p:nvPr>
        </p:nvSpPr>
        <p:spPr/>
        <p:txBody>
          <a:bodyPr>
            <a:normAutofit fontScale="92500" lnSpcReduction="20000"/>
          </a:bodyPr>
          <a:lstStyle/>
          <a:p>
            <a:pPr marL="0" indent="0">
              <a:buNone/>
            </a:pPr>
            <a:r>
              <a:rPr lang="en-US" b="1" u="sng" dirty="0"/>
              <a:t>Extraoral/Intraoral Examination: </a:t>
            </a:r>
          </a:p>
          <a:p>
            <a:r>
              <a:rPr lang="en-US" dirty="0"/>
              <a:t>Within normal limit</a:t>
            </a:r>
          </a:p>
          <a:p>
            <a:r>
              <a:rPr lang="en-US" dirty="0"/>
              <a:t>EO: Right side TMJ clicking</a:t>
            </a:r>
          </a:p>
          <a:p>
            <a:r>
              <a:rPr lang="en-US" dirty="0"/>
              <a:t>IO: Round 5x6 mm amalgam tattoo on right side of buccal mucosa adjacent to #2 – unchanged from previous documentation; bilateral alba. </a:t>
            </a:r>
          </a:p>
          <a:p>
            <a:pPr marL="0" indent="0">
              <a:buNone/>
            </a:pPr>
            <a:r>
              <a:rPr lang="en-US" b="1" u="sng" dirty="0"/>
              <a:t>Occlusion</a:t>
            </a:r>
          </a:p>
          <a:p>
            <a:r>
              <a:rPr lang="en-US" dirty="0"/>
              <a:t>Bilateral Class I; overjet 5mm; overbite 60%</a:t>
            </a:r>
          </a:p>
          <a:p>
            <a:pPr marL="0" indent="0">
              <a:buNone/>
            </a:pPr>
            <a:r>
              <a:rPr lang="en-US" b="1" u="sng" dirty="0"/>
              <a:t>Deposits</a:t>
            </a:r>
          </a:p>
          <a:p>
            <a:r>
              <a:rPr lang="en-US" dirty="0"/>
              <a:t>Generalized soft biofilms accumulated on interproximal surfaces</a:t>
            </a:r>
          </a:p>
          <a:p>
            <a:r>
              <a:rPr lang="en-US" dirty="0"/>
              <a:t>Localized supragingival calculus on interproximal and lingual surface on mandibular anterior teeth</a:t>
            </a:r>
          </a:p>
        </p:txBody>
      </p:sp>
    </p:spTree>
    <p:extLst>
      <p:ext uri="{BB962C8B-B14F-4D97-AF65-F5344CB8AC3E}">
        <p14:creationId xmlns:p14="http://schemas.microsoft.com/office/powerpoint/2010/main" val="2997272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84DF-A665-144C-B656-335BECA92D9A}"/>
              </a:ext>
            </a:extLst>
          </p:cNvPr>
          <p:cNvSpPr>
            <a:spLocks noGrp="1"/>
          </p:cNvSpPr>
          <p:nvPr>
            <p:ph type="title"/>
          </p:nvPr>
        </p:nvSpPr>
        <p:spPr>
          <a:xfrm>
            <a:off x="838200" y="144467"/>
            <a:ext cx="10515600" cy="1325563"/>
          </a:xfrm>
        </p:spPr>
        <p:txBody>
          <a:bodyPr/>
          <a:lstStyle/>
          <a:p>
            <a:pPr algn="ctr"/>
            <a:r>
              <a:rPr lang="en-US" u="sng" dirty="0"/>
              <a:t>Dental Charting</a:t>
            </a:r>
            <a:endParaRPr lang="en-US" dirty="0"/>
          </a:p>
        </p:txBody>
      </p:sp>
      <p:pic>
        <p:nvPicPr>
          <p:cNvPr id="5" name="Content Placeholder 4" descr="A picture containing rack&#10;&#10;Description automatically generated">
            <a:extLst>
              <a:ext uri="{FF2B5EF4-FFF2-40B4-BE49-F238E27FC236}">
                <a16:creationId xmlns:a16="http://schemas.microsoft.com/office/drawing/2014/main" id="{6171D3DF-6ED3-6645-B104-693DEA332D9A}"/>
              </a:ext>
            </a:extLst>
          </p:cNvPr>
          <p:cNvPicPr>
            <a:picLocks noGrp="1" noChangeAspect="1"/>
          </p:cNvPicPr>
          <p:nvPr>
            <p:ph idx="1"/>
          </p:nvPr>
        </p:nvPicPr>
        <p:blipFill>
          <a:blip r:embed="rId2"/>
          <a:stretch>
            <a:fillRect/>
          </a:stretch>
        </p:blipFill>
        <p:spPr>
          <a:xfrm>
            <a:off x="2105029" y="1470030"/>
            <a:ext cx="7648571" cy="3182946"/>
          </a:xfrm>
        </p:spPr>
      </p:pic>
      <p:sp>
        <p:nvSpPr>
          <p:cNvPr id="6" name="TextBox 5">
            <a:extLst>
              <a:ext uri="{FF2B5EF4-FFF2-40B4-BE49-F238E27FC236}">
                <a16:creationId xmlns:a16="http://schemas.microsoft.com/office/drawing/2014/main" id="{0494D40B-EAC4-814D-A230-98CE117D634E}"/>
              </a:ext>
            </a:extLst>
          </p:cNvPr>
          <p:cNvSpPr txBox="1"/>
          <p:nvPr/>
        </p:nvSpPr>
        <p:spPr>
          <a:xfrm>
            <a:off x="1828802" y="4954409"/>
            <a:ext cx="920115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Missing Teeth: #1, #16, #17, and #32</a:t>
            </a:r>
          </a:p>
          <a:p>
            <a:pPr marL="285750" indent="-285750">
              <a:buFont typeface="Arial" panose="020B0604020202020204" pitchFamily="34" charset="0"/>
              <a:buChar char="•"/>
            </a:pPr>
            <a:r>
              <a:rPr lang="en-US" dirty="0"/>
              <a:t>Amalgam restoration on  #3 and #28; composite restoration on #7, #12, #20, and #21</a:t>
            </a:r>
          </a:p>
          <a:p>
            <a:pPr marL="285750" indent="-285750">
              <a:buFont typeface="Arial" panose="020B0604020202020204" pitchFamily="34" charset="0"/>
              <a:buChar char="•"/>
            </a:pPr>
            <a:r>
              <a:rPr lang="en-US" dirty="0"/>
              <a:t>PFM crown on #2, #4, #5, #13, #14, #15, #18, #19, #29, #30 and #31</a:t>
            </a:r>
          </a:p>
          <a:p>
            <a:pPr marL="285750" indent="-285750">
              <a:buFont typeface="Arial" panose="020B0604020202020204" pitchFamily="34" charset="0"/>
              <a:buChar char="•"/>
            </a:pPr>
            <a:r>
              <a:rPr lang="en-US" dirty="0"/>
              <a:t>RCT on #4, #15, #23 and #30</a:t>
            </a:r>
          </a:p>
        </p:txBody>
      </p:sp>
    </p:spTree>
    <p:extLst>
      <p:ext uri="{BB962C8B-B14F-4D97-AF65-F5344CB8AC3E}">
        <p14:creationId xmlns:p14="http://schemas.microsoft.com/office/powerpoint/2010/main" val="3194031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4B3C4-BFE9-C940-B0C8-BA770803E335}"/>
              </a:ext>
            </a:extLst>
          </p:cNvPr>
          <p:cNvSpPr>
            <a:spLocks noGrp="1"/>
          </p:cNvSpPr>
          <p:nvPr>
            <p:ph type="title"/>
          </p:nvPr>
        </p:nvSpPr>
        <p:spPr/>
        <p:txBody>
          <a:bodyPr/>
          <a:lstStyle/>
          <a:p>
            <a:pPr algn="ctr"/>
            <a:r>
              <a:rPr lang="en-US" u="sng" dirty="0"/>
              <a:t>Gingival Description &amp; Periodontal Status</a:t>
            </a:r>
            <a:endParaRPr lang="en-US" dirty="0"/>
          </a:p>
        </p:txBody>
      </p:sp>
      <p:sp>
        <p:nvSpPr>
          <p:cNvPr id="3" name="Content Placeholder 2">
            <a:extLst>
              <a:ext uri="{FF2B5EF4-FFF2-40B4-BE49-F238E27FC236}">
                <a16:creationId xmlns:a16="http://schemas.microsoft.com/office/drawing/2014/main" id="{1B613A66-30E8-6E45-B4D5-049CD6467D58}"/>
              </a:ext>
            </a:extLst>
          </p:cNvPr>
          <p:cNvSpPr>
            <a:spLocks noGrp="1"/>
          </p:cNvSpPr>
          <p:nvPr>
            <p:ph idx="1"/>
          </p:nvPr>
        </p:nvSpPr>
        <p:spPr/>
        <p:txBody>
          <a:bodyPr/>
          <a:lstStyle/>
          <a:p>
            <a:r>
              <a:rPr lang="en-US" dirty="0"/>
              <a:t>Gingival Description</a:t>
            </a:r>
          </a:p>
          <a:p>
            <a:r>
              <a:rPr lang="en-US" dirty="0"/>
              <a:t>Generalized coral pink, localized slightly inflamed on lingual surface on lower anterior teeth, embrace space type I; stippled, slightly flaccid on lingual surface of Maxillary posterior #12 to #15.</a:t>
            </a:r>
          </a:p>
        </p:txBody>
      </p:sp>
    </p:spTree>
    <p:extLst>
      <p:ext uri="{BB962C8B-B14F-4D97-AF65-F5344CB8AC3E}">
        <p14:creationId xmlns:p14="http://schemas.microsoft.com/office/powerpoint/2010/main" val="2935473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36351-032A-744D-8144-1812E90A7730}"/>
              </a:ext>
            </a:extLst>
          </p:cNvPr>
          <p:cNvSpPr>
            <a:spLocks noGrp="1"/>
          </p:cNvSpPr>
          <p:nvPr>
            <p:ph type="title"/>
          </p:nvPr>
        </p:nvSpPr>
        <p:spPr/>
        <p:txBody>
          <a:bodyPr/>
          <a:lstStyle/>
          <a:p>
            <a:pPr algn="ctr"/>
            <a:r>
              <a:rPr lang="en-US" u="sng" dirty="0"/>
              <a:t>Periodontal Charting</a:t>
            </a:r>
            <a:endParaRPr lang="en-US" dirty="0"/>
          </a:p>
        </p:txBody>
      </p:sp>
      <p:sp>
        <p:nvSpPr>
          <p:cNvPr id="3" name="Content Placeholder 2">
            <a:extLst>
              <a:ext uri="{FF2B5EF4-FFF2-40B4-BE49-F238E27FC236}">
                <a16:creationId xmlns:a16="http://schemas.microsoft.com/office/drawing/2014/main" id="{33F13E49-2FBE-994E-AB48-7999D90425AF}"/>
              </a:ext>
            </a:extLst>
          </p:cNvPr>
          <p:cNvSpPr>
            <a:spLocks noGrp="1"/>
          </p:cNvSpPr>
          <p:nvPr>
            <p:ph idx="1"/>
          </p:nvPr>
        </p:nvSpPr>
        <p:spPr/>
        <p:txBody>
          <a:bodyPr/>
          <a:lstStyle/>
          <a:p>
            <a:r>
              <a:rPr lang="en-US" dirty="0"/>
              <a:t>Generalized 1-4 mm; localized 5-8 mm; localized BOP.</a:t>
            </a:r>
          </a:p>
          <a:p>
            <a:r>
              <a:rPr lang="en-US" dirty="0"/>
              <a:t>Generalized type II/ localized type III</a:t>
            </a:r>
          </a:p>
          <a:p>
            <a:endParaRPr lang="en-US" dirty="0"/>
          </a:p>
        </p:txBody>
      </p:sp>
    </p:spTree>
    <p:extLst>
      <p:ext uri="{BB962C8B-B14F-4D97-AF65-F5344CB8AC3E}">
        <p14:creationId xmlns:p14="http://schemas.microsoft.com/office/powerpoint/2010/main" val="151321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935</Words>
  <Application>Microsoft Macintosh PowerPoint</Application>
  <PresentationFormat>Widescreen</PresentationFormat>
  <Paragraphs>98</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Gill Sans MT</vt:lpstr>
      <vt:lpstr>Wingdings</vt:lpstr>
      <vt:lpstr>Office Theme</vt:lpstr>
      <vt:lpstr>New York City College of Technology Department of Dental Hygiene Case Presentation- Arestin</vt:lpstr>
      <vt:lpstr>Patient Profile</vt:lpstr>
      <vt:lpstr>Chief Complaint</vt:lpstr>
      <vt:lpstr>Health History Overview</vt:lpstr>
      <vt:lpstr>PowerPoint Presentation</vt:lpstr>
      <vt:lpstr>Summary of Clinical Findings</vt:lpstr>
      <vt:lpstr>Dental Charting</vt:lpstr>
      <vt:lpstr>Gingival Description &amp; Periodontal Status</vt:lpstr>
      <vt:lpstr>Periodontal Charting</vt:lpstr>
      <vt:lpstr>Dental Hygiene Diagnosis</vt:lpstr>
      <vt:lpstr>Dental Hygiene Care Plan</vt:lpstr>
      <vt:lpstr>PowerPoint Presentation</vt:lpstr>
      <vt:lpstr>Implementation- Visit I </vt:lpstr>
      <vt:lpstr>Implementation- Visit II  Arestin Placement</vt:lpstr>
      <vt:lpstr>Implementation- Visit III  Arestin evaluation</vt:lpstr>
      <vt:lpstr>Arestin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City College of Technology Department of Dental Hygiene Case Presentation- Arestin</dc:title>
  <dc:creator>ceci feng</dc:creator>
  <cp:lastModifiedBy>ceci feng</cp:lastModifiedBy>
  <cp:revision>14</cp:revision>
  <dcterms:created xsi:type="dcterms:W3CDTF">2020-05-07T01:55:13Z</dcterms:created>
  <dcterms:modified xsi:type="dcterms:W3CDTF">2020-05-07T04:09:45Z</dcterms:modified>
</cp:coreProperties>
</file>