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57" r:id="rId4"/>
    <p:sldId id="262" r:id="rId5"/>
    <p:sldId id="263" r:id="rId6"/>
    <p:sldId id="264" r:id="rId7"/>
    <p:sldId id="268" r:id="rId8"/>
    <p:sldId id="277" r:id="rId9"/>
    <p:sldId id="267" r:id="rId10"/>
    <p:sldId id="274" r:id="rId11"/>
    <p:sldId id="269" r:id="rId12"/>
    <p:sldId id="275" r:id="rId13"/>
    <p:sldId id="270" r:id="rId14"/>
    <p:sldId id="276" r:id="rId15"/>
    <p:sldId id="271" r:id="rId16"/>
    <p:sldId id="272" r:id="rId17"/>
    <p:sldId id="26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63371-5673-BE4D-B448-12E0DF9B6832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DEC20-1CEB-644B-A379-1C69730DA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48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Fighting plaque is a life-long component of oral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EC20-1CEB-644B-A379-1C69730DAA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92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Floss </a:t>
            </a:r>
            <a:r>
              <a:rPr lang="en-US" dirty="0" err="1" smtClean="0"/>
              <a:t>threader</a:t>
            </a:r>
            <a:r>
              <a:rPr lang="en-US" dirty="0" smtClean="0"/>
              <a:t> vs. </a:t>
            </a:r>
            <a:r>
              <a:rPr lang="en-US" dirty="0" err="1" smtClean="0"/>
              <a:t>Super</a:t>
            </a:r>
            <a:r>
              <a:rPr lang="en-US" baseline="0" dirty="0" err="1" smtClean="0"/>
              <a:t>floss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EC20-1CEB-644B-A379-1C69730DAA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80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orthodontics rinse. It’s crucial</a:t>
            </a:r>
            <a:r>
              <a:rPr lang="en-US" baseline="0" dirty="0" smtClean="0"/>
              <a:t> to apply </a:t>
            </a:r>
            <a:r>
              <a:rPr lang="en-US" baseline="0" dirty="0" err="1" smtClean="0"/>
              <a:t>anticavity</a:t>
            </a:r>
            <a:r>
              <a:rPr lang="en-US" baseline="0" dirty="0" smtClean="0"/>
              <a:t> rinse in order to prevent the formation of white spot lesion.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EC20-1CEB-644B-A379-1C69730DAA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54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EC20-1CEB-644B-A379-1C69730DAA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98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</a:t>
            </a:r>
            <a:r>
              <a:rPr lang="en-US" smtClean="0"/>
              <a:t>crunchy/sticky/chewy</a:t>
            </a:r>
            <a:r>
              <a:rPr lang="en-US" baseline="0" smtClean="0"/>
              <a:t> food!!!!!!!!!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EC20-1CEB-644B-A379-1C69730DAA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2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eren%20liu\Desktop\prof%20b\Brushing%20Techniques%20with%20Braces%20at%20Saba%20Orthodontics%20-%20YouTu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sheren%20liu\Desktop\prof%20b\How%20to%20floss%20with%20braces%20at%20Saba%20Orthodontics%20-%20YouTube.mp4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XXeEojvMW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-rFiu3k-Q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eren%20liu\Desktop\prof%20b\Decalcification%20With%20Braces%20-%20Gupta%20Orthodontics%20-%20Plano%20Inv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Vs80QQuSTs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EGjYR9bt8Z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382000" cy="2057400"/>
          </a:xfrm>
        </p:spPr>
        <p:txBody>
          <a:bodyPr/>
          <a:lstStyle/>
          <a:p>
            <a:pPr algn="ctr"/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Importance of Good Oral Hygiene during Orthodontic Therapy</a:t>
            </a:r>
            <a:endParaRPr lang="en-US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6525" y="1990724"/>
            <a:ext cx="6414488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6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Let’s do it together!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Brushing Techniques with Braces at Saba Orthodontics - YouT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5971" y="1447800"/>
            <a:ext cx="7848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How to prevent Plaque and Tartar   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(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Calculus) Build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up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508519"/>
            <a:ext cx="762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Floss </a:t>
            </a:r>
            <a:r>
              <a:rPr lang="en-US" sz="2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twice a day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544" y="2057400"/>
            <a:ext cx="339997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29" y="1064621"/>
            <a:ext cx="2362199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1064621"/>
            <a:ext cx="2047875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4514" y="4586061"/>
            <a:ext cx="274320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96" y="4426630"/>
            <a:ext cx="2939748" cy="22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4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pPr>
              <a:buNone/>
            </a:pPr>
            <a:r>
              <a:rPr lang="en-US" altLang="zh-CN" sz="1200" dirty="0" smtClean="0">
                <a:hlinkClick r:id="rId4"/>
              </a:rPr>
              <a:t>https</a:t>
            </a:r>
            <a:r>
              <a:rPr lang="en-US" altLang="zh-CN" sz="1200" dirty="0">
                <a:hlinkClick r:id="rId4"/>
              </a:rPr>
              <a:t>://</a:t>
            </a:r>
            <a:r>
              <a:rPr lang="en-US" altLang="zh-CN" sz="1200" dirty="0" smtClean="0">
                <a:hlinkClick r:id="rId4"/>
              </a:rPr>
              <a:t>www.youtube.com/watch?v=XXeEojvMWG</a:t>
            </a:r>
            <a:endParaRPr lang="en-US" altLang="zh-CN" sz="1200" dirty="0" smtClean="0"/>
          </a:p>
          <a:p>
            <a:pPr>
              <a:buNone/>
            </a:pPr>
            <a:r>
              <a:rPr lang="en-US" altLang="zh-CN" sz="5400" b="1" spc="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FLOSS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Let’s do it together!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How to floss with braces at Saba Orthodontics - YouTube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82171" y="2057400"/>
            <a:ext cx="7924800" cy="4572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2903129"/>
              </p:ext>
            </p:extLst>
          </p:nvPr>
        </p:nvGraphicFramePr>
        <p:xfrm>
          <a:off x="5791200" y="1066800"/>
          <a:ext cx="3119438" cy="490537"/>
        </p:xfrm>
        <a:graphic>
          <a:graphicData uri="http://schemas.openxmlformats.org/presentationml/2006/ole">
            <p:oleObj spid="_x0000_s2053" name="Packager Shell Object" showAsIcon="1" r:id="rId6" imgW="3118680" imgH="4910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752600"/>
            <a:ext cx="6019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Use </a:t>
            </a:r>
            <a:r>
              <a:rPr lang="en-US" sz="2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 Proxy Brush two times a </a:t>
            </a:r>
            <a:r>
              <a:rPr lang="en-US" sz="28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day</a:t>
            </a:r>
          </a:p>
          <a:p>
            <a:endParaRPr lang="en-US" sz="900" b="1" dirty="0" smtClea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r>
              <a:rPr lang="en-US" sz="1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hlinkClick r:id="rId3"/>
              </a:rPr>
              <a:t>https://www.youtube.com/watch?v=-</a:t>
            </a:r>
            <a:r>
              <a:rPr lang="en-US" sz="16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hlinkClick r:id="rId3"/>
              </a:rPr>
              <a:t>V-rFiu3k-Q</a:t>
            </a:r>
            <a:endParaRPr lang="en-US" sz="1600" b="1" dirty="0" smtClea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endParaRPr lang="en-US" sz="28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How to prevent Plaque and Tartar   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(Calculus) Build up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6019800" cy="31175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33600" y="55626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2525047"/>
              </p:ext>
            </p:extLst>
          </p:nvPr>
        </p:nvGraphicFramePr>
        <p:xfrm>
          <a:off x="7239000" y="1905000"/>
          <a:ext cx="1390820" cy="669414"/>
        </p:xfrm>
        <a:graphic>
          <a:graphicData uri="http://schemas.openxmlformats.org/presentationml/2006/ole">
            <p:oleObj spid="_x0000_s3078" name="Packager Shell Object" showAsIcon="1" r:id="rId5" imgW="1018440" imgH="49104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53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Let’s do it together!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pPr marL="109728" indent="0">
              <a:buNone/>
            </a:pPr>
            <a:r>
              <a:rPr lang="en-US" altLang="zh-CN" sz="3600" b="1" spc="600" dirty="0" smtClean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Times New Roman"/>
              </a:rPr>
              <a:t>Interproximal Brush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035629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905000"/>
            <a:ext cx="3733800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Rinse  once a day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048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How to prevent Plaque and Tartar   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(Calculus) Build up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56388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970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1"/>
            <a:ext cx="8305800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 regular Professional Dental Cleaning</a:t>
            </a: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828800"/>
            <a:ext cx="48768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1524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 Least every </a:t>
            </a:r>
          </a:p>
          <a:p>
            <a:pPr algn="ctr"/>
            <a:r>
              <a:rPr lang="en-US" sz="2400" dirty="0" smtClean="0"/>
              <a:t>3 months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353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1500" y="152400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133600"/>
            <a:ext cx="2362200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4191000"/>
            <a:ext cx="25146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3962400"/>
            <a:ext cx="3200400" cy="2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0200" y="762000"/>
            <a:ext cx="2679700" cy="302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87" y="1969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NOT EAT: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352800"/>
            <a:ext cx="3149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5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600200"/>
            <a:ext cx="5257800" cy="4541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2550" y="533400"/>
            <a:ext cx="8066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for listening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3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1600200"/>
            <a:ext cx="2747279" cy="3092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228600"/>
            <a:ext cx="7543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is important to understand: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Caring for your teeth can be a challenge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Proper oral care IS NOT just about making your teeth look pretty.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Thorough oral Hygiene is more  difficult with braces.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</a:t>
            </a:r>
            <a:r>
              <a:rPr lang="en-US" sz="2800" dirty="0" smtClean="0">
                <a:solidFill>
                  <a:srgbClr val="FF0000"/>
                </a:solidFill>
              </a:rPr>
              <a:t>FORTUNATELY…</a:t>
            </a:r>
          </a:p>
          <a:p>
            <a:r>
              <a:rPr lang="en-US" sz="2000" dirty="0" smtClean="0"/>
              <a:t>This presentation will prepare you for what is at hand. You will be able to better understand: 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reasons why you need to practice good oral hygiene while undergoing orthodontic therapy.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Effective tooth brushing techniques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Effective flossing techniques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Foods to avoid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7837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57800"/>
            <a:ext cx="9144000" cy="1621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-152400"/>
            <a:ext cx="8686800" cy="560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sz="4400" b="1" dirty="0" smtClean="0"/>
              <a:t>      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Orthodontics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  <a:p>
            <a:endParaRPr lang="en-US" sz="2000" b="1" dirty="0"/>
          </a:p>
          <a:p>
            <a:r>
              <a:rPr lang="en-US" sz="2000" dirty="0" smtClean="0"/>
              <a:t>A </a:t>
            </a:r>
            <a:r>
              <a:rPr lang="en-US" sz="2000" dirty="0"/>
              <a:t>branch of dentistry that corrects teeth and jaws that are </a:t>
            </a:r>
            <a:r>
              <a:rPr lang="en-US" sz="2000" dirty="0" smtClean="0"/>
              <a:t>positioned improperly</a:t>
            </a:r>
            <a:r>
              <a:rPr lang="en-US" sz="2000" dirty="0"/>
              <a:t>. 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400" b="1" dirty="0" smtClean="0"/>
              <a:t>Advantages: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Helps </a:t>
            </a:r>
            <a:r>
              <a:rPr lang="en-US" sz="2000" dirty="0"/>
              <a:t>with </a:t>
            </a:r>
            <a:r>
              <a:rPr lang="en-US" sz="2000" dirty="0" smtClean="0"/>
              <a:t>better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mastication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Speech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facial aesthetics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Contributes </a:t>
            </a:r>
            <a:r>
              <a:rPr lang="en-US" sz="2000" dirty="0"/>
              <a:t>to general and oral health, thereby improving the quality of life.</a:t>
            </a:r>
            <a:br>
              <a:rPr lang="en-US" sz="2000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5638800" cy="1744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88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800600" cy="2277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Does this patient practice good oral hygiene?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5814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32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NO, Poor Oral Hygiene!</a:t>
            </a:r>
          </a:p>
          <a:p>
            <a:pPr algn="ctr"/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219200"/>
            <a:ext cx="4800600" cy="227720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581400" cy="259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371600" y="1371600"/>
            <a:ext cx="3276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1600200"/>
            <a:ext cx="2971800" cy="3200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5580" y="114300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Plaque and </a:t>
            </a:r>
            <a:r>
              <a:rPr lang="en-US" sz="2400" b="1" dirty="0" err="1" smtClean="0"/>
              <a:t>caluculus</a:t>
            </a:r>
            <a:r>
              <a:rPr lang="en-US" sz="2400" b="1" dirty="0" smtClean="0"/>
              <a:t> (Tartar) Buildup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954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37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Plaque and Tartar?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3444558" cy="2554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" y="685800"/>
            <a:ext cx="5334000" cy="586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Plaque is a sticky, colorless deposit of bacteria that is constantly forming on teeth. 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b="1" u="sng" dirty="0" smtClean="0">
                <a:latin typeface="Times New Roman"/>
                <a:cs typeface="Times New Roman"/>
              </a:rPr>
              <a:t>How is plaque formed?</a:t>
            </a:r>
          </a:p>
          <a:p>
            <a:endParaRPr lang="en-US" sz="2000" b="1" u="sng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Saliva</a:t>
            </a:r>
            <a:r>
              <a:rPr lang="en-US" sz="2000" dirty="0">
                <a:latin typeface="Times New Roman"/>
                <a:cs typeface="Times New Roman"/>
              </a:rPr>
              <a:t>, food, and fluids combine to produce these deposits that collect on teeth and where teeth and gums meet. </a:t>
            </a:r>
            <a:r>
              <a:rPr lang="en-US" sz="2000" dirty="0" smtClean="0">
                <a:latin typeface="Times New Roman"/>
                <a:cs typeface="Times New Roman"/>
              </a:rPr>
              <a:t>Plaque </a:t>
            </a:r>
            <a:r>
              <a:rPr lang="en-US" sz="2000" dirty="0">
                <a:latin typeface="Times New Roman"/>
                <a:cs typeface="Times New Roman"/>
              </a:rPr>
              <a:t>buildup is the primary cause of periodontal (gum) disease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2000" b="1" u="sng" dirty="0" smtClean="0">
                <a:latin typeface="Times New Roman"/>
                <a:cs typeface="Times New Roman"/>
              </a:rPr>
              <a:t>What is Tartar and how is it formed?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Plaque that is not removed by regular brushing and flossing can harden into unsightly tartar (also called calculus). This crusty deposit </a:t>
            </a:r>
            <a:r>
              <a:rPr lang="en-US" sz="2000" dirty="0" smtClean="0">
                <a:latin typeface="Times New Roman"/>
                <a:cs typeface="Times New Roman"/>
              </a:rPr>
              <a:t>bonds on </a:t>
            </a:r>
            <a:r>
              <a:rPr lang="en-US" sz="2000" dirty="0">
                <a:latin typeface="Times New Roman"/>
                <a:cs typeface="Times New Roman"/>
              </a:rPr>
              <a:t>the teeth and gums.  Tartar formation may also make it more difficult for you to 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remove </a:t>
            </a:r>
            <a:r>
              <a:rPr lang="en-US" sz="2000" dirty="0">
                <a:latin typeface="Times New Roman"/>
                <a:cs typeface="Times New Roman"/>
              </a:rPr>
              <a:t>new </a:t>
            </a:r>
            <a:r>
              <a:rPr lang="en-US" sz="2000" dirty="0" smtClean="0">
                <a:latin typeface="Times New Roman"/>
                <a:cs typeface="Times New Roman"/>
              </a:rPr>
              <a:t>  plaque </a:t>
            </a:r>
            <a:r>
              <a:rPr lang="en-US" sz="2000" dirty="0">
                <a:latin typeface="Times New Roman"/>
                <a:cs typeface="Times New Roman"/>
              </a:rPr>
              <a:t>and bacteria.</a:t>
            </a: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581400"/>
            <a:ext cx="33528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1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Why is good oral hygiene with braces so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important?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4419797" cy="254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14800"/>
            <a:ext cx="3822700" cy="248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600200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Food and plaque can get trapped in the tiny spaces between braces and wires, causing decay and enamel stains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Food can also react with the bacteria in your mouth and the metal in the braces to produce a bleaching effect, which can cause small, permanent light spots on the </a:t>
            </a:r>
            <a:r>
              <a:rPr lang="en-US" dirty="0" smtClean="0"/>
              <a:t>teeth called white spot lesions.</a:t>
            </a:r>
          </a:p>
          <a:p>
            <a:r>
              <a:rPr lang="en-US" dirty="0"/>
              <a:t> </a:t>
            </a:r>
            <a:endParaRPr lang="en-US" b="1" dirty="0">
              <a:ln w="1905"/>
              <a:solidFill>
                <a:srgbClr val="2DA2B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467600" y="44196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96200" y="4191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Decay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371600" y="5791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8800" y="609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White spot lesion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258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calcification With Braces - Gupta Orthodontics - Plano In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8721969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Decalcification With Braces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001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How to prevent Plaque and Tartar   </a:t>
            </a: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(Calculus) Build up</a:t>
            </a:r>
          </a:p>
          <a:p>
            <a:pPr algn="ctr"/>
            <a:r>
              <a:rPr lang="en-US" sz="4000" b="1" u="sng" spc="6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hlinkClick r:id="rId3"/>
              </a:rPr>
              <a:t>BRUSH</a:t>
            </a:r>
            <a:endParaRPr lang="en-US" sz="2000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  <a:hlinkClick r:id="rId3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hlinkClick r:id="rId3"/>
              </a:rPr>
              <a:t>https://www.youtube.com/watch?v=2Vs80QQuSTs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/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hlinkClick r:id="rId4"/>
              </a:rPr>
              <a:t>          </a:t>
            </a:r>
            <a:endParaRPr 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657" y="2438400"/>
            <a:ext cx="5867400" cy="4267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6557945"/>
              </p:ext>
            </p:extLst>
          </p:nvPr>
        </p:nvGraphicFramePr>
        <p:xfrm>
          <a:off x="6096000" y="762000"/>
          <a:ext cx="2846387" cy="490537"/>
        </p:xfrm>
        <a:graphic>
          <a:graphicData uri="http://schemas.openxmlformats.org/presentationml/2006/ole">
            <p:oleObj spid="_x0000_s1031" name="Packager Shell Object" showAsIcon="1" r:id="rId6" imgW="2845800" imgH="49104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10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408</TotalTime>
  <Words>398</Words>
  <Application>Microsoft Office PowerPoint</Application>
  <PresentationFormat>On-screen Show (4:3)</PresentationFormat>
  <Paragraphs>91</Paragraphs>
  <Slides>18</Slides>
  <Notes>5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Concourse</vt:lpstr>
      <vt:lpstr>Packager Shell Object</vt:lpstr>
      <vt:lpstr>Importance of Good Oral Hygiene during Orthodontic Therapy</vt:lpstr>
      <vt:lpstr>Slide 2</vt:lpstr>
      <vt:lpstr>Slide 3</vt:lpstr>
      <vt:lpstr>Slide 4</vt:lpstr>
      <vt:lpstr>Slide 5</vt:lpstr>
      <vt:lpstr>Slide 6</vt:lpstr>
      <vt:lpstr>Slide 7</vt:lpstr>
      <vt:lpstr>Decalcification With Braces </vt:lpstr>
      <vt:lpstr>Slide 9</vt:lpstr>
      <vt:lpstr>Let’s do it together!</vt:lpstr>
      <vt:lpstr>Slide 11</vt:lpstr>
      <vt:lpstr>Let’s do it together!</vt:lpstr>
      <vt:lpstr>Slide 13</vt:lpstr>
      <vt:lpstr>Let’s do it together!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Good Oral Hygiene for people with Braces</dc:title>
  <dc:creator>Admin</dc:creator>
  <cp:lastModifiedBy>sheren liu</cp:lastModifiedBy>
  <cp:revision>31</cp:revision>
  <dcterms:created xsi:type="dcterms:W3CDTF">2006-08-16T00:00:00Z</dcterms:created>
  <dcterms:modified xsi:type="dcterms:W3CDTF">2015-04-30T17:47:41Z</dcterms:modified>
</cp:coreProperties>
</file>