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9" r:id="rId1"/>
  </p:sldMasterIdLst>
  <p:notesMasterIdLst>
    <p:notesMasterId r:id="rId25"/>
  </p:notesMasterIdLst>
  <p:sldIdLst>
    <p:sldId id="256" r:id="rId2"/>
    <p:sldId id="278" r:id="rId3"/>
    <p:sldId id="257" r:id="rId4"/>
    <p:sldId id="258" r:id="rId5"/>
    <p:sldId id="259" r:id="rId6"/>
    <p:sldId id="260" r:id="rId7"/>
    <p:sldId id="261" r:id="rId8"/>
    <p:sldId id="262" r:id="rId9"/>
    <p:sldId id="263" r:id="rId10"/>
    <p:sldId id="264" r:id="rId11"/>
    <p:sldId id="265" r:id="rId12"/>
    <p:sldId id="279" r:id="rId13"/>
    <p:sldId id="268" r:id="rId14"/>
    <p:sldId id="266" r:id="rId15"/>
    <p:sldId id="276" r:id="rId16"/>
    <p:sldId id="277" r:id="rId17"/>
    <p:sldId id="271" r:id="rId18"/>
    <p:sldId id="272" r:id="rId19"/>
    <p:sldId id="270" r:id="rId20"/>
    <p:sldId id="267" r:id="rId21"/>
    <p:sldId id="269" r:id="rId22"/>
    <p:sldId id="274" r:id="rId23"/>
    <p:sldId id="275" r:id="rId2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 Gold" initials="" lastIdx="3" clrIdx="0"/>
  <p:cmAuthor id="1" name="Lisa Jahn"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A9A48-29BA-DE8A-77F7-C0B556084103}" v="4" dt="2019-10-03T03:06:37.260"/>
    <p1510:client id="{D1533763-6D65-481C-A6A0-B278496989C9}" v="34" dt="2019-10-02T13:18:47.957"/>
    <p1510:client id="{C296D398-7A7B-C670-E4E7-FD301BD6E12C}" v="44" dt="2019-10-03T11:42:48.721"/>
    <p1510:client id="{1374173C-1D08-4936-8450-766830E8F291}" v="2" dt="2019-03-02T23:31:19.649"/>
    <p1510:client id="{C05154C8-3B6E-8ACE-F506-30DFBE015717}" v="83" dt="2019-10-03T16:03:46.915"/>
    <p1510:client id="{AB6F1ADD-2180-20ED-7CE0-1718A72BE8BE}" v="61" dt="2019-10-03T03:00:34.657"/>
    <p1510:client id="{C55655AC-61AE-A09F-87D9-B3E6D5CB3BB8}" v="2" dt="2019-03-17T22:58:32.036"/>
    <p1510:client id="{ABECB11D-AED2-C665-DD94-8BF92CFBC371}" v="18" dt="2020-02-13T17:08:33.750"/>
    <p1510:client id="{1FD12A9D-1895-4D15-848B-8B5CEB515F42}" v="10" dt="2019-10-02T20:05:08.903"/>
    <p1510:client id="{A996C177-0D19-CBD4-9C43-739EFEA47FD7}" v="16" dt="2020-02-27T17:22:04.231"/>
    <p1510:client id="{E475AFF6-3E58-4DCD-A40D-E94BF45859F1}" v="2" dt="2019-10-02T13:06:00.882"/>
    <p1510:client id="{B9398EB7-7C32-0ECB-0C03-72AAD58C0427}" v="66" dt="2021-09-23T15:01:19.576"/>
    <p1510:client id="{599AEC45-288A-E4CF-7D62-69F9C9D226B8}" v="19" dt="2020-02-27T15:03:24.112"/>
    <p1510:client id="{26838794-7623-4287-AA1F-3E7349F3E4D9}" v="63" dt="2019-10-03T02:43:23.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8"/>
  </p:normalViewPr>
  <p:slideViewPr>
    <p:cSldViewPr snapToGrid="0">
      <p:cViewPr varScale="1">
        <p:scale>
          <a:sx n="113" d="100"/>
          <a:sy n="113" d="100"/>
        </p:scale>
        <p:origin x="1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4820"/>
          </a:xfrm>
          <a:prstGeom prst="rect">
            <a:avLst/>
          </a:prstGeom>
          <a:noFill/>
          <a:ln>
            <a:noFill/>
          </a:ln>
        </p:spPr>
        <p:txBody>
          <a:bodyPr wrap="square"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20"/>
          </a:xfrm>
          <a:prstGeom prst="rect">
            <a:avLst/>
          </a:prstGeom>
          <a:noFill/>
          <a:ln>
            <a:noFill/>
          </a:ln>
        </p:spPr>
        <p:txBody>
          <a:bodyPr wrap="square"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3037839" cy="464820"/>
          </a:xfrm>
          <a:prstGeom prst="rect">
            <a:avLst/>
          </a:prstGeom>
          <a:noFill/>
          <a:ln>
            <a:noFill/>
          </a:ln>
        </p:spPr>
        <p:txBody>
          <a:bodyPr wrap="square"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35082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95" name="Shape 95"/>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9427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Students will be writing an abstract before doing the project – will be prescriptive/predictive</a:t>
            </a:r>
          </a:p>
          <a:p>
            <a:pPr>
              <a:buSzPct val="25000"/>
              <a:buNone/>
            </a:pPr>
            <a:r>
              <a:rPr lang="en-US"/>
              <a:t>Goal is to propose research, return to help clarify ideas</a:t>
            </a:r>
          </a:p>
          <a:p>
            <a:pPr>
              <a:buSzPct val="25000"/>
              <a:buNone/>
            </a:pPr>
            <a:r>
              <a:rPr lang="en-US"/>
              <a:t>Students will be writing their own abstract</a:t>
            </a:r>
          </a:p>
        </p:txBody>
      </p:sp>
      <p:sp>
        <p:nvSpPr>
          <p:cNvPr id="172" name="Shape 172"/>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812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392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Raise the question of background – don’t include too much background information in the abstract</a:t>
            </a:r>
          </a:p>
          <a:p>
            <a:pPr marL="232943" indent="-232943">
              <a:buClr>
                <a:schemeClr val="dk1"/>
              </a:buClr>
              <a:buSzPct val="100000"/>
              <a:buFont typeface="Calibri"/>
              <a:buAutoNum type="arabicPeriod"/>
            </a:pPr>
            <a:r>
              <a:rPr lang="en-US"/>
              <a:t>Broader issue or problem and its significance.</a:t>
            </a:r>
          </a:p>
          <a:p>
            <a:pPr marL="232943" indent="-232943">
              <a:buClr>
                <a:schemeClr val="dk1"/>
              </a:buClr>
              <a:buSzPct val="100000"/>
              <a:buFont typeface="Calibri"/>
              <a:buAutoNum type="arabicPeriod"/>
            </a:pPr>
            <a:r>
              <a:rPr lang="en-US"/>
              <a:t>What you are investigating about it / what questions are posed</a:t>
            </a:r>
          </a:p>
          <a:p>
            <a:pPr marL="232943" indent="-232943">
              <a:buClr>
                <a:schemeClr val="dk1"/>
              </a:buClr>
              <a:buSzPct val="100000"/>
              <a:buFont typeface="Calibri"/>
              <a:buAutoNum type="arabicPeriod"/>
            </a:pPr>
            <a:r>
              <a:rPr lang="en-US"/>
              <a:t>How you are studying it</a:t>
            </a:r>
          </a:p>
          <a:p>
            <a:pPr marL="232943" indent="-232943">
              <a:buClr>
                <a:schemeClr val="dk1"/>
              </a:buClr>
              <a:buSzPct val="100000"/>
              <a:buFont typeface="Calibri"/>
              <a:buAutoNum type="arabicPeriod"/>
            </a:pPr>
            <a:r>
              <a:rPr lang="en-US"/>
              <a:t>Predictions – what you expect</a:t>
            </a:r>
          </a:p>
          <a:p>
            <a:pPr marL="232943" indent="-232943">
              <a:buClr>
                <a:schemeClr val="dk1"/>
              </a:buClr>
              <a:buSzPct val="100000"/>
              <a:buFont typeface="Calibri"/>
              <a:buAutoNum type="arabicPeriod"/>
            </a:pPr>
            <a:r>
              <a:rPr lang="en-US"/>
              <a:t>What insights you might gain</a:t>
            </a:r>
          </a:p>
          <a:p>
            <a:pPr>
              <a:buSzPct val="25000"/>
              <a:buNone/>
            </a:pPr>
            <a:endParaRPr/>
          </a:p>
          <a:p>
            <a:pPr>
              <a:buSzPct val="25000"/>
              <a:buNone/>
            </a:pPr>
            <a:endParaRPr/>
          </a:p>
        </p:txBody>
      </p:sp>
      <p:sp>
        <p:nvSpPr>
          <p:cNvPr id="196" name="Shape 196"/>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853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a:p>
            <a:pPr>
              <a:buSzPct val="25000"/>
              <a:buNone/>
            </a:pPr>
            <a:r>
              <a:rPr lang="en-US"/>
              <a:t>Goal: What is this information doing, not what does it mean?</a:t>
            </a:r>
          </a:p>
          <a:p>
            <a:pPr>
              <a:buSzPct val="25000"/>
              <a:buNone/>
            </a:pPr>
            <a:endParaRPr lang="en-US"/>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t>Google doc Abstract link: https://docs.google.com/document/d/1dElQwuQX6ybkUDIt630R10kKHIObixDq_wHsDzQghkw/edit?usp=sharing</a:t>
            </a:r>
          </a:p>
        </p:txBody>
      </p:sp>
      <p:sp>
        <p:nvSpPr>
          <p:cNvPr id="180" name="Shape 180"/>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21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241" name="Shape 241"/>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28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Clr>
                <a:schemeClr val="dk1"/>
              </a:buClr>
              <a:buSzPct val="25000"/>
              <a:buNone/>
            </a:pPr>
            <a:endParaRPr/>
          </a:p>
          <a:p>
            <a:pPr>
              <a:buSzPct val="25000"/>
              <a:buNone/>
            </a:pPr>
            <a:endParaRPr/>
          </a:p>
        </p:txBody>
      </p:sp>
      <p:sp>
        <p:nvSpPr>
          <p:cNvPr id="249" name="Shape 249"/>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9232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233" name="Shape 233"/>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1986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Have this slide up while they’re working</a:t>
            </a:r>
          </a:p>
        </p:txBody>
      </p:sp>
      <p:sp>
        <p:nvSpPr>
          <p:cNvPr id="188" name="Shape 188"/>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1727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Highlight differences across disciplines</a:t>
            </a:r>
          </a:p>
          <a:p>
            <a:pPr>
              <a:buSzPct val="25000"/>
              <a:buNone/>
            </a:pPr>
            <a:r>
              <a:rPr lang="en-US"/>
              <a:t>Finished abstract</a:t>
            </a:r>
          </a:p>
          <a:p>
            <a:pPr>
              <a:buSzPct val="25000"/>
              <a:buNone/>
            </a:pPr>
            <a:r>
              <a:rPr lang="en-US"/>
              <a:t>Then, handout #2</a:t>
            </a:r>
          </a:p>
        </p:txBody>
      </p:sp>
      <p:sp>
        <p:nvSpPr>
          <p:cNvPr id="210" name="Shape 210"/>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480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 if time]</a:t>
            </a:r>
          </a:p>
        </p:txBody>
      </p:sp>
      <p:sp>
        <p:nvSpPr>
          <p:cNvPr id="281" name="Shape 281"/>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606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[Julie]</a:t>
            </a:r>
          </a:p>
          <a:p>
            <a:pPr>
              <a:buSzPct val="25000"/>
              <a:buNone/>
            </a:pPr>
            <a:r>
              <a:rPr lang="en-US"/>
              <a:t>Students spend time free-writing and then get responses</a:t>
            </a:r>
          </a:p>
        </p:txBody>
      </p:sp>
      <p:sp>
        <p:nvSpPr>
          <p:cNvPr id="104" name="Shape 104"/>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7118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294" name="Shape 294"/>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83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Clr>
                <a:schemeClr val="dk1"/>
              </a:buClr>
              <a:buSzPct val="25000"/>
              <a:buNone/>
            </a:pPr>
            <a:r>
              <a:rPr lang="en-US"/>
              <a:t>Who is their audience again?</a:t>
            </a:r>
          </a:p>
        </p:txBody>
      </p:sp>
      <p:sp>
        <p:nvSpPr>
          <p:cNvPr id="112" name="Shape 112"/>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456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[Luca/Carrie]</a:t>
            </a:r>
          </a:p>
        </p:txBody>
      </p:sp>
      <p:sp>
        <p:nvSpPr>
          <p:cNvPr id="120" name="Shape 120"/>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518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127" name="Shape 127"/>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891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139" name="Shape 139"/>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390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When you’re applying to graduate school?</a:t>
            </a:r>
          </a:p>
        </p:txBody>
      </p:sp>
      <p:sp>
        <p:nvSpPr>
          <p:cNvPr id="148" name="Shape 148"/>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452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Research: </a:t>
            </a:r>
          </a:p>
          <a:p>
            <a:pPr>
              <a:buSzPct val="25000"/>
              <a:buNone/>
            </a:pPr>
            <a:r>
              <a:rPr lang="en-US"/>
              <a:t>Finding literature relevant to your project (on a scholarly database).</a:t>
            </a:r>
          </a:p>
          <a:p>
            <a:pPr>
              <a:buSzPct val="25000"/>
              <a:buNone/>
            </a:pPr>
            <a:r>
              <a:rPr lang="en-US"/>
              <a:t>Choosing talks/posters to attend at conferences.</a:t>
            </a:r>
          </a:p>
          <a:p>
            <a:pPr>
              <a:buSzPct val="25000"/>
              <a:buNone/>
            </a:pPr>
            <a:r>
              <a:rPr lang="en-US"/>
              <a:t>Deciding to fund a project.</a:t>
            </a:r>
          </a:p>
          <a:p>
            <a:pPr>
              <a:buSzPct val="25000"/>
              <a:buNone/>
            </a:pPr>
            <a:endParaRPr/>
          </a:p>
          <a:p>
            <a:pPr>
              <a:buSzPct val="25000"/>
              <a:buNone/>
            </a:pPr>
            <a:endParaRPr/>
          </a:p>
          <a:p>
            <a:pPr>
              <a:buSzPct val="25000"/>
              <a:buNone/>
            </a:pPr>
            <a:endParaRPr/>
          </a:p>
        </p:txBody>
      </p:sp>
      <p:sp>
        <p:nvSpPr>
          <p:cNvPr id="157" name="Shape 157"/>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419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1041" y="4415790"/>
            <a:ext cx="5608319" cy="4183380"/>
          </a:xfrm>
          <a:prstGeom prst="rect">
            <a:avLst/>
          </a:prstGeom>
        </p:spPr>
        <p:txBody>
          <a:bodyPr wrap="square" lIns="93162" tIns="93162" rIns="93162" bIns="93162" anchor="t" anchorCtr="0">
            <a:noAutofit/>
          </a:bodyPr>
          <a:lstStyle/>
          <a:p>
            <a:pPr>
              <a:buSzPct val="25000"/>
              <a:buNone/>
            </a:pPr>
            <a:r>
              <a:rPr lang="en-US"/>
              <a:t>Communication:</a:t>
            </a:r>
          </a:p>
          <a:p>
            <a:pPr>
              <a:buSzPct val="25000"/>
              <a:buNone/>
            </a:pPr>
            <a:r>
              <a:rPr lang="en-US"/>
              <a:t>Giving a poster presentation or talk.</a:t>
            </a:r>
          </a:p>
          <a:p>
            <a:pPr>
              <a:buSzPct val="25000"/>
              <a:buNone/>
            </a:pPr>
            <a:r>
              <a:rPr lang="en-US"/>
              <a:t>Applying to conferences.</a:t>
            </a:r>
          </a:p>
          <a:p>
            <a:pPr>
              <a:buSzPct val="25000"/>
              <a:buNone/>
            </a:pPr>
            <a:r>
              <a:rPr lang="en-US"/>
              <a:t>Submitting articles to journals.</a:t>
            </a:r>
          </a:p>
          <a:p>
            <a:pPr>
              <a:buSzPct val="25000"/>
              <a:buNone/>
            </a:pPr>
            <a:r>
              <a:rPr lang="en-US"/>
              <a:t>Requesting grant money for research.</a:t>
            </a:r>
          </a:p>
          <a:p>
            <a:pPr>
              <a:buSzPct val="25000"/>
              <a:buNone/>
            </a:pPr>
            <a:r>
              <a:rPr lang="en-US"/>
              <a:t>Conveying your academic work to a future employer.</a:t>
            </a:r>
          </a:p>
          <a:p>
            <a:pPr>
              <a:buSzPct val="25000"/>
              <a:buNone/>
            </a:pPr>
            <a:r>
              <a:rPr lang="en-US"/>
              <a:t>Your research project!</a:t>
            </a:r>
          </a:p>
          <a:p>
            <a:pPr>
              <a:buNone/>
            </a:pPr>
            <a:endParaRPr/>
          </a:p>
        </p:txBody>
      </p:sp>
      <p:sp>
        <p:nvSpPr>
          <p:cNvPr id="164" name="Shape 1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45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541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openlab.citytech.cuny.edu/writingacrossthecurriculu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1322920" y="1152519"/>
            <a:ext cx="6498157" cy="1724866"/>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6DB7D7"/>
              </a:buClr>
              <a:buSzPct val="25000"/>
              <a:buFont typeface="Noto Sans Symbols"/>
              <a:buNone/>
            </a:pPr>
            <a:r>
              <a:rPr lang="en-US" sz="4800" b="1" i="0" u="none" strike="noStrike" cap="none">
                <a:solidFill>
                  <a:schemeClr val="accent1"/>
                </a:solidFill>
                <a:ea typeface="Source Sans Pro"/>
                <a:cs typeface="Source Sans Pro"/>
                <a:sym typeface="Source Sans Pro"/>
              </a:rPr>
              <a:t>Writing Abstracts for Research Projects</a:t>
            </a:r>
            <a:br>
              <a:rPr lang="en-US" sz="4800" b="1" i="0" u="none" strike="noStrike" cap="none">
                <a:solidFill>
                  <a:schemeClr val="accent1"/>
                </a:solidFill>
                <a:ea typeface="Source Sans Pro"/>
                <a:cs typeface="Source Sans Pro"/>
                <a:sym typeface="Source Sans Pro"/>
              </a:rPr>
            </a:br>
            <a:endParaRPr lang="en-US" sz="4800" b="1" i="0" u="none" strike="noStrike" cap="none">
              <a:solidFill>
                <a:schemeClr val="accent1"/>
              </a:solidFill>
              <a:ea typeface="Source Sans Pro"/>
              <a:cs typeface="Source Sans Pro"/>
              <a:sym typeface="Source Sans Pro"/>
            </a:endParaRPr>
          </a:p>
        </p:txBody>
      </p:sp>
      <p:sp>
        <p:nvSpPr>
          <p:cNvPr id="98" name="Shape 98"/>
          <p:cNvSpPr txBox="1">
            <a:spLocks noGrp="1"/>
          </p:cNvSpPr>
          <p:nvPr>
            <p:ph type="subTitle" idx="1"/>
          </p:nvPr>
        </p:nvSpPr>
        <p:spPr>
          <a:xfrm>
            <a:off x="742129" y="2214574"/>
            <a:ext cx="7600949" cy="2912246"/>
          </a:xfrm>
          <a:prstGeom prst="rect">
            <a:avLst/>
          </a:prstGeom>
          <a:noFill/>
          <a:ln>
            <a:noFill/>
          </a:ln>
        </p:spPr>
        <p:txBody>
          <a:bodyPr wrap="square" lIns="91425" tIns="45700" rIns="91425" bIns="45700" anchor="t" anchorCtr="0">
            <a:noAutofit/>
          </a:bodyPr>
          <a:lstStyle/>
          <a:p>
            <a:pPr algn="ctr">
              <a:spcBef>
                <a:spcPts val="0"/>
              </a:spcBef>
              <a:spcAft>
                <a:spcPts val="0"/>
              </a:spcAft>
              <a:buClr>
                <a:srgbClr val="6DB7D7"/>
              </a:buClr>
              <a:buSzPct val="25000"/>
            </a:pPr>
            <a:r>
              <a:rPr lang="en-US" b="0" i="0" u="none" strike="noStrike" cap="none">
                <a:solidFill>
                  <a:schemeClr val="tx1"/>
                </a:solidFill>
                <a:ea typeface="Source Sans Pro"/>
                <a:cs typeface="Source Sans Pro"/>
                <a:sym typeface="Source Sans Pro"/>
              </a:rPr>
              <a:t>Organized by the Writing Across the Curriculum,</a:t>
            </a:r>
            <a:r>
              <a:rPr lang="en-US" cap="none">
                <a:solidFill>
                  <a:schemeClr val="tx1"/>
                </a:solidFill>
                <a:ea typeface="Source Sans Pro"/>
                <a:cs typeface="Source Sans Pro"/>
                <a:sym typeface="Source Sans Pro"/>
              </a:rPr>
              <a:t> </a:t>
            </a:r>
            <a:endParaRPr lang="en-US" b="0" i="0" u="none" strike="noStrike" cap="none">
              <a:solidFill>
                <a:schemeClr val="tx1"/>
              </a:solidFill>
              <a:ea typeface="Source Sans Pro"/>
              <a:cs typeface="Source Sans Pro"/>
              <a:sym typeface="Source Sans Pro"/>
            </a:endParaRPr>
          </a:p>
          <a:p>
            <a:pPr marL="0" marR="0" lvl="0" indent="0" algn="ctr" rtl="0">
              <a:spcBef>
                <a:spcPts val="300"/>
              </a:spcBef>
              <a:spcAft>
                <a:spcPts val="0"/>
              </a:spcAft>
              <a:buClr>
                <a:srgbClr val="6DB7D7"/>
              </a:buClr>
              <a:buSzPct val="25000"/>
              <a:buFont typeface="Noto Sans Symbols"/>
              <a:buNone/>
            </a:pPr>
            <a:r>
              <a:rPr lang="en-US" b="0" i="0" u="none" strike="noStrike" cap="none">
                <a:solidFill>
                  <a:schemeClr val="tx1"/>
                </a:solidFill>
                <a:ea typeface="Source Sans Pro"/>
                <a:cs typeface="Source Sans Pro"/>
                <a:sym typeface="Source Sans Pro"/>
              </a:rPr>
              <a:t>Emerging Scholars, and Honors Scholars Programs</a:t>
            </a:r>
            <a:endParaRPr lang="en-US" b="0" i="0" u="none" strike="noStrike" cap="none">
              <a:solidFill>
                <a:schemeClr val="tx1"/>
              </a:solidFill>
              <a:ea typeface="Source Sans Pro"/>
              <a:cs typeface="Calibri Light"/>
            </a:endParaRPr>
          </a:p>
          <a:p>
            <a:pPr marL="0" marR="0" lvl="0" indent="0" algn="ctr" rtl="0">
              <a:spcBef>
                <a:spcPts val="300"/>
              </a:spcBef>
              <a:spcAft>
                <a:spcPts val="0"/>
              </a:spcAft>
              <a:buClr>
                <a:srgbClr val="6DB7D7"/>
              </a:buClr>
              <a:buSzPct val="25000"/>
              <a:buFont typeface="Noto Sans Symbols"/>
              <a:buNone/>
            </a:pPr>
            <a:endParaRPr b="0" i="0" u="none" strike="noStrike" cap="none">
              <a:solidFill>
                <a:schemeClr val="tx1"/>
              </a:solidFill>
              <a:ea typeface="Source Sans Pro"/>
              <a:cs typeface="Source Sans Pro"/>
            </a:endParaRPr>
          </a:p>
          <a:p>
            <a:pPr algn="ctr">
              <a:spcBef>
                <a:spcPts val="300"/>
              </a:spcBef>
              <a:buClr>
                <a:srgbClr val="6DB7D7"/>
              </a:buClr>
              <a:buSzPct val="25000"/>
              <a:buFont typeface="Noto Sans Symbols"/>
            </a:pPr>
            <a:r>
              <a:rPr lang="en-US" cap="none">
                <a:solidFill>
                  <a:schemeClr val="tx1"/>
                </a:solidFill>
                <a:ea typeface="Source Sans Pro"/>
                <a:cs typeface="Source Sans Pro"/>
                <a:sym typeface="Source Sans Pro"/>
              </a:rPr>
              <a:t>1pm Session: Samuel </a:t>
            </a:r>
            <a:r>
              <a:rPr lang="en-US" cap="none" err="1">
                <a:solidFill>
                  <a:schemeClr val="tx1"/>
                </a:solidFill>
                <a:ea typeface="Source Sans Pro"/>
                <a:cs typeface="Source Sans Pro"/>
                <a:sym typeface="Source Sans Pro"/>
              </a:rPr>
              <a:t>Novacich</a:t>
            </a:r>
            <a:r>
              <a:rPr lang="en-US" cap="none">
                <a:solidFill>
                  <a:schemeClr val="tx1"/>
                </a:solidFill>
                <a:ea typeface="Source Sans Pro"/>
                <a:cs typeface="Source Sans Pro"/>
                <a:sym typeface="Source Sans Pro"/>
              </a:rPr>
              <a:t> &amp; Iris </a:t>
            </a:r>
            <a:r>
              <a:rPr lang="en-US" cap="none" err="1">
                <a:solidFill>
                  <a:schemeClr val="tx1"/>
                </a:solidFill>
                <a:ea typeface="Source Sans Pro"/>
                <a:cs typeface="Source Sans Pro"/>
                <a:sym typeface="Source Sans Pro"/>
              </a:rPr>
              <a:t>Strangmann</a:t>
            </a:r>
            <a:endParaRPr lang="en-US" cap="none" err="1">
              <a:solidFill>
                <a:schemeClr val="tx1"/>
              </a:solidFill>
              <a:ea typeface="Source Sans Pro"/>
              <a:cs typeface="Calibri Light"/>
            </a:endParaRPr>
          </a:p>
          <a:p>
            <a:pPr algn="ctr">
              <a:spcBef>
                <a:spcPts val="300"/>
              </a:spcBef>
              <a:buClr>
                <a:srgbClr val="6DB7D7"/>
              </a:buClr>
              <a:buSzPct val="25000"/>
              <a:buFont typeface="Noto Sans Symbols"/>
            </a:pPr>
            <a:endParaRPr lang="en-US" cap="none">
              <a:solidFill>
                <a:schemeClr val="tx1"/>
              </a:solidFill>
              <a:cs typeface="Calibri Light"/>
            </a:endParaRPr>
          </a:p>
          <a:p>
            <a:pPr algn="ctr">
              <a:spcBef>
                <a:spcPts val="300"/>
              </a:spcBef>
              <a:buClr>
                <a:srgbClr val="6DB7D7"/>
              </a:buClr>
              <a:buSzPct val="25000"/>
              <a:buFont typeface="Noto Sans Symbols"/>
            </a:pPr>
            <a:endParaRPr lang="en-US" cap="none">
              <a:solidFill>
                <a:schemeClr val="tx1"/>
              </a:solidFill>
              <a:cs typeface="Calibri Light"/>
            </a:endParaRPr>
          </a:p>
          <a:p>
            <a:pPr algn="ctr">
              <a:spcBef>
                <a:spcPts val="300"/>
              </a:spcBef>
              <a:buClr>
                <a:srgbClr val="6DB7D7"/>
              </a:buClr>
              <a:buSzPct val="25000"/>
              <a:buFont typeface="Noto Sans Symbols"/>
            </a:pPr>
            <a:r>
              <a:rPr lang="en-US" cap="none">
                <a:solidFill>
                  <a:schemeClr val="tx1"/>
                </a:solidFill>
                <a:cs typeface="Calibri Light"/>
              </a:rPr>
              <a:t>4pm Session: </a:t>
            </a:r>
            <a:r>
              <a:rPr lang="en-US" cap="none">
                <a:solidFill>
                  <a:schemeClr val="tx1"/>
                </a:solidFill>
                <a:ea typeface="Source Sans Pro"/>
                <a:cs typeface="Calibri Light"/>
                <a:sym typeface="Source Sans Pro"/>
              </a:rPr>
              <a:t>Brian Porter </a:t>
            </a:r>
            <a:r>
              <a:rPr lang="en-US" cap="none">
                <a:solidFill>
                  <a:schemeClr val="tx1"/>
                </a:solidFill>
                <a:cs typeface="Calibri Light"/>
              </a:rPr>
              <a:t>&amp; Osha Smith-Gittelman</a:t>
            </a:r>
          </a:p>
          <a:p>
            <a:pPr algn="ctr">
              <a:spcBef>
                <a:spcPts val="300"/>
              </a:spcBef>
              <a:buClr>
                <a:srgbClr val="6DB7D7"/>
              </a:buClr>
              <a:buSzPct val="25000"/>
              <a:buFont typeface="Noto Sans Symbols"/>
            </a:pPr>
            <a:endParaRPr lang="en-US" cap="none">
              <a:solidFill>
                <a:schemeClr val="tx1"/>
              </a:solidFill>
              <a:cs typeface="Calibri Light"/>
            </a:endParaRPr>
          </a:p>
        </p:txBody>
      </p:sp>
      <p:sp>
        <p:nvSpPr>
          <p:cNvPr id="100" name="Shape 100"/>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a:noFill/>
          <a:ln>
            <a:noFill/>
          </a:ln>
        </p:spPr>
        <p:txBody>
          <a:bodyPr wrap="square" lIns="91425" tIns="45700" rIns="91425" bIns="45700" anchor="b" anchorCtr="0">
            <a:noAutofit/>
          </a:bodyPr>
          <a:lstStyle/>
          <a:p>
            <a:pPr lvl="0" algn="ctr">
              <a:spcBef>
                <a:spcPts val="0"/>
              </a:spcBef>
              <a:buClr>
                <a:schemeClr val="accent1"/>
              </a:buClr>
              <a:buSzPct val="25000"/>
            </a:pPr>
            <a:r>
              <a:rPr lang="en-US" sz="4600" b="1">
                <a:solidFill>
                  <a:schemeClr val="accent1"/>
                </a:solidFill>
                <a:ea typeface="Source Sans Pro"/>
                <a:cs typeface="Source Sans Pro"/>
                <a:sym typeface="Source Sans Pro"/>
              </a:rPr>
              <a:t>How Are Abstracts Used?</a:t>
            </a:r>
            <a:endParaRPr lang="en-US" sz="4600" b="1" i="0" u="none" strike="noStrike" cap="none">
              <a:solidFill>
                <a:schemeClr val="accent1"/>
              </a:solidFill>
              <a:ea typeface="Source Sans Pro"/>
              <a:cs typeface="Source Sans Pro"/>
              <a:sym typeface="Source Sans Pro"/>
            </a:endParaRPr>
          </a:p>
        </p:txBody>
      </p:sp>
      <p:sp>
        <p:nvSpPr>
          <p:cNvPr id="167" name="Shape 167"/>
          <p:cNvSpPr txBox="1">
            <a:spLocks noGrp="1"/>
          </p:cNvSpPr>
          <p:nvPr>
            <p:ph idx="1"/>
          </p:nvPr>
        </p:nvSpPr>
        <p:spPr>
          <a:xfrm>
            <a:off x="549275" y="1721058"/>
            <a:ext cx="8042276" cy="4343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endParaRPr lang="en-US" sz="2400" b="1" i="0" u="none" strike="noStrike" cap="none">
              <a:solidFill>
                <a:srgbClr val="595959"/>
              </a:solidFill>
              <a:latin typeface="Source Sans Pro"/>
              <a:ea typeface="Source Sans Pro"/>
              <a:cs typeface="Source Sans Pro"/>
              <a:sym typeface="Source Sans Pro"/>
            </a:endParaRPr>
          </a:p>
          <a:p>
            <a:pPr marL="0" marR="0" lvl="0" indent="0" algn="l" rtl="0">
              <a:spcBef>
                <a:spcPts val="0"/>
              </a:spcBef>
              <a:spcAft>
                <a:spcPts val="0"/>
              </a:spcAft>
              <a:buClr>
                <a:srgbClr val="6DB7D7"/>
              </a:buClr>
              <a:buSzPct val="25000"/>
              <a:buFont typeface="Noto Sans Symbols"/>
              <a:buNone/>
            </a:pPr>
            <a:r>
              <a:rPr lang="en-US" sz="2400" b="1" i="0" u="none" strike="noStrike" cap="none">
                <a:solidFill>
                  <a:srgbClr val="595959"/>
                </a:solidFill>
                <a:ea typeface="Source Sans Pro"/>
                <a:cs typeface="Source Sans Pro"/>
                <a:sym typeface="Source Sans Pro"/>
              </a:rPr>
              <a:t>COMMUNICATING RESEARCH</a:t>
            </a:r>
          </a:p>
          <a:p>
            <a:pPr marL="349250" marR="0" lvl="0" indent="-334010" algn="l" rtl="0">
              <a:spcBef>
                <a:spcPts val="2000"/>
              </a:spcBef>
              <a:spcAft>
                <a:spcPts val="0"/>
              </a:spcAft>
              <a:buClr>
                <a:srgbClr val="6DB7D7"/>
              </a:buClr>
              <a:buSzPct val="100000"/>
              <a:buFont typeface="Noto Sans Symbols"/>
              <a:buChar char="●"/>
            </a:pPr>
            <a:r>
              <a:rPr lang="en-US" sz="2400" b="1" i="0" u="none" strike="noStrike" cap="none">
                <a:solidFill>
                  <a:srgbClr val="595959"/>
                </a:solidFill>
                <a:ea typeface="Source Sans Pro"/>
                <a:cs typeface="Source Sans Pro"/>
                <a:sym typeface="Source Sans Pro"/>
              </a:rPr>
              <a:t>Presentation:</a:t>
            </a:r>
            <a:r>
              <a:rPr lang="en-US" sz="2400" b="0" i="0" u="none" strike="noStrike" cap="none">
                <a:solidFill>
                  <a:srgbClr val="595959"/>
                </a:solidFill>
                <a:ea typeface="Source Sans Pro"/>
                <a:cs typeface="Source Sans Pro"/>
                <a:sym typeface="Source Sans Pro"/>
              </a:rPr>
              <a:t> Displays the results and significance of your study.</a:t>
            </a:r>
          </a:p>
          <a:p>
            <a:pPr marL="349250" marR="0" lvl="0" indent="-334010" algn="l" rtl="0">
              <a:spcBef>
                <a:spcPts val="2000"/>
              </a:spcBef>
              <a:spcAft>
                <a:spcPts val="0"/>
              </a:spcAft>
              <a:buClr>
                <a:srgbClr val="6DB7D7"/>
              </a:buClr>
              <a:buSzPct val="100000"/>
              <a:buFont typeface="Noto Sans Symbols"/>
              <a:buChar char="●"/>
            </a:pPr>
            <a:r>
              <a:rPr lang="en-US" sz="2400" b="1" i="0" u="none" strike="noStrike" cap="none">
                <a:solidFill>
                  <a:srgbClr val="595959"/>
                </a:solidFill>
                <a:ea typeface="Source Sans Pro"/>
                <a:cs typeface="Source Sans Pro"/>
                <a:sym typeface="Source Sans Pro"/>
              </a:rPr>
              <a:t>Appeal:</a:t>
            </a:r>
            <a:r>
              <a:rPr lang="en-US" sz="2400" b="0" i="0" u="none" strike="noStrike" cap="none">
                <a:solidFill>
                  <a:srgbClr val="595959"/>
                </a:solidFill>
                <a:ea typeface="Source Sans Pro"/>
                <a:cs typeface="Source Sans Pro"/>
                <a:sym typeface="Source Sans Pro"/>
              </a:rPr>
              <a:t> Generates interest in your work</a:t>
            </a:r>
          </a:p>
          <a:p>
            <a:pPr marL="349250" marR="0" lvl="0" indent="-334010" algn="l" rtl="0">
              <a:spcBef>
                <a:spcPts val="2000"/>
              </a:spcBef>
              <a:buClr>
                <a:srgbClr val="6DB7D7"/>
              </a:buClr>
              <a:buSzPct val="100000"/>
              <a:buFont typeface="Noto Sans Symbols"/>
              <a:buChar char="●"/>
            </a:pPr>
            <a:r>
              <a:rPr lang="en-US" sz="2400" b="1" i="0" u="none" strike="noStrike" cap="none">
                <a:solidFill>
                  <a:srgbClr val="595959"/>
                </a:solidFill>
                <a:ea typeface="Source Sans Pro"/>
                <a:cs typeface="Source Sans Pro"/>
                <a:sym typeface="Source Sans Pro"/>
              </a:rPr>
              <a:t>Accessibility:</a:t>
            </a:r>
            <a:r>
              <a:rPr lang="en-US" sz="2400" b="0" i="0" u="none" strike="noStrike" cap="none">
                <a:solidFill>
                  <a:srgbClr val="595959"/>
                </a:solidFill>
                <a:ea typeface="Source Sans Pro"/>
                <a:cs typeface="Source Sans Pro"/>
                <a:sym typeface="Source Sans Pro"/>
              </a:rPr>
              <a:t> Provides convenient access to your ideas and work in concise language</a:t>
            </a:r>
          </a:p>
        </p:txBody>
      </p:sp>
      <p:sp>
        <p:nvSpPr>
          <p:cNvPr id="168" name="Shape 168"/>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10</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549275" y="79600"/>
            <a:ext cx="8042400" cy="1581300"/>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b="1">
                <a:solidFill>
                  <a:schemeClr val="accent1"/>
                </a:solidFill>
              </a:rPr>
              <a:t>Benefits of Writing an Abstract</a:t>
            </a:r>
          </a:p>
        </p:txBody>
      </p:sp>
      <p:sp>
        <p:nvSpPr>
          <p:cNvPr id="175" name="Shape 175"/>
          <p:cNvSpPr txBox="1">
            <a:spLocks noGrp="1"/>
          </p:cNvSpPr>
          <p:nvPr>
            <p:ph idx="1"/>
          </p:nvPr>
        </p:nvSpPr>
        <p:spPr>
          <a:xfrm>
            <a:off x="549275" y="1796610"/>
            <a:ext cx="8042276" cy="434340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DB7D7"/>
              </a:buClr>
              <a:buSzPct val="110000"/>
              <a:buFont typeface="Noto Sans Symbols"/>
              <a:buChar char="●"/>
            </a:pPr>
            <a:r>
              <a:rPr lang="en-US" sz="2400" b="1"/>
              <a:t>Structure</a:t>
            </a:r>
            <a:r>
              <a:rPr lang="en-US" sz="2400" b="1" i="0" u="none" strike="noStrike" cap="none">
                <a:solidFill>
                  <a:srgbClr val="595959"/>
                </a:solidFill>
                <a:ea typeface="Source Sans Pro"/>
                <a:cs typeface="Source Sans Pro"/>
                <a:sym typeface="Source Sans Pro"/>
              </a:rPr>
              <a:t>:</a:t>
            </a:r>
            <a:r>
              <a:rPr lang="en-US" sz="2400" b="0" i="0" u="none" strike="noStrike" cap="none">
                <a:solidFill>
                  <a:srgbClr val="595959"/>
                </a:solidFill>
                <a:ea typeface="Source Sans Pro"/>
                <a:cs typeface="Source Sans Pro"/>
                <a:sym typeface="Source Sans Pro"/>
              </a:rPr>
              <a:t> Provides a blueprint for your project you can refer to throughout.</a:t>
            </a:r>
          </a:p>
          <a:p>
            <a:pPr marL="349250" marR="0" lvl="0" indent="-349250" algn="l" rtl="0">
              <a:spcBef>
                <a:spcPts val="2000"/>
              </a:spcBef>
              <a:spcAft>
                <a:spcPts val="0"/>
              </a:spcAft>
              <a:buClr>
                <a:srgbClr val="6DB7D7"/>
              </a:buClr>
              <a:buSzPct val="110000"/>
              <a:buFont typeface="Noto Sans Symbols"/>
              <a:buChar char="●"/>
            </a:pPr>
            <a:r>
              <a:rPr lang="en-US" sz="2400" b="1" i="0" u="none" strike="noStrike" cap="none">
                <a:solidFill>
                  <a:srgbClr val="595959"/>
                </a:solidFill>
                <a:ea typeface="Source Sans Pro"/>
                <a:cs typeface="Source Sans Pro"/>
                <a:sym typeface="Source Sans Pro"/>
              </a:rPr>
              <a:t>Self-Reflective Learning:</a:t>
            </a:r>
            <a:r>
              <a:rPr lang="en-US" sz="2400" b="0" i="0" u="none" strike="noStrike" cap="none">
                <a:solidFill>
                  <a:srgbClr val="595959"/>
                </a:solidFill>
                <a:ea typeface="Source Sans Pro"/>
                <a:cs typeface="Source Sans Pro"/>
                <a:sym typeface="Source Sans Pro"/>
              </a:rPr>
              <a:t> Helps clarify your ideas by imagining how they would be presented or explained to others.</a:t>
            </a:r>
          </a:p>
          <a:p>
            <a:pPr marL="349250" marR="0" lvl="0" indent="-349250" algn="l" rtl="0">
              <a:spcBef>
                <a:spcPts val="2000"/>
              </a:spcBef>
              <a:spcAft>
                <a:spcPts val="0"/>
              </a:spcAft>
              <a:buClr>
                <a:srgbClr val="6DB7D7"/>
              </a:buClr>
              <a:buSzPct val="110000"/>
              <a:buFont typeface="Noto Sans Symbols"/>
              <a:buChar char="●"/>
            </a:pPr>
            <a:r>
              <a:rPr lang="en-US" sz="2400" b="1" i="0" u="none" strike="noStrike" cap="none">
                <a:solidFill>
                  <a:srgbClr val="595959"/>
                </a:solidFill>
                <a:ea typeface="Source Sans Pro"/>
                <a:cs typeface="Source Sans Pro"/>
                <a:sym typeface="Source Sans Pro"/>
              </a:rPr>
              <a:t>Summary</a:t>
            </a:r>
            <a:r>
              <a:rPr lang="en-US" sz="2400" b="0" i="0" u="none" strike="noStrike" cap="none">
                <a:solidFill>
                  <a:srgbClr val="595959"/>
                </a:solidFill>
                <a:ea typeface="Source Sans Pro"/>
                <a:cs typeface="Source Sans Pro"/>
                <a:sym typeface="Source Sans Pro"/>
              </a:rPr>
              <a:t>: Allows you to synthesize your completed project in a structured and concise manner.</a:t>
            </a:r>
          </a:p>
          <a:p>
            <a:pPr marL="349250" marR="0" lvl="0" indent="-349250" algn="l" rtl="0">
              <a:spcBef>
                <a:spcPts val="2000"/>
              </a:spcBef>
              <a:buClr>
                <a:srgbClr val="6DB7D7"/>
              </a:buClr>
              <a:buSzPct val="110000"/>
              <a:buFont typeface="Noto Sans Symbols"/>
              <a:buNone/>
            </a:pPr>
            <a:endParaRPr sz="2400" b="0" i="0" u="none" strike="noStrike" cap="none">
              <a:solidFill>
                <a:srgbClr val="595959"/>
              </a:solidFill>
              <a:latin typeface="Source Sans Pro"/>
              <a:ea typeface="Source Sans Pro"/>
              <a:cs typeface="Source Sans Pro"/>
              <a:sym typeface="Source Sans Pro"/>
            </a:endParaRPr>
          </a:p>
        </p:txBody>
      </p:sp>
      <p:sp>
        <p:nvSpPr>
          <p:cNvPr id="176" name="Shape 176"/>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11</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500"/>
                                        <p:tgtEl>
                                          <p:spTgt spid="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Effect transition="in" filter="fade">
                                      <p:cBhvr>
                                        <p:cTn id="17" dur="500"/>
                                        <p:tgtEl>
                                          <p:spTgt spid="1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xEl>
                                              <p:pRg st="3" end="3"/>
                                            </p:txEl>
                                          </p:spTgt>
                                        </p:tgtEl>
                                        <p:attrNameLst>
                                          <p:attrName>style.visibility</p:attrName>
                                        </p:attrNameLst>
                                      </p:cBhvr>
                                      <p:to>
                                        <p:strVal val="visible"/>
                                      </p:to>
                                    </p:set>
                                    <p:animEffect transition="in" filter="fade">
                                      <p:cBhvr>
                                        <p:cTn id="22" dur="500"/>
                                        <p:tgtEl>
                                          <p:spTgt spid="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08B92-76DB-461D-81BD-741680BE264C}"/>
              </a:ext>
            </a:extLst>
          </p:cNvPr>
          <p:cNvSpPr>
            <a:spLocks noGrp="1"/>
          </p:cNvSpPr>
          <p:nvPr>
            <p:ph type="title"/>
          </p:nvPr>
        </p:nvSpPr>
        <p:spPr/>
        <p:txBody>
          <a:bodyPr/>
          <a:lstStyle/>
          <a:p>
            <a:r>
              <a:rPr lang="en-US" b="1">
                <a:solidFill>
                  <a:schemeClr val="accent1"/>
                </a:solidFill>
              </a:rPr>
              <a:t>Elements of an Abstract</a:t>
            </a:r>
            <a:endParaRPr lang="en-US" b="1"/>
          </a:p>
        </p:txBody>
      </p:sp>
      <p:sp>
        <p:nvSpPr>
          <p:cNvPr id="3" name="Content Placeholder 2">
            <a:extLst>
              <a:ext uri="{FF2B5EF4-FFF2-40B4-BE49-F238E27FC236}">
                <a16:creationId xmlns:a16="http://schemas.microsoft.com/office/drawing/2014/main" id="{B4026CF4-32B4-42E1-90C6-2945920F97E1}"/>
              </a:ext>
            </a:extLst>
          </p:cNvPr>
          <p:cNvSpPr>
            <a:spLocks noGrp="1"/>
          </p:cNvSpPr>
          <p:nvPr>
            <p:ph idx="1"/>
          </p:nvPr>
        </p:nvSpPr>
        <p:spPr/>
        <p:txBody>
          <a:bodyPr>
            <a:normAutofit lnSpcReduction="10000"/>
          </a:bodyPr>
          <a:lstStyle/>
          <a:p>
            <a:pPr>
              <a:buFont typeface="Arial" panose="020B0604020202020204" pitchFamily="34" charset="0"/>
              <a:buChar char="•"/>
            </a:pPr>
            <a:r>
              <a:rPr lang="en-US"/>
              <a:t> </a:t>
            </a:r>
            <a:r>
              <a:rPr lang="en-US" b="1"/>
              <a:t>Motivation</a:t>
            </a:r>
            <a:r>
              <a:rPr lang="en-US"/>
              <a:t>: </a:t>
            </a: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the necessity of the investigation in a broader context</a:t>
            </a:r>
          </a:p>
          <a:p>
            <a:pPr lvl="1">
              <a:buFont typeface="Arial" panose="020B0604020202020204" pitchFamily="34" charset="0"/>
              <a:buChar char="•"/>
            </a:pPr>
            <a:r>
              <a:rPr lang="en-US" i="1">
                <a:latin typeface="Calibri" panose="020F0502020204030204" pitchFamily="34" charset="0"/>
                <a:cs typeface="Times New Roman" panose="02020603050405020304" pitchFamily="18" charset="0"/>
              </a:rPr>
              <a:t>Why does this matter or why should we care?</a:t>
            </a:r>
            <a:endParaRPr lang="en-US" i="1"/>
          </a:p>
          <a:p>
            <a:pPr>
              <a:buFont typeface="Arial" panose="020B0604020202020204" pitchFamily="34" charset="0"/>
              <a:buChar char="•"/>
            </a:pPr>
            <a:r>
              <a:rPr lang="en-US"/>
              <a:t> </a:t>
            </a:r>
            <a:r>
              <a:rPr lang="en-US" b="1"/>
              <a:t>Question</a:t>
            </a:r>
            <a:r>
              <a:rPr lang="en-US"/>
              <a:t>: </a:t>
            </a: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what is being investigated and what questions are being posed </a:t>
            </a:r>
          </a:p>
          <a:p>
            <a:pPr lvl="1">
              <a:buFont typeface="Arial" panose="020B0604020202020204" pitchFamily="34" charset="0"/>
              <a:buChar char="•"/>
            </a:pPr>
            <a:r>
              <a:rPr lang="en-US" i="1">
                <a:latin typeface="Calibri" panose="020F0502020204030204" pitchFamily="34" charset="0"/>
                <a:cs typeface="Times New Roman" panose="02020603050405020304" pitchFamily="18" charset="0"/>
              </a:rPr>
              <a:t>What is the objective of the study?</a:t>
            </a:r>
            <a:endParaRPr lang="en-US" i="1"/>
          </a:p>
          <a:p>
            <a:pPr>
              <a:buFont typeface="Arial" panose="020B0604020202020204" pitchFamily="34" charset="0"/>
              <a:buChar char="•"/>
            </a:pPr>
            <a:r>
              <a:rPr lang="en-US"/>
              <a:t> </a:t>
            </a:r>
            <a:r>
              <a:rPr lang="en-US" b="1"/>
              <a:t>Methodology</a:t>
            </a:r>
            <a:r>
              <a:rPr lang="en-US"/>
              <a:t>: </a:t>
            </a: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how the question at hand is being studied</a:t>
            </a:r>
          </a:p>
          <a:p>
            <a:pPr lvl="1">
              <a:buFont typeface="Arial" panose="020B0604020202020204" pitchFamily="34" charset="0"/>
              <a:buChar char="•"/>
            </a:pPr>
            <a:r>
              <a:rPr lang="en-US" i="1">
                <a:latin typeface="Calibri" panose="020F0502020204030204" pitchFamily="34" charset="0"/>
                <a:cs typeface="Times New Roman" panose="02020603050405020304" pitchFamily="18" charset="0"/>
              </a:rPr>
              <a:t>What has been done? </a:t>
            </a:r>
            <a:endParaRPr lang="en-US" i="1"/>
          </a:p>
          <a:p>
            <a:pPr>
              <a:buFont typeface="Arial" panose="020B0604020202020204" pitchFamily="34" charset="0"/>
              <a:buChar char="•"/>
            </a:pPr>
            <a:r>
              <a:rPr lang="en-US"/>
              <a:t> </a:t>
            </a:r>
            <a:r>
              <a:rPr lang="en-US" b="1"/>
              <a:t>Conclusion/Results</a:t>
            </a:r>
            <a:r>
              <a:rPr lang="en-US"/>
              <a:t>: </a:t>
            </a: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any findings or expected findings</a:t>
            </a:r>
          </a:p>
          <a:p>
            <a:pPr lvl="1">
              <a:buFont typeface="Arial" panose="020B0604020202020204" pitchFamily="34" charset="0"/>
              <a:buChar char="•"/>
            </a:pPr>
            <a:r>
              <a:rPr lang="en-US" i="1"/>
              <a:t>What did you find out? </a:t>
            </a:r>
          </a:p>
          <a:p>
            <a:pPr>
              <a:buFont typeface="Arial" panose="020B0604020202020204" pitchFamily="34" charset="0"/>
              <a:buChar char="•"/>
            </a:pPr>
            <a:r>
              <a:rPr lang="en-US"/>
              <a:t> </a:t>
            </a:r>
            <a:r>
              <a:rPr lang="en-US" b="1"/>
              <a:t>Implications</a:t>
            </a:r>
            <a:r>
              <a:rPr lang="en-US"/>
              <a:t>: </a:t>
            </a: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the impact this research might have on future studies in your field </a:t>
            </a:r>
          </a:p>
          <a:p>
            <a:pPr lvl="1">
              <a:buFont typeface="Arial" panose="020B0604020202020204" pitchFamily="34" charset="0"/>
              <a:buChar char="•"/>
            </a:pPr>
            <a:r>
              <a:rPr lang="en-US" i="1">
                <a:latin typeface="Calibri" panose="020F0502020204030204" pitchFamily="34" charset="0"/>
                <a:cs typeface="Times New Roman" panose="02020603050405020304" pitchFamily="18" charset="0"/>
              </a:rPr>
              <a:t>What now? </a:t>
            </a:r>
            <a:endParaRPr lang="en-US" i="1"/>
          </a:p>
        </p:txBody>
      </p:sp>
      <p:sp>
        <p:nvSpPr>
          <p:cNvPr id="4" name="Slide Number Placeholder 3">
            <a:extLst>
              <a:ext uri="{FF2B5EF4-FFF2-40B4-BE49-F238E27FC236}">
                <a16:creationId xmlns:a16="http://schemas.microsoft.com/office/drawing/2014/main" id="{0B4449AF-1AB1-432F-B521-DA42F9CDE173}"/>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12</a:t>
            </a:fld>
            <a:endParaRPr lang="en-US" sz="3600" b="0" i="0" u="none" strike="noStrike" cap="none">
              <a:solidFill>
                <a:schemeClr val="l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094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Shape 198"/>
          <p:cNvGrpSpPr/>
          <p:nvPr/>
        </p:nvGrpSpPr>
        <p:grpSpPr>
          <a:xfrm>
            <a:off x="316447" y="457200"/>
            <a:ext cx="8530073" cy="5867400"/>
            <a:chOff x="685800" y="457200"/>
            <a:chExt cx="8001000" cy="5867400"/>
          </a:xfrm>
        </p:grpSpPr>
        <p:sp>
          <p:nvSpPr>
            <p:cNvPr id="199" name="Shape 199"/>
            <p:cNvSpPr/>
            <p:nvPr/>
          </p:nvSpPr>
          <p:spPr>
            <a:xfrm>
              <a:off x="685800" y="457200"/>
              <a:ext cx="8001000" cy="58674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45999" y="135000"/>
                  </a:lnTo>
                </a:path>
              </a:pathLst>
            </a:custGeom>
            <a:noFill/>
            <a:ln>
              <a:noFill/>
            </a:ln>
          </p:spPr>
          <p:txBody>
            <a:bodyPr wrap="square" lIns="91425" tIns="45700" rIns="91425" bIns="45700" anchor="ctr" anchorCtr="1">
              <a:noAutofit/>
            </a:bodyPr>
            <a:lstStyle/>
            <a:p>
              <a:pPr marL="457200" marR="0" lvl="0" indent="0" algn="l" rtl="0">
                <a:lnSpc>
                  <a:spcPct val="75000"/>
                </a:lnSpc>
                <a:spcBef>
                  <a:spcPts val="240"/>
                </a:spcBef>
                <a:spcAft>
                  <a:spcPts val="0"/>
                </a:spcAft>
                <a:buNone/>
              </a:pPr>
              <a:endParaRPr/>
            </a:p>
            <a:p>
              <a:pPr marL="114300" marR="0" lvl="1" indent="-114300" algn="l" rtl="0">
                <a:lnSpc>
                  <a:spcPct val="75000"/>
                </a:lnSpc>
                <a:spcBef>
                  <a:spcPts val="240"/>
                </a:spcBef>
                <a:spcAft>
                  <a:spcPts val="0"/>
                </a:spcAft>
                <a:buClr>
                  <a:schemeClr val="dk1"/>
                </a:buClr>
                <a:buFont typeface="Source Sans Pro"/>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lnSpc>
                  <a:spcPct val="75000"/>
                </a:lnSpc>
                <a:spcBef>
                  <a:spcPts val="180"/>
                </a:spcBef>
                <a:spcAft>
                  <a:spcPts val="0"/>
                </a:spcAft>
                <a:buNone/>
              </a:pPr>
              <a:endParaRPr/>
            </a:p>
            <a:p>
              <a:pPr marL="114300" marR="0" lvl="1" indent="-114300" algn="l" rtl="0">
                <a:lnSpc>
                  <a:spcPct val="75000"/>
                </a:lnSpc>
                <a:spcBef>
                  <a:spcPts val="240"/>
                </a:spcBef>
                <a:spcAft>
                  <a:spcPts val="0"/>
                </a:spcAft>
                <a:buClr>
                  <a:schemeClr val="dk1"/>
                </a:buClr>
                <a:buFont typeface="Source Sans Pro"/>
                <a:buNone/>
              </a:pPr>
              <a:endParaRPr sz="1800" b="0" i="0" u="none" strike="noStrike" cap="none">
                <a:solidFill>
                  <a:schemeClr val="dk1"/>
                </a:solidFill>
                <a:latin typeface="Source Sans Pro"/>
                <a:ea typeface="Source Sans Pro"/>
                <a:cs typeface="Source Sans Pro"/>
                <a:sym typeface="Source Sans Pro"/>
              </a:endParaRPr>
            </a:p>
          </p:txBody>
        </p:sp>
        <p:sp>
          <p:nvSpPr>
            <p:cNvPr id="200" name="Shape 200"/>
            <p:cNvSpPr/>
            <p:nvPr/>
          </p:nvSpPr>
          <p:spPr>
            <a:xfrm>
              <a:off x="3419567" y="2695551"/>
              <a:ext cx="2446215" cy="18288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rgbClr val="C00000"/>
                  </a:solidFill>
                  <a:latin typeface="Calibri"/>
                  <a:ea typeface="Calibri"/>
                  <a:cs typeface="Calibri"/>
                  <a:sym typeface="Calibri"/>
                </a:rPr>
                <a:t>ABSTRACT</a:t>
              </a:r>
            </a:p>
            <a:p>
              <a:pPr marL="0" marR="0" lvl="0" indent="0" algn="ctr" rtl="0">
                <a:spcBef>
                  <a:spcPts val="0"/>
                </a:spcBef>
                <a:buSzPct val="25000"/>
                <a:buNone/>
              </a:pPr>
              <a:r>
                <a:rPr lang="en-US" sz="3000" b="1">
                  <a:solidFill>
                    <a:srgbClr val="C00000"/>
                  </a:solidFill>
                  <a:latin typeface="Calibri"/>
                  <a:ea typeface="Calibri"/>
                  <a:cs typeface="Calibri"/>
                  <a:sym typeface="Calibri"/>
                </a:rPr>
                <a:t>ELEMENTS</a:t>
              </a:r>
              <a:endParaRPr lang="en-US" sz="3000" b="1" i="0" u="none" strike="noStrike" cap="none">
                <a:solidFill>
                  <a:srgbClr val="C00000"/>
                </a:solidFill>
                <a:latin typeface="Calibri"/>
                <a:ea typeface="Calibri"/>
                <a:cs typeface="Calibri"/>
                <a:sym typeface="Calibri"/>
              </a:endParaRPr>
            </a:p>
          </p:txBody>
        </p:sp>
      </p:grpSp>
      <p:sp>
        <p:nvSpPr>
          <p:cNvPr id="201" name="Shape 201"/>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13</a:t>
            </a:fld>
            <a:endParaRPr lang="en-US" sz="3600" b="0" i="0" u="none" strike="noStrike" cap="none">
              <a:solidFill>
                <a:schemeClr val="lt1"/>
              </a:solidFill>
              <a:latin typeface="Source Sans Pro"/>
              <a:ea typeface="Source Sans Pro"/>
              <a:cs typeface="Source Sans Pro"/>
              <a:sym typeface="Source Sans Pro"/>
            </a:endParaRPr>
          </a:p>
        </p:txBody>
      </p:sp>
      <p:sp>
        <p:nvSpPr>
          <p:cNvPr id="202" name="Shape 202"/>
          <p:cNvSpPr/>
          <p:nvPr/>
        </p:nvSpPr>
        <p:spPr>
          <a:xfrm>
            <a:off x="3065949" y="305713"/>
            <a:ext cx="2945970" cy="2211982"/>
          </a:xfrm>
          <a:prstGeom prst="ellipse">
            <a:avLst/>
          </a:prstGeom>
          <a:solidFill>
            <a:srgbClr val="00B0F0"/>
          </a:solidFill>
          <a:ln w="9525" cap="flat" cmpd="sng">
            <a:solidFill>
              <a:srgbClr val="000000"/>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a:latin typeface="Calibri"/>
                <a:ea typeface="Calibri"/>
                <a:cs typeface="Calibri"/>
                <a:sym typeface="Calibri"/>
              </a:rPr>
              <a:t>Motivation/</a:t>
            </a:r>
          </a:p>
          <a:p>
            <a:pPr lvl="0">
              <a:spcBef>
                <a:spcPts val="0"/>
              </a:spcBef>
              <a:buNone/>
            </a:pPr>
            <a:r>
              <a:rPr lang="en-US" sz="2400" b="1">
                <a:latin typeface="Calibri"/>
                <a:ea typeface="Calibri"/>
                <a:cs typeface="Calibri"/>
                <a:sym typeface="Calibri"/>
              </a:rPr>
              <a:t>Significance</a:t>
            </a:r>
            <a:endParaRPr lang="en-US" sz="2400" b="1">
              <a:latin typeface="Calibri"/>
              <a:ea typeface="Calibri"/>
              <a:cs typeface="Calibri"/>
            </a:endParaRPr>
          </a:p>
        </p:txBody>
      </p:sp>
      <p:sp>
        <p:nvSpPr>
          <p:cNvPr id="203" name="Shape 203"/>
          <p:cNvSpPr/>
          <p:nvPr/>
        </p:nvSpPr>
        <p:spPr>
          <a:xfrm>
            <a:off x="426517" y="1718852"/>
            <a:ext cx="2935500" cy="2202000"/>
          </a:xfrm>
          <a:prstGeom prst="ellipse">
            <a:avLst/>
          </a:prstGeom>
          <a:gradFill>
            <a:gsLst>
              <a:gs pos="0">
                <a:srgbClr val="FF0303"/>
              </a:gs>
              <a:gs pos="100000">
                <a:srgbClr val="7B0505"/>
              </a:gs>
            </a:gsLst>
            <a:lin ang="5400012" scaled="0"/>
          </a:gradFill>
          <a:ln w="9525" cap="flat" cmpd="sng">
            <a:solidFill>
              <a:srgbClr val="000000"/>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a:t>Implications</a:t>
            </a:r>
          </a:p>
        </p:txBody>
      </p:sp>
      <p:sp>
        <p:nvSpPr>
          <p:cNvPr id="204" name="Shape 204"/>
          <p:cNvSpPr/>
          <p:nvPr/>
        </p:nvSpPr>
        <p:spPr>
          <a:xfrm>
            <a:off x="5741303" y="1736136"/>
            <a:ext cx="2972933" cy="2182034"/>
          </a:xfrm>
          <a:prstGeom prst="ellipse">
            <a:avLst/>
          </a:prstGeom>
          <a:gradFill>
            <a:gsLst>
              <a:gs pos="0">
                <a:srgbClr val="EA9958"/>
              </a:gs>
              <a:gs pos="100000">
                <a:srgbClr val="A2591D"/>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r>
              <a:rPr lang="en-US" sz="2400" b="1">
                <a:latin typeface="Calibri"/>
                <a:ea typeface="Calibri"/>
                <a:cs typeface="Calibri"/>
                <a:sym typeface="Calibri"/>
              </a:rPr>
              <a:t>Question / Objective</a:t>
            </a:r>
          </a:p>
        </p:txBody>
      </p:sp>
      <p:sp>
        <p:nvSpPr>
          <p:cNvPr id="205" name="Shape 205"/>
          <p:cNvSpPr/>
          <p:nvPr/>
        </p:nvSpPr>
        <p:spPr>
          <a:xfrm>
            <a:off x="4895317" y="4001585"/>
            <a:ext cx="3003480" cy="2211982"/>
          </a:xfrm>
          <a:prstGeom prst="ellipse">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a:latin typeface="Calibri"/>
                <a:ea typeface="Calibri"/>
                <a:cs typeface="Calibri"/>
                <a:sym typeface="Calibri"/>
              </a:rPr>
              <a:t>Methodology</a:t>
            </a:r>
          </a:p>
        </p:txBody>
      </p:sp>
      <p:sp>
        <p:nvSpPr>
          <p:cNvPr id="206" name="Shape 206"/>
          <p:cNvSpPr/>
          <p:nvPr/>
        </p:nvSpPr>
        <p:spPr>
          <a:xfrm>
            <a:off x="1454355" y="3997828"/>
            <a:ext cx="3062242" cy="2202000"/>
          </a:xfrm>
          <a:prstGeom prst="ellipse">
            <a:avLst/>
          </a:prstGeom>
          <a:gradFill>
            <a:gsLst>
              <a:gs pos="0">
                <a:srgbClr val="ABF608"/>
              </a:gs>
              <a:gs pos="100000">
                <a:srgbClr val="517309"/>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a:latin typeface="Calibri"/>
                <a:ea typeface="Calibri"/>
                <a:cs typeface="Calibri"/>
                <a:sym typeface="Calibri"/>
              </a:rPr>
              <a:t>Conclusions / Results / Predictions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4" grpId="0" animBg="1"/>
      <p:bldP spid="205" grpId="0" animBg="1"/>
      <p:bldP spid="2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549275" y="263244"/>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What is the Structure of an Abstract?	</a:t>
            </a:r>
          </a:p>
        </p:txBody>
      </p:sp>
      <p:sp>
        <p:nvSpPr>
          <p:cNvPr id="183" name="Shape 183"/>
          <p:cNvSpPr txBox="1">
            <a:spLocks noGrp="1"/>
          </p:cNvSpPr>
          <p:nvPr>
            <p:ph idx="1"/>
          </p:nvPr>
        </p:nvSpPr>
        <p:spPr>
          <a:xfrm>
            <a:off x="549275" y="1802521"/>
            <a:ext cx="8042276" cy="4343400"/>
          </a:xfrm>
          <a:prstGeom prst="rect">
            <a:avLst/>
          </a:prstGeom>
          <a:noFill/>
          <a:ln>
            <a:noFill/>
          </a:ln>
        </p:spPr>
        <p:txBody>
          <a:bodyPr wrap="square" lIns="91425" tIns="45700" rIns="91425" bIns="45700" anchor="t" anchorCtr="0">
            <a:noAutofit/>
          </a:bodyPr>
          <a:lstStyle/>
          <a:p>
            <a:pPr marL="349250" indent="-346710">
              <a:spcBef>
                <a:spcPts val="0"/>
              </a:spcBef>
              <a:spcAft>
                <a:spcPts val="0"/>
              </a:spcAft>
              <a:buClr>
                <a:srgbClr val="6DB7D7"/>
              </a:buClr>
              <a:buSzPct val="108333"/>
              <a:buChar char="•"/>
            </a:pPr>
            <a:r>
              <a:rPr lang="en-US" b="1"/>
              <a:t>Breakout room assignment:</a:t>
            </a:r>
          </a:p>
          <a:p>
            <a:pPr marL="641858" lvl="1" indent="-346710">
              <a:spcBef>
                <a:spcPts val="0"/>
              </a:spcBef>
              <a:spcAft>
                <a:spcPts val="0"/>
              </a:spcAft>
              <a:buClr>
                <a:srgbClr val="6DB7D7"/>
              </a:buClr>
              <a:buSzPct val="108333"/>
              <a:buChar char="•"/>
            </a:pPr>
            <a:r>
              <a:rPr lang="en-US"/>
              <a:t>Read these two abstracts (Google doc link) paying attention to both the </a:t>
            </a:r>
            <a:r>
              <a:rPr lang="en-US" b="1"/>
              <a:t>content</a:t>
            </a:r>
            <a:r>
              <a:rPr lang="en-US"/>
              <a:t> and </a:t>
            </a:r>
            <a:r>
              <a:rPr lang="en-US" b="1"/>
              <a:t>structure</a:t>
            </a:r>
            <a:r>
              <a:rPr lang="en-US"/>
              <a:t> of the example</a:t>
            </a:r>
          </a:p>
          <a:p>
            <a:pPr marL="824738" lvl="2" indent="-346710">
              <a:spcBef>
                <a:spcPts val="0"/>
              </a:spcBef>
              <a:spcAft>
                <a:spcPts val="0"/>
              </a:spcAft>
              <a:buClr>
                <a:srgbClr val="6DB7D7"/>
              </a:buClr>
              <a:buSzPct val="108333"/>
              <a:buChar char="•"/>
            </a:pPr>
            <a:endParaRPr lang="en-US"/>
          </a:p>
          <a:p>
            <a:pPr marL="641858" lvl="1" indent="-346710">
              <a:spcBef>
                <a:spcPts val="2000"/>
              </a:spcBef>
              <a:spcAft>
                <a:spcPts val="0"/>
              </a:spcAft>
              <a:buClr>
                <a:srgbClr val="6DB7D7"/>
              </a:buClr>
              <a:buSzPct val="108333"/>
              <a:buChar char="•"/>
            </a:pPr>
            <a:r>
              <a:rPr lang="en-US"/>
              <a:t>In breakout rooms, identify the </a:t>
            </a:r>
            <a:r>
              <a:rPr lang="en-US" b="1">
                <a:solidFill>
                  <a:srgbClr val="00B0F0"/>
                </a:solidFill>
              </a:rPr>
              <a:t>motivation/significance</a:t>
            </a:r>
            <a:r>
              <a:rPr lang="en-US" b="1"/>
              <a:t>, </a:t>
            </a:r>
            <a:r>
              <a:rPr lang="en-US" b="1">
                <a:solidFill>
                  <a:schemeClr val="accent1"/>
                </a:solidFill>
              </a:rPr>
              <a:t>question/objective</a:t>
            </a:r>
            <a:r>
              <a:rPr lang="en-US" b="1"/>
              <a:t>, </a:t>
            </a:r>
            <a:r>
              <a:rPr lang="en-US" b="1">
                <a:solidFill>
                  <a:srgbClr val="7030A0"/>
                </a:solidFill>
              </a:rPr>
              <a:t>methodology</a:t>
            </a:r>
            <a:r>
              <a:rPr lang="en-US" b="1"/>
              <a:t>, </a:t>
            </a:r>
            <a:r>
              <a:rPr lang="en-US" b="1">
                <a:solidFill>
                  <a:srgbClr val="00B050"/>
                </a:solidFill>
              </a:rPr>
              <a:t>conclusions/results/predictions</a:t>
            </a:r>
            <a:r>
              <a:rPr lang="en-US" b="1"/>
              <a:t>, and </a:t>
            </a:r>
            <a:r>
              <a:rPr lang="en-US" b="1">
                <a:solidFill>
                  <a:srgbClr val="FF0000"/>
                </a:solidFill>
              </a:rPr>
              <a:t>implications</a:t>
            </a:r>
          </a:p>
          <a:p>
            <a:pPr marL="641858" lvl="1" indent="-346710">
              <a:spcBef>
                <a:spcPts val="2000"/>
              </a:spcBef>
              <a:spcAft>
                <a:spcPts val="0"/>
              </a:spcAft>
              <a:buClr>
                <a:srgbClr val="6DB7D7"/>
              </a:buClr>
              <a:buSzPct val="108333"/>
              <a:buChar char="•"/>
            </a:pPr>
            <a:r>
              <a:rPr lang="en-US">
                <a:cs typeface="Calibri"/>
              </a:rPr>
              <a:t>Total time: </a:t>
            </a:r>
            <a:r>
              <a:rPr lang="en-US" b="1">
                <a:cs typeface="Calibri"/>
              </a:rPr>
              <a:t>25 minutes</a:t>
            </a:r>
          </a:p>
          <a:p>
            <a:pPr marL="0" indent="0">
              <a:spcBef>
                <a:spcPts val="2000"/>
              </a:spcBef>
              <a:spcAft>
                <a:spcPts val="0"/>
              </a:spcAft>
              <a:buClr>
                <a:srgbClr val="6DB7D7"/>
              </a:buClr>
              <a:buSzPct val="25000"/>
              <a:buNone/>
            </a:pPr>
            <a:endParaRPr lang="en-US" sz="2400" b="0" i="0" u="none" strike="noStrike" cap="none">
              <a:solidFill>
                <a:srgbClr val="595959"/>
              </a:solidFill>
              <a:latin typeface="Source Sans Pro"/>
              <a:ea typeface="Source Sans Pro"/>
              <a:cs typeface="Source Sans Pro"/>
            </a:endParaRPr>
          </a:p>
          <a:p>
            <a:pPr marL="0" marR="0" lvl="0" indent="0" algn="l" rtl="0">
              <a:spcBef>
                <a:spcPts val="2000"/>
              </a:spcBef>
              <a:buClr>
                <a:srgbClr val="6DB7D7"/>
              </a:buClr>
              <a:buSzPct val="25000"/>
              <a:buFont typeface="Noto Sans Symbols"/>
              <a:buNone/>
            </a:pPr>
            <a:endParaRPr sz="2400" b="0" i="0" u="none" strike="noStrike" cap="none">
              <a:solidFill>
                <a:srgbClr val="595959"/>
              </a:solidFill>
              <a:latin typeface="Source Sans Pro"/>
              <a:ea typeface="Source Sans Pro"/>
              <a:cs typeface="Source Sans Pro"/>
              <a:sym typeface="Source Sans Pro"/>
            </a:endParaRPr>
          </a:p>
        </p:txBody>
      </p:sp>
      <p:sp>
        <p:nvSpPr>
          <p:cNvPr id="184" name="Shape 184"/>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14</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1C31A-D7DC-4EB6-8540-9204B292BD49}"/>
              </a:ext>
            </a:extLst>
          </p:cNvPr>
          <p:cNvSpPr>
            <a:spLocks noGrp="1"/>
          </p:cNvSpPr>
          <p:nvPr>
            <p:ph idx="1"/>
          </p:nvPr>
        </p:nvSpPr>
        <p:spPr>
          <a:xfrm>
            <a:off x="364326" y="1845734"/>
            <a:ext cx="8475399" cy="4353002"/>
          </a:xfrm>
        </p:spPr>
        <p:txBody>
          <a:bodyPr vert="horz" lIns="0" tIns="45720" rIns="0" bIns="45720" rtlCol="0" anchor="t">
            <a:normAutofit fontScale="77500" lnSpcReduction="20000"/>
          </a:bodyPr>
          <a:lstStyle/>
          <a:p>
            <a:r>
              <a:rPr lang="en-US">
                <a:ea typeface="+mn-lt"/>
                <a:cs typeface="+mn-lt"/>
              </a:rPr>
              <a:t>The purpose of this research is to determine if CUNY students, faculty and staff are aware of the Dental Hygiene Program and services located at New York City College of Technology (NYCCT). Dental Hygiene students at NYCCT provide educational, clinical and therapeutic services to the public in accordance with individual state Dental Hygiene practice acts. Prevention and treatment of oral disease are recognized as important factors in a patient's overall health and well-being. Dental hygienists are important members of the dental health care team providing these services. </a:t>
            </a:r>
          </a:p>
          <a:p>
            <a:r>
              <a:rPr lang="en-US">
                <a:ea typeface="+mn-lt"/>
                <a:cs typeface="+mn-lt"/>
              </a:rPr>
              <a:t>The first phase of the project consisted of a free dental screening event that was held during a Wellness Fair at the CUNY Graduate Center on May 2nd, 2018. The study received CUNY IRB approval and the individuals that participated in this event were contacted to schedule an appointment in order to receive a prophylaxis (comprehensive Dental Hygiene examination and treatment/care) with a Dental Hygiene student. The second phase of the project involved an electronic survey completed by the dental screening participants as well as a hard copy (paper) survey that was given to individuals who complete dental treatment at NYCCT’s Dental Hygiene clinic. The findings of this research demonstrated that those individuals who received the dental screening are likely to schedule an appointment to receive a prophylaxis. Additionally, most of the participants who received oral hygiene services at NYCCT greatly benefited from their treatment, oral health education and care. Even though poor oral hygiene is preventable, many individuals from lower-income households and ethnic minorities lack access to dental care services. Although efforts to increase access to services have improved, there is still much to be done at an individual, professional and community level to improve the oral health status of our population. The findings of this study will support raising the level of awareness of the services available in our dental clinic in terms of future dental screenings. </a:t>
            </a:r>
            <a:endParaRPr lang="en-US">
              <a:cs typeface="Calibri"/>
            </a:endParaRPr>
          </a:p>
        </p:txBody>
      </p:sp>
      <p:sp>
        <p:nvSpPr>
          <p:cNvPr id="4" name="Slide Number Placeholder 3">
            <a:extLst>
              <a:ext uri="{FF2B5EF4-FFF2-40B4-BE49-F238E27FC236}">
                <a16:creationId xmlns:a16="http://schemas.microsoft.com/office/drawing/2014/main" id="{F6D859DE-7175-4EAF-8B5C-D4F6DB19F340}"/>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15</a:t>
            </a:fld>
            <a:endParaRPr lang="en-US" sz="3600" b="0" i="0" u="none" strike="noStrike" cap="none">
              <a:solidFill>
                <a:schemeClr val="lt1"/>
              </a:solidFill>
              <a:latin typeface="Source Sans Pro"/>
              <a:ea typeface="Source Sans Pro"/>
              <a:cs typeface="Source Sans Pro"/>
              <a:sym typeface="Source Sans Pro"/>
            </a:endParaRPr>
          </a:p>
        </p:txBody>
      </p:sp>
      <p:sp>
        <p:nvSpPr>
          <p:cNvPr id="6" name="TextBox 5">
            <a:extLst>
              <a:ext uri="{FF2B5EF4-FFF2-40B4-BE49-F238E27FC236}">
                <a16:creationId xmlns:a16="http://schemas.microsoft.com/office/drawing/2014/main" id="{BF90D633-60C5-4E6D-A606-08982C8743E1}"/>
              </a:ext>
            </a:extLst>
          </p:cNvPr>
          <p:cNvSpPr txBox="1"/>
          <p:nvPr/>
        </p:nvSpPr>
        <p:spPr>
          <a:xfrm>
            <a:off x="692862" y="1269062"/>
            <a:ext cx="771650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Title: Assessing Participants’ Feedback to Dental Hygiene Care Provided by City Tech’s Dental Hygiene Students</a:t>
            </a:r>
          </a:p>
        </p:txBody>
      </p:sp>
      <p:sp>
        <p:nvSpPr>
          <p:cNvPr id="7" name="TextBox 6">
            <a:extLst>
              <a:ext uri="{FF2B5EF4-FFF2-40B4-BE49-F238E27FC236}">
                <a16:creationId xmlns:a16="http://schemas.microsoft.com/office/drawing/2014/main" id="{10D1DB3C-CA62-4455-9BD1-50A237FCE19D}"/>
              </a:ext>
            </a:extLst>
          </p:cNvPr>
          <p:cNvSpPr txBox="1"/>
          <p:nvPr/>
        </p:nvSpPr>
        <p:spPr>
          <a:xfrm>
            <a:off x="692862" y="457506"/>
            <a:ext cx="8226221" cy="707886"/>
          </a:xfrm>
          <a:prstGeom prst="rect">
            <a:avLst/>
          </a:prstGeom>
          <a:noFill/>
        </p:spPr>
        <p:txBody>
          <a:bodyPr wrap="square">
            <a:spAutoFit/>
          </a:bodyPr>
          <a:lstStyle/>
          <a:p>
            <a:r>
              <a:rPr lang="en-US" sz="2000" b="1"/>
              <a:t>Identify the </a:t>
            </a:r>
            <a:r>
              <a:rPr lang="en-US" sz="2000" b="1">
                <a:solidFill>
                  <a:srgbClr val="00B0F0"/>
                </a:solidFill>
              </a:rPr>
              <a:t>motivation/significance</a:t>
            </a:r>
            <a:r>
              <a:rPr lang="en-US" sz="2000" b="1"/>
              <a:t>, </a:t>
            </a:r>
            <a:r>
              <a:rPr lang="en-US" sz="2000" b="1">
                <a:solidFill>
                  <a:schemeClr val="accent1"/>
                </a:solidFill>
              </a:rPr>
              <a:t>question/objective</a:t>
            </a:r>
            <a:r>
              <a:rPr lang="en-US" sz="2000" b="1"/>
              <a:t>, </a:t>
            </a:r>
            <a:r>
              <a:rPr lang="en-US" sz="2000" b="1">
                <a:solidFill>
                  <a:srgbClr val="7030A0"/>
                </a:solidFill>
              </a:rPr>
              <a:t>methodology</a:t>
            </a:r>
            <a:r>
              <a:rPr lang="en-US" sz="2000" b="1"/>
              <a:t>, </a:t>
            </a:r>
            <a:r>
              <a:rPr lang="en-US" sz="2000" b="1">
                <a:solidFill>
                  <a:srgbClr val="00B050"/>
                </a:solidFill>
              </a:rPr>
              <a:t>conclusions/results/predictions</a:t>
            </a:r>
            <a:r>
              <a:rPr lang="en-US" sz="2000" b="1"/>
              <a:t>, and </a:t>
            </a:r>
            <a:r>
              <a:rPr lang="en-US" sz="2000" b="1">
                <a:solidFill>
                  <a:srgbClr val="FF0000"/>
                </a:solidFill>
              </a:rPr>
              <a:t>implications</a:t>
            </a:r>
            <a:endParaRPr lang="en-US" sz="2000"/>
          </a:p>
        </p:txBody>
      </p:sp>
    </p:spTree>
    <p:extLst>
      <p:ext uri="{BB962C8B-B14F-4D97-AF65-F5344CB8AC3E}">
        <p14:creationId xmlns:p14="http://schemas.microsoft.com/office/powerpoint/2010/main" val="190231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1C31A-D7DC-4EB6-8540-9204B292BD49}"/>
              </a:ext>
            </a:extLst>
          </p:cNvPr>
          <p:cNvSpPr>
            <a:spLocks noGrp="1"/>
          </p:cNvSpPr>
          <p:nvPr>
            <p:ph idx="1"/>
          </p:nvPr>
        </p:nvSpPr>
        <p:spPr>
          <a:xfrm>
            <a:off x="364326" y="1845734"/>
            <a:ext cx="8475399" cy="4353002"/>
          </a:xfrm>
        </p:spPr>
        <p:txBody>
          <a:bodyPr vert="horz" lIns="0" tIns="45720" rIns="0" bIns="45720" rtlCol="0" anchor="t">
            <a:normAutofit fontScale="77500" lnSpcReduction="20000"/>
          </a:bodyPr>
          <a:lstStyle/>
          <a:p>
            <a:r>
              <a:rPr lang="en-US">
                <a:solidFill>
                  <a:schemeClr val="accent1"/>
                </a:solidFill>
                <a:ea typeface="+mn-lt"/>
                <a:cs typeface="+mn-lt"/>
              </a:rPr>
              <a:t>The purpose of this research is to determine if CUNY students, faculty and staff are aware of the Dental Hygiene Program and services located at New York City College of Technology (NYCCT).</a:t>
            </a:r>
            <a:r>
              <a:rPr lang="en-US">
                <a:solidFill>
                  <a:srgbClr val="FFC000"/>
                </a:solidFill>
                <a:ea typeface="+mn-lt"/>
                <a:cs typeface="+mn-lt"/>
              </a:rPr>
              <a:t> </a:t>
            </a:r>
            <a:r>
              <a:rPr lang="en-US">
                <a:solidFill>
                  <a:srgbClr val="00B0F0"/>
                </a:solidFill>
                <a:ea typeface="+mn-lt"/>
                <a:cs typeface="+mn-lt"/>
              </a:rPr>
              <a:t>Dental Hygiene students at NYCCT provide educational, clinical and therapeutic services to the public in accordance with individual state Dental Hygiene practice acts. Prevention and treatment of oral disease are recognized as important factors in a patient's overall health and well-being. Dental hygienists are important members of the dental health care team providing these services. </a:t>
            </a:r>
          </a:p>
          <a:p>
            <a:r>
              <a:rPr lang="en-US">
                <a:solidFill>
                  <a:srgbClr val="7030A0"/>
                </a:solidFill>
                <a:ea typeface="+mn-lt"/>
                <a:cs typeface="+mn-lt"/>
              </a:rPr>
              <a:t>The first phase of the project consisted of a free dental screening event that was held during a Wellness Fair at the CUNY Graduate Center on May 2nd, 2018. The study received CUNY IRB approval and the individuals that participated in this event were contacted to schedule an appointment in order to receive a prophylaxis (comprehensive Dental Hygiene examination and treatment/care) with a Dental Hygiene student. The second phase of the project involved an electronic survey completed by the dental screening participants as well as a hard copy (paper) survey that was given to individuals who complete dental treatment at NYCCT’s Dental Hygiene clinic</a:t>
            </a:r>
            <a:r>
              <a:rPr lang="en-US">
                <a:ea typeface="+mn-lt"/>
                <a:cs typeface="+mn-lt"/>
              </a:rPr>
              <a:t>. </a:t>
            </a:r>
            <a:r>
              <a:rPr lang="en-US">
                <a:solidFill>
                  <a:srgbClr val="00B050"/>
                </a:solidFill>
                <a:ea typeface="+mn-lt"/>
                <a:cs typeface="+mn-lt"/>
              </a:rPr>
              <a:t>The findings of this research demonstrated that those individuals who received the dental screening are likely to schedule an appointment to receive a prophylaxis. Additionally, most of the participants who received oral hygiene services at NYCCT greatly benefited from their treatment, oral health education and care.</a:t>
            </a:r>
            <a:r>
              <a:rPr lang="en-US">
                <a:ea typeface="+mn-lt"/>
                <a:cs typeface="+mn-lt"/>
              </a:rPr>
              <a:t> </a:t>
            </a:r>
            <a:r>
              <a:rPr lang="en-US">
                <a:solidFill>
                  <a:srgbClr val="FF0000"/>
                </a:solidFill>
                <a:ea typeface="+mn-lt"/>
                <a:cs typeface="+mn-lt"/>
              </a:rPr>
              <a:t>Even though poor oral hygiene is preventable, many individuals from lower-income households and ethnic minorities lack access to dental care services. Although efforts to increase access to services have improved, there is still much to be done at an individual, professional and community level to improve the oral health status of our population. The findings of this study will support raising the level of awareness of the services available in our dental clinic in terms of future dental screenings. </a:t>
            </a:r>
            <a:endParaRPr lang="en-US">
              <a:solidFill>
                <a:srgbClr val="FF0000"/>
              </a:solidFill>
              <a:cs typeface="Calibri"/>
            </a:endParaRPr>
          </a:p>
        </p:txBody>
      </p:sp>
      <p:sp>
        <p:nvSpPr>
          <p:cNvPr id="4" name="Slide Number Placeholder 3">
            <a:extLst>
              <a:ext uri="{FF2B5EF4-FFF2-40B4-BE49-F238E27FC236}">
                <a16:creationId xmlns:a16="http://schemas.microsoft.com/office/drawing/2014/main" id="{F6D859DE-7175-4EAF-8B5C-D4F6DB19F340}"/>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16</a:t>
            </a:fld>
            <a:endParaRPr lang="en-US" sz="3600" b="0" i="0" u="none" strike="noStrike" cap="none">
              <a:solidFill>
                <a:schemeClr val="lt1"/>
              </a:solidFill>
              <a:latin typeface="Source Sans Pro"/>
              <a:ea typeface="Source Sans Pro"/>
              <a:cs typeface="Source Sans Pro"/>
              <a:sym typeface="Source Sans Pro"/>
            </a:endParaRPr>
          </a:p>
        </p:txBody>
      </p:sp>
      <p:sp>
        <p:nvSpPr>
          <p:cNvPr id="6" name="TextBox 5">
            <a:extLst>
              <a:ext uri="{FF2B5EF4-FFF2-40B4-BE49-F238E27FC236}">
                <a16:creationId xmlns:a16="http://schemas.microsoft.com/office/drawing/2014/main" id="{BF90D633-60C5-4E6D-A606-08982C8743E1}"/>
              </a:ext>
            </a:extLst>
          </p:cNvPr>
          <p:cNvSpPr txBox="1"/>
          <p:nvPr/>
        </p:nvSpPr>
        <p:spPr>
          <a:xfrm>
            <a:off x="648804" y="1150435"/>
            <a:ext cx="772366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Title: Assessing Participants’ Feedback to Dental Hygiene Care Provided by City Tech’s Dental Hygiene Students</a:t>
            </a:r>
          </a:p>
        </p:txBody>
      </p:sp>
      <p:sp>
        <p:nvSpPr>
          <p:cNvPr id="5" name="Oval 4">
            <a:extLst>
              <a:ext uri="{FF2B5EF4-FFF2-40B4-BE49-F238E27FC236}">
                <a16:creationId xmlns:a16="http://schemas.microsoft.com/office/drawing/2014/main" id="{12DC7C67-774A-4BB2-99E7-5B6E7E5F6747}"/>
              </a:ext>
            </a:extLst>
          </p:cNvPr>
          <p:cNvSpPr/>
          <p:nvPr/>
        </p:nvSpPr>
        <p:spPr>
          <a:xfrm>
            <a:off x="0" y="1574066"/>
            <a:ext cx="1846263" cy="95235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Question</a:t>
            </a:r>
          </a:p>
        </p:txBody>
      </p:sp>
      <p:sp>
        <p:nvSpPr>
          <p:cNvPr id="9" name="Oval 8">
            <a:extLst>
              <a:ext uri="{FF2B5EF4-FFF2-40B4-BE49-F238E27FC236}">
                <a16:creationId xmlns:a16="http://schemas.microsoft.com/office/drawing/2014/main" id="{8AF2AE8E-63DB-44AF-97A1-DCCD935F9912}"/>
              </a:ext>
            </a:extLst>
          </p:cNvPr>
          <p:cNvSpPr/>
          <p:nvPr/>
        </p:nvSpPr>
        <p:spPr>
          <a:xfrm>
            <a:off x="0" y="3105150"/>
            <a:ext cx="1846263" cy="95235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Methodology</a:t>
            </a:r>
          </a:p>
        </p:txBody>
      </p:sp>
      <p:sp>
        <p:nvSpPr>
          <p:cNvPr id="11" name="Oval 10">
            <a:extLst>
              <a:ext uri="{FF2B5EF4-FFF2-40B4-BE49-F238E27FC236}">
                <a16:creationId xmlns:a16="http://schemas.microsoft.com/office/drawing/2014/main" id="{001891AD-93CF-4101-A174-051B341110A5}"/>
              </a:ext>
            </a:extLst>
          </p:cNvPr>
          <p:cNvSpPr/>
          <p:nvPr/>
        </p:nvSpPr>
        <p:spPr>
          <a:xfrm>
            <a:off x="0" y="4025301"/>
            <a:ext cx="1846263" cy="95235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Results</a:t>
            </a:r>
          </a:p>
        </p:txBody>
      </p:sp>
      <p:sp>
        <p:nvSpPr>
          <p:cNvPr id="13" name="Oval 12">
            <a:extLst>
              <a:ext uri="{FF2B5EF4-FFF2-40B4-BE49-F238E27FC236}">
                <a16:creationId xmlns:a16="http://schemas.microsoft.com/office/drawing/2014/main" id="{94003442-B8FD-493F-9D20-F5BB629967AE}"/>
              </a:ext>
            </a:extLst>
          </p:cNvPr>
          <p:cNvSpPr/>
          <p:nvPr/>
        </p:nvSpPr>
        <p:spPr>
          <a:xfrm>
            <a:off x="0" y="4928199"/>
            <a:ext cx="1846263" cy="95235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Implications</a:t>
            </a:r>
          </a:p>
        </p:txBody>
      </p:sp>
      <p:sp>
        <p:nvSpPr>
          <p:cNvPr id="15" name="Oval 14">
            <a:extLst>
              <a:ext uri="{FF2B5EF4-FFF2-40B4-BE49-F238E27FC236}">
                <a16:creationId xmlns:a16="http://schemas.microsoft.com/office/drawing/2014/main" id="{011D7094-5464-4C0D-8CCB-9AAA105DEEF0}"/>
              </a:ext>
            </a:extLst>
          </p:cNvPr>
          <p:cNvSpPr/>
          <p:nvPr/>
        </p:nvSpPr>
        <p:spPr>
          <a:xfrm>
            <a:off x="0" y="2307311"/>
            <a:ext cx="1846263" cy="95235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Motivation</a:t>
            </a:r>
          </a:p>
        </p:txBody>
      </p:sp>
      <p:sp>
        <p:nvSpPr>
          <p:cNvPr id="12" name="TextBox 11">
            <a:extLst>
              <a:ext uri="{FF2B5EF4-FFF2-40B4-BE49-F238E27FC236}">
                <a16:creationId xmlns:a16="http://schemas.microsoft.com/office/drawing/2014/main" id="{2C7D86C4-5F89-49D9-AC72-D5E4FD141CE0}"/>
              </a:ext>
            </a:extLst>
          </p:cNvPr>
          <p:cNvSpPr txBox="1"/>
          <p:nvPr/>
        </p:nvSpPr>
        <p:spPr>
          <a:xfrm>
            <a:off x="692862" y="457506"/>
            <a:ext cx="8226221" cy="707886"/>
          </a:xfrm>
          <a:prstGeom prst="rect">
            <a:avLst/>
          </a:prstGeom>
          <a:noFill/>
        </p:spPr>
        <p:txBody>
          <a:bodyPr wrap="square">
            <a:spAutoFit/>
          </a:bodyPr>
          <a:lstStyle/>
          <a:p>
            <a:r>
              <a:rPr lang="en-US" sz="2000" b="1"/>
              <a:t>Identify the </a:t>
            </a:r>
            <a:r>
              <a:rPr lang="en-US" sz="2000" b="1">
                <a:solidFill>
                  <a:srgbClr val="00B0F0"/>
                </a:solidFill>
              </a:rPr>
              <a:t>motivation/significance</a:t>
            </a:r>
            <a:r>
              <a:rPr lang="en-US" sz="2000" b="1"/>
              <a:t>, </a:t>
            </a:r>
            <a:r>
              <a:rPr lang="en-US" sz="2000" b="1">
                <a:solidFill>
                  <a:schemeClr val="accent1"/>
                </a:solidFill>
              </a:rPr>
              <a:t>question/objective</a:t>
            </a:r>
            <a:r>
              <a:rPr lang="en-US" sz="2000" b="1"/>
              <a:t>, </a:t>
            </a:r>
            <a:r>
              <a:rPr lang="en-US" sz="2000" b="1">
                <a:solidFill>
                  <a:srgbClr val="7030A0"/>
                </a:solidFill>
              </a:rPr>
              <a:t>methodology</a:t>
            </a:r>
            <a:r>
              <a:rPr lang="en-US" sz="2000" b="1"/>
              <a:t>, </a:t>
            </a:r>
            <a:r>
              <a:rPr lang="en-US" sz="2000" b="1">
                <a:solidFill>
                  <a:srgbClr val="00B050"/>
                </a:solidFill>
              </a:rPr>
              <a:t>conclusions/results/predictions</a:t>
            </a:r>
            <a:r>
              <a:rPr lang="en-US" sz="2000" b="1"/>
              <a:t>, and </a:t>
            </a:r>
            <a:r>
              <a:rPr lang="en-US" sz="2000" b="1">
                <a:solidFill>
                  <a:srgbClr val="FF0000"/>
                </a:solidFill>
              </a:rPr>
              <a:t>implications</a:t>
            </a:r>
            <a:endParaRPr lang="en-US" sz="2000"/>
          </a:p>
        </p:txBody>
      </p:sp>
    </p:spTree>
    <p:extLst>
      <p:ext uri="{BB962C8B-B14F-4D97-AF65-F5344CB8AC3E}">
        <p14:creationId xmlns:p14="http://schemas.microsoft.com/office/powerpoint/2010/main" val="1126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Shape 244"/>
          <p:cNvSpPr txBox="1">
            <a:spLocks noGrp="1"/>
          </p:cNvSpPr>
          <p:nvPr>
            <p:ph idx="1"/>
          </p:nvPr>
        </p:nvSpPr>
        <p:spPr>
          <a:xfrm>
            <a:off x="549275" y="1154683"/>
            <a:ext cx="8042276" cy="5319267"/>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595" b="1" i="0" u="none" strike="noStrike" cap="none">
                <a:solidFill>
                  <a:srgbClr val="595959"/>
                </a:solidFill>
                <a:ea typeface="Source Sans Pro"/>
                <a:cs typeface="Source Sans Pro"/>
                <a:sym typeface="Source Sans Pro"/>
              </a:rPr>
              <a:t>Title: Using the Mediation Methodology to Analyze the Northern Ireland communal conflict</a:t>
            </a:r>
          </a:p>
          <a:p>
            <a:pPr marL="0" indent="0">
              <a:lnSpc>
                <a:spcPct val="80000"/>
              </a:lnSpc>
              <a:spcBef>
                <a:spcPts val="2000"/>
              </a:spcBef>
              <a:spcAft>
                <a:spcPts val="0"/>
              </a:spcAft>
              <a:buClr>
                <a:srgbClr val="6DB7D7"/>
              </a:buClr>
              <a:buSzPct val="25000"/>
              <a:buNone/>
            </a:pPr>
            <a:endParaRPr lang="en-US" sz="1550">
              <a:solidFill>
                <a:srgbClr val="595959"/>
              </a:solidFill>
              <a:ea typeface="Source Sans Pro"/>
              <a:cs typeface="Source Sans Pro"/>
              <a:sym typeface="Source Sans Pro"/>
            </a:endParaRPr>
          </a:p>
          <a:p>
            <a:pPr marL="0" indent="0">
              <a:lnSpc>
                <a:spcPct val="80000"/>
              </a:lnSpc>
              <a:spcBef>
                <a:spcPts val="2000"/>
              </a:spcBef>
              <a:spcAft>
                <a:spcPts val="0"/>
              </a:spcAft>
              <a:buNone/>
            </a:pPr>
            <a:r>
              <a:rPr lang="en-US" sz="1550" b="0" i="0" u="none" strike="noStrike" cap="none">
                <a:solidFill>
                  <a:srgbClr val="595959"/>
                </a:solidFill>
                <a:ea typeface="Source Sans Pro"/>
                <a:cs typeface="Source Sans Pro"/>
                <a:sym typeface="Source Sans Pro"/>
              </a:rPr>
              <a:t>Mediation is part of the conflict resolution family and falls in the Alternate Dispute Resolution category. Mediation is basically when two or more parties voluntarily come together with an impartial third party to resolve a conflict. The purpose of this paper is to explain the six steps to the mediation methodology presented in “Peacemakers Toolkit: Managing a Mediation Process” which is authored by Amy L. Smith and David R. Smock. I will be using the Northern Ireland Communal Conflict as a case study.</a:t>
            </a:r>
            <a:r>
              <a:rPr lang="en-US" sz="1550">
                <a:solidFill>
                  <a:srgbClr val="595959"/>
                </a:solidFill>
                <a:ea typeface="Source Sans Pro"/>
                <a:cs typeface="Source Sans Pro"/>
                <a:sym typeface="Source Sans Pro"/>
              </a:rPr>
              <a:t> </a:t>
            </a:r>
            <a:endParaRPr lang="en-US">
              <a:solidFill>
                <a:schemeClr val="tx1"/>
              </a:solidFill>
            </a:endParaRP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a:solidFill>
                  <a:srgbClr val="595959"/>
                </a:solidFill>
                <a:ea typeface="Source Sans Pro"/>
                <a:cs typeface="Source Sans Pro"/>
                <a:sym typeface="Source Sans Pro"/>
              </a:rPr>
              <a:t>The six steps to the mediation process include: a) assessing the conflict, b) ensuring mediator readiness, c) ensuring conflict ripeness d) conducting track I mediation e) conducting track II- dialogue and f) constructing a peace agreement. The Northern Ireland Communal conflict deals with the tension between the Protestants who have held the majority of the population whereas the Catholics who have been the minority in Northern Ireland- a case of ethno-nationalism. The Protestants desired to be part of the UK as they identified themselves as British. On the other hand, the Catholics identified themselves as Irish and desired a separate governing structure from the United Kingdom. John W. Burton (1915- 2010) is considered by many to be one the founders of the conflict resolution scholarship. </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a:solidFill>
                  <a:srgbClr val="595959"/>
                </a:solidFill>
                <a:ea typeface="Source Sans Pro"/>
                <a:cs typeface="Source Sans Pro"/>
                <a:sym typeface="Source Sans Pro"/>
              </a:rPr>
              <a:t>Throughout this paper I will be mainly referencing to the works of John W. Burton. He derived the concept of “</a:t>
            </a:r>
            <a:r>
              <a:rPr lang="en-US" sz="1595" b="0" i="0" u="none" strike="noStrike" cap="none" err="1">
                <a:solidFill>
                  <a:srgbClr val="595959"/>
                </a:solidFill>
                <a:ea typeface="Source Sans Pro"/>
                <a:cs typeface="Source Sans Pro"/>
                <a:sym typeface="Source Sans Pro"/>
              </a:rPr>
              <a:t>provention</a:t>
            </a:r>
            <a:r>
              <a:rPr lang="en-US" sz="1595" b="0" i="0" u="none" strike="noStrike" cap="none">
                <a:solidFill>
                  <a:srgbClr val="595959"/>
                </a:solidFill>
                <a:ea typeface="Source Sans Pro"/>
                <a:cs typeface="Source Sans Pro"/>
                <a:sym typeface="Source Sans Pro"/>
              </a:rPr>
              <a:t>”- which involved eliminating the sources of conflict, removing the causes of conflict and promoting an atmosphere where conflict does not exist. " </a:t>
            </a:r>
          </a:p>
          <a:p>
            <a:pPr marL="349250" marR="0" lvl="0" indent="-349250" algn="l" rtl="0">
              <a:lnSpc>
                <a:spcPct val="80000"/>
              </a:lnSpc>
              <a:spcBef>
                <a:spcPts val="2000"/>
              </a:spcBef>
              <a:buClr>
                <a:srgbClr val="6DB7D7"/>
              </a:buClr>
              <a:buSzPct val="111692"/>
              <a:buFont typeface="Noto Sans Symbols"/>
              <a:buNone/>
            </a:pPr>
            <a:endParaRPr sz="1320" b="0" i="0" u="none" strike="noStrike" cap="none">
              <a:solidFill>
                <a:srgbClr val="595959"/>
              </a:solidFill>
              <a:latin typeface="Source Sans Pro"/>
              <a:ea typeface="Source Sans Pro"/>
              <a:cs typeface="Source Sans Pro"/>
              <a:sym typeface="Source Sans Pro"/>
            </a:endParaRPr>
          </a:p>
        </p:txBody>
      </p:sp>
      <p:sp>
        <p:nvSpPr>
          <p:cNvPr id="245" name="Shape 245"/>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17</a:t>
            </a:fld>
            <a:endParaRPr lang="en-US" sz="3600" b="0" i="0" u="none" strike="noStrike" cap="none">
              <a:solidFill>
                <a:schemeClr val="lt1"/>
              </a:solidFill>
              <a:latin typeface="Source Sans Pro"/>
              <a:ea typeface="Source Sans Pro"/>
              <a:cs typeface="Source Sans Pro"/>
              <a:sym typeface="Source Sans Pro"/>
            </a:endParaRPr>
          </a:p>
        </p:txBody>
      </p:sp>
      <p:sp>
        <p:nvSpPr>
          <p:cNvPr id="6" name="TextBox 5">
            <a:extLst>
              <a:ext uri="{FF2B5EF4-FFF2-40B4-BE49-F238E27FC236}">
                <a16:creationId xmlns:a16="http://schemas.microsoft.com/office/drawing/2014/main" id="{1EFBD709-A5EA-426E-8AC1-3C2522375D55}"/>
              </a:ext>
            </a:extLst>
          </p:cNvPr>
          <p:cNvSpPr txBox="1"/>
          <p:nvPr/>
        </p:nvSpPr>
        <p:spPr>
          <a:xfrm>
            <a:off x="692862" y="457506"/>
            <a:ext cx="8226221" cy="707886"/>
          </a:xfrm>
          <a:prstGeom prst="rect">
            <a:avLst/>
          </a:prstGeom>
          <a:noFill/>
        </p:spPr>
        <p:txBody>
          <a:bodyPr wrap="square">
            <a:spAutoFit/>
          </a:bodyPr>
          <a:lstStyle/>
          <a:p>
            <a:r>
              <a:rPr lang="en-US" sz="2000" b="1"/>
              <a:t>Identify the </a:t>
            </a:r>
            <a:r>
              <a:rPr lang="en-US" sz="2000" b="1">
                <a:solidFill>
                  <a:srgbClr val="00B0F0"/>
                </a:solidFill>
              </a:rPr>
              <a:t>motivation/significance</a:t>
            </a:r>
            <a:r>
              <a:rPr lang="en-US" sz="2000" b="1"/>
              <a:t>, </a:t>
            </a:r>
            <a:r>
              <a:rPr lang="en-US" sz="2000" b="1">
                <a:solidFill>
                  <a:schemeClr val="accent1"/>
                </a:solidFill>
              </a:rPr>
              <a:t>question/objective</a:t>
            </a:r>
            <a:r>
              <a:rPr lang="en-US" sz="2000" b="1"/>
              <a:t>, </a:t>
            </a:r>
            <a:r>
              <a:rPr lang="en-US" sz="2000" b="1">
                <a:solidFill>
                  <a:srgbClr val="7030A0"/>
                </a:solidFill>
              </a:rPr>
              <a:t>methodology</a:t>
            </a:r>
            <a:r>
              <a:rPr lang="en-US" sz="2000" b="1"/>
              <a:t>, </a:t>
            </a:r>
            <a:r>
              <a:rPr lang="en-US" sz="2000" b="1">
                <a:solidFill>
                  <a:srgbClr val="00B050"/>
                </a:solidFill>
              </a:rPr>
              <a:t>conclusions/results/predictions</a:t>
            </a:r>
            <a:r>
              <a:rPr lang="en-US" sz="2000" b="1"/>
              <a:t>, and </a:t>
            </a:r>
            <a:r>
              <a:rPr lang="en-US" sz="2000" b="1">
                <a:solidFill>
                  <a:srgbClr val="FF0000"/>
                </a:solidFill>
              </a:rPr>
              <a:t>implications</a:t>
            </a:r>
            <a:endParaRPr 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idx="1"/>
          </p:nvPr>
        </p:nvSpPr>
        <p:spPr>
          <a:xfrm>
            <a:off x="549275" y="1154683"/>
            <a:ext cx="8042276" cy="5319267"/>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595" b="1" i="0" u="none" strike="noStrike" cap="none">
                <a:solidFill>
                  <a:srgbClr val="595959"/>
                </a:solidFill>
                <a:ea typeface="Source Sans Pro"/>
                <a:cs typeface="Source Sans Pro"/>
                <a:sym typeface="Source Sans Pro"/>
              </a:rPr>
              <a:t>Title: Using the Mediation Methodology to Analyze the Northern Ireland communal conflict</a:t>
            </a:r>
          </a:p>
          <a:p>
            <a:pPr marL="0" indent="0">
              <a:lnSpc>
                <a:spcPct val="80000"/>
              </a:lnSpc>
              <a:spcBef>
                <a:spcPts val="2000"/>
              </a:spcBef>
              <a:spcAft>
                <a:spcPts val="0"/>
              </a:spcAft>
              <a:buClr>
                <a:srgbClr val="6DB7D7"/>
              </a:buClr>
              <a:buSzPct val="25000"/>
              <a:buNone/>
            </a:pPr>
            <a:endParaRPr lang="en-US" sz="1550">
              <a:solidFill>
                <a:srgbClr val="595959"/>
              </a:solidFill>
              <a:ea typeface="Source Sans Pro"/>
              <a:cs typeface="Source Sans Pro"/>
              <a:sym typeface="Source Sans Pro"/>
            </a:endParaRPr>
          </a:p>
          <a:p>
            <a:pPr marL="0" indent="0">
              <a:lnSpc>
                <a:spcPct val="80000"/>
              </a:lnSpc>
              <a:spcBef>
                <a:spcPts val="2000"/>
              </a:spcBef>
              <a:spcAft>
                <a:spcPts val="0"/>
              </a:spcAft>
              <a:buNone/>
            </a:pPr>
            <a:r>
              <a:rPr lang="en-US" sz="1550" b="0" i="0" u="none" strike="noStrike" cap="none">
                <a:solidFill>
                  <a:srgbClr val="595959"/>
                </a:solidFill>
                <a:ea typeface="Source Sans Pro"/>
                <a:cs typeface="Source Sans Pro"/>
                <a:sym typeface="Source Sans Pro"/>
              </a:rPr>
              <a:t>Mediation is part of the conflict resolution family and falls in the Alternate Dispute Resolution category. Mediation is basically when two or more parties voluntarily come together with an impartial third party to resolve a conflict.</a:t>
            </a:r>
            <a:r>
              <a:rPr lang="en-US" sz="1550" b="0" i="0" u="none" strike="noStrike" cap="none">
                <a:solidFill>
                  <a:srgbClr val="0070C0"/>
                </a:solidFill>
                <a:ea typeface="Source Sans Pro"/>
                <a:cs typeface="Source Sans Pro"/>
                <a:sym typeface="Source Sans Pro"/>
              </a:rPr>
              <a:t> </a:t>
            </a:r>
            <a:r>
              <a:rPr lang="en-US" sz="1550" b="0" i="0" u="none" strike="noStrike" cap="none">
                <a:solidFill>
                  <a:schemeClr val="accent1"/>
                </a:solidFill>
                <a:ea typeface="Source Sans Pro"/>
                <a:cs typeface="Source Sans Pro"/>
                <a:sym typeface="Source Sans Pro"/>
              </a:rPr>
              <a:t>The purpose of this paper is to explain the six steps to the mediation methodology presented in “Peacemakers Toolkit: Managing a Mediation Process” which is authored by Amy L. Smith and David R. Smock. </a:t>
            </a:r>
            <a:r>
              <a:rPr lang="en-US" sz="1550" b="0" i="0" u="none" strike="noStrike" cap="none">
                <a:solidFill>
                  <a:srgbClr val="7030A0"/>
                </a:solidFill>
                <a:ea typeface="Source Sans Pro"/>
                <a:cs typeface="Source Sans Pro"/>
                <a:sym typeface="Source Sans Pro"/>
              </a:rPr>
              <a:t>I will be using the Northern Ireland Communal Conflict as a case study.</a:t>
            </a:r>
            <a:r>
              <a:rPr lang="en-US" sz="1550">
                <a:solidFill>
                  <a:srgbClr val="7030A0"/>
                </a:solidFill>
                <a:ea typeface="Source Sans Pro"/>
                <a:cs typeface="Source Sans Pro"/>
                <a:sym typeface="Source Sans Pro"/>
              </a:rPr>
              <a:t> </a:t>
            </a:r>
            <a:endParaRPr lang="en-US">
              <a:solidFill>
                <a:schemeClr val="tx1"/>
              </a:solidFill>
            </a:endParaRP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a:solidFill>
                  <a:srgbClr val="595959"/>
                </a:solidFill>
                <a:ea typeface="Source Sans Pro"/>
                <a:cs typeface="Source Sans Pro"/>
                <a:sym typeface="Source Sans Pro"/>
              </a:rPr>
              <a:t>The six steps to the mediation process include: a) assessing the conflict, b) ensuring mediator readiness, c) ensuring conflict ripeness d) conducting track I mediation e) conducting track II- dialogue and f) constructing a peace agreement. The Northern Ireland Communal conflict deals with the tension between the Protestants who have held the majority of the population whereas the Catholics who have been the minority in Northern Ireland- a case of ethno-nationalism. The Protestants desired to be part of the UK as they identified themselves as British. On the other hand, the Catholics identified themselves as Irish and desired a separate governing structure from the United Kingdom. John W. Burton (1915- 2010) is considered by many to be one the founders of the conflict resolution scholarship. </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a:solidFill>
                  <a:srgbClr val="7030A0"/>
                </a:solidFill>
                <a:ea typeface="Source Sans Pro"/>
                <a:cs typeface="Source Sans Pro"/>
                <a:sym typeface="Source Sans Pro"/>
              </a:rPr>
              <a:t>Throughout this paper I will be mainly referencing to the works of John W. Burton</a:t>
            </a:r>
            <a:r>
              <a:rPr lang="en-US" sz="1595" b="0" i="0" u="none" strike="noStrike" cap="none">
                <a:solidFill>
                  <a:srgbClr val="595959"/>
                </a:solidFill>
                <a:ea typeface="Source Sans Pro"/>
                <a:cs typeface="Source Sans Pro"/>
                <a:sym typeface="Source Sans Pro"/>
              </a:rPr>
              <a:t>. He derived the concept of “</a:t>
            </a:r>
            <a:r>
              <a:rPr lang="en-US" sz="1595" b="0" i="0" u="none" strike="noStrike" cap="none" err="1">
                <a:solidFill>
                  <a:srgbClr val="595959"/>
                </a:solidFill>
                <a:ea typeface="Source Sans Pro"/>
                <a:cs typeface="Source Sans Pro"/>
                <a:sym typeface="Source Sans Pro"/>
              </a:rPr>
              <a:t>provention</a:t>
            </a:r>
            <a:r>
              <a:rPr lang="en-US" sz="1595" b="0" i="0" u="none" strike="noStrike" cap="none">
                <a:solidFill>
                  <a:srgbClr val="595959"/>
                </a:solidFill>
                <a:ea typeface="Source Sans Pro"/>
                <a:cs typeface="Source Sans Pro"/>
                <a:sym typeface="Source Sans Pro"/>
              </a:rPr>
              <a:t>”- which involved eliminating the sources of conflict, removing the causes of conflict and promoting an atmosphere where conflict does not exist. " </a:t>
            </a:r>
          </a:p>
          <a:p>
            <a:pPr marL="349250" marR="0" lvl="0" indent="-349250" algn="l" rtl="0">
              <a:lnSpc>
                <a:spcPct val="80000"/>
              </a:lnSpc>
              <a:spcBef>
                <a:spcPts val="2000"/>
              </a:spcBef>
              <a:buClr>
                <a:srgbClr val="6DB7D7"/>
              </a:buClr>
              <a:buSzPct val="111692"/>
              <a:buFont typeface="Noto Sans Symbols"/>
              <a:buNone/>
            </a:pPr>
            <a:endParaRPr sz="1320" b="0" i="0" u="none" strike="noStrike" cap="none">
              <a:solidFill>
                <a:srgbClr val="595959"/>
              </a:solidFill>
              <a:latin typeface="Source Sans Pro"/>
              <a:ea typeface="Source Sans Pro"/>
              <a:cs typeface="Source Sans Pro"/>
              <a:sym typeface="Source Sans Pro"/>
            </a:endParaRPr>
          </a:p>
        </p:txBody>
      </p:sp>
      <p:sp>
        <p:nvSpPr>
          <p:cNvPr id="253" name="Shape 253"/>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18</a:t>
            </a:fld>
            <a:endParaRPr lang="en-US" sz="3600" b="0" i="0" u="none" strike="noStrike" cap="none">
              <a:solidFill>
                <a:schemeClr val="lt1"/>
              </a:solidFill>
              <a:latin typeface="Source Sans Pro"/>
              <a:ea typeface="Source Sans Pro"/>
              <a:cs typeface="Source Sans Pro"/>
              <a:sym typeface="Source Sans Pro"/>
            </a:endParaRPr>
          </a:p>
        </p:txBody>
      </p:sp>
      <p:sp>
        <p:nvSpPr>
          <p:cNvPr id="269" name="Shape 269"/>
          <p:cNvSpPr txBox="1"/>
          <p:nvPr/>
        </p:nvSpPr>
        <p:spPr>
          <a:xfrm>
            <a:off x="6867525" y="5554154"/>
            <a:ext cx="869857" cy="923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400" b="1" i="0" u="none" strike="noStrike" cap="none">
                <a:solidFill>
                  <a:schemeClr val="dk1"/>
                </a:solidFill>
                <a:latin typeface="Source Sans Pro"/>
                <a:ea typeface="Source Sans Pro"/>
                <a:cs typeface="Source Sans Pro"/>
                <a:sym typeface="Source Sans Pro"/>
              </a:rPr>
              <a:t>?</a:t>
            </a:r>
          </a:p>
        </p:txBody>
      </p:sp>
      <p:sp>
        <p:nvSpPr>
          <p:cNvPr id="2" name="Oval 1">
            <a:extLst>
              <a:ext uri="{FF2B5EF4-FFF2-40B4-BE49-F238E27FC236}">
                <a16:creationId xmlns:a16="http://schemas.microsoft.com/office/drawing/2014/main" id="{5D8E73B5-447E-4EB6-A900-1CFB76BC3D15}"/>
              </a:ext>
            </a:extLst>
          </p:cNvPr>
          <p:cNvSpPr/>
          <p:nvPr/>
        </p:nvSpPr>
        <p:spPr>
          <a:xfrm>
            <a:off x="228054" y="5444099"/>
            <a:ext cx="1846263" cy="95235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Motivation</a:t>
            </a:r>
          </a:p>
        </p:txBody>
      </p:sp>
      <p:sp>
        <p:nvSpPr>
          <p:cNvPr id="3" name="Oval 2">
            <a:extLst>
              <a:ext uri="{FF2B5EF4-FFF2-40B4-BE49-F238E27FC236}">
                <a16:creationId xmlns:a16="http://schemas.microsoft.com/office/drawing/2014/main" id="{D460A876-75E5-4E27-9CA9-ED5537F63125}"/>
              </a:ext>
            </a:extLst>
          </p:cNvPr>
          <p:cNvSpPr/>
          <p:nvPr/>
        </p:nvSpPr>
        <p:spPr>
          <a:xfrm>
            <a:off x="4238625" y="5444100"/>
            <a:ext cx="1846263" cy="95235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Implications</a:t>
            </a:r>
          </a:p>
        </p:txBody>
      </p:sp>
      <p:sp>
        <p:nvSpPr>
          <p:cNvPr id="4" name="Oval 3">
            <a:extLst>
              <a:ext uri="{FF2B5EF4-FFF2-40B4-BE49-F238E27FC236}">
                <a16:creationId xmlns:a16="http://schemas.microsoft.com/office/drawing/2014/main" id="{5BA1F9BF-FCDF-422E-9174-D4AEE287A961}"/>
              </a:ext>
            </a:extLst>
          </p:cNvPr>
          <p:cNvSpPr/>
          <p:nvPr/>
        </p:nvSpPr>
        <p:spPr>
          <a:xfrm>
            <a:off x="2295525" y="5444100"/>
            <a:ext cx="1846263" cy="95235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Results</a:t>
            </a:r>
          </a:p>
        </p:txBody>
      </p:sp>
      <p:sp>
        <p:nvSpPr>
          <p:cNvPr id="5" name="Oval 4">
            <a:extLst>
              <a:ext uri="{FF2B5EF4-FFF2-40B4-BE49-F238E27FC236}">
                <a16:creationId xmlns:a16="http://schemas.microsoft.com/office/drawing/2014/main" id="{DA5966E6-C862-4F4C-BAE4-0DF67B381AD5}"/>
              </a:ext>
            </a:extLst>
          </p:cNvPr>
          <p:cNvSpPr/>
          <p:nvPr/>
        </p:nvSpPr>
        <p:spPr>
          <a:xfrm>
            <a:off x="57330" y="2705100"/>
            <a:ext cx="1846263" cy="95235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Methodology</a:t>
            </a:r>
          </a:p>
        </p:txBody>
      </p:sp>
      <p:sp>
        <p:nvSpPr>
          <p:cNvPr id="6" name="Oval 5">
            <a:extLst>
              <a:ext uri="{FF2B5EF4-FFF2-40B4-BE49-F238E27FC236}">
                <a16:creationId xmlns:a16="http://schemas.microsoft.com/office/drawing/2014/main" id="{C396C66C-09A8-4D0C-AF1D-9018E4834360}"/>
              </a:ext>
            </a:extLst>
          </p:cNvPr>
          <p:cNvSpPr/>
          <p:nvPr/>
        </p:nvSpPr>
        <p:spPr>
          <a:xfrm>
            <a:off x="-1" y="1674315"/>
            <a:ext cx="1846263" cy="95235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cs typeface="Calibri"/>
              </a:rPr>
              <a:t>Question</a:t>
            </a:r>
          </a:p>
        </p:txBody>
      </p:sp>
      <p:sp>
        <p:nvSpPr>
          <p:cNvPr id="10" name="TextBox 9">
            <a:extLst>
              <a:ext uri="{FF2B5EF4-FFF2-40B4-BE49-F238E27FC236}">
                <a16:creationId xmlns:a16="http://schemas.microsoft.com/office/drawing/2014/main" id="{025248FB-4951-47F9-96B4-26BDC0360170}"/>
              </a:ext>
            </a:extLst>
          </p:cNvPr>
          <p:cNvSpPr txBox="1"/>
          <p:nvPr/>
        </p:nvSpPr>
        <p:spPr>
          <a:xfrm>
            <a:off x="692862" y="457506"/>
            <a:ext cx="8226221" cy="707886"/>
          </a:xfrm>
          <a:prstGeom prst="rect">
            <a:avLst/>
          </a:prstGeom>
          <a:noFill/>
        </p:spPr>
        <p:txBody>
          <a:bodyPr wrap="square">
            <a:spAutoFit/>
          </a:bodyPr>
          <a:lstStyle/>
          <a:p>
            <a:r>
              <a:rPr lang="en-US" sz="2000" b="1"/>
              <a:t>Identify the </a:t>
            </a:r>
            <a:r>
              <a:rPr lang="en-US" sz="2000" b="1">
                <a:solidFill>
                  <a:srgbClr val="00B0F0"/>
                </a:solidFill>
              </a:rPr>
              <a:t>motivation/significance</a:t>
            </a:r>
            <a:r>
              <a:rPr lang="en-US" sz="2000" b="1"/>
              <a:t>, </a:t>
            </a:r>
            <a:r>
              <a:rPr lang="en-US" sz="2000" b="1">
                <a:solidFill>
                  <a:schemeClr val="accent1"/>
                </a:solidFill>
              </a:rPr>
              <a:t>question/objective</a:t>
            </a:r>
            <a:r>
              <a:rPr lang="en-US" sz="2000" b="1"/>
              <a:t>, </a:t>
            </a:r>
            <a:r>
              <a:rPr lang="en-US" sz="2000" b="1">
                <a:solidFill>
                  <a:srgbClr val="7030A0"/>
                </a:solidFill>
              </a:rPr>
              <a:t>methodology</a:t>
            </a:r>
            <a:r>
              <a:rPr lang="en-US" sz="2000" b="1"/>
              <a:t>, </a:t>
            </a:r>
            <a:r>
              <a:rPr lang="en-US" sz="2000" b="1">
                <a:solidFill>
                  <a:srgbClr val="00B050"/>
                </a:solidFill>
              </a:rPr>
              <a:t>conclusions/results/predictions</a:t>
            </a:r>
            <a:r>
              <a:rPr lang="en-US" sz="2000" b="1"/>
              <a:t>, and </a:t>
            </a:r>
            <a:r>
              <a:rPr lang="en-US" sz="2000" b="1">
                <a:solidFill>
                  <a:srgbClr val="FF0000"/>
                </a:solidFill>
              </a:rPr>
              <a:t>implications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9"/>
                                        </p:tgtEl>
                                        <p:attrNameLst>
                                          <p:attrName>style.visibility</p:attrName>
                                        </p:attrNameLst>
                                      </p:cBhvr>
                                      <p:to>
                                        <p:strVal val="visible"/>
                                      </p:to>
                                    </p:set>
                                    <p:anim calcmode="lin" valueType="num">
                                      <p:cBhvr additive="base">
                                        <p:cTn id="37" dur="500" fill="hold"/>
                                        <p:tgtEl>
                                          <p:spTgt spid="269"/>
                                        </p:tgtEl>
                                        <p:attrNameLst>
                                          <p:attrName>ppt_x</p:attrName>
                                        </p:attrNameLst>
                                      </p:cBhvr>
                                      <p:tavLst>
                                        <p:tav tm="0">
                                          <p:val>
                                            <p:strVal val="#ppt_x"/>
                                          </p:val>
                                        </p:tav>
                                        <p:tav tm="100000">
                                          <p:val>
                                            <p:strVal val="#ppt_x"/>
                                          </p:val>
                                        </p:tav>
                                      </p:tavLst>
                                    </p:anim>
                                    <p:anim calcmode="lin" valueType="num">
                                      <p:cBhvr additive="base">
                                        <p:cTn id="38" dur="500" fill="hold"/>
                                        <p:tgtEl>
                                          <p:spTgt spid="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 grpId="0" animBg="1"/>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What Makes an Abstract </a:t>
            </a:r>
            <a:r>
              <a:rPr lang="en-US" sz="4600" b="1">
                <a:solidFill>
                  <a:schemeClr val="accent1"/>
                </a:solidFill>
                <a:ea typeface="Source Sans Pro"/>
                <a:cs typeface="Source Sans Pro"/>
                <a:sym typeface="Source Sans Pro"/>
              </a:rPr>
              <a:t>S</a:t>
            </a:r>
            <a:r>
              <a:rPr lang="en-US" sz="4600" b="1" i="0" u="none" strike="noStrike" cap="none">
                <a:solidFill>
                  <a:schemeClr val="accent1"/>
                </a:solidFill>
                <a:ea typeface="Source Sans Pro"/>
                <a:cs typeface="Source Sans Pro"/>
                <a:sym typeface="Source Sans Pro"/>
              </a:rPr>
              <a:t>uccessful?</a:t>
            </a:r>
          </a:p>
        </p:txBody>
      </p:sp>
      <p:sp>
        <p:nvSpPr>
          <p:cNvPr id="236" name="Shape 236"/>
          <p:cNvSpPr txBox="1">
            <a:spLocks noGrp="1"/>
          </p:cNvSpPr>
          <p:nvPr>
            <p:ph idx="1"/>
          </p:nvPr>
        </p:nvSpPr>
        <p:spPr>
          <a:xfrm>
            <a:off x="549275" y="1863989"/>
            <a:ext cx="8042276" cy="4079610"/>
          </a:xfrm>
          <a:prstGeom prst="rect">
            <a:avLst/>
          </a:prstGeom>
          <a:noFill/>
          <a:ln>
            <a:noFill/>
          </a:ln>
        </p:spPr>
        <p:txBody>
          <a:bodyPr wrap="square" lIns="91425" tIns="45700" rIns="91425" bIns="45700" anchor="t" anchorCtr="0">
            <a:noAutofit/>
          </a:bodyPr>
          <a:lstStyle/>
          <a:p>
            <a:pPr marL="349250" indent="-349250">
              <a:spcBef>
                <a:spcPts val="0"/>
              </a:spcBef>
              <a:spcAft>
                <a:spcPts val="0"/>
              </a:spcAft>
              <a:buClr>
                <a:srgbClr val="6DB7D7"/>
              </a:buClr>
              <a:buSzPct val="110000"/>
              <a:buFont typeface="Noto Sans Symbols"/>
              <a:buChar char="●"/>
            </a:pPr>
            <a:r>
              <a:rPr lang="en-US" sz="2400" b="0" i="0" u="none" strike="noStrike" cap="none">
                <a:solidFill>
                  <a:schemeClr val="tx1"/>
                </a:solidFill>
                <a:ea typeface="Source Sans Pro"/>
                <a:cs typeface="Source Sans Pro"/>
                <a:sym typeface="Source Sans Pro"/>
              </a:rPr>
              <a:t>Read </a:t>
            </a:r>
            <a:r>
              <a:rPr lang="en-US" sz="2400">
                <a:solidFill>
                  <a:schemeClr val="tx1"/>
                </a:solidFill>
                <a:ea typeface="Source Sans Pro"/>
                <a:cs typeface="Source Sans Pro"/>
                <a:sym typeface="Source Sans Pro"/>
              </a:rPr>
              <a:t>Abstract </a:t>
            </a:r>
            <a:r>
              <a:rPr lang="en-US" sz="2400" b="0" i="0" u="none" strike="noStrike" cap="none">
                <a:solidFill>
                  <a:schemeClr val="tx1"/>
                </a:solidFill>
                <a:ea typeface="Source Sans Pro"/>
                <a:cs typeface="Source Sans Pro"/>
                <a:sym typeface="Source Sans Pro"/>
              </a:rPr>
              <a:t>3 on the next slide (or Google doc)</a:t>
            </a:r>
            <a:endParaRPr lang="en-US">
              <a:solidFill>
                <a:schemeClr val="tx1"/>
              </a:solidFill>
              <a:cs typeface="Calibri"/>
            </a:endParaRPr>
          </a:p>
          <a:p>
            <a:pPr marL="349250" indent="-349250">
              <a:spcBef>
                <a:spcPts val="2000"/>
              </a:spcBef>
              <a:spcAft>
                <a:spcPts val="0"/>
              </a:spcAft>
              <a:buClr>
                <a:srgbClr val="6DB7D7"/>
              </a:buClr>
              <a:buSzPct val="110000"/>
              <a:buFont typeface="Noto Sans Symbols"/>
              <a:buChar char="●"/>
            </a:pPr>
            <a:r>
              <a:rPr lang="en-US" sz="2400">
                <a:solidFill>
                  <a:schemeClr val="tx1"/>
                </a:solidFill>
              </a:rPr>
              <a:t>Consider how </a:t>
            </a:r>
            <a:r>
              <a:rPr lang="en-US" sz="2400">
                <a:solidFill>
                  <a:schemeClr val="tx1"/>
                </a:solidFill>
                <a:ea typeface="Source Sans Pro"/>
                <a:sym typeface="Source Sans Pro"/>
              </a:rPr>
              <a:t>this</a:t>
            </a:r>
            <a:r>
              <a:rPr lang="en-US" sz="2400" b="0" i="0" u="none" strike="noStrike" cap="none">
                <a:solidFill>
                  <a:schemeClr val="tx1"/>
                </a:solidFill>
                <a:ea typeface="Source Sans Pro"/>
                <a:cs typeface="Source Sans Pro"/>
                <a:sym typeface="Source Sans Pro"/>
              </a:rPr>
              <a:t> </a:t>
            </a:r>
            <a:r>
              <a:rPr lang="en-US" sz="2400">
                <a:solidFill>
                  <a:schemeClr val="tx1"/>
                </a:solidFill>
                <a:ea typeface="Source Sans Pro"/>
                <a:cs typeface="Source Sans Pro"/>
                <a:sym typeface="Source Sans Pro"/>
              </a:rPr>
              <a:t>abstract</a:t>
            </a:r>
            <a:r>
              <a:rPr lang="en-US" sz="2400" b="0" i="0" u="none" strike="noStrike" cap="none">
                <a:solidFill>
                  <a:schemeClr val="tx1"/>
                </a:solidFill>
                <a:ea typeface="Source Sans Pro"/>
                <a:cs typeface="Source Sans Pro"/>
                <a:sym typeface="Source Sans Pro"/>
              </a:rPr>
              <a:t> </a:t>
            </a:r>
            <a:r>
              <a:rPr lang="en-US" sz="2400">
                <a:solidFill>
                  <a:schemeClr val="tx1"/>
                </a:solidFill>
                <a:ea typeface="Source Sans Pro"/>
                <a:cs typeface="Source Sans Pro"/>
                <a:sym typeface="Source Sans Pro"/>
              </a:rPr>
              <a:t>is </a:t>
            </a:r>
            <a:r>
              <a:rPr lang="en-US" sz="2400" b="0" i="0" u="none" strike="noStrike" cap="none">
                <a:solidFill>
                  <a:schemeClr val="tx1"/>
                </a:solidFill>
                <a:ea typeface="Source Sans Pro"/>
                <a:cs typeface="Source Sans Pro"/>
                <a:sym typeface="Source Sans Pro"/>
              </a:rPr>
              <a:t>successful and </a:t>
            </a:r>
            <a:r>
              <a:rPr lang="en-US" sz="2400">
                <a:solidFill>
                  <a:schemeClr val="tx1"/>
                </a:solidFill>
              </a:rPr>
              <a:t>how</a:t>
            </a:r>
            <a:r>
              <a:rPr lang="en-US">
                <a:solidFill>
                  <a:schemeClr val="tx1"/>
                </a:solidFill>
              </a:rPr>
              <a:t> </a:t>
            </a:r>
            <a:r>
              <a:rPr lang="en-US" sz="2400">
                <a:solidFill>
                  <a:schemeClr val="tx1"/>
                </a:solidFill>
                <a:ea typeface="Source Sans Pro"/>
                <a:sym typeface="Source Sans Pro"/>
              </a:rPr>
              <a:t>it can</a:t>
            </a:r>
            <a:r>
              <a:rPr lang="en-US" sz="2400" b="0" i="0" u="none" strike="noStrike" cap="none">
                <a:solidFill>
                  <a:schemeClr val="tx1"/>
                </a:solidFill>
                <a:ea typeface="Source Sans Pro"/>
                <a:cs typeface="Source Sans Pro"/>
                <a:sym typeface="Source Sans Pro"/>
              </a:rPr>
              <a:t> be improved. </a:t>
            </a:r>
            <a:r>
              <a:rPr lang="en-US" sz="2400">
                <a:solidFill>
                  <a:schemeClr val="tx1"/>
                </a:solidFill>
              </a:rPr>
              <a:t>Ask yourself:</a:t>
            </a:r>
            <a:endParaRPr lang="en-US" sz="2400">
              <a:solidFill>
                <a:schemeClr val="tx1"/>
              </a:solidFill>
              <a:cs typeface="Calibri"/>
            </a:endParaRPr>
          </a:p>
          <a:p>
            <a:pPr marL="685800" lvl="1" indent="-342900">
              <a:spcBef>
                <a:spcPts val="600"/>
              </a:spcBef>
              <a:spcAft>
                <a:spcPts val="0"/>
              </a:spcAft>
              <a:buClr>
                <a:srgbClr val="205C77"/>
              </a:buClr>
              <a:buSzPct val="110000"/>
              <a:buFont typeface="Noto Sans Symbols"/>
              <a:buChar char="●"/>
            </a:pPr>
            <a:r>
              <a:rPr lang="en-US" sz="2400" b="0" i="0" u="none" strike="noStrike" cap="none">
                <a:solidFill>
                  <a:schemeClr val="tx1"/>
                </a:solidFill>
                <a:ea typeface="Source Sans Pro"/>
                <a:cs typeface="Source Sans Pro"/>
                <a:sym typeface="Source Sans Pro"/>
              </a:rPr>
              <a:t>Are </a:t>
            </a:r>
            <a:r>
              <a:rPr lang="en-US" sz="2400">
                <a:solidFill>
                  <a:schemeClr val="tx1"/>
                </a:solidFill>
                <a:ea typeface="Source Sans Pro"/>
                <a:cs typeface="Source Sans Pro"/>
                <a:sym typeface="Source Sans Pro"/>
              </a:rPr>
              <a:t>all of</a:t>
            </a:r>
            <a:r>
              <a:rPr lang="en-US" sz="2400" b="0" i="0" u="none" strike="noStrike" cap="none">
                <a:solidFill>
                  <a:schemeClr val="tx1"/>
                </a:solidFill>
                <a:ea typeface="Source Sans Pro"/>
                <a:cs typeface="Source Sans Pro"/>
                <a:sym typeface="Source Sans Pro"/>
              </a:rPr>
              <a:t> the </a:t>
            </a:r>
            <a:r>
              <a:rPr lang="en-US" sz="2400">
                <a:solidFill>
                  <a:schemeClr val="tx1"/>
                </a:solidFill>
                <a:ea typeface="Source Sans Pro"/>
                <a:cs typeface="Source Sans Pro"/>
                <a:sym typeface="Source Sans Pro"/>
              </a:rPr>
              <a:t>elements</a:t>
            </a:r>
            <a:r>
              <a:rPr lang="en-US" sz="2400" b="0" i="0" u="none" strike="noStrike" cap="none">
                <a:solidFill>
                  <a:schemeClr val="tx1"/>
                </a:solidFill>
                <a:ea typeface="Source Sans Pro"/>
                <a:cs typeface="Source Sans Pro"/>
                <a:sym typeface="Source Sans Pro"/>
              </a:rPr>
              <a:t> present?</a:t>
            </a:r>
            <a:endParaRPr lang="en-US" sz="2400" b="0" i="0" u="none" strike="noStrike" cap="none">
              <a:solidFill>
                <a:schemeClr val="tx1"/>
              </a:solidFill>
              <a:ea typeface="Source Sans Pro"/>
              <a:cs typeface="Calibri"/>
            </a:endParaRPr>
          </a:p>
          <a:p>
            <a:pPr marL="685800" marR="0" lvl="1" indent="-342900" algn="l" rtl="0">
              <a:spcBef>
                <a:spcPts val="600"/>
              </a:spcBef>
              <a:spcAft>
                <a:spcPts val="0"/>
              </a:spcAft>
              <a:buClr>
                <a:srgbClr val="205C77"/>
              </a:buClr>
              <a:buSzPct val="110000"/>
              <a:buFont typeface="Noto Sans Symbols"/>
              <a:buChar char="●"/>
            </a:pPr>
            <a:r>
              <a:rPr lang="en-US" sz="2400" b="0" i="0" u="none" strike="noStrike" cap="none">
                <a:solidFill>
                  <a:schemeClr val="tx1"/>
                </a:solidFill>
                <a:ea typeface="Source Sans Pro"/>
                <a:cs typeface="Source Sans Pro"/>
                <a:sym typeface="Source Sans Pro"/>
              </a:rPr>
              <a:t>Is it concise?</a:t>
            </a:r>
            <a:endParaRPr lang="en-US" sz="2400" b="0" i="0" u="none" strike="noStrike" cap="none">
              <a:solidFill>
                <a:schemeClr val="tx1"/>
              </a:solidFill>
              <a:ea typeface="Source Sans Pro"/>
              <a:cs typeface="Calibri"/>
            </a:endParaRPr>
          </a:p>
          <a:p>
            <a:pPr marL="685800" marR="0" lvl="1" indent="-342900" algn="l" rtl="0">
              <a:spcBef>
                <a:spcPts val="600"/>
              </a:spcBef>
              <a:buClr>
                <a:srgbClr val="205C77"/>
              </a:buClr>
              <a:buSzPct val="110000"/>
              <a:buFont typeface="Noto Sans Symbols"/>
              <a:buChar char="●"/>
            </a:pPr>
            <a:r>
              <a:rPr lang="en-US" sz="2400" b="0" i="0" u="none" strike="noStrike" cap="none">
                <a:solidFill>
                  <a:schemeClr val="tx1"/>
                </a:solidFill>
                <a:ea typeface="Source Sans Pro"/>
                <a:cs typeface="Source Sans Pro"/>
                <a:sym typeface="Source Sans Pro"/>
              </a:rPr>
              <a:t>Are there redundancies?</a:t>
            </a:r>
            <a:endParaRPr lang="en-US" sz="2400" b="0" i="0" u="none" strike="noStrike" cap="none">
              <a:solidFill>
                <a:schemeClr val="tx1"/>
              </a:solidFill>
              <a:ea typeface="Source Sans Pro"/>
              <a:cs typeface="Calibri"/>
            </a:endParaRPr>
          </a:p>
        </p:txBody>
      </p:sp>
      <p:sp>
        <p:nvSpPr>
          <p:cNvPr id="237" name="Shape 237"/>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19</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CEB0-2E13-4B43-9E5D-4EEA52475A70}"/>
              </a:ext>
            </a:extLst>
          </p:cNvPr>
          <p:cNvSpPr>
            <a:spLocks noGrp="1"/>
          </p:cNvSpPr>
          <p:nvPr>
            <p:ph type="title"/>
          </p:nvPr>
        </p:nvSpPr>
        <p:spPr/>
        <p:txBody>
          <a:bodyPr/>
          <a:lstStyle/>
          <a:p>
            <a:r>
              <a:rPr lang="en-US" b="1">
                <a:solidFill>
                  <a:schemeClr val="accent1"/>
                </a:solidFill>
              </a:rPr>
              <a:t>Overview</a:t>
            </a:r>
          </a:p>
        </p:txBody>
      </p:sp>
      <p:sp>
        <p:nvSpPr>
          <p:cNvPr id="3" name="Content Placeholder 2">
            <a:extLst>
              <a:ext uri="{FF2B5EF4-FFF2-40B4-BE49-F238E27FC236}">
                <a16:creationId xmlns:a16="http://schemas.microsoft.com/office/drawing/2014/main" id="{CD5C9315-1A79-4268-9F04-6C839CB1CAF7}"/>
              </a:ext>
            </a:extLst>
          </p:cNvPr>
          <p:cNvSpPr>
            <a:spLocks noGrp="1"/>
          </p:cNvSpPr>
          <p:nvPr>
            <p:ph idx="1"/>
          </p:nvPr>
        </p:nvSpPr>
        <p:spPr>
          <a:xfrm>
            <a:off x="822959" y="1845734"/>
            <a:ext cx="3749041" cy="4023360"/>
          </a:xfrm>
        </p:spPr>
        <p:txBody>
          <a:bodyPr/>
          <a:lstStyle/>
          <a:p>
            <a:pPr>
              <a:buFont typeface="Arial" panose="020B0604020202020204" pitchFamily="34" charset="0"/>
              <a:buChar char="•"/>
            </a:pPr>
            <a:r>
              <a:rPr lang="en-US"/>
              <a:t> What is an abstract?</a:t>
            </a:r>
          </a:p>
          <a:p>
            <a:pPr>
              <a:buFont typeface="Arial" panose="020B0604020202020204" pitchFamily="34" charset="0"/>
              <a:buChar char="•"/>
            </a:pPr>
            <a:r>
              <a:rPr lang="en-US"/>
              <a:t> Where do you see abstracts?</a:t>
            </a:r>
          </a:p>
          <a:p>
            <a:pPr>
              <a:buFont typeface="Arial" panose="020B0604020202020204" pitchFamily="34" charset="0"/>
              <a:buChar char="•"/>
            </a:pPr>
            <a:r>
              <a:rPr lang="en-US"/>
              <a:t> How are abstracts used?</a:t>
            </a:r>
          </a:p>
          <a:p>
            <a:pPr>
              <a:buFont typeface="Arial" panose="020B0604020202020204" pitchFamily="34" charset="0"/>
              <a:buChar char="•"/>
            </a:pPr>
            <a:r>
              <a:rPr lang="en-US"/>
              <a:t> Benefits of writing an abstract</a:t>
            </a:r>
          </a:p>
          <a:p>
            <a:pPr>
              <a:buFont typeface="Arial" panose="020B0604020202020204" pitchFamily="34" charset="0"/>
              <a:buChar char="•"/>
            </a:pPr>
            <a:r>
              <a:rPr lang="en-US"/>
              <a:t> Elements of an abstract</a:t>
            </a:r>
          </a:p>
          <a:p>
            <a:pPr>
              <a:buFont typeface="Arial" panose="020B0604020202020204" pitchFamily="34" charset="0"/>
              <a:buChar char="•"/>
            </a:pPr>
            <a:r>
              <a:rPr lang="en-US"/>
              <a:t> Abstract practice exercises</a:t>
            </a:r>
          </a:p>
          <a:p>
            <a:pPr>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07103EDD-0DD2-4F0F-A5C9-998B9E9C2213}"/>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2</a:t>
            </a:fld>
            <a:endParaRPr lang="en-US" sz="3600" b="0" i="0" u="none" strike="noStrike" cap="none">
              <a:solidFill>
                <a:schemeClr val="lt1"/>
              </a:solidFill>
              <a:latin typeface="Source Sans Pro"/>
              <a:ea typeface="Source Sans Pro"/>
              <a:cs typeface="Source Sans Pro"/>
              <a:sym typeface="Source Sans Pro"/>
            </a:endParaRPr>
          </a:p>
        </p:txBody>
      </p:sp>
      <p:sp>
        <p:nvSpPr>
          <p:cNvPr id="5" name="Content Placeholder 2">
            <a:extLst>
              <a:ext uri="{FF2B5EF4-FFF2-40B4-BE49-F238E27FC236}">
                <a16:creationId xmlns:a16="http://schemas.microsoft.com/office/drawing/2014/main" id="{8E7081F6-8393-4D8C-A7B6-0D1141B349AB}"/>
              </a:ext>
            </a:extLst>
          </p:cNvPr>
          <p:cNvSpPr txBox="1">
            <a:spLocks/>
          </p:cNvSpPr>
          <p:nvPr/>
        </p:nvSpPr>
        <p:spPr>
          <a:xfrm>
            <a:off x="4594860" y="2503030"/>
            <a:ext cx="4072891" cy="120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b="1">
                <a:solidFill>
                  <a:schemeClr val="bg1"/>
                </a:solidFill>
              </a:rPr>
              <a:t>What you’ll need for this workshop:</a:t>
            </a:r>
          </a:p>
          <a:p>
            <a:pPr>
              <a:buClr>
                <a:schemeClr val="bg1"/>
              </a:buClr>
              <a:buFont typeface="Arial" panose="020B0604020202020204" pitchFamily="34" charset="0"/>
              <a:buChar char="•"/>
            </a:pPr>
            <a:r>
              <a:rPr lang="en-US">
                <a:solidFill>
                  <a:schemeClr val="bg1"/>
                </a:solidFill>
              </a:rPr>
              <a:t> A way to take notes: </a:t>
            </a:r>
          </a:p>
          <a:p>
            <a:pPr lvl="1">
              <a:buClr>
                <a:schemeClr val="bg1"/>
              </a:buClr>
              <a:buFont typeface="Arial" panose="020B0604020202020204" pitchFamily="34" charset="0"/>
              <a:buChar char="•"/>
            </a:pPr>
            <a:r>
              <a:rPr lang="en-US">
                <a:solidFill>
                  <a:schemeClr val="bg1"/>
                </a:solidFill>
              </a:rPr>
              <a:t>Paper + pen OR a Word doc</a:t>
            </a:r>
          </a:p>
        </p:txBody>
      </p:sp>
    </p:spTree>
    <p:extLst>
      <p:ext uri="{BB962C8B-B14F-4D97-AF65-F5344CB8AC3E}">
        <p14:creationId xmlns:p14="http://schemas.microsoft.com/office/powerpoint/2010/main" val="10086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idx="1"/>
          </p:nvPr>
        </p:nvSpPr>
        <p:spPr>
          <a:xfrm>
            <a:off x="549275" y="1364212"/>
            <a:ext cx="8042276" cy="5118882"/>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600" b="1" i="0" u="none" strike="noStrike" cap="none">
                <a:solidFill>
                  <a:srgbClr val="595959"/>
                </a:solidFill>
                <a:latin typeface="Source Sans Pro"/>
                <a:ea typeface="Source Sans Pro"/>
                <a:cs typeface="Source Sans Pro"/>
                <a:sym typeface="Source Sans Pro"/>
              </a:rPr>
              <a:t>Title: Cranberry Juice And Grape Juice As Anti-Viral Agents and Cytotoxicity Studies</a:t>
            </a:r>
          </a:p>
          <a:p>
            <a:pPr marL="0" marR="0" lvl="0" indent="0" algn="l" rtl="0">
              <a:lnSpc>
                <a:spcPct val="80000"/>
              </a:lnSpc>
              <a:spcBef>
                <a:spcPts val="2000"/>
              </a:spcBef>
              <a:spcAft>
                <a:spcPts val="0"/>
              </a:spcAft>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Defined phytochemicals in potable juices (grape juice and cranberry juice) have been shown to possess antiviral properties both in vitro and in vivo. However, cytotoxicity by chemical treatment of cells may mask any antiviral effects. Accordingly, such testing is critical to validate the effect of the juices in question as antiviral agents.</a:t>
            </a:r>
          </a:p>
          <a:p>
            <a:pPr marL="0" marR="0" lvl="0" indent="0" algn="l" rtl="0">
              <a:lnSpc>
                <a:spcPct val="80000"/>
              </a:lnSpc>
              <a:spcBef>
                <a:spcPts val="2000"/>
              </a:spcBef>
              <a:spcAft>
                <a:spcPts val="0"/>
              </a:spcAft>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Antiviral testing in cell culture has addressed the potential issue of cytotoxicity by monolayer pretreatment with cranberry and Concord grape juices. Such [cytotoxicity] testing employed trypan blue exclusion and cell subpassage. However, confirmatory testing to identify subtle effects by juices and other phytochemicals or nutraceuticals needs to be tested by a metabolic assay. This required a non-destructive bioluminescent cytotoxicity assay, which quantitatively measures the release of adenylate kinase (AK) from damaged cells. Release of AK from damaged cells, in complex with ADP, luciferein and luciferase additives from the ToxilightR BioAssay kit, yields an ATP spark – which can be detected by placement of the reaction mix in a luminometer. The luminometer was procured through a GRTI grant, which was used in this collaborative effort.</a:t>
            </a:r>
          </a:p>
          <a:p>
            <a:pPr marL="0" marR="0" lvl="0" indent="0" algn="l" rtl="0">
              <a:lnSpc>
                <a:spcPct val="80000"/>
              </a:lnSpc>
              <a:spcBef>
                <a:spcPts val="2000"/>
              </a:spcBef>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After the assay was perfected, the data collected from the luminometer showed that 50% Purple, Niagara, and pure cranberry juice reveal no cytotoxicity to monkey kidney cells grown in monolayer culture. This data confirms earlier results in that the antiviral effects were clearly due to the juices, and not artifact associated to host cell cytotoxicity.</a:t>
            </a:r>
          </a:p>
        </p:txBody>
      </p:sp>
      <p:sp>
        <p:nvSpPr>
          <p:cNvPr id="192" name="Shape 19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20</a:t>
            </a:fld>
            <a:endParaRPr lang="en-US" sz="3600" b="0" i="0" u="none" strike="noStrike" cap="none">
              <a:solidFill>
                <a:schemeClr val="lt1"/>
              </a:solidFill>
              <a:latin typeface="Source Sans Pro"/>
              <a:ea typeface="Source Sans Pro"/>
              <a:cs typeface="Source Sans Pro"/>
              <a:sym typeface="Source Sans Pro"/>
            </a:endParaRPr>
          </a:p>
        </p:txBody>
      </p:sp>
      <p:sp>
        <p:nvSpPr>
          <p:cNvPr id="4" name="TextBox 3">
            <a:extLst>
              <a:ext uri="{FF2B5EF4-FFF2-40B4-BE49-F238E27FC236}">
                <a16:creationId xmlns:a16="http://schemas.microsoft.com/office/drawing/2014/main" id="{86964956-049B-4FA7-848E-8F72F2875C7F}"/>
              </a:ext>
            </a:extLst>
          </p:cNvPr>
          <p:cNvSpPr txBox="1"/>
          <p:nvPr/>
        </p:nvSpPr>
        <p:spPr>
          <a:xfrm>
            <a:off x="692862" y="457506"/>
            <a:ext cx="8226221" cy="707886"/>
          </a:xfrm>
          <a:prstGeom prst="rect">
            <a:avLst/>
          </a:prstGeom>
          <a:noFill/>
        </p:spPr>
        <p:txBody>
          <a:bodyPr wrap="square">
            <a:spAutoFit/>
          </a:bodyPr>
          <a:lstStyle/>
          <a:p>
            <a:r>
              <a:rPr lang="en-US" sz="2000" b="1"/>
              <a:t>Identify the </a:t>
            </a:r>
            <a:r>
              <a:rPr lang="en-US" sz="2000" b="1">
                <a:solidFill>
                  <a:srgbClr val="00B0F0"/>
                </a:solidFill>
              </a:rPr>
              <a:t>motivation/significance</a:t>
            </a:r>
            <a:r>
              <a:rPr lang="en-US" sz="2000" b="1"/>
              <a:t>, </a:t>
            </a:r>
            <a:r>
              <a:rPr lang="en-US" sz="2000" b="1">
                <a:solidFill>
                  <a:schemeClr val="accent1"/>
                </a:solidFill>
              </a:rPr>
              <a:t>question/objective</a:t>
            </a:r>
            <a:r>
              <a:rPr lang="en-US" sz="2000" b="1"/>
              <a:t>, </a:t>
            </a:r>
            <a:r>
              <a:rPr lang="en-US" sz="2000" b="1">
                <a:solidFill>
                  <a:srgbClr val="7030A0"/>
                </a:solidFill>
              </a:rPr>
              <a:t>methodology</a:t>
            </a:r>
            <a:r>
              <a:rPr lang="en-US" sz="2000" b="1"/>
              <a:t>, </a:t>
            </a:r>
            <a:r>
              <a:rPr lang="en-US" sz="2000" b="1">
                <a:solidFill>
                  <a:srgbClr val="00B050"/>
                </a:solidFill>
              </a:rPr>
              <a:t>conclusions/results/predictions</a:t>
            </a:r>
            <a:r>
              <a:rPr lang="en-US" sz="2000" b="1"/>
              <a:t>, and </a:t>
            </a:r>
            <a:r>
              <a:rPr lang="en-US" sz="2000" b="1">
                <a:solidFill>
                  <a:srgbClr val="FF0000"/>
                </a:solidFill>
              </a:rPr>
              <a:t>implications</a:t>
            </a:r>
            <a:endParaRPr lang="en-US" sz="2000"/>
          </a:p>
        </p:txBody>
      </p:sp>
    </p:spTree>
    <p:extLst>
      <p:ext uri="{BB962C8B-B14F-4D97-AF65-F5344CB8AC3E}">
        <p14:creationId xmlns:p14="http://schemas.microsoft.com/office/powerpoint/2010/main" val="987912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a:spLocks noGrp="1"/>
          </p:cNvSpPr>
          <p:nvPr>
            <p:ph idx="1"/>
          </p:nvPr>
        </p:nvSpPr>
        <p:spPr>
          <a:xfrm>
            <a:off x="549274" y="1261871"/>
            <a:ext cx="8173818" cy="541439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600" b="1" i="0" u="none" strike="noStrike" cap="none">
                <a:solidFill>
                  <a:srgbClr val="595959"/>
                </a:solidFill>
                <a:latin typeface="Source Sans Pro"/>
                <a:ea typeface="Source Sans Pro"/>
                <a:cs typeface="Source Sans Pro"/>
                <a:sym typeface="Source Sans Pro"/>
              </a:rPr>
              <a:t>Title: Cranberry Juice And Grape Juice As Anti-Viral Agents and Cytotoxicity Studies</a:t>
            </a:r>
          </a:p>
          <a:p>
            <a:pPr marL="0" indent="0">
              <a:lnSpc>
                <a:spcPct val="80000"/>
              </a:lnSpc>
              <a:spcBef>
                <a:spcPts val="2000"/>
              </a:spcBef>
              <a:spcAft>
                <a:spcPts val="0"/>
              </a:spcAft>
              <a:buClr>
                <a:srgbClr val="6DB7D7"/>
              </a:buClr>
              <a:buSzPct val="25000"/>
              <a:buNone/>
            </a:pPr>
            <a:r>
              <a:rPr lang="en-US" sz="1550" b="0" i="0" u="none" strike="noStrike" cap="none">
                <a:solidFill>
                  <a:srgbClr val="00B0F0"/>
                </a:solidFill>
                <a:ea typeface="Source Sans Pro"/>
                <a:cs typeface="Source Sans Pro"/>
                <a:sym typeface="Source Sans Pro"/>
              </a:rPr>
              <a:t>Defined phytochemicals in potable juices (grape juice and cranberry juice) have been shown to possess antiviral properties both in vitro and in vivo. However, cytotoxicity by chemical treatment of cells may mask any antiviral effects.</a:t>
            </a:r>
            <a:r>
              <a:rPr lang="en-US" sz="1550" b="0" i="0" u="none" strike="noStrike" cap="none">
                <a:solidFill>
                  <a:srgbClr val="FF9432"/>
                </a:solidFill>
                <a:ea typeface="Source Sans Pro"/>
                <a:cs typeface="Source Sans Pro"/>
                <a:sym typeface="Source Sans Pro"/>
              </a:rPr>
              <a:t> </a:t>
            </a:r>
            <a:r>
              <a:rPr lang="en-US" sz="1550" b="0" i="0" u="none" strike="noStrike" cap="none">
                <a:solidFill>
                  <a:schemeClr val="accent1"/>
                </a:solidFill>
                <a:ea typeface="Source Sans Pro"/>
                <a:cs typeface="Source Sans Pro"/>
                <a:sym typeface="Source Sans Pro"/>
              </a:rPr>
              <a:t>Accordingly, testing is critical to validate the effect of the juices in question as antiviral agents.</a:t>
            </a:r>
            <a:r>
              <a:rPr lang="en-US" sz="1550">
                <a:solidFill>
                  <a:schemeClr val="accent1"/>
                </a:solidFill>
                <a:ea typeface="Source Sans Pro"/>
                <a:cs typeface="Source Sans Pro"/>
                <a:sym typeface="Source Sans Pro"/>
              </a:rPr>
              <a:t> </a:t>
            </a:r>
            <a:endParaRPr lang="en-US" sz="1550" b="0" i="0" u="none" strike="noStrike" cap="none">
              <a:solidFill>
                <a:schemeClr val="accent1"/>
              </a:solidFill>
              <a:ea typeface="Source Sans Pro"/>
              <a:cs typeface="Source Sans Pro"/>
            </a:endParaRPr>
          </a:p>
          <a:p>
            <a:pPr marL="0" indent="0">
              <a:lnSpc>
                <a:spcPct val="80000"/>
              </a:lnSpc>
              <a:spcBef>
                <a:spcPts val="2000"/>
              </a:spcBef>
              <a:spcAft>
                <a:spcPts val="0"/>
              </a:spcAft>
              <a:buClr>
                <a:srgbClr val="6DB7D7"/>
              </a:buClr>
              <a:buSzPct val="25000"/>
              <a:buNone/>
            </a:pPr>
            <a:r>
              <a:rPr lang="en-US" sz="1550" b="0" i="0" u="none" strike="noStrike" cap="none">
                <a:solidFill>
                  <a:srgbClr val="7030A0"/>
                </a:solidFill>
                <a:ea typeface="Source Sans Pro"/>
                <a:cs typeface="Source Sans Pro"/>
                <a:sym typeface="Source Sans Pro"/>
              </a:rPr>
              <a:t>Antiviral testing in cell culture has addressed the potential issue of cytotoxicity by monolayer pretreatment with cranberry and Concord grape juices. Such [cytotoxicity] testing employed trypan blue exclusion and cell </a:t>
            </a:r>
            <a:r>
              <a:rPr lang="en-US" sz="1550" b="0" i="0" u="none" strike="noStrike" cap="none" err="1">
                <a:solidFill>
                  <a:srgbClr val="7030A0"/>
                </a:solidFill>
                <a:ea typeface="Source Sans Pro"/>
                <a:cs typeface="Source Sans Pro"/>
                <a:sym typeface="Source Sans Pro"/>
              </a:rPr>
              <a:t>subpassage</a:t>
            </a:r>
            <a:r>
              <a:rPr lang="en-US" sz="1550" b="0" i="0" u="none" strike="noStrike" cap="none">
                <a:solidFill>
                  <a:srgbClr val="7030A0"/>
                </a:solidFill>
                <a:ea typeface="Source Sans Pro"/>
                <a:cs typeface="Source Sans Pro"/>
                <a:sym typeface="Source Sans Pro"/>
              </a:rPr>
              <a:t>. However, confirmatory testing to identify subtle effects by juices and other phytochemicals or nutraceuticals needs to be tested by a metabolic assay. This required a non-destructive bioluminescent cytotoxicity assay, which quantitatively measures the release of adenylate kinase (AK) from damaged cells. Release of AK from damaged cells, in complex with ADP, </a:t>
            </a:r>
            <a:r>
              <a:rPr lang="en-US" sz="1550" b="0" i="0" u="none" strike="noStrike" cap="none" err="1">
                <a:solidFill>
                  <a:srgbClr val="7030A0"/>
                </a:solidFill>
                <a:ea typeface="Source Sans Pro"/>
                <a:cs typeface="Source Sans Pro"/>
                <a:sym typeface="Source Sans Pro"/>
              </a:rPr>
              <a:t>luciferein</a:t>
            </a:r>
            <a:r>
              <a:rPr lang="en-US" sz="1550" b="0" i="0" u="none" strike="noStrike" cap="none">
                <a:solidFill>
                  <a:srgbClr val="7030A0"/>
                </a:solidFill>
                <a:ea typeface="Source Sans Pro"/>
                <a:cs typeface="Source Sans Pro"/>
                <a:sym typeface="Source Sans Pro"/>
              </a:rPr>
              <a:t> and luciferase additives from the </a:t>
            </a:r>
            <a:r>
              <a:rPr lang="en-US" sz="1550" b="0" i="0" u="none" strike="noStrike" cap="none" err="1">
                <a:solidFill>
                  <a:srgbClr val="7030A0"/>
                </a:solidFill>
                <a:ea typeface="Source Sans Pro"/>
                <a:cs typeface="Source Sans Pro"/>
                <a:sym typeface="Source Sans Pro"/>
              </a:rPr>
              <a:t>ToxilightR</a:t>
            </a:r>
            <a:r>
              <a:rPr lang="en-US" sz="1550" b="0" i="0" u="none" strike="noStrike" cap="none">
                <a:solidFill>
                  <a:srgbClr val="7030A0"/>
                </a:solidFill>
                <a:ea typeface="Source Sans Pro"/>
                <a:cs typeface="Source Sans Pro"/>
                <a:sym typeface="Source Sans Pro"/>
              </a:rPr>
              <a:t> </a:t>
            </a:r>
            <a:r>
              <a:rPr lang="en-US" sz="1550" b="0" i="0" u="none" strike="noStrike" cap="none" err="1">
                <a:solidFill>
                  <a:srgbClr val="7030A0"/>
                </a:solidFill>
                <a:ea typeface="Source Sans Pro"/>
                <a:cs typeface="Source Sans Pro"/>
                <a:sym typeface="Source Sans Pro"/>
              </a:rPr>
              <a:t>BioAssay</a:t>
            </a:r>
            <a:r>
              <a:rPr lang="en-US" sz="1550" b="0" i="0" u="none" strike="noStrike" cap="none">
                <a:solidFill>
                  <a:srgbClr val="7030A0"/>
                </a:solidFill>
                <a:ea typeface="Source Sans Pro"/>
                <a:cs typeface="Source Sans Pro"/>
                <a:sym typeface="Source Sans Pro"/>
              </a:rPr>
              <a:t> kit, yields an ATP spark – which can be detected by placement of the reaction mix in a luminometer. The luminometer was procured through a GRTI grant, which was used in this collaborative effort.</a:t>
            </a:r>
            <a:r>
              <a:rPr lang="en-US" sz="1550">
                <a:solidFill>
                  <a:srgbClr val="7030A0"/>
                </a:solidFill>
                <a:ea typeface="Source Sans Pro"/>
                <a:cs typeface="Source Sans Pro"/>
                <a:sym typeface="Source Sans Pro"/>
              </a:rPr>
              <a:t> </a:t>
            </a:r>
            <a:endParaRPr lang="en-US" sz="1550">
              <a:solidFill>
                <a:srgbClr val="7030A0"/>
              </a:solidFill>
              <a:ea typeface="Source Sans Pro"/>
              <a:cs typeface="Source Sans Pro"/>
            </a:endParaRPr>
          </a:p>
          <a:p>
            <a:pPr marL="0" marR="0" lvl="0" indent="0" algn="l" rtl="0">
              <a:lnSpc>
                <a:spcPct val="80000"/>
              </a:lnSpc>
              <a:spcBef>
                <a:spcPts val="2000"/>
              </a:spcBef>
              <a:spcAft>
                <a:spcPts val="0"/>
              </a:spcAft>
              <a:buClr>
                <a:srgbClr val="6DB7D7"/>
              </a:buClr>
              <a:buSzPct val="25000"/>
              <a:buFont typeface="Noto Sans Symbols"/>
              <a:buNone/>
            </a:pPr>
            <a:r>
              <a:rPr lang="en-US" sz="1550" b="0" i="0" u="none" strike="noStrike" cap="none">
                <a:solidFill>
                  <a:srgbClr val="00BC00"/>
                </a:solidFill>
                <a:ea typeface="Source Sans Pro"/>
                <a:cs typeface="Source Sans Pro"/>
                <a:sym typeface="Source Sans Pro"/>
              </a:rPr>
              <a:t>After the assay was perfected, the data collected from the luminometer showed that 50% Purple, Niagara, and pure cranberry juice reveal no cytotoxicity to monkey kidney cells grown in monolayer culture. </a:t>
            </a:r>
            <a:r>
              <a:rPr lang="en-US" sz="1550" b="0" i="0" u="none" strike="noStrike" cap="none">
                <a:solidFill>
                  <a:srgbClr val="FF0000"/>
                </a:solidFill>
                <a:ea typeface="Source Sans Pro"/>
                <a:cs typeface="Source Sans Pro"/>
                <a:sym typeface="Source Sans Pro"/>
              </a:rPr>
              <a:t>This data confirms earlier results in that the antiviral effects were clearly due to the juices, and not artifact associated to host cell cytotoxicity</a:t>
            </a:r>
            <a:r>
              <a:rPr lang="en-US" sz="1550" b="1" i="0" u="none" strike="noStrike" cap="none">
                <a:solidFill>
                  <a:srgbClr val="FF0000"/>
                </a:solidFill>
                <a:ea typeface="Source Sans Pro"/>
                <a:cs typeface="Source Sans Pro"/>
                <a:sym typeface="Source Sans Pro"/>
              </a:rPr>
              <a:t>.</a:t>
            </a:r>
            <a:r>
              <a:rPr lang="en-US" sz="1550" b="1">
                <a:solidFill>
                  <a:srgbClr val="FF0000"/>
                </a:solidFill>
                <a:ea typeface="Source Sans Pro"/>
                <a:cs typeface="Source Sans Pro"/>
                <a:sym typeface="Source Sans Pro"/>
              </a:rPr>
              <a:t> </a:t>
            </a:r>
            <a:endParaRPr lang="en-US" sz="1550" b="1" i="0" u="none" strike="noStrike" cap="none">
              <a:solidFill>
                <a:srgbClr val="FF0000"/>
              </a:solidFill>
              <a:ea typeface="Source Sans Pro"/>
              <a:cs typeface="Source Sans Pro"/>
            </a:endParaRPr>
          </a:p>
        </p:txBody>
      </p:sp>
      <p:sp>
        <p:nvSpPr>
          <p:cNvPr id="214" name="Shape 214"/>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21</a:t>
            </a:fld>
            <a:endParaRPr lang="en-US" sz="3600" b="0" i="0" u="none" strike="noStrike" cap="none">
              <a:solidFill>
                <a:schemeClr val="lt1"/>
              </a:solidFill>
              <a:latin typeface="Source Sans Pro"/>
              <a:ea typeface="Source Sans Pro"/>
              <a:cs typeface="Source Sans Pro"/>
              <a:sym typeface="Source Sans Pro"/>
            </a:endParaRPr>
          </a:p>
        </p:txBody>
      </p:sp>
      <p:sp>
        <p:nvSpPr>
          <p:cNvPr id="3" name="Oval 2">
            <a:extLst>
              <a:ext uri="{FF2B5EF4-FFF2-40B4-BE49-F238E27FC236}">
                <a16:creationId xmlns:a16="http://schemas.microsoft.com/office/drawing/2014/main" id="{33D99ED2-8392-455E-8074-0E7AE7554A1C}"/>
              </a:ext>
            </a:extLst>
          </p:cNvPr>
          <p:cNvSpPr/>
          <p:nvPr/>
        </p:nvSpPr>
        <p:spPr>
          <a:xfrm>
            <a:off x="0" y="2177915"/>
            <a:ext cx="1846263" cy="95235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cs typeface="Calibri"/>
              </a:rPr>
              <a:t>Question</a:t>
            </a:r>
            <a:endParaRPr lang="en-US" sz="1800">
              <a:solidFill>
                <a:srgbClr val="000000"/>
              </a:solidFill>
            </a:endParaRPr>
          </a:p>
        </p:txBody>
      </p:sp>
      <p:sp>
        <p:nvSpPr>
          <p:cNvPr id="4" name="Oval 3">
            <a:extLst>
              <a:ext uri="{FF2B5EF4-FFF2-40B4-BE49-F238E27FC236}">
                <a16:creationId xmlns:a16="http://schemas.microsoft.com/office/drawing/2014/main" id="{30FB0177-FBB2-4BD3-B18D-D2EEEF61681A}"/>
              </a:ext>
            </a:extLst>
          </p:cNvPr>
          <p:cNvSpPr/>
          <p:nvPr/>
        </p:nvSpPr>
        <p:spPr>
          <a:xfrm>
            <a:off x="0" y="5086350"/>
            <a:ext cx="1846263" cy="95235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Implications</a:t>
            </a:r>
          </a:p>
        </p:txBody>
      </p:sp>
      <p:sp>
        <p:nvSpPr>
          <p:cNvPr id="5" name="Oval 4">
            <a:extLst>
              <a:ext uri="{FF2B5EF4-FFF2-40B4-BE49-F238E27FC236}">
                <a16:creationId xmlns:a16="http://schemas.microsoft.com/office/drawing/2014/main" id="{EFBC12BB-3854-47FC-B5DE-44A274374FF5}"/>
              </a:ext>
            </a:extLst>
          </p:cNvPr>
          <p:cNvSpPr/>
          <p:nvPr/>
        </p:nvSpPr>
        <p:spPr>
          <a:xfrm>
            <a:off x="0" y="4068433"/>
            <a:ext cx="1846263" cy="95235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Results</a:t>
            </a:r>
          </a:p>
        </p:txBody>
      </p:sp>
      <p:sp>
        <p:nvSpPr>
          <p:cNvPr id="6" name="Oval 5">
            <a:extLst>
              <a:ext uri="{FF2B5EF4-FFF2-40B4-BE49-F238E27FC236}">
                <a16:creationId xmlns:a16="http://schemas.microsoft.com/office/drawing/2014/main" id="{A1D854C1-EC30-4414-ABF9-072F21F9EEEA}"/>
              </a:ext>
            </a:extLst>
          </p:cNvPr>
          <p:cNvSpPr/>
          <p:nvPr/>
        </p:nvSpPr>
        <p:spPr>
          <a:xfrm>
            <a:off x="0" y="3105150"/>
            <a:ext cx="1846263" cy="95235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Methodology</a:t>
            </a:r>
          </a:p>
        </p:txBody>
      </p:sp>
      <p:sp>
        <p:nvSpPr>
          <p:cNvPr id="7" name="Oval 6">
            <a:extLst>
              <a:ext uri="{FF2B5EF4-FFF2-40B4-BE49-F238E27FC236}">
                <a16:creationId xmlns:a16="http://schemas.microsoft.com/office/drawing/2014/main" id="{7567AB87-0AF7-4DC3-954F-516DF7714851}"/>
              </a:ext>
            </a:extLst>
          </p:cNvPr>
          <p:cNvSpPr/>
          <p:nvPr/>
        </p:nvSpPr>
        <p:spPr>
          <a:xfrm>
            <a:off x="0" y="1229010"/>
            <a:ext cx="1846263" cy="95235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Motivation</a:t>
            </a:r>
          </a:p>
        </p:txBody>
      </p:sp>
      <p:sp>
        <p:nvSpPr>
          <p:cNvPr id="9" name="TextBox 8">
            <a:extLst>
              <a:ext uri="{FF2B5EF4-FFF2-40B4-BE49-F238E27FC236}">
                <a16:creationId xmlns:a16="http://schemas.microsoft.com/office/drawing/2014/main" id="{3893FB3E-023B-4F52-BF4C-D2E31C41D6A2}"/>
              </a:ext>
            </a:extLst>
          </p:cNvPr>
          <p:cNvSpPr txBox="1"/>
          <p:nvPr/>
        </p:nvSpPr>
        <p:spPr>
          <a:xfrm>
            <a:off x="692862" y="457506"/>
            <a:ext cx="8226221" cy="707886"/>
          </a:xfrm>
          <a:prstGeom prst="rect">
            <a:avLst/>
          </a:prstGeom>
          <a:noFill/>
        </p:spPr>
        <p:txBody>
          <a:bodyPr wrap="square">
            <a:spAutoFit/>
          </a:bodyPr>
          <a:lstStyle/>
          <a:p>
            <a:r>
              <a:rPr lang="en-US" sz="2000" b="1"/>
              <a:t>Identify the </a:t>
            </a:r>
            <a:r>
              <a:rPr lang="en-US" sz="2000" b="1">
                <a:solidFill>
                  <a:srgbClr val="00B0F0"/>
                </a:solidFill>
              </a:rPr>
              <a:t>motivation/significance</a:t>
            </a:r>
            <a:r>
              <a:rPr lang="en-US" sz="2000" b="1"/>
              <a:t>, </a:t>
            </a:r>
            <a:r>
              <a:rPr lang="en-US" sz="2000" b="1">
                <a:solidFill>
                  <a:schemeClr val="accent1"/>
                </a:solidFill>
              </a:rPr>
              <a:t>question/objective</a:t>
            </a:r>
            <a:r>
              <a:rPr lang="en-US" sz="2000" b="1"/>
              <a:t>, </a:t>
            </a:r>
            <a:r>
              <a:rPr lang="en-US" sz="2000" b="1">
                <a:solidFill>
                  <a:srgbClr val="7030A0"/>
                </a:solidFill>
              </a:rPr>
              <a:t>methodology</a:t>
            </a:r>
            <a:r>
              <a:rPr lang="en-US" sz="2000" b="1"/>
              <a:t>, </a:t>
            </a:r>
            <a:r>
              <a:rPr lang="en-US" sz="2000" b="1">
                <a:solidFill>
                  <a:srgbClr val="00B050"/>
                </a:solidFill>
              </a:rPr>
              <a:t>conclusions/results/predictions</a:t>
            </a:r>
            <a:r>
              <a:rPr lang="en-US" sz="2000" b="1"/>
              <a:t>, and </a:t>
            </a:r>
            <a:r>
              <a:rPr lang="en-US" sz="2000" b="1">
                <a:solidFill>
                  <a:srgbClr val="FF0000"/>
                </a:solidFill>
              </a:rPr>
              <a:t>implications</a:t>
            </a:r>
            <a:endParaRPr lang="en-US" sz="2000"/>
          </a:p>
        </p:txBody>
      </p:sp>
    </p:spTree>
    <p:extLst>
      <p:ext uri="{BB962C8B-B14F-4D97-AF65-F5344CB8AC3E}">
        <p14:creationId xmlns:p14="http://schemas.microsoft.com/office/powerpoint/2010/main" val="11935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descr="Olympic-rings.jpg"/>
          <p:cNvPicPr preferRelativeResize="0"/>
          <p:nvPr/>
        </p:nvPicPr>
        <p:blipFill rotWithShape="1">
          <a:blip r:embed="rId3">
            <a:alphaModFix/>
          </a:blip>
          <a:srcRect l="3180" t="10635" r="4176" b="9600"/>
          <a:stretch/>
        </p:blipFill>
        <p:spPr>
          <a:xfrm>
            <a:off x="603504" y="1524000"/>
            <a:ext cx="7936991" cy="3840479"/>
          </a:xfrm>
          <a:prstGeom prst="rect">
            <a:avLst/>
          </a:prstGeom>
          <a:noFill/>
          <a:ln>
            <a:noFill/>
          </a:ln>
        </p:spPr>
      </p:pic>
      <p:sp>
        <p:nvSpPr>
          <p:cNvPr id="284" name="Shape 284"/>
          <p:cNvSpPr txBox="1"/>
          <p:nvPr/>
        </p:nvSpPr>
        <p:spPr>
          <a:xfrm>
            <a:off x="4905533" y="3551212"/>
            <a:ext cx="20574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t>
            </a:r>
          </a:p>
          <a:p>
            <a:pPr marL="0" marR="0" lvl="0" indent="0" algn="ctr" rtl="0">
              <a:spcBef>
                <a:spcPts val="0"/>
              </a:spcBef>
              <a:buSzPct val="25000"/>
              <a:buNone/>
            </a:pPr>
            <a:r>
              <a:rPr lang="en-US" sz="2400" b="1">
                <a:solidFill>
                  <a:schemeClr val="dk1"/>
                </a:solidFill>
                <a:latin typeface="Calibri"/>
                <a:ea typeface="Calibri"/>
                <a:cs typeface="Calibri"/>
                <a:sym typeface="Calibri"/>
              </a:rPr>
              <a:t>tailored to an</a:t>
            </a:r>
          </a:p>
          <a:p>
            <a:pPr marL="0" marR="0" lvl="0" indent="0" algn="ctr" rtl="0">
              <a:spcBef>
                <a:spcPts val="0"/>
              </a:spcBef>
              <a:buSzPct val="25000"/>
              <a:buNone/>
            </a:pPr>
            <a:r>
              <a:rPr lang="en-US" sz="2400" b="1">
                <a:solidFill>
                  <a:srgbClr val="C00000"/>
                </a:solidFill>
                <a:latin typeface="Calibri"/>
                <a:ea typeface="Calibri"/>
                <a:cs typeface="Calibri"/>
                <a:sym typeface="Calibri"/>
              </a:rPr>
              <a:t>audience </a:t>
            </a:r>
          </a:p>
        </p:txBody>
      </p:sp>
      <p:sp>
        <p:nvSpPr>
          <p:cNvPr id="285" name="Shape 285"/>
          <p:cNvSpPr txBox="1"/>
          <p:nvPr/>
        </p:nvSpPr>
        <p:spPr>
          <a:xfrm>
            <a:off x="3656012" y="2168775"/>
            <a:ext cx="18288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t>
            </a:r>
            <a:r>
              <a:rPr lang="en-US" sz="2400" b="1">
                <a:solidFill>
                  <a:srgbClr val="C00000"/>
                </a:solidFill>
                <a:latin typeface="Calibri"/>
                <a:ea typeface="Calibri"/>
                <a:cs typeface="Calibri"/>
                <a:sym typeface="Calibri"/>
              </a:rPr>
              <a:t>discipline-specific</a:t>
            </a:r>
          </a:p>
        </p:txBody>
      </p:sp>
      <p:sp>
        <p:nvSpPr>
          <p:cNvPr id="286" name="Shape 286"/>
          <p:cNvSpPr txBox="1"/>
          <p:nvPr/>
        </p:nvSpPr>
        <p:spPr>
          <a:xfrm>
            <a:off x="927100" y="2248752"/>
            <a:ext cx="1920239" cy="83099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 clear</a:t>
            </a:r>
          </a:p>
          <a:p>
            <a:pPr marL="0" marR="0" lvl="0" indent="0" algn="ctr" rtl="0">
              <a:spcBef>
                <a:spcPts val="0"/>
              </a:spcBef>
              <a:buSzPct val="25000"/>
              <a:buNone/>
            </a:pPr>
            <a:r>
              <a:rPr lang="en-US" sz="2400" b="1">
                <a:solidFill>
                  <a:srgbClr val="C00000"/>
                </a:solidFill>
                <a:latin typeface="Calibri"/>
                <a:ea typeface="Calibri"/>
                <a:cs typeface="Calibri"/>
                <a:sym typeface="Calibri"/>
              </a:rPr>
              <a:t>summary</a:t>
            </a:r>
          </a:p>
        </p:txBody>
      </p:sp>
      <p:sp>
        <p:nvSpPr>
          <p:cNvPr id="287" name="Shape 287"/>
          <p:cNvSpPr txBox="1"/>
          <p:nvPr/>
        </p:nvSpPr>
        <p:spPr>
          <a:xfrm>
            <a:off x="6437405" y="2150528"/>
            <a:ext cx="18288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uses </a:t>
            </a:r>
            <a:r>
              <a:rPr lang="en-US" sz="2400" b="1">
                <a:solidFill>
                  <a:srgbClr val="C00000"/>
                </a:solidFill>
                <a:latin typeface="Calibri"/>
                <a:ea typeface="Calibri"/>
                <a:cs typeface="Calibri"/>
                <a:sym typeface="Calibri"/>
              </a:rPr>
              <a:t>keywords</a:t>
            </a:r>
            <a:r>
              <a:rPr lang="en-US" sz="2400" b="1">
                <a:solidFill>
                  <a:schemeClr val="dk1"/>
                </a:solidFill>
                <a:latin typeface="Calibri"/>
                <a:ea typeface="Calibri"/>
                <a:cs typeface="Calibri"/>
                <a:sym typeface="Calibri"/>
              </a:rPr>
              <a:t> as tags</a:t>
            </a:r>
          </a:p>
        </p:txBody>
      </p:sp>
      <p:sp>
        <p:nvSpPr>
          <p:cNvPr id="288" name="Shape 288"/>
          <p:cNvSpPr txBox="1"/>
          <p:nvPr/>
        </p:nvSpPr>
        <p:spPr>
          <a:xfrm>
            <a:off x="2240168" y="3551214"/>
            <a:ext cx="20574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adds </a:t>
            </a:r>
          </a:p>
          <a:p>
            <a:pPr marL="0" marR="0" lvl="0" indent="0" algn="ctr" rtl="0">
              <a:spcBef>
                <a:spcPts val="0"/>
              </a:spcBef>
              <a:buSzPct val="25000"/>
              <a:buNone/>
            </a:pPr>
            <a:r>
              <a:rPr lang="en-US" sz="2400" b="1">
                <a:solidFill>
                  <a:srgbClr val="C00000"/>
                </a:solidFill>
                <a:latin typeface="Calibri"/>
                <a:ea typeface="Calibri"/>
                <a:cs typeface="Calibri"/>
                <a:sym typeface="Calibri"/>
              </a:rPr>
              <a:t>no new information</a:t>
            </a:r>
          </a:p>
        </p:txBody>
      </p:sp>
      <p:sp>
        <p:nvSpPr>
          <p:cNvPr id="289" name="Shape 289"/>
          <p:cNvSpPr txBox="1">
            <a:spLocks noGrp="1"/>
          </p:cNvSpPr>
          <p:nvPr>
            <p:ph type="title"/>
          </p:nvPr>
        </p:nvSpPr>
        <p:spPr>
          <a:xfrm>
            <a:off x="798512" y="0"/>
            <a:ext cx="7543800" cy="1450757"/>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A Successful </a:t>
            </a:r>
            <a:r>
              <a:rPr lang="en-US" sz="4600" b="1">
                <a:solidFill>
                  <a:schemeClr val="accent1"/>
                </a:solidFill>
                <a:ea typeface="Source Sans Pro"/>
                <a:cs typeface="Source Sans Pro"/>
                <a:sym typeface="Source Sans Pro"/>
              </a:rPr>
              <a:t>A</a:t>
            </a:r>
            <a:r>
              <a:rPr lang="en-US" sz="4600" b="1" i="0" u="none" strike="noStrike" cap="none">
                <a:solidFill>
                  <a:schemeClr val="accent1"/>
                </a:solidFill>
                <a:ea typeface="Source Sans Pro"/>
                <a:cs typeface="Source Sans Pro"/>
                <a:sym typeface="Source Sans Pro"/>
              </a:rPr>
              <a:t>bstract…</a:t>
            </a:r>
          </a:p>
        </p:txBody>
      </p:sp>
      <p:sp>
        <p:nvSpPr>
          <p:cNvPr id="290" name="Shape 290"/>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22</a:t>
            </a:fld>
            <a:endParaRPr lang="en-US" sz="36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ppt_w</p:attrName>
                                        </p:attrNameLst>
                                      </p:cBhvr>
                                      <p:tavLst>
                                        <p:tav tm="0">
                                          <p:val>
                                            <p:strVal val="0"/>
                                          </p:val>
                                        </p:tav>
                                        <p:tav tm="100000">
                                          <p:val>
                                            <p:strVal val="#ppt_w"/>
                                          </p:val>
                                        </p:tav>
                                      </p:tavLst>
                                    </p:anim>
                                    <p:anim calcmode="lin" valueType="num">
                                      <p:cBhvr additive="base">
                                        <p:cTn id="8" dur="500"/>
                                        <p:tgtEl>
                                          <p:spTgt spid="2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8"/>
                                        </p:tgtEl>
                                        <p:attrNameLst>
                                          <p:attrName>style.visibility</p:attrName>
                                        </p:attrNameLst>
                                      </p:cBhvr>
                                      <p:to>
                                        <p:strVal val="visible"/>
                                      </p:to>
                                    </p:set>
                                    <p:anim calcmode="lin" valueType="num">
                                      <p:cBhvr additive="base">
                                        <p:cTn id="13" dur="500"/>
                                        <p:tgtEl>
                                          <p:spTgt spid="288"/>
                                        </p:tgtEl>
                                        <p:attrNameLst>
                                          <p:attrName>ppt_w</p:attrName>
                                        </p:attrNameLst>
                                      </p:cBhvr>
                                      <p:tavLst>
                                        <p:tav tm="0">
                                          <p:val>
                                            <p:strVal val="0"/>
                                          </p:val>
                                        </p:tav>
                                        <p:tav tm="100000">
                                          <p:val>
                                            <p:strVal val="#ppt_w"/>
                                          </p:val>
                                        </p:tav>
                                      </p:tavLst>
                                    </p:anim>
                                    <p:anim calcmode="lin" valueType="num">
                                      <p:cBhvr additive="base">
                                        <p:cTn id="14" dur="500"/>
                                        <p:tgtEl>
                                          <p:spTgt spid="28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5"/>
                                        </p:tgtEl>
                                        <p:attrNameLst>
                                          <p:attrName>style.visibility</p:attrName>
                                        </p:attrNameLst>
                                      </p:cBhvr>
                                      <p:to>
                                        <p:strVal val="visible"/>
                                      </p:to>
                                    </p:set>
                                    <p:anim calcmode="lin" valueType="num">
                                      <p:cBhvr additive="base">
                                        <p:cTn id="19" dur="500"/>
                                        <p:tgtEl>
                                          <p:spTgt spid="285"/>
                                        </p:tgtEl>
                                        <p:attrNameLst>
                                          <p:attrName>ppt_w</p:attrName>
                                        </p:attrNameLst>
                                      </p:cBhvr>
                                      <p:tavLst>
                                        <p:tav tm="0">
                                          <p:val>
                                            <p:strVal val="0"/>
                                          </p:val>
                                        </p:tav>
                                        <p:tav tm="100000">
                                          <p:val>
                                            <p:strVal val="#ppt_w"/>
                                          </p:val>
                                        </p:tav>
                                      </p:tavLst>
                                    </p:anim>
                                    <p:anim calcmode="lin" valueType="num">
                                      <p:cBhvr additive="base">
                                        <p:cTn id="20" dur="500"/>
                                        <p:tgtEl>
                                          <p:spTgt spid="285"/>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84"/>
                                        </p:tgtEl>
                                        <p:attrNameLst>
                                          <p:attrName>style.visibility</p:attrName>
                                        </p:attrNameLst>
                                      </p:cBhvr>
                                      <p:to>
                                        <p:strVal val="visible"/>
                                      </p:to>
                                    </p:set>
                                    <p:anim calcmode="lin" valueType="num">
                                      <p:cBhvr additive="base">
                                        <p:cTn id="25" dur="500"/>
                                        <p:tgtEl>
                                          <p:spTgt spid="284"/>
                                        </p:tgtEl>
                                        <p:attrNameLst>
                                          <p:attrName>ppt_w</p:attrName>
                                        </p:attrNameLst>
                                      </p:cBhvr>
                                      <p:tavLst>
                                        <p:tav tm="0">
                                          <p:val>
                                            <p:strVal val="0"/>
                                          </p:val>
                                        </p:tav>
                                        <p:tav tm="100000">
                                          <p:val>
                                            <p:strVal val="#ppt_w"/>
                                          </p:val>
                                        </p:tav>
                                      </p:tavLst>
                                    </p:anim>
                                    <p:anim calcmode="lin" valueType="num">
                                      <p:cBhvr additive="base">
                                        <p:cTn id="26" dur="500"/>
                                        <p:tgtEl>
                                          <p:spTgt spid="284"/>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87"/>
                                        </p:tgtEl>
                                        <p:attrNameLst>
                                          <p:attrName>style.visibility</p:attrName>
                                        </p:attrNameLst>
                                      </p:cBhvr>
                                      <p:to>
                                        <p:strVal val="visible"/>
                                      </p:to>
                                    </p:set>
                                    <p:anim calcmode="lin" valueType="num">
                                      <p:cBhvr additive="base">
                                        <p:cTn id="31" dur="500"/>
                                        <p:tgtEl>
                                          <p:spTgt spid="287"/>
                                        </p:tgtEl>
                                        <p:attrNameLst>
                                          <p:attrName>ppt_w</p:attrName>
                                        </p:attrNameLst>
                                      </p:cBhvr>
                                      <p:tavLst>
                                        <p:tav tm="0">
                                          <p:val>
                                            <p:strVal val="0"/>
                                          </p:val>
                                        </p:tav>
                                        <p:tav tm="100000">
                                          <p:val>
                                            <p:strVal val="#ppt_w"/>
                                          </p:val>
                                        </p:tav>
                                      </p:tavLst>
                                    </p:anim>
                                    <p:anim calcmode="lin" valueType="num">
                                      <p:cBhvr additive="base">
                                        <p:cTn id="32" dur="500"/>
                                        <p:tgtEl>
                                          <p:spTgt spid="2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4273" y="213432"/>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Thank You!</a:t>
            </a:r>
          </a:p>
        </p:txBody>
      </p:sp>
      <p:sp>
        <p:nvSpPr>
          <p:cNvPr id="297" name="Shape 297"/>
          <p:cNvSpPr txBox="1">
            <a:spLocks noGrp="1"/>
          </p:cNvSpPr>
          <p:nvPr>
            <p:ph idx="1"/>
          </p:nvPr>
        </p:nvSpPr>
        <p:spPr>
          <a:xfrm>
            <a:off x="623308" y="1845734"/>
            <a:ext cx="8012979" cy="402336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DB7D7"/>
              </a:buClr>
              <a:buSzPct val="110000"/>
              <a:buFont typeface="Noto Sans Symbols"/>
              <a:buNone/>
            </a:pPr>
            <a:endParaRPr sz="2400" b="0" i="0" u="none" strike="noStrike" cap="none">
              <a:solidFill>
                <a:srgbClr val="595959"/>
              </a:solidFill>
              <a:latin typeface="Source Sans Pro"/>
              <a:ea typeface="Source Sans Pro"/>
              <a:cs typeface="Source Sans Pro"/>
              <a:sym typeface="Source Sans Pro"/>
            </a:endParaRPr>
          </a:p>
          <a:p>
            <a:pPr marL="349250" indent="-349250">
              <a:spcBef>
                <a:spcPts val="2000"/>
              </a:spcBef>
              <a:spcAft>
                <a:spcPts val="0"/>
              </a:spcAft>
              <a:buClr>
                <a:srgbClr val="6DB7D7"/>
              </a:buClr>
              <a:buSzPct val="25000"/>
              <a:buNone/>
            </a:pPr>
            <a:endParaRPr lang="en-US" sz="2400">
              <a:solidFill>
                <a:srgbClr val="595959"/>
              </a:solidFill>
              <a:latin typeface="Source Sans Pro"/>
              <a:cs typeface="Calibri"/>
            </a:endParaRPr>
          </a:p>
          <a:p>
            <a:pPr marL="0" indent="0">
              <a:spcBef>
                <a:spcPts val="2000"/>
              </a:spcBef>
              <a:spcAft>
                <a:spcPts val="0"/>
              </a:spcAft>
              <a:buClr>
                <a:srgbClr val="6DB7D7"/>
              </a:buClr>
              <a:buSzPct val="25000"/>
              <a:buNone/>
            </a:pPr>
            <a:r>
              <a:rPr lang="en-US" sz="2400">
                <a:solidFill>
                  <a:srgbClr val="595959"/>
                </a:solidFill>
                <a:latin typeface="Calibri"/>
                <a:cs typeface="Calibri"/>
              </a:rPr>
              <a:t>If you have any further questions, feel free to visit:</a:t>
            </a:r>
            <a:endParaRPr lang="en-US"/>
          </a:p>
          <a:p>
            <a:pPr marL="0" indent="0">
              <a:spcBef>
                <a:spcPts val="2000"/>
              </a:spcBef>
              <a:spcAft>
                <a:spcPts val="0"/>
              </a:spcAft>
              <a:buClr>
                <a:srgbClr val="6DB7D7"/>
              </a:buClr>
              <a:buSzPct val="25000"/>
              <a:buNone/>
            </a:pPr>
            <a:r>
              <a:rPr lang="en-US" sz="2400">
                <a:solidFill>
                  <a:srgbClr val="404040"/>
                </a:solidFill>
                <a:latin typeface="Calibri"/>
                <a:ea typeface="Source Sans Pro"/>
                <a:cs typeface="Calibri"/>
                <a:hlinkClick r:id="rId3"/>
              </a:rPr>
              <a:t>https://openlab.citytech.cuny.edu/writingacrossthecurriculum/</a:t>
            </a:r>
            <a:endParaRPr lang="en-US"/>
          </a:p>
          <a:p>
            <a:pPr marL="342900" lvl="1" indent="0">
              <a:spcBef>
                <a:spcPts val="600"/>
              </a:spcBef>
              <a:spcAft>
                <a:spcPts val="0"/>
              </a:spcAft>
              <a:buClr>
                <a:srgbClr val="6DB7D7"/>
              </a:buClr>
              <a:buSzPct val="25000"/>
              <a:buNone/>
            </a:pPr>
            <a:endParaRPr lang="en-US" sz="2200">
              <a:solidFill>
                <a:srgbClr val="595959"/>
              </a:solidFill>
              <a:ea typeface="Source Sans Pro"/>
              <a:cs typeface="Calibri"/>
            </a:endParaRPr>
          </a:p>
          <a:p>
            <a:pPr marL="349250" marR="0" lvl="1" indent="-6350" algn="l" rtl="0">
              <a:spcBef>
                <a:spcPts val="600"/>
              </a:spcBef>
              <a:spcAft>
                <a:spcPts val="0"/>
              </a:spcAft>
              <a:buClr>
                <a:srgbClr val="205C77"/>
              </a:buClr>
              <a:buSzPct val="25000"/>
              <a:buFont typeface="Noto Sans Symbols"/>
              <a:buNone/>
            </a:pPr>
            <a:endParaRPr sz="2200" b="0" i="0" u="none" strike="noStrike" cap="none">
              <a:solidFill>
                <a:srgbClr val="595959"/>
              </a:solidFill>
              <a:latin typeface="Source Sans Pro"/>
              <a:ea typeface="Source Sans Pro"/>
              <a:cs typeface="Source Sans Pro"/>
              <a:sym typeface="Source Sans Pro"/>
            </a:endParaRPr>
          </a:p>
          <a:p>
            <a:pPr marL="349250" marR="0" lvl="0" indent="-349250" algn="l" rtl="0">
              <a:spcBef>
                <a:spcPts val="2000"/>
              </a:spcBef>
              <a:buClr>
                <a:srgbClr val="6DB7D7"/>
              </a:buClr>
              <a:buSzPct val="110000"/>
              <a:buFont typeface="Noto Sans Symbols"/>
              <a:buNone/>
            </a:pPr>
            <a:endParaRPr sz="2400" b="0" i="0" u="none" strike="noStrike" cap="none">
              <a:solidFill>
                <a:srgbClr val="595959"/>
              </a:solidFill>
              <a:latin typeface="Source Sans Pro"/>
              <a:ea typeface="Source Sans Pro"/>
              <a:cs typeface="Source Sans Pro"/>
              <a:sym typeface="Source Sans Pro"/>
            </a:endParaRPr>
          </a:p>
        </p:txBody>
      </p:sp>
      <p:sp>
        <p:nvSpPr>
          <p:cNvPr id="298" name="Shape 298"/>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23</a:t>
            </a:fld>
            <a:endParaRPr lang="en-US" sz="3600">
              <a:solidFill>
                <a:schemeClr val="lt1"/>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Getting Started </a:t>
            </a:r>
            <a:r>
              <a:rPr lang="en-US" sz="4600" b="1">
                <a:solidFill>
                  <a:schemeClr val="accent1"/>
                </a:solidFill>
                <a:ea typeface="Source Sans Pro"/>
                <a:cs typeface="Source Sans Pro"/>
                <a:sym typeface="Source Sans Pro"/>
              </a:rPr>
              <a:t>T</a:t>
            </a:r>
            <a:r>
              <a:rPr lang="en-US" sz="4600" b="1" i="0" u="none" strike="noStrike" cap="none">
                <a:solidFill>
                  <a:schemeClr val="accent1"/>
                </a:solidFill>
                <a:ea typeface="Source Sans Pro"/>
                <a:cs typeface="Source Sans Pro"/>
                <a:sym typeface="Source Sans Pro"/>
              </a:rPr>
              <a:t>hinking about Abstracts</a:t>
            </a:r>
          </a:p>
        </p:txBody>
      </p:sp>
      <p:sp>
        <p:nvSpPr>
          <p:cNvPr id="107" name="Shape 107"/>
          <p:cNvSpPr txBox="1">
            <a:spLocks noGrp="1"/>
          </p:cNvSpPr>
          <p:nvPr>
            <p:ph idx="1"/>
          </p:nvPr>
        </p:nvSpPr>
        <p:spPr>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r>
              <a:rPr lang="en-US" sz="2400" b="0" i="0" u="none" strike="noStrike" cap="none">
                <a:solidFill>
                  <a:srgbClr val="595959"/>
                </a:solidFill>
                <a:ea typeface="Source Sans Pro"/>
                <a:cs typeface="Source Sans Pro"/>
                <a:sym typeface="Source Sans Pro"/>
              </a:rPr>
              <a:t>Take a few minutes to generate, in writing, your responses to the following questions:</a:t>
            </a:r>
          </a:p>
          <a:p>
            <a:pPr marL="0" marR="0" lvl="0" indent="0" algn="l" rtl="0">
              <a:spcBef>
                <a:spcPts val="2000"/>
              </a:spcBef>
              <a:spcAft>
                <a:spcPts val="0"/>
              </a:spcAft>
              <a:buClr>
                <a:srgbClr val="6DB7D7"/>
              </a:buClr>
              <a:buSzPct val="25000"/>
              <a:buFont typeface="Noto Sans Symbols"/>
              <a:buNone/>
            </a:pPr>
            <a:endParaRPr sz="2400" b="0" i="0" u="none" strike="noStrike" cap="none">
              <a:solidFill>
                <a:srgbClr val="595959"/>
              </a:solidFill>
              <a:ea typeface="Source Sans Pro"/>
              <a:cs typeface="Source Sans Pro"/>
              <a:sym typeface="Source Sans Pro"/>
            </a:endParaRPr>
          </a:p>
          <a:p>
            <a:pPr marL="349250" marR="0" lvl="0" indent="-349250" algn="l" rtl="0">
              <a:spcBef>
                <a:spcPts val="2000"/>
              </a:spcBef>
              <a:spcAft>
                <a:spcPts val="0"/>
              </a:spcAft>
              <a:buClr>
                <a:srgbClr val="6DB7D7"/>
              </a:buClr>
              <a:buSzPct val="110000"/>
              <a:buFont typeface="Noto Sans Symbols"/>
              <a:buChar char="●"/>
            </a:pPr>
            <a:r>
              <a:rPr lang="en-US" sz="2400" b="0" i="0" u="none" strike="noStrike" cap="none">
                <a:solidFill>
                  <a:srgbClr val="595959"/>
                </a:solidFill>
                <a:ea typeface="Source Sans Pro"/>
                <a:cs typeface="Source Sans Pro"/>
                <a:sym typeface="Source Sans Pro"/>
              </a:rPr>
              <a:t>What is an abstract? </a:t>
            </a:r>
          </a:p>
          <a:p>
            <a:pPr marL="349250" marR="0" lvl="0" indent="-349250" algn="l" rtl="0">
              <a:spcBef>
                <a:spcPts val="2000"/>
              </a:spcBef>
              <a:spcAft>
                <a:spcPts val="0"/>
              </a:spcAft>
              <a:buClr>
                <a:srgbClr val="6DB7D7"/>
              </a:buClr>
              <a:buSzPct val="110000"/>
              <a:buFont typeface="Noto Sans Symbols"/>
              <a:buChar char="●"/>
            </a:pPr>
            <a:r>
              <a:rPr lang="en-US" sz="2400" b="0" i="0" u="none" strike="noStrike" cap="none">
                <a:solidFill>
                  <a:srgbClr val="595959"/>
                </a:solidFill>
                <a:ea typeface="Source Sans Pro"/>
                <a:cs typeface="Source Sans Pro"/>
                <a:sym typeface="Source Sans Pro"/>
              </a:rPr>
              <a:t>Why and when do you write an abstract?</a:t>
            </a:r>
          </a:p>
          <a:p>
            <a:pPr marL="349250" marR="0" lvl="0" indent="-349250" algn="l" rtl="0">
              <a:spcBef>
                <a:spcPts val="2000"/>
              </a:spcBef>
              <a:buClr>
                <a:srgbClr val="6DB7D7"/>
              </a:buClr>
              <a:buSzPct val="110000"/>
              <a:buFont typeface="Noto Sans Symbols"/>
              <a:buChar char="●"/>
            </a:pPr>
            <a:r>
              <a:rPr lang="en-US" sz="2400" b="0" i="0" u="none" strike="noStrike" cap="none">
                <a:solidFill>
                  <a:srgbClr val="595959"/>
                </a:solidFill>
                <a:ea typeface="Source Sans Pro"/>
                <a:cs typeface="Source Sans Pro"/>
                <a:sym typeface="Source Sans Pro"/>
              </a:rPr>
              <a:t>When have you encountered an abstract before? </a:t>
            </a:r>
          </a:p>
        </p:txBody>
      </p:sp>
      <p:sp>
        <p:nvSpPr>
          <p:cNvPr id="108" name="Shape 108"/>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3</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What </a:t>
            </a:r>
            <a:r>
              <a:rPr lang="en-US" sz="4600" b="1">
                <a:solidFill>
                  <a:schemeClr val="accent1"/>
                </a:solidFill>
                <a:ea typeface="Source Sans Pro"/>
                <a:cs typeface="Source Sans Pro"/>
                <a:sym typeface="Source Sans Pro"/>
              </a:rPr>
              <a:t>Is</a:t>
            </a:r>
            <a:r>
              <a:rPr lang="en-US" sz="4600" b="1" i="0" u="none" strike="noStrike" cap="none">
                <a:solidFill>
                  <a:schemeClr val="accent1"/>
                </a:solidFill>
                <a:ea typeface="Source Sans Pro"/>
                <a:cs typeface="Source Sans Pro"/>
                <a:sym typeface="Source Sans Pro"/>
              </a:rPr>
              <a:t> an </a:t>
            </a:r>
            <a:r>
              <a:rPr lang="en-US" sz="4600" b="1">
                <a:solidFill>
                  <a:schemeClr val="accent1"/>
                </a:solidFill>
                <a:ea typeface="Source Sans Pro"/>
                <a:cs typeface="Source Sans Pro"/>
                <a:sym typeface="Source Sans Pro"/>
              </a:rPr>
              <a:t>Abstract</a:t>
            </a:r>
            <a:r>
              <a:rPr lang="en-US" sz="4600" b="1" i="0" u="none" strike="noStrike" cap="none">
                <a:solidFill>
                  <a:schemeClr val="accent1"/>
                </a:solidFill>
                <a:ea typeface="Source Sans Pro"/>
                <a:cs typeface="Source Sans Pro"/>
                <a:sym typeface="Source Sans Pro"/>
              </a:rPr>
              <a:t>?</a:t>
            </a:r>
          </a:p>
        </p:txBody>
      </p:sp>
      <p:sp>
        <p:nvSpPr>
          <p:cNvPr id="115" name="Shape 115"/>
          <p:cNvSpPr txBox="1">
            <a:spLocks noGrp="1"/>
          </p:cNvSpPr>
          <p:nvPr>
            <p:ph idx="1"/>
          </p:nvPr>
        </p:nvSpPr>
        <p:spPr>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6DB7D7"/>
              </a:buClr>
              <a:buSzPct val="25000"/>
              <a:buFont typeface="Noto Sans Symbols"/>
              <a:buNone/>
            </a:pPr>
            <a:r>
              <a:rPr lang="en-US" sz="1679"/>
              <a:t>A s</a:t>
            </a:r>
            <a:r>
              <a:rPr lang="en-US" sz="1679" b="0" i="0" u="none" strike="noStrike" cap="none">
                <a:solidFill>
                  <a:srgbClr val="595959"/>
                </a:solidFill>
                <a:ea typeface="Source Sans Pro"/>
                <a:cs typeface="Source Sans Pro"/>
                <a:sym typeface="Source Sans Pro"/>
              </a:rPr>
              <a:t>ummary of the main ideas in a paper, talk, or project. Depending on the context, </a:t>
            </a:r>
            <a:r>
              <a:rPr lang="en-US" sz="1679"/>
              <a:t>abstracts</a:t>
            </a:r>
            <a:r>
              <a:rPr lang="en-US" sz="1679" b="0" i="0" u="none" strike="noStrike" cap="none">
                <a:solidFill>
                  <a:srgbClr val="595959"/>
                </a:solidFill>
                <a:ea typeface="Source Sans Pro"/>
                <a:cs typeface="Source Sans Pro"/>
                <a:sym typeface="Source Sans Pro"/>
              </a:rPr>
              <a:t> tend to be 1-3 paragraphs, or 150 – 300 words</a:t>
            </a:r>
            <a:r>
              <a:rPr lang="en-US" sz="1679"/>
              <a:t>. Abstracts should be:</a:t>
            </a:r>
          </a:p>
          <a:p>
            <a:pPr marL="349250" marR="0" lvl="0" indent="-384371" algn="l" rtl="0">
              <a:lnSpc>
                <a:spcPct val="100000"/>
              </a:lnSpc>
              <a:spcBef>
                <a:spcPts val="2000"/>
              </a:spcBef>
              <a:spcAft>
                <a:spcPts val="0"/>
              </a:spcAft>
              <a:buClr>
                <a:srgbClr val="6DB7D7"/>
              </a:buClr>
              <a:buSzPct val="141176"/>
              <a:buFont typeface="Noto Sans Symbols"/>
              <a:buChar char="●"/>
            </a:pPr>
            <a:r>
              <a:rPr lang="en-US" sz="1679" i="1"/>
              <a:t>Concise</a:t>
            </a:r>
            <a:r>
              <a:rPr lang="en-US" sz="1679" b="0" i="0" u="none" strike="noStrike" cap="none">
                <a:solidFill>
                  <a:srgbClr val="595959"/>
                </a:solidFill>
                <a:ea typeface="Source Sans Pro"/>
                <a:cs typeface="Source Sans Pro"/>
                <a:sym typeface="Source Sans Pro"/>
              </a:rPr>
              <a:t>:  </a:t>
            </a:r>
            <a:r>
              <a:rPr lang="en-US" sz="1679"/>
              <a:t>Include only information that summarizes your project.</a:t>
            </a:r>
          </a:p>
          <a:p>
            <a:pPr marL="349250" marR="0" lvl="0" indent="-384371" algn="l" rtl="0">
              <a:lnSpc>
                <a:spcPct val="100000"/>
              </a:lnSpc>
              <a:spcBef>
                <a:spcPts val="2000"/>
              </a:spcBef>
              <a:spcAft>
                <a:spcPts val="0"/>
              </a:spcAft>
              <a:buClr>
                <a:srgbClr val="6DB7D7"/>
              </a:buClr>
              <a:buSzPct val="141176"/>
              <a:buFont typeface="Noto Sans Symbols"/>
              <a:buChar char="●"/>
            </a:pPr>
            <a:r>
              <a:rPr lang="en-US" sz="1679" b="0" i="1" u="none" strike="noStrike" cap="none">
                <a:solidFill>
                  <a:srgbClr val="595959"/>
                </a:solidFill>
                <a:ea typeface="Source Sans Pro"/>
                <a:cs typeface="Source Sans Pro"/>
                <a:sym typeface="Source Sans Pro"/>
              </a:rPr>
              <a:t>Discipline-specific</a:t>
            </a:r>
            <a:r>
              <a:rPr lang="en-US" sz="1679" b="0" i="0" u="none" strike="noStrike" cap="none">
                <a:solidFill>
                  <a:srgbClr val="595959"/>
                </a:solidFill>
                <a:ea typeface="Source Sans Pro"/>
                <a:cs typeface="Source Sans Pro"/>
                <a:sym typeface="Source Sans Pro"/>
              </a:rPr>
              <a:t>: Use the writin</a:t>
            </a:r>
            <a:r>
              <a:rPr lang="en-US" sz="1679"/>
              <a:t>g conventions relevant to your discipline and the journal, conference, etc. where you are presenting your work. </a:t>
            </a:r>
          </a:p>
          <a:p>
            <a:pPr marL="349250" marR="0" lvl="0" indent="-384371" algn="l" rtl="0">
              <a:lnSpc>
                <a:spcPct val="100000"/>
              </a:lnSpc>
              <a:spcBef>
                <a:spcPts val="2000"/>
              </a:spcBef>
              <a:spcAft>
                <a:spcPts val="0"/>
              </a:spcAft>
              <a:buClr>
                <a:srgbClr val="6DB7D7"/>
              </a:buClr>
              <a:buSzPct val="141176"/>
              <a:buFont typeface="Noto Sans Symbols"/>
              <a:buChar char="●"/>
            </a:pPr>
            <a:r>
              <a:rPr lang="en-US" sz="1679" b="0" i="1" u="none" strike="noStrike" cap="none">
                <a:solidFill>
                  <a:srgbClr val="595959"/>
                </a:solidFill>
                <a:ea typeface="Source Sans Pro"/>
                <a:cs typeface="Source Sans Pro"/>
                <a:sym typeface="Source Sans Pro"/>
              </a:rPr>
              <a:t>Audience-specific</a:t>
            </a:r>
            <a:r>
              <a:rPr lang="en-US" sz="1679" b="0" i="0" u="none" strike="noStrike" cap="none">
                <a:solidFill>
                  <a:srgbClr val="595959"/>
                </a:solidFill>
                <a:ea typeface="Source Sans Pro"/>
                <a:cs typeface="Source Sans Pro"/>
                <a:sym typeface="Source Sans Pro"/>
              </a:rPr>
              <a:t>: Have a clear idea of who will be reading your abstract</a:t>
            </a:r>
            <a:r>
              <a:rPr lang="en-US" sz="1679"/>
              <a:t> (</a:t>
            </a:r>
            <a:r>
              <a:rPr lang="en-US" sz="1679" err="1"/>
              <a:t>ie</a:t>
            </a:r>
            <a:r>
              <a:rPr lang="en-US" sz="1679"/>
              <a:t>. your peers, your professors, scholars inside or outside your field).</a:t>
            </a:r>
          </a:p>
          <a:p>
            <a:pPr marL="349250" marR="0" lvl="0" indent="-384371" algn="l" rtl="0">
              <a:lnSpc>
                <a:spcPct val="100000"/>
              </a:lnSpc>
              <a:spcBef>
                <a:spcPts val="2000"/>
              </a:spcBef>
              <a:buClr>
                <a:srgbClr val="6DB7D7"/>
              </a:buClr>
              <a:buSzPct val="141176"/>
              <a:buFont typeface="Noto Sans Symbols"/>
              <a:buChar char="●"/>
            </a:pPr>
            <a:r>
              <a:rPr lang="en-US" sz="1679" b="0" i="1" u="none" strike="noStrike" cap="none">
                <a:solidFill>
                  <a:srgbClr val="595959"/>
                </a:solidFill>
                <a:ea typeface="Source Sans Pro"/>
                <a:cs typeface="Source Sans Pro"/>
                <a:sym typeface="Source Sans Pro"/>
              </a:rPr>
              <a:t>Searchable</a:t>
            </a:r>
            <a:r>
              <a:rPr lang="en-US" sz="1679" b="1" i="0" u="none" strike="noStrike" cap="none">
                <a:solidFill>
                  <a:srgbClr val="595959"/>
                </a:solidFill>
                <a:ea typeface="Source Sans Pro"/>
                <a:cs typeface="Source Sans Pro"/>
                <a:sym typeface="Source Sans Pro"/>
              </a:rPr>
              <a:t>:  </a:t>
            </a:r>
            <a:r>
              <a:rPr lang="en-US" sz="1679"/>
              <a:t>Use </a:t>
            </a:r>
            <a:r>
              <a:rPr lang="en-US" sz="1679" b="0" i="0" u="none" strike="noStrike" cap="none">
                <a:solidFill>
                  <a:srgbClr val="595959"/>
                </a:solidFill>
                <a:ea typeface="Source Sans Pro"/>
                <a:cs typeface="Source Sans Pro"/>
                <a:sym typeface="Source Sans Pro"/>
              </a:rPr>
              <a:t>key words that express the big picture of your paper and make it easier to search for in databases or collections</a:t>
            </a:r>
          </a:p>
        </p:txBody>
      </p:sp>
      <p:sp>
        <p:nvSpPr>
          <p:cNvPr id="116" name="Shape 116"/>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4</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5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5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500"/>
                                        <p:tgtEl>
                                          <p:spTgt spid="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xEl>
                                              <p:pRg st="4" end="4"/>
                                            </p:txEl>
                                          </p:spTgt>
                                        </p:tgtEl>
                                        <p:attrNameLst>
                                          <p:attrName>style.visibility</p:attrName>
                                        </p:attrNameLst>
                                      </p:cBhvr>
                                      <p:to>
                                        <p:strVal val="visible"/>
                                      </p:to>
                                    </p:set>
                                    <p:animEffect transition="in" filter="fade">
                                      <p:cBhvr>
                                        <p:cTn id="27" dur="500"/>
                                        <p:tgtEl>
                                          <p:spTgt spid="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49275" y="2832955"/>
            <a:ext cx="8042276" cy="898842"/>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6000" b="1" i="0" u="none" strike="noStrike" cap="none">
                <a:solidFill>
                  <a:schemeClr val="accent1"/>
                </a:solidFill>
                <a:ea typeface="Source Sans Pro"/>
                <a:cs typeface="Source Sans Pro"/>
                <a:sym typeface="Source Sans Pro"/>
              </a:rPr>
              <a:t>Where </a:t>
            </a:r>
            <a:r>
              <a:rPr lang="en-US" sz="6000" b="1">
                <a:solidFill>
                  <a:schemeClr val="accent1"/>
                </a:solidFill>
                <a:ea typeface="Source Sans Pro"/>
                <a:cs typeface="Source Sans Pro"/>
                <a:sym typeface="Source Sans Pro"/>
              </a:rPr>
              <a:t>Do</a:t>
            </a:r>
            <a:r>
              <a:rPr lang="en-US" sz="6000" b="1" i="0" u="none" strike="noStrike" cap="none">
                <a:solidFill>
                  <a:schemeClr val="accent1"/>
                </a:solidFill>
                <a:ea typeface="Source Sans Pro"/>
                <a:cs typeface="Source Sans Pro"/>
                <a:sym typeface="Source Sans Pro"/>
              </a:rPr>
              <a:t> </a:t>
            </a:r>
            <a:r>
              <a:rPr lang="en-US" sz="6000" b="1">
                <a:solidFill>
                  <a:schemeClr val="accent1"/>
                </a:solidFill>
                <a:ea typeface="Source Sans Pro"/>
                <a:cs typeface="Source Sans Pro"/>
                <a:sym typeface="Source Sans Pro"/>
              </a:rPr>
              <a:t>You</a:t>
            </a:r>
            <a:r>
              <a:rPr lang="en-US" sz="6000" b="1" i="0" u="none" strike="noStrike" cap="none">
                <a:solidFill>
                  <a:schemeClr val="accent1"/>
                </a:solidFill>
                <a:ea typeface="Source Sans Pro"/>
                <a:cs typeface="Source Sans Pro"/>
                <a:sym typeface="Source Sans Pro"/>
              </a:rPr>
              <a:t> </a:t>
            </a:r>
            <a:r>
              <a:rPr lang="en-US" sz="6000" b="1">
                <a:solidFill>
                  <a:schemeClr val="accent1"/>
                </a:solidFill>
                <a:ea typeface="Source Sans Pro"/>
                <a:cs typeface="Source Sans Pro"/>
                <a:sym typeface="Source Sans Pro"/>
              </a:rPr>
              <a:t>See</a:t>
            </a:r>
            <a:r>
              <a:rPr lang="en-US" sz="6000" b="1" i="0" u="none" strike="noStrike" cap="none">
                <a:solidFill>
                  <a:schemeClr val="accent1"/>
                </a:solidFill>
                <a:ea typeface="Source Sans Pro"/>
                <a:cs typeface="Source Sans Pro"/>
                <a:sym typeface="Source Sans Pro"/>
              </a:rPr>
              <a:t> </a:t>
            </a:r>
            <a:r>
              <a:rPr lang="en-US" sz="6000" b="1">
                <a:solidFill>
                  <a:schemeClr val="accent1"/>
                </a:solidFill>
                <a:ea typeface="Source Sans Pro"/>
                <a:cs typeface="Source Sans Pro"/>
                <a:sym typeface="Source Sans Pro"/>
              </a:rPr>
              <a:t>Abstracts</a:t>
            </a:r>
            <a:r>
              <a:rPr lang="en-US" sz="6000" b="1" i="0" u="none" strike="noStrike" cap="none">
                <a:solidFill>
                  <a:schemeClr val="accent1"/>
                </a:solidFill>
                <a:ea typeface="Source Sans Pro"/>
                <a:cs typeface="Source Sans Pro"/>
                <a:sym typeface="Source Sans Pro"/>
              </a:rPr>
              <a:t>?</a:t>
            </a:r>
          </a:p>
        </p:txBody>
      </p:sp>
      <p:sp>
        <p:nvSpPr>
          <p:cNvPr id="123" name="Shape 123"/>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5</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49275" y="-219773"/>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In Search Engine Results</a:t>
            </a:r>
          </a:p>
        </p:txBody>
      </p:sp>
      <p:sp>
        <p:nvSpPr>
          <p:cNvPr id="130" name="Shape 130"/>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6</a:t>
            </a:fld>
            <a:endParaRPr lang="en-US" sz="3600" b="0" i="0" u="none" strike="noStrike" cap="none">
              <a:solidFill>
                <a:schemeClr val="lt1"/>
              </a:solidFill>
              <a:latin typeface="Source Sans Pro"/>
              <a:ea typeface="Source Sans Pro"/>
              <a:cs typeface="Source Sans Pro"/>
              <a:sym typeface="Source Sans Pro"/>
            </a:endParaRPr>
          </a:p>
        </p:txBody>
      </p:sp>
      <p:pic>
        <p:nvPicPr>
          <p:cNvPr id="131" name="Shape 131"/>
          <p:cNvPicPr preferRelativeResize="0"/>
          <p:nvPr/>
        </p:nvPicPr>
        <p:blipFill rotWithShape="1">
          <a:blip r:embed="rId3">
            <a:alphaModFix/>
          </a:blip>
          <a:srcRect t="14500" b="10749"/>
          <a:stretch/>
        </p:blipFill>
        <p:spPr>
          <a:xfrm>
            <a:off x="0" y="1400175"/>
            <a:ext cx="9144000" cy="4271963"/>
          </a:xfrm>
          <a:prstGeom prst="rect">
            <a:avLst/>
          </a:prstGeom>
          <a:noFill/>
          <a:ln>
            <a:noFill/>
          </a:ln>
        </p:spPr>
      </p:pic>
      <p:pic>
        <p:nvPicPr>
          <p:cNvPr id="132" name="Shape 132"/>
          <p:cNvPicPr preferRelativeResize="0"/>
          <p:nvPr/>
        </p:nvPicPr>
        <p:blipFill rotWithShape="1">
          <a:blip r:embed="rId4">
            <a:alphaModFix/>
          </a:blip>
          <a:srcRect/>
          <a:stretch/>
        </p:blipFill>
        <p:spPr>
          <a:xfrm>
            <a:off x="549275" y="1643058"/>
            <a:ext cx="2558518" cy="871541"/>
          </a:xfrm>
          <a:prstGeom prst="rect">
            <a:avLst/>
          </a:prstGeom>
          <a:noFill/>
          <a:ln>
            <a:noFill/>
          </a:ln>
        </p:spPr>
      </p:pic>
      <p:pic>
        <p:nvPicPr>
          <p:cNvPr id="133" name="Shape 133"/>
          <p:cNvPicPr preferRelativeResize="0"/>
          <p:nvPr/>
        </p:nvPicPr>
        <p:blipFill rotWithShape="1">
          <a:blip r:embed="rId4">
            <a:alphaModFix/>
          </a:blip>
          <a:srcRect/>
          <a:stretch/>
        </p:blipFill>
        <p:spPr>
          <a:xfrm>
            <a:off x="3291153" y="2514600"/>
            <a:ext cx="2558518" cy="871541"/>
          </a:xfrm>
          <a:prstGeom prst="rect">
            <a:avLst/>
          </a:prstGeom>
          <a:noFill/>
          <a:ln>
            <a:noFill/>
          </a:ln>
        </p:spPr>
      </p:pic>
      <p:pic>
        <p:nvPicPr>
          <p:cNvPr id="134" name="Shape 134"/>
          <p:cNvPicPr preferRelativeResize="0"/>
          <p:nvPr/>
        </p:nvPicPr>
        <p:blipFill rotWithShape="1">
          <a:blip r:embed="rId5">
            <a:alphaModFix/>
          </a:blip>
          <a:srcRect/>
          <a:stretch/>
        </p:blipFill>
        <p:spPr>
          <a:xfrm>
            <a:off x="0" y="4059810"/>
            <a:ext cx="9144000" cy="1555181"/>
          </a:xfrm>
          <a:prstGeom prst="rect">
            <a:avLst/>
          </a:prstGeom>
          <a:noFill/>
          <a:ln>
            <a:noFill/>
          </a:ln>
        </p:spPr>
      </p:pic>
      <p:sp>
        <p:nvSpPr>
          <p:cNvPr id="135" name="Shape 135"/>
          <p:cNvSpPr/>
          <p:nvPr/>
        </p:nvSpPr>
        <p:spPr>
          <a:xfrm>
            <a:off x="791875" y="4059800"/>
            <a:ext cx="8102100" cy="1526700"/>
          </a:xfrm>
          <a:prstGeom prst="rect">
            <a:avLst/>
          </a:prstGeom>
          <a:noFill/>
          <a:ln w="25400"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41360" y="123520"/>
            <a:ext cx="7543800" cy="1450757"/>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At the Beginning of a Primary Literature Article</a:t>
            </a:r>
          </a:p>
        </p:txBody>
      </p:sp>
      <p:sp>
        <p:nvSpPr>
          <p:cNvPr id="142" name="Shape 14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7</a:t>
            </a:fld>
            <a:endParaRPr lang="en-US" sz="3600" b="0" i="0" u="none" strike="noStrike" cap="none">
              <a:solidFill>
                <a:schemeClr val="lt1"/>
              </a:solidFill>
              <a:latin typeface="Source Sans Pro"/>
              <a:ea typeface="Source Sans Pro"/>
              <a:cs typeface="Source Sans Pro"/>
              <a:sym typeface="Source Sans Pro"/>
            </a:endParaRPr>
          </a:p>
        </p:txBody>
      </p:sp>
      <p:pic>
        <p:nvPicPr>
          <p:cNvPr id="143" name="Shape 143"/>
          <p:cNvPicPr preferRelativeResize="0"/>
          <p:nvPr/>
        </p:nvPicPr>
        <p:blipFill rotWithShape="1">
          <a:blip r:embed="rId3">
            <a:alphaModFix/>
          </a:blip>
          <a:srcRect l="10455" t="5810" r="10550" b="38439"/>
          <a:stretch/>
        </p:blipFill>
        <p:spPr>
          <a:xfrm>
            <a:off x="1805782" y="1577576"/>
            <a:ext cx="5529261" cy="5050059"/>
          </a:xfrm>
          <a:prstGeom prst="rect">
            <a:avLst/>
          </a:prstGeom>
          <a:solidFill>
            <a:schemeClr val="lt1"/>
          </a:solidFill>
          <a:ln w="9525" cap="flat" cmpd="sng">
            <a:solidFill>
              <a:schemeClr val="dk1"/>
            </a:solidFill>
            <a:prstDash val="solid"/>
            <a:round/>
            <a:headEnd type="none" w="med" len="med"/>
            <a:tailEnd type="none" w="med" len="med"/>
          </a:ln>
        </p:spPr>
      </p:pic>
      <p:sp>
        <p:nvSpPr>
          <p:cNvPr id="144" name="Shape 144"/>
          <p:cNvSpPr/>
          <p:nvPr/>
        </p:nvSpPr>
        <p:spPr>
          <a:xfrm>
            <a:off x="2282794" y="3000261"/>
            <a:ext cx="4660933" cy="1476012"/>
          </a:xfrm>
          <a:prstGeom prst="rect">
            <a:avLst/>
          </a:prstGeom>
          <a:noFill/>
          <a:ln w="25400"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xit" presetSubtype="0" fill="hold" nodeType="withEffect">
                                  <p:stCondLst>
                                    <p:cond delay="0"/>
                                  </p:stCondLst>
                                  <p:childTnLst>
                                    <p:animEffect transition="out" filter="fade">
                                      <p:cBhvr>
                                        <p:cTn id="9" dur="500"/>
                                        <p:tgtEl>
                                          <p:spTgt spid="144"/>
                                        </p:tgtEl>
                                      </p:cBhvr>
                                    </p:animEffect>
                                    <p:set>
                                      <p:cBhvr>
                                        <p:cTn id="10" dur="1" fill="hold">
                                          <p:stCondLst>
                                            <p:cond delay="500"/>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49275" y="173045"/>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At the Beginning of a Grant Application </a:t>
            </a:r>
          </a:p>
        </p:txBody>
      </p:sp>
      <p:sp>
        <p:nvSpPr>
          <p:cNvPr id="152" name="Shape 15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8</a:t>
            </a:fld>
            <a:endParaRPr lang="en-US" sz="3600" b="0" i="0" u="none" strike="noStrike" cap="none">
              <a:solidFill>
                <a:schemeClr val="lt1"/>
              </a:solidFill>
              <a:latin typeface="Source Sans Pro"/>
              <a:ea typeface="Source Sans Pro"/>
              <a:cs typeface="Source Sans Pro"/>
              <a:sym typeface="Source Sans Pro"/>
            </a:endParaRPr>
          </a:p>
        </p:txBody>
      </p:sp>
      <p:pic>
        <p:nvPicPr>
          <p:cNvPr id="151" name="Shape 151" descr="C:\Users\Zachary\Desktop\Capture2.JPG"/>
          <p:cNvPicPr preferRelativeResize="0"/>
          <p:nvPr/>
        </p:nvPicPr>
        <p:blipFill rotWithShape="1">
          <a:blip r:embed="rId3">
            <a:alphaModFix/>
          </a:blip>
          <a:srcRect/>
          <a:stretch/>
        </p:blipFill>
        <p:spPr>
          <a:xfrm>
            <a:off x="240633" y="1964105"/>
            <a:ext cx="8778820" cy="3926831"/>
          </a:xfrm>
          <a:prstGeom prst="rect">
            <a:avLst/>
          </a:prstGeom>
          <a:noFill/>
          <a:ln>
            <a:noFill/>
          </a:ln>
        </p:spPr>
      </p:pic>
      <p:sp>
        <p:nvSpPr>
          <p:cNvPr id="153" name="Shape 153"/>
          <p:cNvSpPr/>
          <p:nvPr/>
        </p:nvSpPr>
        <p:spPr>
          <a:xfrm>
            <a:off x="240633" y="2749646"/>
            <a:ext cx="4217067" cy="2451004"/>
          </a:xfrm>
          <a:prstGeom prst="rect">
            <a:avLst/>
          </a:prstGeom>
          <a:noFill/>
          <a:ln w="25400"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par>
                                <p:cTn id="8" presetID="10" presetClass="exit" presetSubtype="0" fill="hold" nodeType="withEffect">
                                  <p:stCondLst>
                                    <p:cond delay="0"/>
                                  </p:stCondLst>
                                  <p:childTnLst>
                                    <p:animEffect transition="out" filter="fade">
                                      <p:cBhvr>
                                        <p:cTn id="9" dur="500"/>
                                        <p:tgtEl>
                                          <p:spTgt spid="153"/>
                                        </p:tgtEl>
                                      </p:cBhvr>
                                    </p:animEffect>
                                    <p:set>
                                      <p:cBhvr>
                                        <p:cTn id="10" dur="1" fill="hold">
                                          <p:stCondLst>
                                            <p:cond delay="50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How </a:t>
            </a:r>
            <a:r>
              <a:rPr lang="en-US" sz="4600" b="1">
                <a:solidFill>
                  <a:schemeClr val="accent1"/>
                </a:solidFill>
                <a:ea typeface="Source Sans Pro"/>
                <a:cs typeface="Source Sans Pro"/>
                <a:sym typeface="Source Sans Pro"/>
              </a:rPr>
              <a:t>Are</a:t>
            </a:r>
            <a:r>
              <a:rPr lang="en-US" sz="4600" b="1" i="0" u="none" strike="noStrike" cap="none">
                <a:solidFill>
                  <a:schemeClr val="accent1"/>
                </a:solidFill>
                <a:ea typeface="Source Sans Pro"/>
                <a:cs typeface="Source Sans Pro"/>
                <a:sym typeface="Source Sans Pro"/>
              </a:rPr>
              <a:t> Abstracts </a:t>
            </a:r>
            <a:r>
              <a:rPr lang="en-US" sz="4600" b="1">
                <a:solidFill>
                  <a:schemeClr val="accent1"/>
                </a:solidFill>
                <a:ea typeface="Source Sans Pro"/>
                <a:cs typeface="Source Sans Pro"/>
                <a:sym typeface="Source Sans Pro"/>
              </a:rPr>
              <a:t>U</a:t>
            </a:r>
            <a:r>
              <a:rPr lang="en-US" sz="4600" b="1" i="0" u="none" strike="noStrike" cap="none">
                <a:solidFill>
                  <a:schemeClr val="accent1"/>
                </a:solidFill>
                <a:ea typeface="Source Sans Pro"/>
                <a:cs typeface="Source Sans Pro"/>
                <a:sym typeface="Source Sans Pro"/>
              </a:rPr>
              <a:t>sed?</a:t>
            </a:r>
          </a:p>
        </p:txBody>
      </p:sp>
      <p:sp>
        <p:nvSpPr>
          <p:cNvPr id="160" name="Shape 160"/>
          <p:cNvSpPr txBox="1">
            <a:spLocks noGrp="1"/>
          </p:cNvSpPr>
          <p:nvPr>
            <p:ph idx="1"/>
          </p:nvPr>
        </p:nvSpPr>
        <p:spPr>
          <a:xfrm>
            <a:off x="549275" y="1721058"/>
            <a:ext cx="8042276" cy="4343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endParaRPr lang="en-US" sz="2400" b="1" i="0" u="none" strike="noStrike" cap="none">
              <a:solidFill>
                <a:srgbClr val="595959"/>
              </a:solidFill>
              <a:ea typeface="Source Sans Pro"/>
              <a:cs typeface="Source Sans Pro"/>
              <a:sym typeface="Source Sans Pro"/>
            </a:endParaRPr>
          </a:p>
          <a:p>
            <a:pPr marL="0" marR="0" lvl="0" indent="0" algn="l" rtl="0">
              <a:spcBef>
                <a:spcPts val="0"/>
              </a:spcBef>
              <a:spcAft>
                <a:spcPts val="0"/>
              </a:spcAft>
              <a:buClr>
                <a:srgbClr val="6DB7D7"/>
              </a:buClr>
              <a:buSzPct val="25000"/>
              <a:buFont typeface="Noto Sans Symbols"/>
              <a:buNone/>
            </a:pPr>
            <a:r>
              <a:rPr lang="en-US" sz="2400" b="1" i="0" u="none" strike="noStrike" cap="none">
                <a:solidFill>
                  <a:srgbClr val="595959"/>
                </a:solidFill>
                <a:ea typeface="Source Sans Pro"/>
                <a:cs typeface="Source Sans Pro"/>
                <a:sym typeface="Source Sans Pro"/>
              </a:rPr>
              <a:t>LOCATING RESEARCH</a:t>
            </a:r>
          </a:p>
          <a:p>
            <a:pPr marL="349250" indent="-349250">
              <a:spcBef>
                <a:spcPts val="2000"/>
              </a:spcBef>
              <a:spcAft>
                <a:spcPts val="0"/>
              </a:spcAft>
              <a:buClr>
                <a:srgbClr val="6DB7D7"/>
              </a:buClr>
              <a:buSzPct val="110000"/>
              <a:buFont typeface="Noto Sans Symbols"/>
              <a:buChar char="●"/>
            </a:pPr>
            <a:r>
              <a:rPr lang="en-US" sz="2400" b="1" i="0" u="none" strike="noStrike" cap="none">
                <a:solidFill>
                  <a:srgbClr val="595959"/>
                </a:solidFill>
                <a:ea typeface="Source Sans Pro"/>
                <a:cs typeface="Source Sans Pro"/>
                <a:sym typeface="Source Sans Pro"/>
              </a:rPr>
              <a:t>Indexing:</a:t>
            </a:r>
            <a:r>
              <a:rPr lang="en-US" sz="2400" b="1">
                <a:solidFill>
                  <a:srgbClr val="595959"/>
                </a:solidFill>
                <a:ea typeface="Source Sans Pro"/>
                <a:cs typeface="Source Sans Pro"/>
                <a:sym typeface="Source Sans Pro"/>
              </a:rPr>
              <a:t> </a:t>
            </a:r>
            <a:r>
              <a:rPr lang="en-US" sz="2400" b="1" i="0" u="none" strike="noStrike" cap="none">
                <a:solidFill>
                  <a:srgbClr val="595959"/>
                </a:solidFill>
                <a:ea typeface="Source Sans Pro"/>
                <a:cs typeface="Source Sans Pro"/>
                <a:sym typeface="Source Sans Pro"/>
              </a:rPr>
              <a:t> </a:t>
            </a:r>
            <a:r>
              <a:rPr lang="en-US" sz="2400" b="0" i="0" u="none" strike="noStrike" cap="none">
                <a:solidFill>
                  <a:srgbClr val="595959"/>
                </a:solidFill>
                <a:ea typeface="Source Sans Pro"/>
                <a:cs typeface="Source Sans Pro"/>
                <a:sym typeface="Source Sans Pro"/>
              </a:rPr>
              <a:t>Allows you to</a:t>
            </a:r>
            <a:r>
              <a:rPr lang="en-US"/>
              <a:t> </a:t>
            </a:r>
            <a:r>
              <a:rPr lang="en-US" sz="2400"/>
              <a:t>locate</a:t>
            </a:r>
            <a:r>
              <a:rPr lang="en-US"/>
              <a:t> </a:t>
            </a:r>
            <a:r>
              <a:rPr lang="en-US" sz="2400" b="0" i="0" u="none" strike="noStrike" cap="none">
                <a:solidFill>
                  <a:srgbClr val="595959"/>
                </a:solidFill>
                <a:ea typeface="Source Sans Pro"/>
                <a:cs typeface="Source Sans Pro"/>
                <a:sym typeface="Source Sans Pro"/>
              </a:rPr>
              <a:t>relevant research </a:t>
            </a:r>
            <a:r>
              <a:rPr lang="en-US" sz="2400"/>
              <a:t>by searching for keywords and terms.</a:t>
            </a:r>
            <a:endParaRPr lang="en-US" sz="2400">
              <a:cs typeface="Calibri"/>
            </a:endParaRPr>
          </a:p>
          <a:p>
            <a:pPr marL="349250" marR="0" lvl="0" indent="-349250" algn="l" rtl="0">
              <a:spcBef>
                <a:spcPts val="2000"/>
              </a:spcBef>
              <a:spcAft>
                <a:spcPts val="0"/>
              </a:spcAft>
              <a:buClr>
                <a:srgbClr val="6DB7D7"/>
              </a:buClr>
              <a:buSzPct val="110000"/>
              <a:buFont typeface="Noto Sans Symbols"/>
              <a:buChar char="●"/>
            </a:pPr>
            <a:r>
              <a:rPr lang="en-US" sz="2400" b="1" i="0" u="none" strike="noStrike" cap="none">
                <a:solidFill>
                  <a:srgbClr val="595959"/>
                </a:solidFill>
                <a:ea typeface="Source Sans Pro"/>
                <a:cs typeface="Source Sans Pro"/>
                <a:sym typeface="Source Sans Pro"/>
              </a:rPr>
              <a:t>Selection:  </a:t>
            </a:r>
            <a:r>
              <a:rPr lang="en-US" sz="2400" b="0" i="0" u="none" strike="noStrike" cap="none">
                <a:solidFill>
                  <a:srgbClr val="595959"/>
                </a:solidFill>
                <a:ea typeface="Source Sans Pro"/>
                <a:cs typeface="Source Sans Pro"/>
                <a:sym typeface="Source Sans Pro"/>
              </a:rPr>
              <a:t>Helps you decide if an article is </a:t>
            </a:r>
            <a:r>
              <a:rPr lang="en-US" sz="2400"/>
              <a:t>relevant to </a:t>
            </a:r>
            <a:r>
              <a:rPr lang="en-US" sz="2400" b="0" i="0" u="none" strike="noStrike" cap="none">
                <a:solidFill>
                  <a:srgbClr val="595959"/>
                </a:solidFill>
                <a:ea typeface="Source Sans Pro"/>
                <a:cs typeface="Source Sans Pro"/>
                <a:sym typeface="Source Sans Pro"/>
              </a:rPr>
              <a:t>your project.</a:t>
            </a:r>
          </a:p>
          <a:p>
            <a:pPr marL="0" marR="0" lvl="0" indent="0" algn="l" rtl="0">
              <a:spcBef>
                <a:spcPts val="2000"/>
              </a:spcBef>
              <a:spcAft>
                <a:spcPts val="0"/>
              </a:spcAft>
              <a:buClr>
                <a:srgbClr val="6DB7D7"/>
              </a:buClr>
              <a:buSzPct val="25000"/>
              <a:buFont typeface="Noto Sans Symbols"/>
              <a:buNone/>
            </a:pPr>
            <a:endParaRPr sz="2400" b="1" i="0" u="none" strike="noStrike" cap="none">
              <a:solidFill>
                <a:srgbClr val="595959"/>
              </a:solidFill>
              <a:latin typeface="Source Sans Pro"/>
              <a:ea typeface="Source Sans Pro"/>
              <a:cs typeface="Source Sans Pro"/>
              <a:sym typeface="Source Sans Pro"/>
            </a:endParaRPr>
          </a:p>
          <a:p>
            <a:pPr marL="349250" marR="0" lvl="0" indent="-349250" algn="l" rtl="0">
              <a:spcBef>
                <a:spcPts val="2000"/>
              </a:spcBef>
              <a:spcAft>
                <a:spcPts val="0"/>
              </a:spcAft>
              <a:buClr>
                <a:srgbClr val="6DB7D7"/>
              </a:buClr>
              <a:buSzPct val="25000"/>
              <a:buFont typeface="Noto Sans Symbols"/>
              <a:buNone/>
            </a:pPr>
            <a:endParaRPr sz="2400" b="0" i="0" u="none" strike="noStrike" cap="none">
              <a:solidFill>
                <a:srgbClr val="595959"/>
              </a:solidFill>
              <a:latin typeface="Source Sans Pro"/>
              <a:ea typeface="Source Sans Pro"/>
              <a:cs typeface="Source Sans Pro"/>
              <a:sym typeface="Source Sans Pro"/>
            </a:endParaRPr>
          </a:p>
          <a:p>
            <a:pPr marL="349250" marR="0" lvl="0" indent="-349250" algn="l" rtl="0">
              <a:spcBef>
                <a:spcPts val="2000"/>
              </a:spcBef>
              <a:spcAft>
                <a:spcPts val="0"/>
              </a:spcAft>
              <a:buClr>
                <a:srgbClr val="6DB7D7"/>
              </a:buClr>
              <a:buSzPct val="25000"/>
              <a:buFont typeface="Noto Sans Symbols"/>
              <a:buNone/>
            </a:pPr>
            <a:endParaRPr sz="2400" b="0" i="0" u="none" strike="noStrike" cap="none">
              <a:solidFill>
                <a:srgbClr val="595959"/>
              </a:solidFill>
              <a:latin typeface="Source Sans Pro"/>
              <a:ea typeface="Source Sans Pro"/>
              <a:cs typeface="Source Sans Pro"/>
              <a:sym typeface="Source Sans Pro"/>
            </a:endParaRPr>
          </a:p>
          <a:p>
            <a:pPr marL="349250" marR="0" lvl="0" indent="-349250" algn="l" rtl="0">
              <a:spcBef>
                <a:spcPts val="2000"/>
              </a:spcBef>
              <a:buClr>
                <a:srgbClr val="6DB7D7"/>
              </a:buClr>
              <a:buSzPct val="110000"/>
              <a:buFont typeface="Noto Sans Symbols"/>
              <a:buNone/>
            </a:pPr>
            <a:endParaRPr sz="2400" b="0" i="0" u="none" strike="noStrike" cap="none">
              <a:solidFill>
                <a:srgbClr val="595959"/>
              </a:solidFill>
              <a:latin typeface="Source Sans Pro"/>
              <a:ea typeface="Source Sans Pro"/>
              <a:cs typeface="Source Sans Pro"/>
              <a:sym typeface="Source Sans Pro"/>
            </a:endParaRPr>
          </a:p>
        </p:txBody>
      </p:sp>
      <p:sp>
        <p:nvSpPr>
          <p:cNvPr id="161" name="Shape 161"/>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9</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1" end="1"/>
                                            </p:txEl>
                                          </p:spTgt>
                                        </p:tgtEl>
                                        <p:attrNameLst>
                                          <p:attrName>style.visibility</p:attrName>
                                        </p:attrNameLst>
                                      </p:cBhvr>
                                      <p:to>
                                        <p:strVal val="visible"/>
                                      </p:to>
                                    </p:set>
                                    <p:animEffect transition="in" filter="fade">
                                      <p:cBhvr>
                                        <p:cTn id="7" dur="500"/>
                                        <p:tgtEl>
                                          <p:spTgt spid="1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2" end="2"/>
                                            </p:txEl>
                                          </p:spTgt>
                                        </p:tgtEl>
                                        <p:attrNameLst>
                                          <p:attrName>style.visibility</p:attrName>
                                        </p:attrNameLst>
                                      </p:cBhvr>
                                      <p:to>
                                        <p:strVal val="visible"/>
                                      </p:to>
                                    </p:set>
                                    <p:animEffect transition="in" filter="fade">
                                      <p:cBhvr>
                                        <p:cTn id="12" dur="500"/>
                                        <p:tgtEl>
                                          <p:spTgt spid="1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3" end="3"/>
                                            </p:txEl>
                                          </p:spTgt>
                                        </p:tgtEl>
                                        <p:attrNameLst>
                                          <p:attrName>style.visibility</p:attrName>
                                        </p:attrNameLst>
                                      </p:cBhvr>
                                      <p:to>
                                        <p:strVal val="visible"/>
                                      </p:to>
                                    </p:set>
                                    <p:animEffect transition="in" filter="fade">
                                      <p:cBhvr>
                                        <p:cTn id="17" dur="500"/>
                                        <p:tgtEl>
                                          <p:spTgt spid="1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3011</Words>
  <Application>Microsoft Macintosh PowerPoint</Application>
  <PresentationFormat>On-screen Show (4:3)</PresentationFormat>
  <Paragraphs>223</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Noto Sans Symbols</vt:lpstr>
      <vt:lpstr>Source Sans Pro</vt:lpstr>
      <vt:lpstr>Times New Roman</vt:lpstr>
      <vt:lpstr>Retrospect</vt:lpstr>
      <vt:lpstr>Writing Abstracts for Research Projects </vt:lpstr>
      <vt:lpstr>Overview</vt:lpstr>
      <vt:lpstr>Getting Started Thinking about Abstracts</vt:lpstr>
      <vt:lpstr>What Is an Abstract?</vt:lpstr>
      <vt:lpstr>Where Do You See Abstracts?</vt:lpstr>
      <vt:lpstr>In Search Engine Results</vt:lpstr>
      <vt:lpstr>At the Beginning of a Primary Literature Article</vt:lpstr>
      <vt:lpstr>At the Beginning of a Grant Application </vt:lpstr>
      <vt:lpstr>How Are Abstracts Used?</vt:lpstr>
      <vt:lpstr>How Are Abstracts Used?</vt:lpstr>
      <vt:lpstr>Benefits of Writing an Abstract</vt:lpstr>
      <vt:lpstr>Elements of an Abstract</vt:lpstr>
      <vt:lpstr>PowerPoint Presentation</vt:lpstr>
      <vt:lpstr>What is the Structure of an Abstract? </vt:lpstr>
      <vt:lpstr>PowerPoint Presentation</vt:lpstr>
      <vt:lpstr>PowerPoint Presentation</vt:lpstr>
      <vt:lpstr>PowerPoint Presentation</vt:lpstr>
      <vt:lpstr>PowerPoint Presentation</vt:lpstr>
      <vt:lpstr>What Makes an Abstract Successful?</vt:lpstr>
      <vt:lpstr>PowerPoint Presentation</vt:lpstr>
      <vt:lpstr>PowerPoint Presentation</vt:lpstr>
      <vt:lpstr>A Successful Abstract…</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Abstracts for Research Projects</dc:title>
  <dc:creator>Faculty</dc:creator>
  <cp:lastModifiedBy>Samar EL Hitti</cp:lastModifiedBy>
  <cp:revision>1</cp:revision>
  <cp:lastPrinted>2018-10-02T20:13:48Z</cp:lastPrinted>
  <dcterms:modified xsi:type="dcterms:W3CDTF">2021-09-30T16:22:46Z</dcterms:modified>
</cp:coreProperties>
</file>