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28"/>
  </p:notesMasterIdLst>
  <p:sldIdLst>
    <p:sldId id="256" r:id="rId2"/>
    <p:sldId id="257" r:id="rId3"/>
    <p:sldId id="259" r:id="rId4"/>
    <p:sldId id="276" r:id="rId5"/>
    <p:sldId id="260" r:id="rId6"/>
    <p:sldId id="258" r:id="rId7"/>
    <p:sldId id="278" r:id="rId8"/>
    <p:sldId id="285" r:id="rId9"/>
    <p:sldId id="277" r:id="rId10"/>
    <p:sldId id="262" r:id="rId11"/>
    <p:sldId id="261" r:id="rId12"/>
    <p:sldId id="263" r:id="rId13"/>
    <p:sldId id="264" r:id="rId14"/>
    <p:sldId id="265" r:id="rId15"/>
    <p:sldId id="266" r:id="rId16"/>
    <p:sldId id="267" r:id="rId17"/>
    <p:sldId id="275" r:id="rId18"/>
    <p:sldId id="282" r:id="rId19"/>
    <p:sldId id="269" r:id="rId20"/>
    <p:sldId id="281" r:id="rId21"/>
    <p:sldId id="271" r:id="rId22"/>
    <p:sldId id="272" r:id="rId23"/>
    <p:sldId id="273" r:id="rId24"/>
    <p:sldId id="279" r:id="rId25"/>
    <p:sldId id="284" r:id="rId26"/>
    <p:sldId id="274" r:id="rId27"/>
  </p:sldIdLst>
  <p:sldSz cx="12192000" cy="6858000"/>
  <p:notesSz cx="6858000" cy="1866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ha.Smith-Gittelman90" initials="Os" lastIdx="4" clrIdx="0">
    <p:extLst>
      <p:ext uri="{19B8F6BF-5375-455C-9EA6-DF929625EA0E}">
        <p15:presenceInfo xmlns:p15="http://schemas.microsoft.com/office/powerpoint/2012/main" userId="S::osha.smith-gittelman90@login.cuny.edu::0ebda617-ae8d-4342-9c27-ffbcb6e9fd89" providerId="AD"/>
      </p:ext>
    </p:extLst>
  </p:cmAuthor>
  <p:cmAuthor id="2" name="Guest User" initials="GU" lastIdx="2" clrIdx="1">
    <p:extLst>
      <p:ext uri="{19B8F6BF-5375-455C-9EA6-DF929625EA0E}">
        <p15:presenceInfo xmlns:p15="http://schemas.microsoft.com/office/powerpoint/2012/main" userId="S::urn:spo:anon#461724a9449b7d9228ddc7bb12c2825d339e8dae1e3f101ece8a7f884257f6d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55"/>
    <p:restoredTop sz="94599"/>
  </p:normalViewPr>
  <p:slideViewPr>
    <p:cSldViewPr snapToGrid="0">
      <p:cViewPr varScale="1">
        <p:scale>
          <a:sx n="55" d="100"/>
          <a:sy n="55" d="100"/>
        </p:scale>
        <p:origin x="62"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242CD1-B16D-4FA5-B780-FE4207F905C3}" type="doc">
      <dgm:prSet loTypeId="urn:microsoft.com/office/officeart/2005/8/layout/hierarchy3" loCatId="hierarchy" qsTypeId="urn:microsoft.com/office/officeart/2005/8/quickstyle/simple2" qsCatId="simple" csTypeId="urn:microsoft.com/office/officeart/2005/8/colors/colorful2" csCatId="colorful"/>
      <dgm:spPr/>
      <dgm:t>
        <a:bodyPr/>
        <a:lstStyle/>
        <a:p>
          <a:endParaRPr lang="en-US"/>
        </a:p>
      </dgm:t>
    </dgm:pt>
    <dgm:pt modelId="{F3AE85CD-58E2-471B-8A36-989352C629F7}">
      <dgm:prSet/>
      <dgm:spPr/>
      <dgm:t>
        <a:bodyPr/>
        <a:lstStyle/>
        <a:p>
          <a:r>
            <a:rPr lang="en-US"/>
            <a:t>Evaluation ​</a:t>
          </a:r>
        </a:p>
      </dgm:t>
    </dgm:pt>
    <dgm:pt modelId="{34EE364E-DBB1-491C-BB46-F75400E289FE}" type="parTrans" cxnId="{F22FD755-B226-4B8F-A8C0-42BCF4056056}">
      <dgm:prSet/>
      <dgm:spPr/>
      <dgm:t>
        <a:bodyPr/>
        <a:lstStyle/>
        <a:p>
          <a:endParaRPr lang="en-US"/>
        </a:p>
      </dgm:t>
    </dgm:pt>
    <dgm:pt modelId="{629EB609-50F0-4B90-820E-FC143AEDD967}" type="sibTrans" cxnId="{F22FD755-B226-4B8F-A8C0-42BCF4056056}">
      <dgm:prSet/>
      <dgm:spPr/>
      <dgm:t>
        <a:bodyPr/>
        <a:lstStyle/>
        <a:p>
          <a:endParaRPr lang="en-US"/>
        </a:p>
      </dgm:t>
    </dgm:pt>
    <dgm:pt modelId="{25AE08F6-E47E-464D-A49C-F29DF52F43B8}">
      <dgm:prSet/>
      <dgm:spPr/>
      <dgm:t>
        <a:bodyPr/>
        <a:lstStyle/>
        <a:p>
          <a:r>
            <a:rPr lang="en-US"/>
            <a:t>Communication​</a:t>
          </a:r>
        </a:p>
      </dgm:t>
    </dgm:pt>
    <dgm:pt modelId="{A971118A-6B0C-4EEC-9BE4-8711AE533254}" type="parTrans" cxnId="{816037BE-1E32-48D3-855C-2E87D7040AEC}">
      <dgm:prSet/>
      <dgm:spPr/>
      <dgm:t>
        <a:bodyPr/>
        <a:lstStyle/>
        <a:p>
          <a:endParaRPr lang="en-US"/>
        </a:p>
      </dgm:t>
    </dgm:pt>
    <dgm:pt modelId="{D0E397F6-3A5E-4ED2-A9B4-A5973AB21442}" type="sibTrans" cxnId="{816037BE-1E32-48D3-855C-2E87D7040AEC}">
      <dgm:prSet/>
      <dgm:spPr/>
      <dgm:t>
        <a:bodyPr/>
        <a:lstStyle/>
        <a:p>
          <a:endParaRPr lang="en-US"/>
        </a:p>
      </dgm:t>
    </dgm:pt>
    <dgm:pt modelId="{B3BD2D28-9453-49A3-ADC5-641CD780C806}">
      <dgm:prSet/>
      <dgm:spPr/>
      <dgm:t>
        <a:bodyPr/>
        <a:lstStyle/>
        <a:p>
          <a:r>
            <a:rPr lang="en-US"/>
            <a:t>Motivation</a:t>
          </a:r>
        </a:p>
      </dgm:t>
    </dgm:pt>
    <dgm:pt modelId="{DAE6BC98-7860-451F-8E72-A56A597AB633}" type="parTrans" cxnId="{ED3AAC6D-1CFC-4DB2-8182-F1D14D9266B9}">
      <dgm:prSet/>
      <dgm:spPr/>
      <dgm:t>
        <a:bodyPr/>
        <a:lstStyle/>
        <a:p>
          <a:endParaRPr lang="en-US"/>
        </a:p>
      </dgm:t>
    </dgm:pt>
    <dgm:pt modelId="{DC1050CD-BE45-45CD-B2E2-B1A45D14C78B}" type="sibTrans" cxnId="{ED3AAC6D-1CFC-4DB2-8182-F1D14D9266B9}">
      <dgm:prSet/>
      <dgm:spPr/>
      <dgm:t>
        <a:bodyPr/>
        <a:lstStyle/>
        <a:p>
          <a:endParaRPr lang="en-US"/>
        </a:p>
      </dgm:t>
    </dgm:pt>
    <dgm:pt modelId="{BDD61ADF-F03A-F24B-8B83-6BD9BC2A110F}" type="pres">
      <dgm:prSet presAssocID="{90242CD1-B16D-4FA5-B780-FE4207F905C3}" presName="diagram" presStyleCnt="0">
        <dgm:presLayoutVars>
          <dgm:chPref val="1"/>
          <dgm:dir/>
          <dgm:animOne val="branch"/>
          <dgm:animLvl val="lvl"/>
          <dgm:resizeHandles/>
        </dgm:presLayoutVars>
      </dgm:prSet>
      <dgm:spPr/>
    </dgm:pt>
    <dgm:pt modelId="{76C39D9D-F48A-5647-A5A5-04FB80A0E871}" type="pres">
      <dgm:prSet presAssocID="{F3AE85CD-58E2-471B-8A36-989352C629F7}" presName="root" presStyleCnt="0"/>
      <dgm:spPr/>
    </dgm:pt>
    <dgm:pt modelId="{1E2C262E-3DA9-6841-9B2C-EC7DF4FE2C57}" type="pres">
      <dgm:prSet presAssocID="{F3AE85CD-58E2-471B-8A36-989352C629F7}" presName="rootComposite" presStyleCnt="0"/>
      <dgm:spPr/>
    </dgm:pt>
    <dgm:pt modelId="{2FC93C9B-86C7-0149-96F6-A93D58A93A36}" type="pres">
      <dgm:prSet presAssocID="{F3AE85CD-58E2-471B-8A36-989352C629F7}" presName="rootText" presStyleLbl="node1" presStyleIdx="0" presStyleCnt="3"/>
      <dgm:spPr/>
    </dgm:pt>
    <dgm:pt modelId="{6470166F-B041-8347-B7A1-75179F51CBDF}" type="pres">
      <dgm:prSet presAssocID="{F3AE85CD-58E2-471B-8A36-989352C629F7}" presName="rootConnector" presStyleLbl="node1" presStyleIdx="0" presStyleCnt="3"/>
      <dgm:spPr/>
    </dgm:pt>
    <dgm:pt modelId="{9D6655C6-2D9F-C843-B4D8-13388D8216D1}" type="pres">
      <dgm:prSet presAssocID="{F3AE85CD-58E2-471B-8A36-989352C629F7}" presName="childShape" presStyleCnt="0"/>
      <dgm:spPr/>
    </dgm:pt>
    <dgm:pt modelId="{64B3C20B-5188-0A4D-BA52-8E44A927B4B9}" type="pres">
      <dgm:prSet presAssocID="{25AE08F6-E47E-464D-A49C-F29DF52F43B8}" presName="root" presStyleCnt="0"/>
      <dgm:spPr/>
    </dgm:pt>
    <dgm:pt modelId="{A4371F7B-A287-6541-AA31-4E00DF57405F}" type="pres">
      <dgm:prSet presAssocID="{25AE08F6-E47E-464D-A49C-F29DF52F43B8}" presName="rootComposite" presStyleCnt="0"/>
      <dgm:spPr/>
    </dgm:pt>
    <dgm:pt modelId="{91C771A4-5F41-4E45-9C4A-ED6B00426C81}" type="pres">
      <dgm:prSet presAssocID="{25AE08F6-E47E-464D-A49C-F29DF52F43B8}" presName="rootText" presStyleLbl="node1" presStyleIdx="1" presStyleCnt="3"/>
      <dgm:spPr/>
    </dgm:pt>
    <dgm:pt modelId="{FED8F414-A416-344E-90C4-44D3EB1F48CD}" type="pres">
      <dgm:prSet presAssocID="{25AE08F6-E47E-464D-A49C-F29DF52F43B8}" presName="rootConnector" presStyleLbl="node1" presStyleIdx="1" presStyleCnt="3"/>
      <dgm:spPr/>
    </dgm:pt>
    <dgm:pt modelId="{684C0A5F-9BD0-8242-B244-D5B14E69229E}" type="pres">
      <dgm:prSet presAssocID="{25AE08F6-E47E-464D-A49C-F29DF52F43B8}" presName="childShape" presStyleCnt="0"/>
      <dgm:spPr/>
    </dgm:pt>
    <dgm:pt modelId="{D9155C71-1D70-D845-8062-5DD290B82C3C}" type="pres">
      <dgm:prSet presAssocID="{B3BD2D28-9453-49A3-ADC5-641CD780C806}" presName="root" presStyleCnt="0"/>
      <dgm:spPr/>
    </dgm:pt>
    <dgm:pt modelId="{6DAF7282-F6A0-464F-B204-11C68B2D8494}" type="pres">
      <dgm:prSet presAssocID="{B3BD2D28-9453-49A3-ADC5-641CD780C806}" presName="rootComposite" presStyleCnt="0"/>
      <dgm:spPr/>
    </dgm:pt>
    <dgm:pt modelId="{BF057E2D-6FD9-9645-ADE3-02B695702249}" type="pres">
      <dgm:prSet presAssocID="{B3BD2D28-9453-49A3-ADC5-641CD780C806}" presName="rootText" presStyleLbl="node1" presStyleIdx="2" presStyleCnt="3"/>
      <dgm:spPr/>
    </dgm:pt>
    <dgm:pt modelId="{B479FDF8-0BBA-CF41-AD92-68A86E62D71E}" type="pres">
      <dgm:prSet presAssocID="{B3BD2D28-9453-49A3-ADC5-641CD780C806}" presName="rootConnector" presStyleLbl="node1" presStyleIdx="2" presStyleCnt="3"/>
      <dgm:spPr/>
    </dgm:pt>
    <dgm:pt modelId="{199D7D48-3606-FB4C-86C3-F90C2D879A10}" type="pres">
      <dgm:prSet presAssocID="{B3BD2D28-9453-49A3-ADC5-641CD780C806}" presName="childShape" presStyleCnt="0"/>
      <dgm:spPr/>
    </dgm:pt>
  </dgm:ptLst>
  <dgm:cxnLst>
    <dgm:cxn modelId="{F2F0FB01-9B86-D641-B812-7DE6FBE3ED92}" type="presOf" srcId="{B3BD2D28-9453-49A3-ADC5-641CD780C806}" destId="{B479FDF8-0BBA-CF41-AD92-68A86E62D71E}" srcOrd="1" destOrd="0" presId="urn:microsoft.com/office/officeart/2005/8/layout/hierarchy3"/>
    <dgm:cxn modelId="{A45D010B-A03E-4049-A905-BFE593910B38}" type="presOf" srcId="{25AE08F6-E47E-464D-A49C-F29DF52F43B8}" destId="{FED8F414-A416-344E-90C4-44D3EB1F48CD}" srcOrd="1" destOrd="0" presId="urn:microsoft.com/office/officeart/2005/8/layout/hierarchy3"/>
    <dgm:cxn modelId="{93D51D18-65C1-884F-B112-14E58EBECD96}" type="presOf" srcId="{B3BD2D28-9453-49A3-ADC5-641CD780C806}" destId="{BF057E2D-6FD9-9645-ADE3-02B695702249}" srcOrd="0" destOrd="0" presId="urn:microsoft.com/office/officeart/2005/8/layout/hierarchy3"/>
    <dgm:cxn modelId="{ED3AAC6D-1CFC-4DB2-8182-F1D14D9266B9}" srcId="{90242CD1-B16D-4FA5-B780-FE4207F905C3}" destId="{B3BD2D28-9453-49A3-ADC5-641CD780C806}" srcOrd="2" destOrd="0" parTransId="{DAE6BC98-7860-451F-8E72-A56A597AB633}" sibTransId="{DC1050CD-BE45-45CD-B2E2-B1A45D14C78B}"/>
    <dgm:cxn modelId="{F22FD755-B226-4B8F-A8C0-42BCF4056056}" srcId="{90242CD1-B16D-4FA5-B780-FE4207F905C3}" destId="{F3AE85CD-58E2-471B-8A36-989352C629F7}" srcOrd="0" destOrd="0" parTransId="{34EE364E-DBB1-491C-BB46-F75400E289FE}" sibTransId="{629EB609-50F0-4B90-820E-FC143AEDD967}"/>
    <dgm:cxn modelId="{073B65B0-F1EA-4D4A-B510-2D37066247E9}" type="presOf" srcId="{90242CD1-B16D-4FA5-B780-FE4207F905C3}" destId="{BDD61ADF-F03A-F24B-8B83-6BD9BC2A110F}" srcOrd="0" destOrd="0" presId="urn:microsoft.com/office/officeart/2005/8/layout/hierarchy3"/>
    <dgm:cxn modelId="{816037BE-1E32-48D3-855C-2E87D7040AEC}" srcId="{90242CD1-B16D-4FA5-B780-FE4207F905C3}" destId="{25AE08F6-E47E-464D-A49C-F29DF52F43B8}" srcOrd="1" destOrd="0" parTransId="{A971118A-6B0C-4EEC-9BE4-8711AE533254}" sibTransId="{D0E397F6-3A5E-4ED2-A9B4-A5973AB21442}"/>
    <dgm:cxn modelId="{A2F280C4-386D-864D-BFF6-49C684A1B4DA}" type="presOf" srcId="{F3AE85CD-58E2-471B-8A36-989352C629F7}" destId="{2FC93C9B-86C7-0149-96F6-A93D58A93A36}" srcOrd="0" destOrd="0" presId="urn:microsoft.com/office/officeart/2005/8/layout/hierarchy3"/>
    <dgm:cxn modelId="{27953AD5-CDB3-2A4B-A9CE-DE8C0F8E85D5}" type="presOf" srcId="{F3AE85CD-58E2-471B-8A36-989352C629F7}" destId="{6470166F-B041-8347-B7A1-75179F51CBDF}" srcOrd="1" destOrd="0" presId="urn:microsoft.com/office/officeart/2005/8/layout/hierarchy3"/>
    <dgm:cxn modelId="{60EC68F2-A3D9-1C4A-B652-2872BD09EE64}" type="presOf" srcId="{25AE08F6-E47E-464D-A49C-F29DF52F43B8}" destId="{91C771A4-5F41-4E45-9C4A-ED6B00426C81}" srcOrd="0" destOrd="0" presId="urn:microsoft.com/office/officeart/2005/8/layout/hierarchy3"/>
    <dgm:cxn modelId="{89B7CD84-F595-A040-935C-99C2A36367A6}" type="presParOf" srcId="{BDD61ADF-F03A-F24B-8B83-6BD9BC2A110F}" destId="{76C39D9D-F48A-5647-A5A5-04FB80A0E871}" srcOrd="0" destOrd="0" presId="urn:microsoft.com/office/officeart/2005/8/layout/hierarchy3"/>
    <dgm:cxn modelId="{47E2D219-7E0D-6042-A601-B3BEFD55948D}" type="presParOf" srcId="{76C39D9D-F48A-5647-A5A5-04FB80A0E871}" destId="{1E2C262E-3DA9-6841-9B2C-EC7DF4FE2C57}" srcOrd="0" destOrd="0" presId="urn:microsoft.com/office/officeart/2005/8/layout/hierarchy3"/>
    <dgm:cxn modelId="{03503D5E-E722-534A-B4BB-B66A41B39E24}" type="presParOf" srcId="{1E2C262E-3DA9-6841-9B2C-EC7DF4FE2C57}" destId="{2FC93C9B-86C7-0149-96F6-A93D58A93A36}" srcOrd="0" destOrd="0" presId="urn:microsoft.com/office/officeart/2005/8/layout/hierarchy3"/>
    <dgm:cxn modelId="{C51FEE3A-D435-B642-89E5-394E8A664939}" type="presParOf" srcId="{1E2C262E-3DA9-6841-9B2C-EC7DF4FE2C57}" destId="{6470166F-B041-8347-B7A1-75179F51CBDF}" srcOrd="1" destOrd="0" presId="urn:microsoft.com/office/officeart/2005/8/layout/hierarchy3"/>
    <dgm:cxn modelId="{37D43119-8F8F-274D-B60C-2149D77A0308}" type="presParOf" srcId="{76C39D9D-F48A-5647-A5A5-04FB80A0E871}" destId="{9D6655C6-2D9F-C843-B4D8-13388D8216D1}" srcOrd="1" destOrd="0" presId="urn:microsoft.com/office/officeart/2005/8/layout/hierarchy3"/>
    <dgm:cxn modelId="{E5D2CB17-3FD8-C34E-9AB4-700DAC8FB1E0}" type="presParOf" srcId="{BDD61ADF-F03A-F24B-8B83-6BD9BC2A110F}" destId="{64B3C20B-5188-0A4D-BA52-8E44A927B4B9}" srcOrd="1" destOrd="0" presId="urn:microsoft.com/office/officeart/2005/8/layout/hierarchy3"/>
    <dgm:cxn modelId="{1B9D8AC5-2E16-6B4C-80DA-3DE3A1D2F06D}" type="presParOf" srcId="{64B3C20B-5188-0A4D-BA52-8E44A927B4B9}" destId="{A4371F7B-A287-6541-AA31-4E00DF57405F}" srcOrd="0" destOrd="0" presId="urn:microsoft.com/office/officeart/2005/8/layout/hierarchy3"/>
    <dgm:cxn modelId="{EDA74006-5288-4844-9C56-9218FF9C5DB3}" type="presParOf" srcId="{A4371F7B-A287-6541-AA31-4E00DF57405F}" destId="{91C771A4-5F41-4E45-9C4A-ED6B00426C81}" srcOrd="0" destOrd="0" presId="urn:microsoft.com/office/officeart/2005/8/layout/hierarchy3"/>
    <dgm:cxn modelId="{01B8CDF6-D842-3E4F-889C-57B708F435D1}" type="presParOf" srcId="{A4371F7B-A287-6541-AA31-4E00DF57405F}" destId="{FED8F414-A416-344E-90C4-44D3EB1F48CD}" srcOrd="1" destOrd="0" presId="urn:microsoft.com/office/officeart/2005/8/layout/hierarchy3"/>
    <dgm:cxn modelId="{FD6776E9-E0C4-7448-9016-B77CB51038AD}" type="presParOf" srcId="{64B3C20B-5188-0A4D-BA52-8E44A927B4B9}" destId="{684C0A5F-9BD0-8242-B244-D5B14E69229E}" srcOrd="1" destOrd="0" presId="urn:microsoft.com/office/officeart/2005/8/layout/hierarchy3"/>
    <dgm:cxn modelId="{A4204891-6DF6-AD46-936A-D45436495B17}" type="presParOf" srcId="{BDD61ADF-F03A-F24B-8B83-6BD9BC2A110F}" destId="{D9155C71-1D70-D845-8062-5DD290B82C3C}" srcOrd="2" destOrd="0" presId="urn:microsoft.com/office/officeart/2005/8/layout/hierarchy3"/>
    <dgm:cxn modelId="{CF902765-F270-7948-BCA3-0D01FF0EFCCD}" type="presParOf" srcId="{D9155C71-1D70-D845-8062-5DD290B82C3C}" destId="{6DAF7282-F6A0-464F-B204-11C68B2D8494}" srcOrd="0" destOrd="0" presId="urn:microsoft.com/office/officeart/2005/8/layout/hierarchy3"/>
    <dgm:cxn modelId="{BC4C4097-4AF7-D642-BE12-5A0CFE155099}" type="presParOf" srcId="{6DAF7282-F6A0-464F-B204-11C68B2D8494}" destId="{BF057E2D-6FD9-9645-ADE3-02B695702249}" srcOrd="0" destOrd="0" presId="urn:microsoft.com/office/officeart/2005/8/layout/hierarchy3"/>
    <dgm:cxn modelId="{A038B270-7131-0547-BBED-1B686F5C21E4}" type="presParOf" srcId="{6DAF7282-F6A0-464F-B204-11C68B2D8494}" destId="{B479FDF8-0BBA-CF41-AD92-68A86E62D71E}" srcOrd="1" destOrd="0" presId="urn:microsoft.com/office/officeart/2005/8/layout/hierarchy3"/>
    <dgm:cxn modelId="{564902FE-38A9-FB4A-B7A1-45957D3F03C8}" type="presParOf" srcId="{D9155C71-1D70-D845-8062-5DD290B82C3C}" destId="{199D7D48-3606-FB4C-86C3-F90C2D879A10}"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F6D35E-E4CC-45C5-858B-E2BC035CA8CB}" type="doc">
      <dgm:prSet loTypeId="urn:microsoft.com/office/officeart/2016/7/layout/BasicLinearProcessNumbered" loCatId="process" qsTypeId="urn:microsoft.com/office/officeart/2005/8/quickstyle/simple2" qsCatId="simple" csTypeId="urn:microsoft.com/office/officeart/2005/8/colors/colorful2" csCatId="colorful" phldr="1"/>
      <dgm:spPr/>
      <dgm:t>
        <a:bodyPr/>
        <a:lstStyle/>
        <a:p>
          <a:endParaRPr lang="en-US"/>
        </a:p>
      </dgm:t>
    </dgm:pt>
    <dgm:pt modelId="{1D0E0F6B-029A-48B6-A7A2-636CB210B442}">
      <dgm:prSet/>
      <dgm:spPr/>
      <dgm:t>
        <a:bodyPr/>
        <a:lstStyle/>
        <a:p>
          <a:r>
            <a:rPr lang="en-US"/>
            <a:t>Ask questions​</a:t>
          </a:r>
        </a:p>
      </dgm:t>
    </dgm:pt>
    <dgm:pt modelId="{2920B950-549D-4DFB-9D04-F35053C26860}" type="parTrans" cxnId="{2255D2E9-F633-4109-88AF-586806E2867F}">
      <dgm:prSet/>
      <dgm:spPr/>
      <dgm:t>
        <a:bodyPr/>
        <a:lstStyle/>
        <a:p>
          <a:endParaRPr lang="en-US"/>
        </a:p>
      </dgm:t>
    </dgm:pt>
    <dgm:pt modelId="{AD7A2822-D080-44AA-A442-C0BFC54DF017}" type="sibTrans" cxnId="{2255D2E9-F633-4109-88AF-586806E2867F}">
      <dgm:prSet phldrT="1" phldr="0"/>
      <dgm:spPr/>
      <dgm:t>
        <a:bodyPr/>
        <a:lstStyle/>
        <a:p>
          <a:r>
            <a:rPr lang="en-US"/>
            <a:t>1</a:t>
          </a:r>
        </a:p>
      </dgm:t>
    </dgm:pt>
    <dgm:pt modelId="{E5B8AE76-5903-431D-AF70-7E396D1DA2A6}">
      <dgm:prSet/>
      <dgm:spPr/>
      <dgm:t>
        <a:bodyPr/>
        <a:lstStyle/>
        <a:p>
          <a:r>
            <a:rPr lang="en-US"/>
            <a:t>Use any color ink or pencil (except red)​</a:t>
          </a:r>
        </a:p>
      </dgm:t>
    </dgm:pt>
    <dgm:pt modelId="{3E3B7F9F-4B07-4774-A2CF-EAF948145CD0}" type="parTrans" cxnId="{F21930B5-776F-4E13-BBC6-5DB47E3928F1}">
      <dgm:prSet/>
      <dgm:spPr/>
      <dgm:t>
        <a:bodyPr/>
        <a:lstStyle/>
        <a:p>
          <a:endParaRPr lang="en-US"/>
        </a:p>
      </dgm:t>
    </dgm:pt>
    <dgm:pt modelId="{0810FBA1-FF78-4AA5-A1B7-F74FA62E8B92}" type="sibTrans" cxnId="{F21930B5-776F-4E13-BBC6-5DB47E3928F1}">
      <dgm:prSet phldrT="2" phldr="0"/>
      <dgm:spPr/>
      <dgm:t>
        <a:bodyPr/>
        <a:lstStyle/>
        <a:p>
          <a:r>
            <a:rPr lang="en-US"/>
            <a:t>2</a:t>
          </a:r>
        </a:p>
      </dgm:t>
    </dgm:pt>
    <dgm:pt modelId="{6D38459F-23B4-4EA2-9023-75D3949039AF}">
      <dgm:prSet/>
      <dgm:spPr/>
      <dgm:t>
        <a:bodyPr/>
        <a:lstStyle/>
        <a:p>
          <a:r>
            <a:rPr lang="en-US"/>
            <a:t>Write in legible and complete sentences ​</a:t>
          </a:r>
        </a:p>
      </dgm:t>
    </dgm:pt>
    <dgm:pt modelId="{22DFBE14-653B-4E4B-B598-93DE01404613}" type="parTrans" cxnId="{ADF87B26-06BF-4606-B70F-4911645DC964}">
      <dgm:prSet/>
      <dgm:spPr/>
      <dgm:t>
        <a:bodyPr/>
        <a:lstStyle/>
        <a:p>
          <a:endParaRPr lang="en-US"/>
        </a:p>
      </dgm:t>
    </dgm:pt>
    <dgm:pt modelId="{E764A5D1-A311-4937-A590-1F9624C134F3}" type="sibTrans" cxnId="{ADF87B26-06BF-4606-B70F-4911645DC964}">
      <dgm:prSet phldrT="3" phldr="0"/>
      <dgm:spPr/>
      <dgm:t>
        <a:bodyPr/>
        <a:lstStyle/>
        <a:p>
          <a:r>
            <a:rPr lang="en-US"/>
            <a:t>3</a:t>
          </a:r>
        </a:p>
      </dgm:t>
    </dgm:pt>
    <dgm:pt modelId="{12329155-A797-4A79-8AB6-9E91478E4E54}">
      <dgm:prSet/>
      <dgm:spPr/>
      <dgm:t>
        <a:bodyPr/>
        <a:lstStyle/>
        <a:p>
          <a:r>
            <a:rPr lang="en-US"/>
            <a:t>Vary and prioritize feedback</a:t>
          </a:r>
        </a:p>
      </dgm:t>
    </dgm:pt>
    <dgm:pt modelId="{D33E5564-0700-4152-AC9E-0FC1167B2234}" type="parTrans" cxnId="{48B89A9D-3BE7-456C-AFD9-50E085E37928}">
      <dgm:prSet/>
      <dgm:spPr/>
      <dgm:t>
        <a:bodyPr/>
        <a:lstStyle/>
        <a:p>
          <a:endParaRPr lang="en-US"/>
        </a:p>
      </dgm:t>
    </dgm:pt>
    <dgm:pt modelId="{4932CE8D-F637-4FEC-A3D2-2725A681D725}" type="sibTrans" cxnId="{48B89A9D-3BE7-456C-AFD9-50E085E37928}">
      <dgm:prSet phldrT="4" phldr="0"/>
      <dgm:spPr/>
      <dgm:t>
        <a:bodyPr/>
        <a:lstStyle/>
        <a:p>
          <a:r>
            <a:rPr lang="en-US"/>
            <a:t>4</a:t>
          </a:r>
        </a:p>
      </dgm:t>
    </dgm:pt>
    <dgm:pt modelId="{78B1CD27-9ECE-5745-AB7B-2936716E7088}" type="pres">
      <dgm:prSet presAssocID="{D7F6D35E-E4CC-45C5-858B-E2BC035CA8CB}" presName="Name0" presStyleCnt="0">
        <dgm:presLayoutVars>
          <dgm:animLvl val="lvl"/>
          <dgm:resizeHandles val="exact"/>
        </dgm:presLayoutVars>
      </dgm:prSet>
      <dgm:spPr/>
    </dgm:pt>
    <dgm:pt modelId="{C08D57A9-E04B-3C47-B920-8948D3FE82E1}" type="pres">
      <dgm:prSet presAssocID="{1D0E0F6B-029A-48B6-A7A2-636CB210B442}" presName="compositeNode" presStyleCnt="0">
        <dgm:presLayoutVars>
          <dgm:bulletEnabled val="1"/>
        </dgm:presLayoutVars>
      </dgm:prSet>
      <dgm:spPr/>
    </dgm:pt>
    <dgm:pt modelId="{708DD523-EBE6-D644-AE73-F9223DF56462}" type="pres">
      <dgm:prSet presAssocID="{1D0E0F6B-029A-48B6-A7A2-636CB210B442}" presName="bgRect" presStyleLbl="bgAccFollowNode1" presStyleIdx="0" presStyleCnt="4"/>
      <dgm:spPr/>
    </dgm:pt>
    <dgm:pt modelId="{AC559178-6BBA-324C-8E27-0B950C0706D9}" type="pres">
      <dgm:prSet presAssocID="{AD7A2822-D080-44AA-A442-C0BFC54DF017}" presName="sibTransNodeCircle" presStyleLbl="alignNode1" presStyleIdx="0" presStyleCnt="8">
        <dgm:presLayoutVars>
          <dgm:chMax val="0"/>
          <dgm:bulletEnabled/>
        </dgm:presLayoutVars>
      </dgm:prSet>
      <dgm:spPr/>
    </dgm:pt>
    <dgm:pt modelId="{821D1DD5-F3F7-034A-BAE2-7DA92A04EAD8}" type="pres">
      <dgm:prSet presAssocID="{1D0E0F6B-029A-48B6-A7A2-636CB210B442}" presName="bottomLine" presStyleLbl="alignNode1" presStyleIdx="1" presStyleCnt="8">
        <dgm:presLayoutVars/>
      </dgm:prSet>
      <dgm:spPr/>
    </dgm:pt>
    <dgm:pt modelId="{627D3DBA-EC23-E74E-8D3F-68A54C679990}" type="pres">
      <dgm:prSet presAssocID="{1D0E0F6B-029A-48B6-A7A2-636CB210B442}" presName="nodeText" presStyleLbl="bgAccFollowNode1" presStyleIdx="0" presStyleCnt="4">
        <dgm:presLayoutVars>
          <dgm:bulletEnabled val="1"/>
        </dgm:presLayoutVars>
      </dgm:prSet>
      <dgm:spPr/>
    </dgm:pt>
    <dgm:pt modelId="{0019A3C5-D4F3-8B43-93EB-F974747FAA84}" type="pres">
      <dgm:prSet presAssocID="{AD7A2822-D080-44AA-A442-C0BFC54DF017}" presName="sibTrans" presStyleCnt="0"/>
      <dgm:spPr/>
    </dgm:pt>
    <dgm:pt modelId="{35DFBF17-5FF2-CA48-99FE-FBE8E2E5E934}" type="pres">
      <dgm:prSet presAssocID="{E5B8AE76-5903-431D-AF70-7E396D1DA2A6}" presName="compositeNode" presStyleCnt="0">
        <dgm:presLayoutVars>
          <dgm:bulletEnabled val="1"/>
        </dgm:presLayoutVars>
      </dgm:prSet>
      <dgm:spPr/>
    </dgm:pt>
    <dgm:pt modelId="{2E0F265B-8F6F-784E-8632-CFE31ABADE6E}" type="pres">
      <dgm:prSet presAssocID="{E5B8AE76-5903-431D-AF70-7E396D1DA2A6}" presName="bgRect" presStyleLbl="bgAccFollowNode1" presStyleIdx="1" presStyleCnt="4"/>
      <dgm:spPr/>
    </dgm:pt>
    <dgm:pt modelId="{A5296CD9-7CA0-C54D-8B7D-83AC1ABA6355}" type="pres">
      <dgm:prSet presAssocID="{0810FBA1-FF78-4AA5-A1B7-F74FA62E8B92}" presName="sibTransNodeCircle" presStyleLbl="alignNode1" presStyleIdx="2" presStyleCnt="8">
        <dgm:presLayoutVars>
          <dgm:chMax val="0"/>
          <dgm:bulletEnabled/>
        </dgm:presLayoutVars>
      </dgm:prSet>
      <dgm:spPr/>
    </dgm:pt>
    <dgm:pt modelId="{26FEBC6B-E05E-5245-BFA6-E69EA6F99FA1}" type="pres">
      <dgm:prSet presAssocID="{E5B8AE76-5903-431D-AF70-7E396D1DA2A6}" presName="bottomLine" presStyleLbl="alignNode1" presStyleIdx="3" presStyleCnt="8">
        <dgm:presLayoutVars/>
      </dgm:prSet>
      <dgm:spPr/>
    </dgm:pt>
    <dgm:pt modelId="{40BEC2ED-D9F0-884E-AEFD-1CB69720C7A8}" type="pres">
      <dgm:prSet presAssocID="{E5B8AE76-5903-431D-AF70-7E396D1DA2A6}" presName="nodeText" presStyleLbl="bgAccFollowNode1" presStyleIdx="1" presStyleCnt="4">
        <dgm:presLayoutVars>
          <dgm:bulletEnabled val="1"/>
        </dgm:presLayoutVars>
      </dgm:prSet>
      <dgm:spPr/>
    </dgm:pt>
    <dgm:pt modelId="{342728D4-4426-8049-A055-DE8AC9FD0BAC}" type="pres">
      <dgm:prSet presAssocID="{0810FBA1-FF78-4AA5-A1B7-F74FA62E8B92}" presName="sibTrans" presStyleCnt="0"/>
      <dgm:spPr/>
    </dgm:pt>
    <dgm:pt modelId="{BFDD5BCE-4A34-2C44-A39B-E350DA0B4F52}" type="pres">
      <dgm:prSet presAssocID="{6D38459F-23B4-4EA2-9023-75D3949039AF}" presName="compositeNode" presStyleCnt="0">
        <dgm:presLayoutVars>
          <dgm:bulletEnabled val="1"/>
        </dgm:presLayoutVars>
      </dgm:prSet>
      <dgm:spPr/>
    </dgm:pt>
    <dgm:pt modelId="{98C5BECC-DED4-3D4C-A033-9897DEF9EC20}" type="pres">
      <dgm:prSet presAssocID="{6D38459F-23B4-4EA2-9023-75D3949039AF}" presName="bgRect" presStyleLbl="bgAccFollowNode1" presStyleIdx="2" presStyleCnt="4"/>
      <dgm:spPr/>
    </dgm:pt>
    <dgm:pt modelId="{B87D8904-FD4D-4A45-B74C-216D54EECF41}" type="pres">
      <dgm:prSet presAssocID="{E764A5D1-A311-4937-A590-1F9624C134F3}" presName="sibTransNodeCircle" presStyleLbl="alignNode1" presStyleIdx="4" presStyleCnt="8">
        <dgm:presLayoutVars>
          <dgm:chMax val="0"/>
          <dgm:bulletEnabled/>
        </dgm:presLayoutVars>
      </dgm:prSet>
      <dgm:spPr/>
    </dgm:pt>
    <dgm:pt modelId="{C6C5564A-9591-1946-AAB3-8A96B77E5463}" type="pres">
      <dgm:prSet presAssocID="{6D38459F-23B4-4EA2-9023-75D3949039AF}" presName="bottomLine" presStyleLbl="alignNode1" presStyleIdx="5" presStyleCnt="8">
        <dgm:presLayoutVars/>
      </dgm:prSet>
      <dgm:spPr/>
    </dgm:pt>
    <dgm:pt modelId="{C598DD5B-3DAA-1040-94D9-201ED10F3DCB}" type="pres">
      <dgm:prSet presAssocID="{6D38459F-23B4-4EA2-9023-75D3949039AF}" presName="nodeText" presStyleLbl="bgAccFollowNode1" presStyleIdx="2" presStyleCnt="4">
        <dgm:presLayoutVars>
          <dgm:bulletEnabled val="1"/>
        </dgm:presLayoutVars>
      </dgm:prSet>
      <dgm:spPr/>
    </dgm:pt>
    <dgm:pt modelId="{71B81CE4-D08A-A744-A4B1-94E6FF792265}" type="pres">
      <dgm:prSet presAssocID="{E764A5D1-A311-4937-A590-1F9624C134F3}" presName="sibTrans" presStyleCnt="0"/>
      <dgm:spPr/>
    </dgm:pt>
    <dgm:pt modelId="{F1127A32-8CBE-9A46-A8D1-F2F0965CB4E4}" type="pres">
      <dgm:prSet presAssocID="{12329155-A797-4A79-8AB6-9E91478E4E54}" presName="compositeNode" presStyleCnt="0">
        <dgm:presLayoutVars>
          <dgm:bulletEnabled val="1"/>
        </dgm:presLayoutVars>
      </dgm:prSet>
      <dgm:spPr/>
    </dgm:pt>
    <dgm:pt modelId="{6F94FCE4-676A-7A44-A035-F0710B3666E4}" type="pres">
      <dgm:prSet presAssocID="{12329155-A797-4A79-8AB6-9E91478E4E54}" presName="bgRect" presStyleLbl="bgAccFollowNode1" presStyleIdx="3" presStyleCnt="4"/>
      <dgm:spPr/>
    </dgm:pt>
    <dgm:pt modelId="{9250836F-84D5-AA4E-B204-9B3A8ADA1EA5}" type="pres">
      <dgm:prSet presAssocID="{4932CE8D-F637-4FEC-A3D2-2725A681D725}" presName="sibTransNodeCircle" presStyleLbl="alignNode1" presStyleIdx="6" presStyleCnt="8">
        <dgm:presLayoutVars>
          <dgm:chMax val="0"/>
          <dgm:bulletEnabled/>
        </dgm:presLayoutVars>
      </dgm:prSet>
      <dgm:spPr/>
    </dgm:pt>
    <dgm:pt modelId="{325B6B98-CB32-0A4A-BD1E-46D49385640C}" type="pres">
      <dgm:prSet presAssocID="{12329155-A797-4A79-8AB6-9E91478E4E54}" presName="bottomLine" presStyleLbl="alignNode1" presStyleIdx="7" presStyleCnt="8">
        <dgm:presLayoutVars/>
      </dgm:prSet>
      <dgm:spPr/>
    </dgm:pt>
    <dgm:pt modelId="{6CDD13C8-6EA4-2648-BF0F-4FAA034C8211}" type="pres">
      <dgm:prSet presAssocID="{12329155-A797-4A79-8AB6-9E91478E4E54}" presName="nodeText" presStyleLbl="bgAccFollowNode1" presStyleIdx="3" presStyleCnt="4">
        <dgm:presLayoutVars>
          <dgm:bulletEnabled val="1"/>
        </dgm:presLayoutVars>
      </dgm:prSet>
      <dgm:spPr/>
    </dgm:pt>
  </dgm:ptLst>
  <dgm:cxnLst>
    <dgm:cxn modelId="{105FB710-EC74-D540-B8FC-EC596B8515DC}" type="presOf" srcId="{12329155-A797-4A79-8AB6-9E91478E4E54}" destId="{6CDD13C8-6EA4-2648-BF0F-4FAA034C8211}" srcOrd="1" destOrd="0" presId="urn:microsoft.com/office/officeart/2016/7/layout/BasicLinearProcessNumbered"/>
    <dgm:cxn modelId="{ADF87B26-06BF-4606-B70F-4911645DC964}" srcId="{D7F6D35E-E4CC-45C5-858B-E2BC035CA8CB}" destId="{6D38459F-23B4-4EA2-9023-75D3949039AF}" srcOrd="2" destOrd="0" parTransId="{22DFBE14-653B-4E4B-B598-93DE01404613}" sibTransId="{E764A5D1-A311-4937-A590-1F9624C134F3}"/>
    <dgm:cxn modelId="{8BFC0844-03F3-D547-AD50-25896CD140C2}" type="presOf" srcId="{1D0E0F6B-029A-48B6-A7A2-636CB210B442}" destId="{627D3DBA-EC23-E74E-8D3F-68A54C679990}" srcOrd="1" destOrd="0" presId="urn:microsoft.com/office/officeart/2016/7/layout/BasicLinearProcessNumbered"/>
    <dgm:cxn modelId="{1F6D0372-BEC5-0C4E-B143-4B3BA04D0CC8}" type="presOf" srcId="{4932CE8D-F637-4FEC-A3D2-2725A681D725}" destId="{9250836F-84D5-AA4E-B204-9B3A8ADA1EA5}" srcOrd="0" destOrd="0" presId="urn:microsoft.com/office/officeart/2016/7/layout/BasicLinearProcessNumbered"/>
    <dgm:cxn modelId="{F8F75175-B35D-0846-B9DE-FD53A7C6C66D}" type="presOf" srcId="{E5B8AE76-5903-431D-AF70-7E396D1DA2A6}" destId="{2E0F265B-8F6F-784E-8632-CFE31ABADE6E}" srcOrd="0" destOrd="0" presId="urn:microsoft.com/office/officeart/2016/7/layout/BasicLinearProcessNumbered"/>
    <dgm:cxn modelId="{F8EF5057-8097-4445-A344-94E71464C089}" type="presOf" srcId="{AD7A2822-D080-44AA-A442-C0BFC54DF017}" destId="{AC559178-6BBA-324C-8E27-0B950C0706D9}" srcOrd="0" destOrd="0" presId="urn:microsoft.com/office/officeart/2016/7/layout/BasicLinearProcessNumbered"/>
    <dgm:cxn modelId="{BBEBF389-EBEB-5246-A1AC-159E982E2E65}" type="presOf" srcId="{E5B8AE76-5903-431D-AF70-7E396D1DA2A6}" destId="{40BEC2ED-D9F0-884E-AEFD-1CB69720C7A8}" srcOrd="1" destOrd="0" presId="urn:microsoft.com/office/officeart/2016/7/layout/BasicLinearProcessNumbered"/>
    <dgm:cxn modelId="{8587038E-AC3A-1848-A265-64E669FEC843}" type="presOf" srcId="{E764A5D1-A311-4937-A590-1F9624C134F3}" destId="{B87D8904-FD4D-4A45-B74C-216D54EECF41}" srcOrd="0" destOrd="0" presId="urn:microsoft.com/office/officeart/2016/7/layout/BasicLinearProcessNumbered"/>
    <dgm:cxn modelId="{97672D91-CB6E-EA49-AB2B-74D469AEF04F}" type="presOf" srcId="{6D38459F-23B4-4EA2-9023-75D3949039AF}" destId="{98C5BECC-DED4-3D4C-A033-9897DEF9EC20}" srcOrd="0" destOrd="0" presId="urn:microsoft.com/office/officeart/2016/7/layout/BasicLinearProcessNumbered"/>
    <dgm:cxn modelId="{48B89A9D-3BE7-456C-AFD9-50E085E37928}" srcId="{D7F6D35E-E4CC-45C5-858B-E2BC035CA8CB}" destId="{12329155-A797-4A79-8AB6-9E91478E4E54}" srcOrd="3" destOrd="0" parTransId="{D33E5564-0700-4152-AC9E-0FC1167B2234}" sibTransId="{4932CE8D-F637-4FEC-A3D2-2725A681D725}"/>
    <dgm:cxn modelId="{FE6959AD-5E66-8849-9CEB-540C858066B2}" type="presOf" srcId="{D7F6D35E-E4CC-45C5-858B-E2BC035CA8CB}" destId="{78B1CD27-9ECE-5745-AB7B-2936716E7088}" srcOrd="0" destOrd="0" presId="urn:microsoft.com/office/officeart/2016/7/layout/BasicLinearProcessNumbered"/>
    <dgm:cxn modelId="{5ED967B3-A959-C541-9E89-4576CFF534B5}" type="presOf" srcId="{1D0E0F6B-029A-48B6-A7A2-636CB210B442}" destId="{708DD523-EBE6-D644-AE73-F9223DF56462}" srcOrd="0" destOrd="0" presId="urn:microsoft.com/office/officeart/2016/7/layout/BasicLinearProcessNumbered"/>
    <dgm:cxn modelId="{F21930B5-776F-4E13-BBC6-5DB47E3928F1}" srcId="{D7F6D35E-E4CC-45C5-858B-E2BC035CA8CB}" destId="{E5B8AE76-5903-431D-AF70-7E396D1DA2A6}" srcOrd="1" destOrd="0" parTransId="{3E3B7F9F-4B07-4774-A2CF-EAF948145CD0}" sibTransId="{0810FBA1-FF78-4AA5-A1B7-F74FA62E8B92}"/>
    <dgm:cxn modelId="{6BAA69C7-0885-B84D-B509-5143E1F2C778}" type="presOf" srcId="{12329155-A797-4A79-8AB6-9E91478E4E54}" destId="{6F94FCE4-676A-7A44-A035-F0710B3666E4}" srcOrd="0" destOrd="0" presId="urn:microsoft.com/office/officeart/2016/7/layout/BasicLinearProcessNumbered"/>
    <dgm:cxn modelId="{20D256E8-00FB-F44A-BE79-8BBA9AE10BDA}" type="presOf" srcId="{6D38459F-23B4-4EA2-9023-75D3949039AF}" destId="{C598DD5B-3DAA-1040-94D9-201ED10F3DCB}" srcOrd="1" destOrd="0" presId="urn:microsoft.com/office/officeart/2016/7/layout/BasicLinearProcessNumbered"/>
    <dgm:cxn modelId="{2255D2E9-F633-4109-88AF-586806E2867F}" srcId="{D7F6D35E-E4CC-45C5-858B-E2BC035CA8CB}" destId="{1D0E0F6B-029A-48B6-A7A2-636CB210B442}" srcOrd="0" destOrd="0" parTransId="{2920B950-549D-4DFB-9D04-F35053C26860}" sibTransId="{AD7A2822-D080-44AA-A442-C0BFC54DF017}"/>
    <dgm:cxn modelId="{824F55EE-EE0C-8445-B3D7-5C0F208A3F9A}" type="presOf" srcId="{0810FBA1-FF78-4AA5-A1B7-F74FA62E8B92}" destId="{A5296CD9-7CA0-C54D-8B7D-83AC1ABA6355}" srcOrd="0" destOrd="0" presId="urn:microsoft.com/office/officeart/2016/7/layout/BasicLinearProcessNumbered"/>
    <dgm:cxn modelId="{7AAC710B-9345-1046-80F9-DFD450BF9410}" type="presParOf" srcId="{78B1CD27-9ECE-5745-AB7B-2936716E7088}" destId="{C08D57A9-E04B-3C47-B920-8948D3FE82E1}" srcOrd="0" destOrd="0" presId="urn:microsoft.com/office/officeart/2016/7/layout/BasicLinearProcessNumbered"/>
    <dgm:cxn modelId="{7461B4FF-9EE2-914A-BFBB-5D0AF424656D}" type="presParOf" srcId="{C08D57A9-E04B-3C47-B920-8948D3FE82E1}" destId="{708DD523-EBE6-D644-AE73-F9223DF56462}" srcOrd="0" destOrd="0" presId="urn:microsoft.com/office/officeart/2016/7/layout/BasicLinearProcessNumbered"/>
    <dgm:cxn modelId="{0AFDCAA3-3A13-D442-B193-C5C332E7770E}" type="presParOf" srcId="{C08D57A9-E04B-3C47-B920-8948D3FE82E1}" destId="{AC559178-6BBA-324C-8E27-0B950C0706D9}" srcOrd="1" destOrd="0" presId="urn:microsoft.com/office/officeart/2016/7/layout/BasicLinearProcessNumbered"/>
    <dgm:cxn modelId="{CBF18DFF-FA53-4242-A2BE-FE28B9C8C7C6}" type="presParOf" srcId="{C08D57A9-E04B-3C47-B920-8948D3FE82E1}" destId="{821D1DD5-F3F7-034A-BAE2-7DA92A04EAD8}" srcOrd="2" destOrd="0" presId="urn:microsoft.com/office/officeart/2016/7/layout/BasicLinearProcessNumbered"/>
    <dgm:cxn modelId="{0E47BDE3-CAB1-A64A-B485-117B611D9A07}" type="presParOf" srcId="{C08D57A9-E04B-3C47-B920-8948D3FE82E1}" destId="{627D3DBA-EC23-E74E-8D3F-68A54C679990}" srcOrd="3" destOrd="0" presId="urn:microsoft.com/office/officeart/2016/7/layout/BasicLinearProcessNumbered"/>
    <dgm:cxn modelId="{733D01F4-3404-864C-8CCC-79223BFF90DF}" type="presParOf" srcId="{78B1CD27-9ECE-5745-AB7B-2936716E7088}" destId="{0019A3C5-D4F3-8B43-93EB-F974747FAA84}" srcOrd="1" destOrd="0" presId="urn:microsoft.com/office/officeart/2016/7/layout/BasicLinearProcessNumbered"/>
    <dgm:cxn modelId="{FC8DDD7C-07EC-A243-B888-5347CD137C4A}" type="presParOf" srcId="{78B1CD27-9ECE-5745-AB7B-2936716E7088}" destId="{35DFBF17-5FF2-CA48-99FE-FBE8E2E5E934}" srcOrd="2" destOrd="0" presId="urn:microsoft.com/office/officeart/2016/7/layout/BasicLinearProcessNumbered"/>
    <dgm:cxn modelId="{9586E923-EF03-0040-B43A-DD822E79C022}" type="presParOf" srcId="{35DFBF17-5FF2-CA48-99FE-FBE8E2E5E934}" destId="{2E0F265B-8F6F-784E-8632-CFE31ABADE6E}" srcOrd="0" destOrd="0" presId="urn:microsoft.com/office/officeart/2016/7/layout/BasicLinearProcessNumbered"/>
    <dgm:cxn modelId="{78C3FBF1-788C-6744-92C7-0A78FC74618B}" type="presParOf" srcId="{35DFBF17-5FF2-CA48-99FE-FBE8E2E5E934}" destId="{A5296CD9-7CA0-C54D-8B7D-83AC1ABA6355}" srcOrd="1" destOrd="0" presId="urn:microsoft.com/office/officeart/2016/7/layout/BasicLinearProcessNumbered"/>
    <dgm:cxn modelId="{5E1F8B2B-DF8B-A34B-9047-5A157D19CFF5}" type="presParOf" srcId="{35DFBF17-5FF2-CA48-99FE-FBE8E2E5E934}" destId="{26FEBC6B-E05E-5245-BFA6-E69EA6F99FA1}" srcOrd="2" destOrd="0" presId="urn:microsoft.com/office/officeart/2016/7/layout/BasicLinearProcessNumbered"/>
    <dgm:cxn modelId="{EA5860F5-25C0-9442-AE86-59CBE27B7515}" type="presParOf" srcId="{35DFBF17-5FF2-CA48-99FE-FBE8E2E5E934}" destId="{40BEC2ED-D9F0-884E-AEFD-1CB69720C7A8}" srcOrd="3" destOrd="0" presId="urn:microsoft.com/office/officeart/2016/7/layout/BasicLinearProcessNumbered"/>
    <dgm:cxn modelId="{F67DB1C6-3662-8E41-B016-409D98034F8A}" type="presParOf" srcId="{78B1CD27-9ECE-5745-AB7B-2936716E7088}" destId="{342728D4-4426-8049-A055-DE8AC9FD0BAC}" srcOrd="3" destOrd="0" presId="urn:microsoft.com/office/officeart/2016/7/layout/BasicLinearProcessNumbered"/>
    <dgm:cxn modelId="{1FB4DC85-79E9-AB4A-94F1-594DD5E4D55A}" type="presParOf" srcId="{78B1CD27-9ECE-5745-AB7B-2936716E7088}" destId="{BFDD5BCE-4A34-2C44-A39B-E350DA0B4F52}" srcOrd="4" destOrd="0" presId="urn:microsoft.com/office/officeart/2016/7/layout/BasicLinearProcessNumbered"/>
    <dgm:cxn modelId="{D28D6BE0-58F2-734B-8757-BCF3E264CE21}" type="presParOf" srcId="{BFDD5BCE-4A34-2C44-A39B-E350DA0B4F52}" destId="{98C5BECC-DED4-3D4C-A033-9897DEF9EC20}" srcOrd="0" destOrd="0" presId="urn:microsoft.com/office/officeart/2016/7/layout/BasicLinearProcessNumbered"/>
    <dgm:cxn modelId="{C5A7D50C-704A-C044-9D64-96BEC99352DA}" type="presParOf" srcId="{BFDD5BCE-4A34-2C44-A39B-E350DA0B4F52}" destId="{B87D8904-FD4D-4A45-B74C-216D54EECF41}" srcOrd="1" destOrd="0" presId="urn:microsoft.com/office/officeart/2016/7/layout/BasicLinearProcessNumbered"/>
    <dgm:cxn modelId="{13DA7F88-539E-9C43-8CB6-7310B3FDE338}" type="presParOf" srcId="{BFDD5BCE-4A34-2C44-A39B-E350DA0B4F52}" destId="{C6C5564A-9591-1946-AAB3-8A96B77E5463}" srcOrd="2" destOrd="0" presId="urn:microsoft.com/office/officeart/2016/7/layout/BasicLinearProcessNumbered"/>
    <dgm:cxn modelId="{6ACAB756-D365-BF4B-AA0F-36AA275F5CC0}" type="presParOf" srcId="{BFDD5BCE-4A34-2C44-A39B-E350DA0B4F52}" destId="{C598DD5B-3DAA-1040-94D9-201ED10F3DCB}" srcOrd="3" destOrd="0" presId="urn:microsoft.com/office/officeart/2016/7/layout/BasicLinearProcessNumbered"/>
    <dgm:cxn modelId="{172126C8-3726-0743-949F-1E4A05DCCFD9}" type="presParOf" srcId="{78B1CD27-9ECE-5745-AB7B-2936716E7088}" destId="{71B81CE4-D08A-A744-A4B1-94E6FF792265}" srcOrd="5" destOrd="0" presId="urn:microsoft.com/office/officeart/2016/7/layout/BasicLinearProcessNumbered"/>
    <dgm:cxn modelId="{AB468602-6122-BD41-9E7F-F9B92A9737C4}" type="presParOf" srcId="{78B1CD27-9ECE-5745-AB7B-2936716E7088}" destId="{F1127A32-8CBE-9A46-A8D1-F2F0965CB4E4}" srcOrd="6" destOrd="0" presId="urn:microsoft.com/office/officeart/2016/7/layout/BasicLinearProcessNumbered"/>
    <dgm:cxn modelId="{6AA4D33A-B413-DD4B-A12D-9596F371D604}" type="presParOf" srcId="{F1127A32-8CBE-9A46-A8D1-F2F0965CB4E4}" destId="{6F94FCE4-676A-7A44-A035-F0710B3666E4}" srcOrd="0" destOrd="0" presId="urn:microsoft.com/office/officeart/2016/7/layout/BasicLinearProcessNumbered"/>
    <dgm:cxn modelId="{88EBB9F2-9593-4A4E-9849-35BE6F50C0AA}" type="presParOf" srcId="{F1127A32-8CBE-9A46-A8D1-F2F0965CB4E4}" destId="{9250836F-84D5-AA4E-B204-9B3A8ADA1EA5}" srcOrd="1" destOrd="0" presId="urn:microsoft.com/office/officeart/2016/7/layout/BasicLinearProcessNumbered"/>
    <dgm:cxn modelId="{DF1C9D70-DB19-5644-84B7-66BBEF5E9405}" type="presParOf" srcId="{F1127A32-8CBE-9A46-A8D1-F2F0965CB4E4}" destId="{325B6B98-CB32-0A4A-BD1E-46D49385640C}" srcOrd="2" destOrd="0" presId="urn:microsoft.com/office/officeart/2016/7/layout/BasicLinearProcessNumbered"/>
    <dgm:cxn modelId="{30CE8F2F-2381-4345-8F3D-1318AEA3EB53}" type="presParOf" srcId="{F1127A32-8CBE-9A46-A8D1-F2F0965CB4E4}" destId="{6CDD13C8-6EA4-2648-BF0F-4FAA034C8211}"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A435FC-F620-4411-A313-2941BF9ED687}"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BA37B874-E8F5-4B83-B1D4-F36DB31B09D5}">
      <dgm:prSet/>
      <dgm:spPr/>
      <dgm:t>
        <a:bodyPr/>
        <a:lstStyle/>
        <a:p>
          <a:r>
            <a:rPr lang="en-US"/>
            <a:t>Plan ahead</a:t>
          </a:r>
        </a:p>
      </dgm:t>
    </dgm:pt>
    <dgm:pt modelId="{07941AD2-45FB-467A-B35B-364787E57E63}" type="parTrans" cxnId="{AAA19B85-1759-41D6-8E2B-03A9AD47B157}">
      <dgm:prSet/>
      <dgm:spPr/>
      <dgm:t>
        <a:bodyPr/>
        <a:lstStyle/>
        <a:p>
          <a:endParaRPr lang="en-US"/>
        </a:p>
      </dgm:t>
    </dgm:pt>
    <dgm:pt modelId="{5D875A39-180E-4291-B317-D80EFE66CA9D}" type="sibTrans" cxnId="{AAA19B85-1759-41D6-8E2B-03A9AD47B157}">
      <dgm:prSet/>
      <dgm:spPr/>
      <dgm:t>
        <a:bodyPr/>
        <a:lstStyle/>
        <a:p>
          <a:endParaRPr lang="en-US"/>
        </a:p>
      </dgm:t>
    </dgm:pt>
    <dgm:pt modelId="{D90E5088-9D53-4057-A4F6-F3EDDB433EDE}">
      <dgm:prSet/>
      <dgm:spPr/>
      <dgm:t>
        <a:bodyPr/>
        <a:lstStyle/>
        <a:p>
          <a:r>
            <a:rPr lang="en-US" dirty="0"/>
            <a:t>Preparing effective assignments, grading rubrics​</a:t>
          </a:r>
        </a:p>
      </dgm:t>
    </dgm:pt>
    <dgm:pt modelId="{AB60B0AC-0058-49AF-AE80-D8D67043FCD0}" type="parTrans" cxnId="{5EF9B1F8-CC42-4C03-9093-CEB3960AAE9C}">
      <dgm:prSet/>
      <dgm:spPr/>
      <dgm:t>
        <a:bodyPr/>
        <a:lstStyle/>
        <a:p>
          <a:endParaRPr lang="en-US"/>
        </a:p>
      </dgm:t>
    </dgm:pt>
    <dgm:pt modelId="{9E48D3F2-A4D2-450B-92DD-DECFA3948289}" type="sibTrans" cxnId="{5EF9B1F8-CC42-4C03-9093-CEB3960AAE9C}">
      <dgm:prSet/>
      <dgm:spPr/>
      <dgm:t>
        <a:bodyPr/>
        <a:lstStyle/>
        <a:p>
          <a:endParaRPr lang="en-US"/>
        </a:p>
      </dgm:t>
    </dgm:pt>
    <dgm:pt modelId="{DF627434-D817-42B3-B51D-E9F2852C1E99}">
      <dgm:prSet/>
      <dgm:spPr/>
      <dgm:t>
        <a:bodyPr/>
        <a:lstStyle/>
        <a:p>
          <a:r>
            <a:rPr lang="en-US"/>
            <a:t>Consider</a:t>
          </a:r>
        </a:p>
      </dgm:t>
    </dgm:pt>
    <dgm:pt modelId="{1CA27817-6FB3-453D-AE26-D2870D74C8CB}" type="parTrans" cxnId="{FFCD46B5-D08F-42C4-93A2-5B72284F0E01}">
      <dgm:prSet/>
      <dgm:spPr/>
      <dgm:t>
        <a:bodyPr/>
        <a:lstStyle/>
        <a:p>
          <a:endParaRPr lang="en-US"/>
        </a:p>
      </dgm:t>
    </dgm:pt>
    <dgm:pt modelId="{47861F1C-5670-469F-860C-09C06093D0CF}" type="sibTrans" cxnId="{FFCD46B5-D08F-42C4-93A2-5B72284F0E01}">
      <dgm:prSet/>
      <dgm:spPr/>
      <dgm:t>
        <a:bodyPr/>
        <a:lstStyle/>
        <a:p>
          <a:endParaRPr lang="en-US"/>
        </a:p>
      </dgm:t>
    </dgm:pt>
    <dgm:pt modelId="{212DA2C6-9A48-4A80-9680-1886EEBDFD0D}">
      <dgm:prSet/>
      <dgm:spPr/>
      <dgm:t>
        <a:bodyPr/>
        <a:lstStyle/>
        <a:p>
          <a:r>
            <a:rPr lang="en-US" dirty="0"/>
            <a:t>Consider what higher order learning objectives you have for students ​</a:t>
          </a:r>
        </a:p>
      </dgm:t>
    </dgm:pt>
    <dgm:pt modelId="{697BF0A4-0BC3-499F-86E2-1CFA9B7A54E5}" type="parTrans" cxnId="{6EEFB0AE-088C-45C8-A7A4-E3293C87BD54}">
      <dgm:prSet/>
      <dgm:spPr/>
      <dgm:t>
        <a:bodyPr/>
        <a:lstStyle/>
        <a:p>
          <a:endParaRPr lang="en-US"/>
        </a:p>
      </dgm:t>
    </dgm:pt>
    <dgm:pt modelId="{C42A0246-8B13-432C-82D3-4C6A73AE6E0A}" type="sibTrans" cxnId="{6EEFB0AE-088C-45C8-A7A4-E3293C87BD54}">
      <dgm:prSet/>
      <dgm:spPr/>
      <dgm:t>
        <a:bodyPr/>
        <a:lstStyle/>
        <a:p>
          <a:endParaRPr lang="en-US"/>
        </a:p>
      </dgm:t>
    </dgm:pt>
    <dgm:pt modelId="{FC2CDEBE-256B-438E-8755-FF8E26CF3758}">
      <dgm:prSet/>
      <dgm:spPr/>
      <dgm:t>
        <a:bodyPr/>
        <a:lstStyle/>
        <a:p>
          <a:r>
            <a:rPr lang="en-US"/>
            <a:t>Mark</a:t>
          </a:r>
        </a:p>
      </dgm:t>
    </dgm:pt>
    <dgm:pt modelId="{1F63045F-8CBA-4414-BC55-030F9404D9BB}" type="parTrans" cxnId="{D667999A-FCB5-4223-9007-74427FBF093D}">
      <dgm:prSet/>
      <dgm:spPr/>
      <dgm:t>
        <a:bodyPr/>
        <a:lstStyle/>
        <a:p>
          <a:endParaRPr lang="en-US"/>
        </a:p>
      </dgm:t>
    </dgm:pt>
    <dgm:pt modelId="{0961685F-3AF6-4E3B-8E64-5279843D4DF4}" type="sibTrans" cxnId="{D667999A-FCB5-4223-9007-74427FBF093D}">
      <dgm:prSet/>
      <dgm:spPr/>
      <dgm:t>
        <a:bodyPr/>
        <a:lstStyle/>
        <a:p>
          <a:endParaRPr lang="en-US"/>
        </a:p>
      </dgm:t>
    </dgm:pt>
    <dgm:pt modelId="{5CD5D6EE-CDD3-4198-B398-59629A2DCCA1}">
      <dgm:prSet/>
      <dgm:spPr/>
      <dgm:t>
        <a:bodyPr/>
        <a:lstStyle/>
        <a:p>
          <a:r>
            <a:rPr lang="en-US"/>
            <a:t>Mark minimally and supportively</a:t>
          </a:r>
        </a:p>
      </dgm:t>
    </dgm:pt>
    <dgm:pt modelId="{2CC1ADAC-38B5-496E-961E-CF49E73C8D89}" type="parTrans" cxnId="{7634CF98-68A8-4E22-A0E2-2907935729C5}">
      <dgm:prSet/>
      <dgm:spPr/>
      <dgm:t>
        <a:bodyPr/>
        <a:lstStyle/>
        <a:p>
          <a:endParaRPr lang="en-US"/>
        </a:p>
      </dgm:t>
    </dgm:pt>
    <dgm:pt modelId="{9671EAE1-BC2B-429B-970F-9BE703FE20BE}" type="sibTrans" cxnId="{7634CF98-68A8-4E22-A0E2-2907935729C5}">
      <dgm:prSet/>
      <dgm:spPr/>
      <dgm:t>
        <a:bodyPr/>
        <a:lstStyle/>
        <a:p>
          <a:endParaRPr lang="en-US"/>
        </a:p>
      </dgm:t>
    </dgm:pt>
    <dgm:pt modelId="{D580FCC7-E785-AE40-9C95-96A13BFAEED1}" type="pres">
      <dgm:prSet presAssocID="{D5A435FC-F620-4411-A313-2941BF9ED687}" presName="Name0" presStyleCnt="0">
        <dgm:presLayoutVars>
          <dgm:dir/>
          <dgm:animLvl val="lvl"/>
          <dgm:resizeHandles val="exact"/>
        </dgm:presLayoutVars>
      </dgm:prSet>
      <dgm:spPr/>
    </dgm:pt>
    <dgm:pt modelId="{04B6E31A-F21F-EA48-8583-743647C168F9}" type="pres">
      <dgm:prSet presAssocID="{BA37B874-E8F5-4B83-B1D4-F36DB31B09D5}" presName="linNode" presStyleCnt="0"/>
      <dgm:spPr/>
    </dgm:pt>
    <dgm:pt modelId="{1A4F14E9-B733-8443-AFDF-65A932E5B9EA}" type="pres">
      <dgm:prSet presAssocID="{BA37B874-E8F5-4B83-B1D4-F36DB31B09D5}" presName="parentText" presStyleLbl="alignNode1" presStyleIdx="0" presStyleCnt="3">
        <dgm:presLayoutVars>
          <dgm:chMax val="1"/>
          <dgm:bulletEnabled/>
        </dgm:presLayoutVars>
      </dgm:prSet>
      <dgm:spPr/>
    </dgm:pt>
    <dgm:pt modelId="{EC9E5DE2-1192-ED45-8FCA-0EC17C87FA45}" type="pres">
      <dgm:prSet presAssocID="{BA37B874-E8F5-4B83-B1D4-F36DB31B09D5}" presName="descendantText" presStyleLbl="alignAccFollowNode1" presStyleIdx="0" presStyleCnt="3">
        <dgm:presLayoutVars>
          <dgm:bulletEnabled/>
        </dgm:presLayoutVars>
      </dgm:prSet>
      <dgm:spPr/>
    </dgm:pt>
    <dgm:pt modelId="{6EF906AD-8798-5843-8622-4242414E4431}" type="pres">
      <dgm:prSet presAssocID="{5D875A39-180E-4291-B317-D80EFE66CA9D}" presName="sp" presStyleCnt="0"/>
      <dgm:spPr/>
    </dgm:pt>
    <dgm:pt modelId="{75D6B959-50F4-2846-AF42-7900ED2CD5C6}" type="pres">
      <dgm:prSet presAssocID="{DF627434-D817-42B3-B51D-E9F2852C1E99}" presName="linNode" presStyleCnt="0"/>
      <dgm:spPr/>
    </dgm:pt>
    <dgm:pt modelId="{3FBC0C36-6AC9-0742-8ABF-E665DDE4DA89}" type="pres">
      <dgm:prSet presAssocID="{DF627434-D817-42B3-B51D-E9F2852C1E99}" presName="parentText" presStyleLbl="alignNode1" presStyleIdx="1" presStyleCnt="3">
        <dgm:presLayoutVars>
          <dgm:chMax val="1"/>
          <dgm:bulletEnabled/>
        </dgm:presLayoutVars>
      </dgm:prSet>
      <dgm:spPr/>
    </dgm:pt>
    <dgm:pt modelId="{667FE193-5E0E-264F-A7ED-E61C361B2E4F}" type="pres">
      <dgm:prSet presAssocID="{DF627434-D817-42B3-B51D-E9F2852C1E99}" presName="descendantText" presStyleLbl="alignAccFollowNode1" presStyleIdx="1" presStyleCnt="3">
        <dgm:presLayoutVars>
          <dgm:bulletEnabled/>
        </dgm:presLayoutVars>
      </dgm:prSet>
      <dgm:spPr/>
    </dgm:pt>
    <dgm:pt modelId="{C4F5F1A8-F5AD-F248-BB78-F03978CE91F6}" type="pres">
      <dgm:prSet presAssocID="{47861F1C-5670-469F-860C-09C06093D0CF}" presName="sp" presStyleCnt="0"/>
      <dgm:spPr/>
    </dgm:pt>
    <dgm:pt modelId="{715156D7-D92A-1641-A58C-C33EE5150637}" type="pres">
      <dgm:prSet presAssocID="{FC2CDEBE-256B-438E-8755-FF8E26CF3758}" presName="linNode" presStyleCnt="0"/>
      <dgm:spPr/>
    </dgm:pt>
    <dgm:pt modelId="{8A6117F7-AE7E-BD44-A105-FB498EE20447}" type="pres">
      <dgm:prSet presAssocID="{FC2CDEBE-256B-438E-8755-FF8E26CF3758}" presName="parentText" presStyleLbl="alignNode1" presStyleIdx="2" presStyleCnt="3">
        <dgm:presLayoutVars>
          <dgm:chMax val="1"/>
          <dgm:bulletEnabled/>
        </dgm:presLayoutVars>
      </dgm:prSet>
      <dgm:spPr/>
    </dgm:pt>
    <dgm:pt modelId="{22C32618-6CCC-2D42-B815-7CB53895F2FC}" type="pres">
      <dgm:prSet presAssocID="{FC2CDEBE-256B-438E-8755-FF8E26CF3758}" presName="descendantText" presStyleLbl="alignAccFollowNode1" presStyleIdx="2" presStyleCnt="3">
        <dgm:presLayoutVars>
          <dgm:bulletEnabled/>
        </dgm:presLayoutVars>
      </dgm:prSet>
      <dgm:spPr/>
    </dgm:pt>
  </dgm:ptLst>
  <dgm:cxnLst>
    <dgm:cxn modelId="{D1B76D0A-4A78-FF42-87C6-DE5B3B81499B}" type="presOf" srcId="{FC2CDEBE-256B-438E-8755-FF8E26CF3758}" destId="{8A6117F7-AE7E-BD44-A105-FB498EE20447}" srcOrd="0" destOrd="0" presId="urn:microsoft.com/office/officeart/2016/7/layout/VerticalSolidActionList"/>
    <dgm:cxn modelId="{87A33B18-B3AA-5244-B98A-3FC9987594FF}" type="presOf" srcId="{D90E5088-9D53-4057-A4F6-F3EDDB433EDE}" destId="{EC9E5DE2-1192-ED45-8FCA-0EC17C87FA45}" srcOrd="0" destOrd="0" presId="urn:microsoft.com/office/officeart/2016/7/layout/VerticalSolidActionList"/>
    <dgm:cxn modelId="{AAA19B85-1759-41D6-8E2B-03A9AD47B157}" srcId="{D5A435FC-F620-4411-A313-2941BF9ED687}" destId="{BA37B874-E8F5-4B83-B1D4-F36DB31B09D5}" srcOrd="0" destOrd="0" parTransId="{07941AD2-45FB-467A-B35B-364787E57E63}" sibTransId="{5D875A39-180E-4291-B317-D80EFE66CA9D}"/>
    <dgm:cxn modelId="{7634CF98-68A8-4E22-A0E2-2907935729C5}" srcId="{FC2CDEBE-256B-438E-8755-FF8E26CF3758}" destId="{5CD5D6EE-CDD3-4198-B398-59629A2DCCA1}" srcOrd="0" destOrd="0" parTransId="{2CC1ADAC-38B5-496E-961E-CF49E73C8D89}" sibTransId="{9671EAE1-BC2B-429B-970F-9BE703FE20BE}"/>
    <dgm:cxn modelId="{D667999A-FCB5-4223-9007-74427FBF093D}" srcId="{D5A435FC-F620-4411-A313-2941BF9ED687}" destId="{FC2CDEBE-256B-438E-8755-FF8E26CF3758}" srcOrd="2" destOrd="0" parTransId="{1F63045F-8CBA-4414-BC55-030F9404D9BB}" sibTransId="{0961685F-3AF6-4E3B-8E64-5279843D4DF4}"/>
    <dgm:cxn modelId="{E2C732A7-DF3B-414F-8149-5FE57524A9D8}" type="presOf" srcId="{D5A435FC-F620-4411-A313-2941BF9ED687}" destId="{D580FCC7-E785-AE40-9C95-96A13BFAEED1}" srcOrd="0" destOrd="0" presId="urn:microsoft.com/office/officeart/2016/7/layout/VerticalSolidActionList"/>
    <dgm:cxn modelId="{6EEFB0AE-088C-45C8-A7A4-E3293C87BD54}" srcId="{DF627434-D817-42B3-B51D-E9F2852C1E99}" destId="{212DA2C6-9A48-4A80-9680-1886EEBDFD0D}" srcOrd="0" destOrd="0" parTransId="{697BF0A4-0BC3-499F-86E2-1CFA9B7A54E5}" sibTransId="{C42A0246-8B13-432C-82D3-4C6A73AE6E0A}"/>
    <dgm:cxn modelId="{33F932B2-FDE2-E142-A846-B025A818A08F}" type="presOf" srcId="{212DA2C6-9A48-4A80-9680-1886EEBDFD0D}" destId="{667FE193-5E0E-264F-A7ED-E61C361B2E4F}" srcOrd="0" destOrd="0" presId="urn:microsoft.com/office/officeart/2016/7/layout/VerticalSolidActionList"/>
    <dgm:cxn modelId="{1DD324B3-A732-7A4E-8238-A82BD02E811D}" type="presOf" srcId="{DF627434-D817-42B3-B51D-E9F2852C1E99}" destId="{3FBC0C36-6AC9-0742-8ABF-E665DDE4DA89}" srcOrd="0" destOrd="0" presId="urn:microsoft.com/office/officeart/2016/7/layout/VerticalSolidActionList"/>
    <dgm:cxn modelId="{FFCD46B5-D08F-42C4-93A2-5B72284F0E01}" srcId="{D5A435FC-F620-4411-A313-2941BF9ED687}" destId="{DF627434-D817-42B3-B51D-E9F2852C1E99}" srcOrd="1" destOrd="0" parTransId="{1CA27817-6FB3-453D-AE26-D2870D74C8CB}" sibTransId="{47861F1C-5670-469F-860C-09C06093D0CF}"/>
    <dgm:cxn modelId="{DF1676BC-50AB-554C-BA8A-7F649EC6139A}" type="presOf" srcId="{5CD5D6EE-CDD3-4198-B398-59629A2DCCA1}" destId="{22C32618-6CCC-2D42-B815-7CB53895F2FC}" srcOrd="0" destOrd="0" presId="urn:microsoft.com/office/officeart/2016/7/layout/VerticalSolidActionList"/>
    <dgm:cxn modelId="{935F2AC5-AAED-BA4B-A708-42DE75BE7520}" type="presOf" srcId="{BA37B874-E8F5-4B83-B1D4-F36DB31B09D5}" destId="{1A4F14E9-B733-8443-AFDF-65A932E5B9EA}" srcOrd="0" destOrd="0" presId="urn:microsoft.com/office/officeart/2016/7/layout/VerticalSolidActionList"/>
    <dgm:cxn modelId="{5EF9B1F8-CC42-4C03-9093-CEB3960AAE9C}" srcId="{BA37B874-E8F5-4B83-B1D4-F36DB31B09D5}" destId="{D90E5088-9D53-4057-A4F6-F3EDDB433EDE}" srcOrd="0" destOrd="0" parTransId="{AB60B0AC-0058-49AF-AE80-D8D67043FCD0}" sibTransId="{9E48D3F2-A4D2-450B-92DD-DECFA3948289}"/>
    <dgm:cxn modelId="{4B398C55-F860-0545-8E90-06657CC53B73}" type="presParOf" srcId="{D580FCC7-E785-AE40-9C95-96A13BFAEED1}" destId="{04B6E31A-F21F-EA48-8583-743647C168F9}" srcOrd="0" destOrd="0" presId="urn:microsoft.com/office/officeart/2016/7/layout/VerticalSolidActionList"/>
    <dgm:cxn modelId="{7524B65F-4E21-B040-9D48-B63A5747A589}" type="presParOf" srcId="{04B6E31A-F21F-EA48-8583-743647C168F9}" destId="{1A4F14E9-B733-8443-AFDF-65A932E5B9EA}" srcOrd="0" destOrd="0" presId="urn:microsoft.com/office/officeart/2016/7/layout/VerticalSolidActionList"/>
    <dgm:cxn modelId="{14ABB240-F896-EE40-9BBA-0CB3458F7721}" type="presParOf" srcId="{04B6E31A-F21F-EA48-8583-743647C168F9}" destId="{EC9E5DE2-1192-ED45-8FCA-0EC17C87FA45}" srcOrd="1" destOrd="0" presId="urn:microsoft.com/office/officeart/2016/7/layout/VerticalSolidActionList"/>
    <dgm:cxn modelId="{458290B9-9C84-B748-B007-BD97A07287C5}" type="presParOf" srcId="{D580FCC7-E785-AE40-9C95-96A13BFAEED1}" destId="{6EF906AD-8798-5843-8622-4242414E4431}" srcOrd="1" destOrd="0" presId="urn:microsoft.com/office/officeart/2016/7/layout/VerticalSolidActionList"/>
    <dgm:cxn modelId="{AD3E8629-4D6C-A940-B210-E089817184B3}" type="presParOf" srcId="{D580FCC7-E785-AE40-9C95-96A13BFAEED1}" destId="{75D6B959-50F4-2846-AF42-7900ED2CD5C6}" srcOrd="2" destOrd="0" presId="urn:microsoft.com/office/officeart/2016/7/layout/VerticalSolidActionList"/>
    <dgm:cxn modelId="{77669704-8532-E447-9EB4-FE541E982AD5}" type="presParOf" srcId="{75D6B959-50F4-2846-AF42-7900ED2CD5C6}" destId="{3FBC0C36-6AC9-0742-8ABF-E665DDE4DA89}" srcOrd="0" destOrd="0" presId="urn:microsoft.com/office/officeart/2016/7/layout/VerticalSolidActionList"/>
    <dgm:cxn modelId="{D82514A5-5015-4A42-91F6-96E5D2F39ABD}" type="presParOf" srcId="{75D6B959-50F4-2846-AF42-7900ED2CD5C6}" destId="{667FE193-5E0E-264F-A7ED-E61C361B2E4F}" srcOrd="1" destOrd="0" presId="urn:microsoft.com/office/officeart/2016/7/layout/VerticalSolidActionList"/>
    <dgm:cxn modelId="{E7203835-C4E6-9B45-BBE4-CF64DE0C02A5}" type="presParOf" srcId="{D580FCC7-E785-AE40-9C95-96A13BFAEED1}" destId="{C4F5F1A8-F5AD-F248-BB78-F03978CE91F6}" srcOrd="3" destOrd="0" presId="urn:microsoft.com/office/officeart/2016/7/layout/VerticalSolidActionList"/>
    <dgm:cxn modelId="{EA2889C3-4E63-4F41-89B7-936EA534C007}" type="presParOf" srcId="{D580FCC7-E785-AE40-9C95-96A13BFAEED1}" destId="{715156D7-D92A-1641-A58C-C33EE5150637}" srcOrd="4" destOrd="0" presId="urn:microsoft.com/office/officeart/2016/7/layout/VerticalSolidActionList"/>
    <dgm:cxn modelId="{E50B0EB2-C23E-F24B-8348-8959A754ADED}" type="presParOf" srcId="{715156D7-D92A-1641-A58C-C33EE5150637}" destId="{8A6117F7-AE7E-BD44-A105-FB498EE20447}" srcOrd="0" destOrd="0" presId="urn:microsoft.com/office/officeart/2016/7/layout/VerticalSolidActionList"/>
    <dgm:cxn modelId="{D3DFC4DB-8D67-C24F-989A-CE2C0E139D27}" type="presParOf" srcId="{715156D7-D92A-1641-A58C-C33EE5150637}" destId="{22C32618-6CCC-2D42-B815-7CB53895F2FC}"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93C9B-86C7-0149-96F6-A93D58A93A36}">
      <dsp:nvSpPr>
        <dsp:cNvPr id="0" name=""/>
        <dsp:cNvSpPr/>
      </dsp:nvSpPr>
      <dsp:spPr>
        <a:xfrm>
          <a:off x="1172" y="1105067"/>
          <a:ext cx="2742530" cy="1371265"/>
        </a:xfrm>
        <a:prstGeom prst="roundRect">
          <a:avLst>
            <a:gd name="adj" fmla="val 10000"/>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a:t>Evaluation ​</a:t>
          </a:r>
        </a:p>
      </dsp:txBody>
      <dsp:txXfrm>
        <a:off x="41335" y="1145230"/>
        <a:ext cx="2662204" cy="1290939"/>
      </dsp:txXfrm>
    </dsp:sp>
    <dsp:sp modelId="{91C771A4-5F41-4E45-9C4A-ED6B00426C81}">
      <dsp:nvSpPr>
        <dsp:cNvPr id="0" name=""/>
        <dsp:cNvSpPr/>
      </dsp:nvSpPr>
      <dsp:spPr>
        <a:xfrm>
          <a:off x="3429334" y="1105067"/>
          <a:ext cx="2742530" cy="1371265"/>
        </a:xfrm>
        <a:prstGeom prst="roundRect">
          <a:avLst>
            <a:gd name="adj" fmla="val 10000"/>
          </a:avLst>
        </a:prstGeom>
        <a:solidFill>
          <a:schemeClr val="accent2">
            <a:hueOff val="-846565"/>
            <a:satOff val="-19254"/>
            <a:lumOff val="-8528"/>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a:t>Communication​</a:t>
          </a:r>
        </a:p>
      </dsp:txBody>
      <dsp:txXfrm>
        <a:off x="3469497" y="1145230"/>
        <a:ext cx="2662204" cy="1290939"/>
      </dsp:txXfrm>
    </dsp:sp>
    <dsp:sp modelId="{BF057E2D-6FD9-9645-ADE3-02B695702249}">
      <dsp:nvSpPr>
        <dsp:cNvPr id="0" name=""/>
        <dsp:cNvSpPr/>
      </dsp:nvSpPr>
      <dsp:spPr>
        <a:xfrm>
          <a:off x="6857497" y="1105067"/>
          <a:ext cx="2742530" cy="1371265"/>
        </a:xfrm>
        <a:prstGeom prst="roundRect">
          <a:avLst>
            <a:gd name="adj" fmla="val 10000"/>
          </a:avLst>
        </a:prstGeom>
        <a:solidFill>
          <a:schemeClr val="accent2">
            <a:hueOff val="-1693131"/>
            <a:satOff val="-38509"/>
            <a:lumOff val="-17056"/>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a:t>Motivation</a:t>
          </a:r>
        </a:p>
      </dsp:txBody>
      <dsp:txXfrm>
        <a:off x="6897660" y="1145230"/>
        <a:ext cx="2662204" cy="1290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DD523-EBE6-D644-AE73-F9223DF56462}">
      <dsp:nvSpPr>
        <dsp:cNvPr id="0" name=""/>
        <dsp:cNvSpPr/>
      </dsp:nvSpPr>
      <dsp:spPr>
        <a:xfrm>
          <a:off x="2812" y="228629"/>
          <a:ext cx="2231528" cy="3124140"/>
        </a:xfrm>
        <a:prstGeom prst="rect">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3979" tIns="330200" rIns="173979" bIns="330200" numCol="1" spcCol="1270" anchor="t" anchorCtr="0">
          <a:noAutofit/>
        </a:bodyPr>
        <a:lstStyle/>
        <a:p>
          <a:pPr marL="0" lvl="0" indent="0" algn="l" defTabSz="1022350">
            <a:lnSpc>
              <a:spcPct val="90000"/>
            </a:lnSpc>
            <a:spcBef>
              <a:spcPct val="0"/>
            </a:spcBef>
            <a:spcAft>
              <a:spcPct val="35000"/>
            </a:spcAft>
            <a:buNone/>
          </a:pPr>
          <a:r>
            <a:rPr lang="en-US" sz="2300" kern="1200"/>
            <a:t>Ask questions​</a:t>
          </a:r>
        </a:p>
      </dsp:txBody>
      <dsp:txXfrm>
        <a:off x="2812" y="1415803"/>
        <a:ext cx="2231528" cy="1874484"/>
      </dsp:txXfrm>
    </dsp:sp>
    <dsp:sp modelId="{AC559178-6BBA-324C-8E27-0B950C0706D9}">
      <dsp:nvSpPr>
        <dsp:cNvPr id="0" name=""/>
        <dsp:cNvSpPr/>
      </dsp:nvSpPr>
      <dsp:spPr>
        <a:xfrm>
          <a:off x="649956" y="541043"/>
          <a:ext cx="937242" cy="937242"/>
        </a:xfrm>
        <a:prstGeom prst="ellips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71" tIns="12700" rIns="73071"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787212" y="678299"/>
        <a:ext cx="662730" cy="662730"/>
      </dsp:txXfrm>
    </dsp:sp>
    <dsp:sp modelId="{821D1DD5-F3F7-034A-BAE2-7DA92A04EAD8}">
      <dsp:nvSpPr>
        <dsp:cNvPr id="0" name=""/>
        <dsp:cNvSpPr/>
      </dsp:nvSpPr>
      <dsp:spPr>
        <a:xfrm>
          <a:off x="2812" y="3352698"/>
          <a:ext cx="2231528" cy="72"/>
        </a:xfrm>
        <a:prstGeom prst="rect">
          <a:avLst/>
        </a:prstGeom>
        <a:solidFill>
          <a:schemeClr val="accent2">
            <a:hueOff val="-241876"/>
            <a:satOff val="-5501"/>
            <a:lumOff val="-2437"/>
            <a:alphaOff val="0"/>
          </a:schemeClr>
        </a:solidFill>
        <a:ln w="34925" cap="flat" cmpd="sng" algn="in">
          <a:solidFill>
            <a:schemeClr val="accent2">
              <a:hueOff val="-241876"/>
              <a:satOff val="-5501"/>
              <a:lumOff val="-243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E0F265B-8F6F-784E-8632-CFE31ABADE6E}">
      <dsp:nvSpPr>
        <dsp:cNvPr id="0" name=""/>
        <dsp:cNvSpPr/>
      </dsp:nvSpPr>
      <dsp:spPr>
        <a:xfrm>
          <a:off x="2457494" y="228629"/>
          <a:ext cx="2231528" cy="3124140"/>
        </a:xfrm>
        <a:prstGeom prst="rect">
          <a:avLst/>
        </a:prstGeom>
        <a:solidFill>
          <a:schemeClr val="accent2">
            <a:tint val="40000"/>
            <a:alpha val="90000"/>
            <a:hueOff val="-541559"/>
            <a:satOff val="-22536"/>
            <a:lumOff val="-2060"/>
            <a:alphaOff val="0"/>
          </a:schemeClr>
        </a:solidFill>
        <a:ln w="34925" cap="flat" cmpd="sng" algn="in">
          <a:solidFill>
            <a:schemeClr val="accent2">
              <a:tint val="40000"/>
              <a:alpha val="90000"/>
              <a:hueOff val="-541559"/>
              <a:satOff val="-22536"/>
              <a:lumOff val="-20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3979" tIns="330200" rIns="173979" bIns="330200" numCol="1" spcCol="1270" anchor="t" anchorCtr="0">
          <a:noAutofit/>
        </a:bodyPr>
        <a:lstStyle/>
        <a:p>
          <a:pPr marL="0" lvl="0" indent="0" algn="l" defTabSz="1022350">
            <a:lnSpc>
              <a:spcPct val="90000"/>
            </a:lnSpc>
            <a:spcBef>
              <a:spcPct val="0"/>
            </a:spcBef>
            <a:spcAft>
              <a:spcPct val="35000"/>
            </a:spcAft>
            <a:buNone/>
          </a:pPr>
          <a:r>
            <a:rPr lang="en-US" sz="2300" kern="1200"/>
            <a:t>Use any color ink or pencil (except red)​</a:t>
          </a:r>
        </a:p>
      </dsp:txBody>
      <dsp:txXfrm>
        <a:off x="2457494" y="1415803"/>
        <a:ext cx="2231528" cy="1874484"/>
      </dsp:txXfrm>
    </dsp:sp>
    <dsp:sp modelId="{A5296CD9-7CA0-C54D-8B7D-83AC1ABA6355}">
      <dsp:nvSpPr>
        <dsp:cNvPr id="0" name=""/>
        <dsp:cNvSpPr/>
      </dsp:nvSpPr>
      <dsp:spPr>
        <a:xfrm>
          <a:off x="3104638" y="541043"/>
          <a:ext cx="937242" cy="937242"/>
        </a:xfrm>
        <a:prstGeom prst="ellipse">
          <a:avLst/>
        </a:prstGeom>
        <a:solidFill>
          <a:schemeClr val="accent2">
            <a:hueOff val="-483752"/>
            <a:satOff val="-11003"/>
            <a:lumOff val="-4873"/>
            <a:alphaOff val="0"/>
          </a:schemeClr>
        </a:solidFill>
        <a:ln w="34925" cap="flat" cmpd="sng" algn="in">
          <a:solidFill>
            <a:schemeClr val="accent2">
              <a:hueOff val="-483752"/>
              <a:satOff val="-11003"/>
              <a:lumOff val="-4873"/>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71" tIns="12700" rIns="73071"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241894" y="678299"/>
        <a:ext cx="662730" cy="662730"/>
      </dsp:txXfrm>
    </dsp:sp>
    <dsp:sp modelId="{26FEBC6B-E05E-5245-BFA6-E69EA6F99FA1}">
      <dsp:nvSpPr>
        <dsp:cNvPr id="0" name=""/>
        <dsp:cNvSpPr/>
      </dsp:nvSpPr>
      <dsp:spPr>
        <a:xfrm>
          <a:off x="2457494" y="3352698"/>
          <a:ext cx="2231528" cy="72"/>
        </a:xfrm>
        <a:prstGeom prst="rect">
          <a:avLst/>
        </a:prstGeom>
        <a:solidFill>
          <a:schemeClr val="accent2">
            <a:hueOff val="-725628"/>
            <a:satOff val="-16504"/>
            <a:lumOff val="-7310"/>
            <a:alphaOff val="0"/>
          </a:schemeClr>
        </a:solidFill>
        <a:ln w="34925" cap="flat" cmpd="sng" algn="in">
          <a:solidFill>
            <a:schemeClr val="accent2">
              <a:hueOff val="-725628"/>
              <a:satOff val="-16504"/>
              <a:lumOff val="-731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8C5BECC-DED4-3D4C-A033-9897DEF9EC20}">
      <dsp:nvSpPr>
        <dsp:cNvPr id="0" name=""/>
        <dsp:cNvSpPr/>
      </dsp:nvSpPr>
      <dsp:spPr>
        <a:xfrm>
          <a:off x="4912176" y="228629"/>
          <a:ext cx="2231528" cy="3124140"/>
        </a:xfrm>
        <a:prstGeom prst="rect">
          <a:avLst/>
        </a:prstGeom>
        <a:solidFill>
          <a:schemeClr val="accent2">
            <a:tint val="40000"/>
            <a:alpha val="90000"/>
            <a:hueOff val="-1083118"/>
            <a:satOff val="-45072"/>
            <a:lumOff val="-4121"/>
            <a:alphaOff val="0"/>
          </a:schemeClr>
        </a:solidFill>
        <a:ln w="34925" cap="flat" cmpd="sng" algn="in">
          <a:solidFill>
            <a:schemeClr val="accent2">
              <a:tint val="40000"/>
              <a:alpha val="90000"/>
              <a:hueOff val="-1083118"/>
              <a:satOff val="-45072"/>
              <a:lumOff val="-41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3979" tIns="330200" rIns="173979" bIns="330200" numCol="1" spcCol="1270" anchor="t" anchorCtr="0">
          <a:noAutofit/>
        </a:bodyPr>
        <a:lstStyle/>
        <a:p>
          <a:pPr marL="0" lvl="0" indent="0" algn="l" defTabSz="1022350">
            <a:lnSpc>
              <a:spcPct val="90000"/>
            </a:lnSpc>
            <a:spcBef>
              <a:spcPct val="0"/>
            </a:spcBef>
            <a:spcAft>
              <a:spcPct val="35000"/>
            </a:spcAft>
            <a:buNone/>
          </a:pPr>
          <a:r>
            <a:rPr lang="en-US" sz="2300" kern="1200"/>
            <a:t>Write in legible and complete sentences ​</a:t>
          </a:r>
        </a:p>
      </dsp:txBody>
      <dsp:txXfrm>
        <a:off x="4912176" y="1415803"/>
        <a:ext cx="2231528" cy="1874484"/>
      </dsp:txXfrm>
    </dsp:sp>
    <dsp:sp modelId="{B87D8904-FD4D-4A45-B74C-216D54EECF41}">
      <dsp:nvSpPr>
        <dsp:cNvPr id="0" name=""/>
        <dsp:cNvSpPr/>
      </dsp:nvSpPr>
      <dsp:spPr>
        <a:xfrm>
          <a:off x="5559319" y="541043"/>
          <a:ext cx="937242" cy="937242"/>
        </a:xfrm>
        <a:prstGeom prst="ellipse">
          <a:avLst/>
        </a:prstGeom>
        <a:solidFill>
          <a:schemeClr val="accent2">
            <a:hueOff val="-967503"/>
            <a:satOff val="-22005"/>
            <a:lumOff val="-9746"/>
            <a:alphaOff val="0"/>
          </a:schemeClr>
        </a:solidFill>
        <a:ln w="34925" cap="flat" cmpd="sng" algn="in">
          <a:solidFill>
            <a:schemeClr val="accent2">
              <a:hueOff val="-967503"/>
              <a:satOff val="-22005"/>
              <a:lumOff val="-9746"/>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71" tIns="12700" rIns="73071"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5696575" y="678299"/>
        <a:ext cx="662730" cy="662730"/>
      </dsp:txXfrm>
    </dsp:sp>
    <dsp:sp modelId="{C6C5564A-9591-1946-AAB3-8A96B77E5463}">
      <dsp:nvSpPr>
        <dsp:cNvPr id="0" name=""/>
        <dsp:cNvSpPr/>
      </dsp:nvSpPr>
      <dsp:spPr>
        <a:xfrm>
          <a:off x="4912176" y="3352698"/>
          <a:ext cx="2231528" cy="72"/>
        </a:xfrm>
        <a:prstGeom prst="rect">
          <a:avLst/>
        </a:prstGeom>
        <a:solidFill>
          <a:schemeClr val="accent2">
            <a:hueOff val="-1209379"/>
            <a:satOff val="-27506"/>
            <a:lumOff val="-12183"/>
            <a:alphaOff val="0"/>
          </a:schemeClr>
        </a:solidFill>
        <a:ln w="34925" cap="flat" cmpd="sng" algn="in">
          <a:solidFill>
            <a:schemeClr val="accent2">
              <a:hueOff val="-1209379"/>
              <a:satOff val="-27506"/>
              <a:lumOff val="-12183"/>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F94FCE4-676A-7A44-A035-F0710B3666E4}">
      <dsp:nvSpPr>
        <dsp:cNvPr id="0" name=""/>
        <dsp:cNvSpPr/>
      </dsp:nvSpPr>
      <dsp:spPr>
        <a:xfrm>
          <a:off x="7366858" y="228629"/>
          <a:ext cx="2231528" cy="3124140"/>
        </a:xfrm>
        <a:prstGeom prst="rect">
          <a:avLst/>
        </a:prstGeom>
        <a:solidFill>
          <a:schemeClr val="accent2">
            <a:tint val="40000"/>
            <a:alpha val="90000"/>
            <a:hueOff val="-1624677"/>
            <a:satOff val="-67608"/>
            <a:lumOff val="-6181"/>
            <a:alphaOff val="0"/>
          </a:schemeClr>
        </a:solidFill>
        <a:ln w="34925" cap="flat" cmpd="sng" algn="in">
          <a:solidFill>
            <a:schemeClr val="accent2">
              <a:tint val="40000"/>
              <a:alpha val="90000"/>
              <a:hueOff val="-1624677"/>
              <a:satOff val="-67608"/>
              <a:lumOff val="-618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3979" tIns="330200" rIns="173979" bIns="330200" numCol="1" spcCol="1270" anchor="t" anchorCtr="0">
          <a:noAutofit/>
        </a:bodyPr>
        <a:lstStyle/>
        <a:p>
          <a:pPr marL="0" lvl="0" indent="0" algn="l" defTabSz="1022350">
            <a:lnSpc>
              <a:spcPct val="90000"/>
            </a:lnSpc>
            <a:spcBef>
              <a:spcPct val="0"/>
            </a:spcBef>
            <a:spcAft>
              <a:spcPct val="35000"/>
            </a:spcAft>
            <a:buNone/>
          </a:pPr>
          <a:r>
            <a:rPr lang="en-US" sz="2300" kern="1200"/>
            <a:t>Vary and prioritize feedback</a:t>
          </a:r>
        </a:p>
      </dsp:txBody>
      <dsp:txXfrm>
        <a:off x="7366858" y="1415803"/>
        <a:ext cx="2231528" cy="1874484"/>
      </dsp:txXfrm>
    </dsp:sp>
    <dsp:sp modelId="{9250836F-84D5-AA4E-B204-9B3A8ADA1EA5}">
      <dsp:nvSpPr>
        <dsp:cNvPr id="0" name=""/>
        <dsp:cNvSpPr/>
      </dsp:nvSpPr>
      <dsp:spPr>
        <a:xfrm>
          <a:off x="8014001" y="541043"/>
          <a:ext cx="937242" cy="937242"/>
        </a:xfrm>
        <a:prstGeom prst="ellipse">
          <a:avLst/>
        </a:prstGeom>
        <a:solidFill>
          <a:schemeClr val="accent2">
            <a:hueOff val="-1451255"/>
            <a:satOff val="-33008"/>
            <a:lumOff val="-14619"/>
            <a:alphaOff val="0"/>
          </a:schemeClr>
        </a:solidFill>
        <a:ln w="34925" cap="flat" cmpd="sng" algn="in">
          <a:solidFill>
            <a:schemeClr val="accent2">
              <a:hueOff val="-1451255"/>
              <a:satOff val="-33008"/>
              <a:lumOff val="-14619"/>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71" tIns="12700" rIns="73071"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151257" y="678299"/>
        <a:ext cx="662730" cy="662730"/>
      </dsp:txXfrm>
    </dsp:sp>
    <dsp:sp modelId="{325B6B98-CB32-0A4A-BD1E-46D49385640C}">
      <dsp:nvSpPr>
        <dsp:cNvPr id="0" name=""/>
        <dsp:cNvSpPr/>
      </dsp:nvSpPr>
      <dsp:spPr>
        <a:xfrm>
          <a:off x="7366858" y="3352698"/>
          <a:ext cx="2231528" cy="72"/>
        </a:xfrm>
        <a:prstGeom prst="rect">
          <a:avLst/>
        </a:prstGeom>
        <a:solidFill>
          <a:schemeClr val="accent2">
            <a:hueOff val="-1693131"/>
            <a:satOff val="-38509"/>
            <a:lumOff val="-17056"/>
            <a:alphaOff val="0"/>
          </a:schemeClr>
        </a:solidFill>
        <a:ln w="34925" cap="flat" cmpd="sng" algn="in">
          <a:solidFill>
            <a:schemeClr val="accent2">
              <a:hueOff val="-1693131"/>
              <a:satOff val="-38509"/>
              <a:lumOff val="-17056"/>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9E5DE2-1192-ED45-8FCA-0EC17C87FA45}">
      <dsp:nvSpPr>
        <dsp:cNvPr id="0" name=""/>
        <dsp:cNvSpPr/>
      </dsp:nvSpPr>
      <dsp:spPr>
        <a:xfrm>
          <a:off x="1301260" y="1743"/>
          <a:ext cx="5205043" cy="1786651"/>
        </a:xfrm>
        <a:prstGeom prst="rect">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992" tIns="453810" rIns="100992" bIns="453810" numCol="1" spcCol="1270" anchor="ctr" anchorCtr="0">
          <a:noAutofit/>
        </a:bodyPr>
        <a:lstStyle/>
        <a:p>
          <a:pPr marL="0" lvl="0" indent="0" algn="l" defTabSz="889000">
            <a:lnSpc>
              <a:spcPct val="90000"/>
            </a:lnSpc>
            <a:spcBef>
              <a:spcPct val="0"/>
            </a:spcBef>
            <a:spcAft>
              <a:spcPct val="35000"/>
            </a:spcAft>
            <a:buNone/>
          </a:pPr>
          <a:r>
            <a:rPr lang="en-US" sz="2000" kern="1200" dirty="0"/>
            <a:t>Preparing effective assignments, grading rubrics​</a:t>
          </a:r>
        </a:p>
      </dsp:txBody>
      <dsp:txXfrm>
        <a:off x="1301260" y="1743"/>
        <a:ext cx="5205043" cy="1786651"/>
      </dsp:txXfrm>
    </dsp:sp>
    <dsp:sp modelId="{1A4F14E9-B733-8443-AFDF-65A932E5B9EA}">
      <dsp:nvSpPr>
        <dsp:cNvPr id="0" name=""/>
        <dsp:cNvSpPr/>
      </dsp:nvSpPr>
      <dsp:spPr>
        <a:xfrm>
          <a:off x="0" y="1743"/>
          <a:ext cx="1301260" cy="1786651"/>
        </a:xfrm>
        <a:prstGeom prst="rect">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858" tIns="176482" rIns="68858" bIns="176482" numCol="1" spcCol="1270" anchor="ctr" anchorCtr="0">
          <a:noAutofit/>
        </a:bodyPr>
        <a:lstStyle/>
        <a:p>
          <a:pPr marL="0" lvl="0" indent="0" algn="ctr" defTabSz="1066800">
            <a:lnSpc>
              <a:spcPct val="90000"/>
            </a:lnSpc>
            <a:spcBef>
              <a:spcPct val="0"/>
            </a:spcBef>
            <a:spcAft>
              <a:spcPct val="35000"/>
            </a:spcAft>
            <a:buNone/>
          </a:pPr>
          <a:r>
            <a:rPr lang="en-US" sz="2400" kern="1200"/>
            <a:t>Plan ahead</a:t>
          </a:r>
        </a:p>
      </dsp:txBody>
      <dsp:txXfrm>
        <a:off x="0" y="1743"/>
        <a:ext cx="1301260" cy="1786651"/>
      </dsp:txXfrm>
    </dsp:sp>
    <dsp:sp modelId="{667FE193-5E0E-264F-A7ED-E61C361B2E4F}">
      <dsp:nvSpPr>
        <dsp:cNvPr id="0" name=""/>
        <dsp:cNvSpPr/>
      </dsp:nvSpPr>
      <dsp:spPr>
        <a:xfrm>
          <a:off x="1301260" y="1895594"/>
          <a:ext cx="5205043" cy="1786651"/>
        </a:xfrm>
        <a:prstGeom prst="rect">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992" tIns="453810" rIns="100992" bIns="453810" numCol="1" spcCol="1270" anchor="ctr" anchorCtr="0">
          <a:noAutofit/>
        </a:bodyPr>
        <a:lstStyle/>
        <a:p>
          <a:pPr marL="0" lvl="0" indent="0" algn="l" defTabSz="889000">
            <a:lnSpc>
              <a:spcPct val="90000"/>
            </a:lnSpc>
            <a:spcBef>
              <a:spcPct val="0"/>
            </a:spcBef>
            <a:spcAft>
              <a:spcPct val="35000"/>
            </a:spcAft>
            <a:buNone/>
          </a:pPr>
          <a:r>
            <a:rPr lang="en-US" sz="2000" kern="1200" dirty="0"/>
            <a:t>Consider what higher order learning objectives you have for students ​</a:t>
          </a:r>
        </a:p>
      </dsp:txBody>
      <dsp:txXfrm>
        <a:off x="1301260" y="1895594"/>
        <a:ext cx="5205043" cy="1786651"/>
      </dsp:txXfrm>
    </dsp:sp>
    <dsp:sp modelId="{3FBC0C36-6AC9-0742-8ABF-E665DDE4DA89}">
      <dsp:nvSpPr>
        <dsp:cNvPr id="0" name=""/>
        <dsp:cNvSpPr/>
      </dsp:nvSpPr>
      <dsp:spPr>
        <a:xfrm>
          <a:off x="0" y="1895594"/>
          <a:ext cx="1301260" cy="1786651"/>
        </a:xfrm>
        <a:prstGeom prst="rect">
          <a:avLst/>
        </a:prstGeom>
        <a:solidFill>
          <a:schemeClr val="accent3">
            <a:hueOff val="0"/>
            <a:satOff val="0"/>
            <a:lumOff val="0"/>
            <a:alphaOff val="0"/>
          </a:schemeClr>
        </a:solidFill>
        <a:ln w="34925"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858" tIns="176482" rIns="68858" bIns="176482" numCol="1" spcCol="1270" anchor="ctr" anchorCtr="0">
          <a:noAutofit/>
        </a:bodyPr>
        <a:lstStyle/>
        <a:p>
          <a:pPr marL="0" lvl="0" indent="0" algn="ctr" defTabSz="1066800">
            <a:lnSpc>
              <a:spcPct val="90000"/>
            </a:lnSpc>
            <a:spcBef>
              <a:spcPct val="0"/>
            </a:spcBef>
            <a:spcAft>
              <a:spcPct val="35000"/>
            </a:spcAft>
            <a:buNone/>
          </a:pPr>
          <a:r>
            <a:rPr lang="en-US" sz="2400" kern="1200"/>
            <a:t>Consider</a:t>
          </a:r>
        </a:p>
      </dsp:txBody>
      <dsp:txXfrm>
        <a:off x="0" y="1895594"/>
        <a:ext cx="1301260" cy="1786651"/>
      </dsp:txXfrm>
    </dsp:sp>
    <dsp:sp modelId="{22C32618-6CCC-2D42-B815-7CB53895F2FC}">
      <dsp:nvSpPr>
        <dsp:cNvPr id="0" name=""/>
        <dsp:cNvSpPr/>
      </dsp:nvSpPr>
      <dsp:spPr>
        <a:xfrm>
          <a:off x="1301260" y="3789445"/>
          <a:ext cx="5205043" cy="1786651"/>
        </a:xfrm>
        <a:prstGeom prst="rect">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992" tIns="453810" rIns="100992" bIns="453810" numCol="1" spcCol="1270" anchor="ctr" anchorCtr="0">
          <a:noAutofit/>
        </a:bodyPr>
        <a:lstStyle/>
        <a:p>
          <a:pPr marL="0" lvl="0" indent="0" algn="l" defTabSz="889000">
            <a:lnSpc>
              <a:spcPct val="90000"/>
            </a:lnSpc>
            <a:spcBef>
              <a:spcPct val="0"/>
            </a:spcBef>
            <a:spcAft>
              <a:spcPct val="35000"/>
            </a:spcAft>
            <a:buNone/>
          </a:pPr>
          <a:r>
            <a:rPr lang="en-US" sz="2000" kern="1200"/>
            <a:t>Mark minimally and supportively</a:t>
          </a:r>
        </a:p>
      </dsp:txBody>
      <dsp:txXfrm>
        <a:off x="1301260" y="3789445"/>
        <a:ext cx="5205043" cy="1786651"/>
      </dsp:txXfrm>
    </dsp:sp>
    <dsp:sp modelId="{8A6117F7-AE7E-BD44-A105-FB498EE20447}">
      <dsp:nvSpPr>
        <dsp:cNvPr id="0" name=""/>
        <dsp:cNvSpPr/>
      </dsp:nvSpPr>
      <dsp:spPr>
        <a:xfrm>
          <a:off x="0" y="3789445"/>
          <a:ext cx="1301260" cy="1786651"/>
        </a:xfrm>
        <a:prstGeom prst="rect">
          <a:avLst/>
        </a:prstGeom>
        <a:solidFill>
          <a:schemeClr val="accent4">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858" tIns="176482" rIns="68858" bIns="176482" numCol="1" spcCol="1270" anchor="ctr" anchorCtr="0">
          <a:noAutofit/>
        </a:bodyPr>
        <a:lstStyle/>
        <a:p>
          <a:pPr marL="0" lvl="0" indent="0" algn="ctr" defTabSz="1066800">
            <a:lnSpc>
              <a:spcPct val="90000"/>
            </a:lnSpc>
            <a:spcBef>
              <a:spcPct val="0"/>
            </a:spcBef>
            <a:spcAft>
              <a:spcPct val="35000"/>
            </a:spcAft>
            <a:buNone/>
          </a:pPr>
          <a:r>
            <a:rPr lang="en-US" sz="2400" kern="1200"/>
            <a:t>Mark</a:t>
          </a:r>
        </a:p>
      </dsp:txBody>
      <dsp:txXfrm>
        <a:off x="0" y="3789445"/>
        <a:ext cx="1301260" cy="17866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D42FEE-CE9E-6546-A7A7-D5C04CD97CB0}" type="datetimeFigureOut">
              <a:rPr lang="en-US" smtClean="0"/>
              <a:t>4/15/2021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D4734-4467-674D-8FB2-EFBA6C80D2F3}" type="slidenum">
              <a:rPr lang="en-US" smtClean="0"/>
              <a:t>‹#›</a:t>
            </a:fld>
            <a:endParaRPr lang="en-US"/>
          </a:p>
        </p:txBody>
      </p:sp>
    </p:spTree>
    <p:extLst>
      <p:ext uri="{BB962C8B-B14F-4D97-AF65-F5344CB8AC3E}">
        <p14:creationId xmlns:p14="http://schemas.microsoft.com/office/powerpoint/2010/main" val="2741348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Revise presentation to incorporate expanded discussion of rubrics – June, 4, 2019</a:t>
            </a:r>
          </a:p>
        </p:txBody>
      </p:sp>
      <p:sp>
        <p:nvSpPr>
          <p:cNvPr id="4" name="Slide Number Placeholder 3"/>
          <p:cNvSpPr>
            <a:spLocks noGrp="1"/>
          </p:cNvSpPr>
          <p:nvPr>
            <p:ph type="sldNum" sz="quarter" idx="5"/>
          </p:nvPr>
        </p:nvSpPr>
        <p:spPr/>
        <p:txBody>
          <a:bodyPr/>
          <a:lstStyle/>
          <a:p>
            <a:fld id="{42BD4734-4467-674D-8FB2-EFBA6C80D2F3}" type="slidenum">
              <a:rPr lang="en-US" smtClean="0"/>
              <a:t>1</a:t>
            </a:fld>
            <a:endParaRPr lang="en-US"/>
          </a:p>
        </p:txBody>
      </p:sp>
    </p:spTree>
    <p:extLst>
      <p:ext uri="{BB962C8B-B14F-4D97-AF65-F5344CB8AC3E}">
        <p14:creationId xmlns:p14="http://schemas.microsoft.com/office/powerpoint/2010/main" val="827089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LUCA​</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We’ll disprove this - redistribution of time spent on student writing will result in better papers. ​</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Thinking back on higher/lower concerns - spending more time on higher order concerns will help to eliminate many of the issues of lower order concern. If students feel more comfortable with course concepts, they are more likely to write more coherently and with less grammatical errors. </a:t>
            </a:r>
          </a:p>
          <a:p>
            <a:r>
              <a:rPr lang="en-US" dirty="0">
                <a:cs typeface="Calibri"/>
              </a:rPr>
              <a:t>-------</a:t>
            </a:r>
          </a:p>
          <a:p>
            <a:endParaRPr lang="en-US" dirty="0">
              <a:cs typeface="Calibri"/>
            </a:endParaRPr>
          </a:p>
          <a:p>
            <a:r>
              <a:rPr lang="en-US" dirty="0">
                <a:cs typeface="Calibri"/>
              </a:rPr>
              <a:t>I will now take over, moving on from high vs low order concerns and start by highlighting a grading strategy, from when before the </a:t>
            </a:r>
            <a:r>
              <a:rPr lang="en-US" dirty="0" err="1">
                <a:cs typeface="Calibri"/>
              </a:rPr>
              <a:t>assignemnt</a:t>
            </a:r>
            <a:r>
              <a:rPr lang="en-US" dirty="0">
                <a:cs typeface="Calibri"/>
              </a:rPr>
              <a:t> is given to the final draft, and show the scaffolded path towards effective marking.</a:t>
            </a:r>
          </a:p>
          <a:p>
            <a:endParaRPr lang="en-US" dirty="0">
              <a:cs typeface="Calibri"/>
            </a:endParaRPr>
          </a:p>
        </p:txBody>
      </p:sp>
      <p:sp>
        <p:nvSpPr>
          <p:cNvPr id="4" name="Slide Number Placeholder 3"/>
          <p:cNvSpPr>
            <a:spLocks noGrp="1"/>
          </p:cNvSpPr>
          <p:nvPr>
            <p:ph type="sldNum" sz="quarter" idx="5"/>
          </p:nvPr>
        </p:nvSpPr>
        <p:spPr/>
        <p:txBody>
          <a:bodyPr/>
          <a:lstStyle/>
          <a:p>
            <a:fld id="{42BD4734-4467-674D-8FB2-EFBA6C80D2F3}" type="slidenum">
              <a:rPr lang="en-US" smtClean="0"/>
              <a:t>11</a:t>
            </a:fld>
            <a:endParaRPr lang="en-US"/>
          </a:p>
        </p:txBody>
      </p:sp>
    </p:spTree>
    <p:extLst>
      <p:ext uri="{BB962C8B-B14F-4D97-AF65-F5344CB8AC3E}">
        <p14:creationId xmlns:p14="http://schemas.microsoft.com/office/powerpoint/2010/main" val="955874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CHRIS​</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Establish priorities: what sort of assignment am I grading? How much feedback do my students need? Will I be supplementing this feedback with a one-on-one conversation? ​</a:t>
            </a:r>
          </a:p>
          <a:p>
            <a:pPr rtl="0" fontAlgn="base"/>
            <a:r>
              <a:rPr lang="en-US" sz="1200" b="0" i="0" u="none" strike="noStrike" kern="1200" dirty="0">
                <a:solidFill>
                  <a:schemeClr val="tx1"/>
                </a:solidFill>
                <a:effectLst/>
                <a:latin typeface="+mn-lt"/>
                <a:ea typeface="+mn-ea"/>
                <a:cs typeface="+mn-cs"/>
              </a:rPr>
              <a:t>Define rubric: (Bean: In most cases, the best rubrics are task-specific, with criteria statements geared specifically to the assigned task.)​</a:t>
            </a:r>
          </a:p>
          <a:p>
            <a:pPr rtl="0" fontAlgn="base"/>
            <a:r>
              <a:rPr lang="en-US" sz="1200" b="0" i="0" u="none" strike="noStrike" kern="1200" dirty="0">
                <a:solidFill>
                  <a:schemeClr val="tx1"/>
                </a:solidFill>
                <a:effectLst/>
                <a:latin typeface="+mn-lt"/>
                <a:ea typeface="+mn-ea"/>
                <a:cs typeface="+mn-cs"/>
              </a:rPr>
              <a:t>Refer them to handout - there are points and examples of exercises​</a:t>
            </a:r>
          </a:p>
          <a:p>
            <a:pPr rtl="0" fontAlgn="base"/>
            <a:r>
              <a:rPr lang="en-US" sz="1200" b="0" i="0" u="none" strike="noStrike" kern="1200" dirty="0">
                <a:solidFill>
                  <a:schemeClr val="tx1"/>
                </a:solidFill>
                <a:effectLst/>
                <a:latin typeface="+mn-lt"/>
                <a:ea typeface="+mn-ea"/>
                <a:cs typeface="+mn-cs"/>
              </a:rPr>
              <a:t>Transition: So, what happens after they write it?​</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Peer review as a scaffolded assignment instead of right before the due date. Identify and suggest instead of correct.​</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Peer review not as copy editing or rewriting but as a great way to develop modes of thinking as well as improve overall product and minimize grading.</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12</a:t>
            </a:fld>
            <a:endParaRPr lang="en-US"/>
          </a:p>
        </p:txBody>
      </p:sp>
    </p:spTree>
    <p:extLst>
      <p:ext uri="{BB962C8B-B14F-4D97-AF65-F5344CB8AC3E}">
        <p14:creationId xmlns:p14="http://schemas.microsoft.com/office/powerpoint/2010/main" val="1670806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Not a way of coddling students, but a constructive way of improving results AND student morale.​</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Do no harm: ask yourself, what is the point of grading this? It is supposed to be a constructive exercise, not disengage the student.​</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13</a:t>
            </a:fld>
            <a:endParaRPr lang="en-US"/>
          </a:p>
        </p:txBody>
      </p:sp>
    </p:spTree>
    <p:extLst>
      <p:ext uri="{BB962C8B-B14F-4D97-AF65-F5344CB8AC3E}">
        <p14:creationId xmlns:p14="http://schemas.microsoft.com/office/powerpoint/2010/main" val="4150123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Grading serves three roles:​</a:t>
            </a:r>
          </a:p>
          <a:p>
            <a:pPr fontAlgn="base"/>
            <a:r>
              <a:rPr lang="en-US" sz="1200" b="0" i="0" u="none" strike="noStrike" kern="1200">
                <a:solidFill>
                  <a:schemeClr val="tx1"/>
                </a:solidFill>
                <a:effectLst/>
                <a:latin typeface="+mn-lt"/>
                <a:ea typeface="+mn-ea"/>
                <a:cs typeface="+mn-cs"/>
              </a:rPr>
              <a:t>1) it Evaluates the quality of a student’s work​</a:t>
            </a:r>
            <a:r>
              <a:rPr lang="en-US"/>
              <a:t>, in order to improve their writing.</a:t>
            </a:r>
            <a:endParaRPr lang="en-US" sz="1200" b="0" i="0" u="none" strike="noStrike" kern="1200">
              <a:solidFill>
                <a:schemeClr val="tx1"/>
              </a:solidFill>
              <a:effectLst/>
              <a:latin typeface="+mn-lt"/>
              <a:cs typeface="Calibri"/>
            </a:endParaRPr>
          </a:p>
          <a:p>
            <a:pPr rtl="0" fontAlgn="base"/>
            <a:r>
              <a:rPr lang="en-US" sz="1200" b="0" i="0" u="none" strike="noStrike" kern="1200">
                <a:solidFill>
                  <a:schemeClr val="tx1"/>
                </a:solidFill>
                <a:effectLst/>
                <a:latin typeface="+mn-lt"/>
                <a:ea typeface="+mn-ea"/>
                <a:cs typeface="+mn-cs"/>
              </a:rPr>
              <a:t>2) Communicates with the student. Comments are a writing genre with a specific audience. Be clear and use complete sentences!​</a:t>
            </a:r>
          </a:p>
          <a:p>
            <a:pPr rtl="0" fontAlgn="base"/>
            <a:r>
              <a:rPr lang="en-US" sz="1200" b="0" i="0" u="none" strike="noStrike" kern="1200">
                <a:solidFill>
                  <a:schemeClr val="tx1"/>
                </a:solidFill>
                <a:effectLst/>
                <a:latin typeface="+mn-lt"/>
                <a:ea typeface="+mn-ea"/>
                <a:cs typeface="+mn-cs"/>
              </a:rPr>
              <a:t>3) it Motivates how the students study, what they focus on, and their involvement in the course​</a:t>
            </a:r>
          </a:p>
          <a:p>
            <a:pPr rtl="0" fontAlgn="base"/>
            <a:r>
              <a:rPr lang="en-US" sz="1200" b="0" i="0" u="none" strike="noStrike" kern="1200">
                <a:solidFill>
                  <a:schemeClr val="tx1"/>
                </a:solidFill>
                <a:effectLst/>
                <a:latin typeface="+mn-lt"/>
                <a:ea typeface="+mn-ea"/>
                <a:cs typeface="+mn-cs"/>
              </a:rPr>
              <a:t>Incorporate “organization” concepts into other slides​</a:t>
            </a:r>
          </a:p>
          <a:p>
            <a:endParaRPr lang="en-US"/>
          </a:p>
          <a:p>
            <a:r>
              <a:rPr lang="en-US">
                <a:cs typeface="Calibri"/>
              </a:rPr>
              <a:t>Acknowledgement</a:t>
            </a:r>
            <a:endParaRPr lang="en-US"/>
          </a:p>
          <a:p>
            <a:r>
              <a:rPr lang="en-US">
                <a:cs typeface="Calibri" panose="020F0502020204030204"/>
              </a:rPr>
              <a:t>Identify what is good </a:t>
            </a:r>
          </a:p>
          <a:p>
            <a:r>
              <a:rPr lang="en-US">
                <a:cs typeface="Calibri" panose="020F0502020204030204"/>
              </a:rPr>
              <a:t>Then give three suggestions for improvements</a:t>
            </a:r>
          </a:p>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a:t>
            </a:r>
            <a:br>
              <a:rPr lang="en-US" sz="1200" b="0" i="0" u="none" strike="noStrike" kern="1200">
                <a:solidFill>
                  <a:schemeClr val="tx1"/>
                </a:solidFill>
                <a:effectLst/>
                <a:latin typeface="+mn-lt"/>
                <a:ea typeface="+mn-ea"/>
                <a:cs typeface="+mn-cs"/>
              </a:rPr>
            </a:br>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a:t>
            </a:r>
          </a:p>
          <a:p>
            <a:endParaRPr lang="en-US"/>
          </a:p>
        </p:txBody>
      </p:sp>
      <p:sp>
        <p:nvSpPr>
          <p:cNvPr id="4" name="Slide Number Placeholder 3"/>
          <p:cNvSpPr>
            <a:spLocks noGrp="1"/>
          </p:cNvSpPr>
          <p:nvPr>
            <p:ph type="sldNum" sz="quarter" idx="5"/>
          </p:nvPr>
        </p:nvSpPr>
        <p:spPr/>
        <p:txBody>
          <a:bodyPr/>
          <a:lstStyle/>
          <a:p>
            <a:fld id="{42BD4734-4467-674D-8FB2-EFBA6C80D2F3}" type="slidenum">
              <a:rPr lang="en-US" smtClean="0"/>
              <a:t>14</a:t>
            </a:fld>
            <a:endParaRPr lang="en-US"/>
          </a:p>
        </p:txBody>
      </p:sp>
    </p:spTree>
    <p:extLst>
      <p:ext uri="{BB962C8B-B14F-4D97-AF65-F5344CB8AC3E}">
        <p14:creationId xmlns:p14="http://schemas.microsoft.com/office/powerpoint/2010/main" val="2158393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a:solidFill>
                  <a:schemeClr val="tx1"/>
                </a:solidFill>
                <a:effectLst/>
                <a:latin typeface="+mn-lt"/>
                <a:ea typeface="+mn-ea"/>
                <a:cs typeface="+mn-cs"/>
              </a:rPr>
              <a:t>Minimal marking has many advantages:​</a:t>
            </a:r>
          </a:p>
          <a:p>
            <a:pPr rtl="0" fontAlgn="base"/>
            <a:r>
              <a:rPr lang="en-US" sz="1200" b="0" i="0" u="none" strike="noStrike" kern="1200">
                <a:solidFill>
                  <a:schemeClr val="tx1"/>
                </a:solidFill>
                <a:effectLst/>
                <a:latin typeface="+mn-lt"/>
                <a:ea typeface="+mn-ea"/>
                <a:cs typeface="+mn-cs"/>
              </a:rPr>
              <a:t>-encourages/supports higher order thinking and critical thinking ​</a:t>
            </a:r>
          </a:p>
          <a:p>
            <a:pPr rtl="0" fontAlgn="base"/>
            <a:r>
              <a:rPr lang="en-US" sz="1200" b="0" i="0" u="none" strike="noStrike" kern="1200">
                <a:solidFill>
                  <a:schemeClr val="tx1"/>
                </a:solidFill>
                <a:effectLst/>
                <a:latin typeface="+mn-lt"/>
                <a:ea typeface="+mn-ea"/>
                <a:cs typeface="+mn-cs"/>
              </a:rPr>
              <a:t>-models the editing process ​</a:t>
            </a:r>
          </a:p>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Higher order and global improvements instead of local corrections.​</a:t>
            </a:r>
          </a:p>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Final paper suggestion for time-saving, ask: Do you want feedback on that? Or, do you want your final paper back?​</a:t>
            </a:r>
          </a:p>
          <a:p>
            <a:endParaRPr lang="en-US"/>
          </a:p>
        </p:txBody>
      </p:sp>
      <p:sp>
        <p:nvSpPr>
          <p:cNvPr id="4" name="Slide Number Placeholder 3"/>
          <p:cNvSpPr>
            <a:spLocks noGrp="1"/>
          </p:cNvSpPr>
          <p:nvPr>
            <p:ph type="sldNum" sz="quarter" idx="5"/>
          </p:nvPr>
        </p:nvSpPr>
        <p:spPr/>
        <p:txBody>
          <a:bodyPr/>
          <a:lstStyle/>
          <a:p>
            <a:fld id="{42BD4734-4467-674D-8FB2-EFBA6C80D2F3}" type="slidenum">
              <a:rPr lang="en-US" smtClean="0"/>
              <a:t>15</a:t>
            </a:fld>
            <a:endParaRPr lang="en-US"/>
          </a:p>
        </p:txBody>
      </p:sp>
    </p:spTree>
    <p:extLst>
      <p:ext uri="{BB962C8B-B14F-4D97-AF65-F5344CB8AC3E}">
        <p14:creationId xmlns:p14="http://schemas.microsoft.com/office/powerpoint/2010/main" val="171538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a:solidFill>
                  <a:schemeClr val="tx1"/>
                </a:solidFill>
                <a:effectLst/>
                <a:latin typeface="+mn-lt"/>
                <a:ea typeface="+mn-ea"/>
                <a:cs typeface="+mn-cs"/>
              </a:rPr>
              <a:t>Minimal Marking Strategies can vary​</a:t>
            </a:r>
          </a:p>
          <a:p>
            <a:pPr rtl="0" fontAlgn="base"/>
            <a:r>
              <a:rPr lang="en-US" sz="1200" b="0" i="0" u="none" strike="noStrike" kern="1200">
                <a:solidFill>
                  <a:schemeClr val="tx1"/>
                </a:solidFill>
                <a:effectLst/>
                <a:latin typeface="+mn-lt"/>
                <a:ea typeface="+mn-ea"/>
                <a:cs typeface="+mn-cs"/>
              </a:rPr>
              <a:t>--Discipline Specific ​</a:t>
            </a:r>
          </a:p>
          <a:p>
            <a:pPr rtl="0" fontAlgn="base"/>
            <a:r>
              <a:rPr lang="en-US" sz="1200" b="0" i="0" u="none" strike="noStrike" kern="1200">
                <a:solidFill>
                  <a:schemeClr val="tx1"/>
                </a:solidFill>
                <a:effectLst/>
                <a:latin typeface="+mn-lt"/>
                <a:ea typeface="+mn-ea"/>
                <a:cs typeface="+mn-cs"/>
              </a:rPr>
              <a:t>--Match Strategy with Assignment ​</a:t>
            </a:r>
          </a:p>
          <a:p>
            <a:pPr rtl="0" fontAlgn="base"/>
            <a:r>
              <a:rPr lang="en-US" sz="1200" b="0" i="0" u="none" strike="noStrike"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example: in class conversation​</a:t>
            </a:r>
          </a:p>
          <a:p>
            <a:endParaRPr lang="en-US"/>
          </a:p>
        </p:txBody>
      </p:sp>
      <p:sp>
        <p:nvSpPr>
          <p:cNvPr id="4" name="Slide Number Placeholder 3"/>
          <p:cNvSpPr>
            <a:spLocks noGrp="1"/>
          </p:cNvSpPr>
          <p:nvPr>
            <p:ph type="sldNum" sz="quarter" idx="5"/>
          </p:nvPr>
        </p:nvSpPr>
        <p:spPr/>
        <p:txBody>
          <a:bodyPr/>
          <a:lstStyle/>
          <a:p>
            <a:fld id="{42BD4734-4467-674D-8FB2-EFBA6C80D2F3}" type="slidenum">
              <a:rPr lang="en-US" smtClean="0"/>
              <a:t>16</a:t>
            </a:fld>
            <a:endParaRPr lang="en-US"/>
          </a:p>
        </p:txBody>
      </p:sp>
    </p:spTree>
    <p:extLst>
      <p:ext uri="{BB962C8B-B14F-4D97-AF65-F5344CB8AC3E}">
        <p14:creationId xmlns:p14="http://schemas.microsoft.com/office/powerpoint/2010/main" val="2543082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17</a:t>
            </a:fld>
            <a:endParaRPr lang="en-US" sz="1200" b="0" i="0" u="none" strike="noStrike" cap="none" baseline="0">
              <a:solidFill>
                <a:schemeClr val="dk1"/>
              </a:solidFill>
              <a:latin typeface="Calibri"/>
              <a:ea typeface="Calibri"/>
              <a:cs typeface="Calibri"/>
              <a:sym typeface="Calibri"/>
            </a:endParaRPr>
          </a:p>
        </p:txBody>
      </p:sp>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5" name="Shape 24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a:t>CHRIS</a:t>
            </a:r>
          </a:p>
          <a:p>
            <a:pPr marL="0" marR="0" lvl="0" indent="0" algn="l" rtl="0">
              <a:spcBef>
                <a:spcPts val="0"/>
              </a:spcBef>
              <a:buSzPct val="25000"/>
              <a:buNone/>
            </a:pPr>
            <a:endParaRPr lang="en-US"/>
          </a:p>
          <a:p>
            <a:pPr marL="0" marR="0" lvl="0" indent="0" algn="l" rtl="0">
              <a:spcBef>
                <a:spcPts val="0"/>
              </a:spcBef>
              <a:buSzPct val="25000"/>
              <a:buNone/>
            </a:pPr>
            <a:r>
              <a:rPr lang="en-US"/>
              <a:t>Anecdote</a:t>
            </a:r>
            <a:r>
              <a:rPr lang="en-US" baseline="0"/>
              <a:t> about my advanced grammar class, where the prof didn’t share her key.</a:t>
            </a:r>
            <a:endParaRPr lang="en-US"/>
          </a:p>
        </p:txBody>
      </p:sp>
    </p:spTree>
    <p:extLst>
      <p:ext uri="{BB962C8B-B14F-4D97-AF65-F5344CB8AC3E}">
        <p14:creationId xmlns:p14="http://schemas.microsoft.com/office/powerpoint/2010/main" val="3996970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Use  neutral descriptions – this is what you did (I am aware of what you’re doing)​</a:t>
            </a:r>
          </a:p>
          <a:p>
            <a:pPr rtl="0" fontAlgn="base"/>
            <a:r>
              <a:rPr lang="en-US" sz="1200" b="0" i="0" u="none" strike="noStrike" kern="1200" dirty="0">
                <a:solidFill>
                  <a:schemeClr val="tx1"/>
                </a:solidFill>
                <a:effectLst/>
                <a:latin typeface="+mn-lt"/>
                <a:ea typeface="+mn-ea"/>
                <a:cs typeface="+mn-cs"/>
              </a:rPr>
              <a:t>Can save time on drafts because you can re-read your old comments​</a:t>
            </a:r>
          </a:p>
          <a:p>
            <a:pPr rtl="0" fontAlgn="base"/>
            <a:r>
              <a:rPr lang="en-US" sz="1200" b="0" i="0" u="none" strike="noStrike" kern="1200" dirty="0">
                <a:solidFill>
                  <a:schemeClr val="tx1"/>
                </a:solidFill>
                <a:effectLst/>
                <a:latin typeface="+mn-lt"/>
                <a:ea typeface="+mn-ea"/>
                <a:cs typeface="+mn-cs"/>
              </a:rPr>
              <a:t>Many students can’t read script​</a:t>
            </a:r>
          </a:p>
          <a:p>
            <a:pPr rtl="0" fontAlgn="base"/>
            <a:r>
              <a:rPr lang="en-US" sz="1200" b="0" i="0" u="none" strike="noStrike" kern="1200" dirty="0">
                <a:solidFill>
                  <a:schemeClr val="tx1"/>
                </a:solidFill>
                <a:effectLst/>
                <a:latin typeface="+mn-lt"/>
                <a:ea typeface="+mn-ea"/>
                <a:cs typeface="+mn-cs"/>
              </a:rPr>
              <a:t>online/electronic comments (Blackboard, Google Drive)​</a:t>
            </a:r>
          </a:p>
          <a:p>
            <a:pPr rtl="0" fontAlgn="base"/>
            <a:r>
              <a:rPr lang="en-US" sz="1200" b="0" i="0" u="none" strike="noStrike" kern="1200" dirty="0">
                <a:solidFill>
                  <a:schemeClr val="tx1"/>
                </a:solidFill>
                <a:effectLst/>
                <a:latin typeface="+mn-lt"/>
                <a:ea typeface="+mn-ea"/>
                <a:cs typeface="+mn-cs"/>
              </a:rPr>
              <a:t>*Sandwich negative comments between positive ones​</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19</a:t>
            </a:fld>
            <a:endParaRPr lang="en-US"/>
          </a:p>
        </p:txBody>
      </p:sp>
    </p:spTree>
    <p:extLst>
      <p:ext uri="{BB962C8B-B14F-4D97-AF65-F5344CB8AC3E}">
        <p14:creationId xmlns:p14="http://schemas.microsoft.com/office/powerpoint/2010/main" val="234509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You can use all of these on the same assignment​</a:t>
            </a:r>
          </a:p>
          <a:p>
            <a:pPr rtl="0" fontAlgn="base"/>
            <a:r>
              <a:rPr lang="en-US" sz="1200" b="0" i="0" u="none" strike="noStrike" kern="1200" dirty="0">
                <a:solidFill>
                  <a:schemeClr val="tx1"/>
                </a:solidFill>
                <a:effectLst/>
                <a:latin typeface="+mn-lt"/>
                <a:ea typeface="+mn-ea"/>
                <a:cs typeface="+mn-cs"/>
              </a:rPr>
              <a:t>*acknowledges the student and their work​</a:t>
            </a:r>
          </a:p>
          <a:p>
            <a:pPr rtl="0" fontAlgn="base"/>
            <a:r>
              <a:rPr lang="en-US" sz="1200" b="0" i="0" u="none" strike="noStrike" kern="1200" dirty="0">
                <a:solidFill>
                  <a:schemeClr val="tx1"/>
                </a:solidFill>
                <a:effectLst/>
                <a:latin typeface="+mn-lt"/>
                <a:ea typeface="+mn-ea"/>
                <a:cs typeface="+mn-cs"/>
              </a:rPr>
              <a:t>positive or neutral</a:t>
            </a:r>
          </a:p>
          <a:p>
            <a:r>
              <a:rPr lang="en-US" dirty="0">
                <a:cs typeface="Calibri" panose="020F0502020204030204"/>
              </a:rPr>
              <a:t>*Point them towards handout</a:t>
            </a: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2BD4734-4467-674D-8FB2-EFBA6C80D2F3}" type="slidenum">
              <a:rPr lang="en-US" smtClean="0"/>
              <a:t>21</a:t>
            </a:fld>
            <a:endParaRPr lang="en-US"/>
          </a:p>
        </p:txBody>
      </p:sp>
    </p:spTree>
    <p:extLst>
      <p:ext uri="{BB962C8B-B14F-4D97-AF65-F5344CB8AC3E}">
        <p14:creationId xmlns:p14="http://schemas.microsoft.com/office/powerpoint/2010/main" val="232589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22</a:t>
            </a:fld>
            <a:endParaRPr lang="en-US"/>
          </a:p>
        </p:txBody>
      </p:sp>
    </p:spTree>
    <p:extLst>
      <p:ext uri="{BB962C8B-B14F-4D97-AF65-F5344CB8AC3E}">
        <p14:creationId xmlns:p14="http://schemas.microsoft.com/office/powerpoint/2010/main" val="45727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CHRIS​</a:t>
            </a:r>
          </a:p>
          <a:p>
            <a:pPr rtl="0" fontAlgn="base"/>
            <a:r>
              <a:rPr lang="en-US" sz="1200" b="0" i="0" u="none" strike="noStrike" kern="1200" dirty="0">
                <a:solidFill>
                  <a:schemeClr val="tx1"/>
                </a:solidFill>
                <a:effectLst/>
                <a:latin typeface="+mn-lt"/>
                <a:ea typeface="+mn-ea"/>
                <a:cs typeface="+mn-cs"/>
              </a:rPr>
              <a:t>​Next thing I am going to do is share a handout </a:t>
            </a:r>
          </a:p>
          <a:p>
            <a:pPr rtl="0" fontAlgn="base"/>
            <a:r>
              <a:rPr lang="en-US" sz="1200" b="0" i="0" u="none" strike="noStrike" kern="1200" dirty="0">
                <a:solidFill>
                  <a:schemeClr val="tx1"/>
                </a:solidFill>
                <a:effectLst/>
                <a:latin typeface="+mn-lt"/>
                <a:ea typeface="+mn-ea"/>
                <a:cs typeface="+mn-cs"/>
              </a:rPr>
              <a:t>redistributing time spent grading student work - ​</a:t>
            </a:r>
          </a:p>
          <a:p>
            <a:pPr rtl="0" fontAlgn="base"/>
            <a:r>
              <a:rPr lang="en-US" sz="1200" b="0" i="0" u="none" strike="noStrike" kern="1200" dirty="0">
                <a:solidFill>
                  <a:schemeClr val="tx1"/>
                </a:solidFill>
                <a:effectLst/>
                <a:latin typeface="+mn-lt"/>
                <a:ea typeface="+mn-ea"/>
                <a:cs typeface="+mn-cs"/>
              </a:rPr>
              <a:t>making more efficient use of time spent​</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Planning ahead will allow for a much smoother grading process</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2</a:t>
            </a:fld>
            <a:endParaRPr lang="en-US"/>
          </a:p>
        </p:txBody>
      </p:sp>
    </p:spTree>
    <p:extLst>
      <p:ext uri="{BB962C8B-B14F-4D97-AF65-F5344CB8AC3E}">
        <p14:creationId xmlns:p14="http://schemas.microsoft.com/office/powerpoint/2010/main" val="3353245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LUCA​</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Establish priorities: what sort of assignment am I grading? How much feedback do my students need? Will I be supplementing this feedback with a one-on-one conversation? ​</a:t>
            </a:r>
          </a:p>
          <a:p>
            <a:pPr rtl="0" fontAlgn="base"/>
            <a:r>
              <a:rPr lang="en-US" sz="1200" b="0" i="0" u="none" strike="noStrike" kern="1200" dirty="0">
                <a:solidFill>
                  <a:schemeClr val="tx1"/>
                </a:solidFill>
                <a:effectLst/>
                <a:latin typeface="+mn-lt"/>
                <a:ea typeface="+mn-ea"/>
                <a:cs typeface="+mn-cs"/>
              </a:rPr>
              <a:t>Set boundaries and point to outside resources: your students owe you assignments. You owe them feedback. You don’t owe them around-the-clock coverage of their progress in your course. ​</a:t>
            </a:r>
          </a:p>
          <a:p>
            <a:pPr rtl="0" fontAlgn="base"/>
            <a:r>
              <a:rPr lang="en-US" sz="1200" b="0" i="0" u="none" strike="noStrike" kern="1200" dirty="0">
                <a:solidFill>
                  <a:schemeClr val="tx1"/>
                </a:solidFill>
                <a:effectLst/>
                <a:latin typeface="+mn-lt"/>
                <a:ea typeface="+mn-ea"/>
                <a:cs typeface="+mn-cs"/>
              </a:rPr>
              <a:t>Communicate clearly with with about what concepts and tasks are important to you and help them develop the skills to master them through your feedback​</a:t>
            </a:r>
          </a:p>
          <a:p>
            <a:pPr rtl="0" fontAlgn="base"/>
            <a:r>
              <a:rPr lang="en-US" sz="1200" b="0" i="0" u="none" strike="noStrike" kern="1200" dirty="0">
                <a:solidFill>
                  <a:schemeClr val="tx1"/>
                </a:solidFill>
                <a:effectLst/>
                <a:latin typeface="+mn-lt"/>
                <a:ea typeface="+mn-ea"/>
                <a:cs typeface="+mn-cs"/>
              </a:rPr>
              <a:t>​</a:t>
            </a:r>
          </a:p>
          <a:p>
            <a:pPr marL="383540" indent="-383540">
              <a:lnSpc>
                <a:spcPct val="94000"/>
              </a:lnSpc>
              <a:spcBef>
                <a:spcPts val="1000"/>
              </a:spcBef>
              <a:spcAft>
                <a:spcPts val="200"/>
              </a:spcAft>
              <a:buFont typeface="Arial"/>
              <a:buChar char="•"/>
            </a:pPr>
            <a:r>
              <a:rPr lang="en-US" dirty="0"/>
              <a:t>Before you hand out an assignment: </a:t>
            </a:r>
          </a:p>
          <a:p>
            <a:pPr marL="742950" lvl="1" indent="-383540">
              <a:lnSpc>
                <a:spcPct val="94000"/>
              </a:lnSpc>
              <a:spcBef>
                <a:spcPts val="500"/>
              </a:spcBef>
              <a:spcAft>
                <a:spcPts val="200"/>
              </a:spcAft>
              <a:buFont typeface="Arial"/>
              <a:buChar char="•"/>
            </a:pPr>
            <a:r>
              <a:rPr lang="en-US" i="1" dirty="0"/>
              <a:t>Design effective assignments </a:t>
            </a:r>
            <a:endParaRPr lang="en-US" dirty="0"/>
          </a:p>
          <a:p>
            <a:pPr marL="742950" lvl="1" indent="-383540">
              <a:lnSpc>
                <a:spcPct val="94000"/>
              </a:lnSpc>
              <a:spcBef>
                <a:spcPts val="500"/>
              </a:spcBef>
              <a:spcAft>
                <a:spcPts val="200"/>
              </a:spcAft>
              <a:buFont typeface="Arial"/>
              <a:buChar char="•"/>
            </a:pPr>
            <a:r>
              <a:rPr lang="en-US" i="1" dirty="0"/>
              <a:t>Establish clear grading criteria </a:t>
            </a:r>
            <a:endParaRPr lang="en-US" dirty="0"/>
          </a:p>
          <a:p>
            <a:pPr marL="530860" lvl="1">
              <a:lnSpc>
                <a:spcPct val="94000"/>
              </a:lnSpc>
              <a:spcBef>
                <a:spcPts val="500"/>
              </a:spcBef>
              <a:spcAft>
                <a:spcPts val="200"/>
              </a:spcAft>
            </a:pPr>
            <a:endParaRPr lang="en-US" dirty="0"/>
          </a:p>
          <a:p>
            <a:pPr marL="383540" indent="-383540">
              <a:lnSpc>
                <a:spcPct val="94000"/>
              </a:lnSpc>
              <a:spcBef>
                <a:spcPts val="1000"/>
              </a:spcBef>
              <a:spcAft>
                <a:spcPts val="200"/>
              </a:spcAft>
              <a:buFont typeface="Arial"/>
              <a:buChar char="•"/>
            </a:pPr>
            <a:r>
              <a:rPr lang="en-US" dirty="0"/>
              <a:t>After you hand out the assignment: </a:t>
            </a:r>
          </a:p>
          <a:p>
            <a:pPr marL="742950" lvl="1" indent="-383540">
              <a:lnSpc>
                <a:spcPct val="94000"/>
              </a:lnSpc>
              <a:spcBef>
                <a:spcPts val="500"/>
              </a:spcBef>
              <a:spcAft>
                <a:spcPts val="200"/>
              </a:spcAft>
              <a:buFont typeface="Arial"/>
              <a:buChar char="•"/>
            </a:pPr>
            <a:r>
              <a:rPr lang="en-US" i="1" dirty="0"/>
              <a:t>Hold a class discussion about the paper (option: brainstorming session)</a:t>
            </a:r>
            <a:endParaRPr lang="en-US" dirty="0"/>
          </a:p>
          <a:p>
            <a:pPr marL="742950" lvl="1" indent="-383540">
              <a:lnSpc>
                <a:spcPct val="94000"/>
              </a:lnSpc>
              <a:spcBef>
                <a:spcPts val="500"/>
              </a:spcBef>
              <a:spcAft>
                <a:spcPts val="200"/>
              </a:spcAft>
              <a:buFont typeface="Arial"/>
              <a:buChar char="•"/>
            </a:pPr>
            <a:r>
              <a:rPr lang="en-US" i="1" dirty="0"/>
              <a:t>Meet with students (one-on-one or in groups)</a:t>
            </a:r>
            <a:endParaRPr lang="en-US" dirty="0"/>
          </a:p>
          <a:p>
            <a:pPr marL="742950" lvl="1" indent="-383540">
              <a:lnSpc>
                <a:spcPct val="94000"/>
              </a:lnSpc>
              <a:spcBef>
                <a:spcPts val="500"/>
              </a:spcBef>
              <a:spcAft>
                <a:spcPts val="200"/>
              </a:spcAft>
              <a:buFont typeface="Arial"/>
              <a:buChar char="•"/>
            </a:pPr>
            <a:r>
              <a:rPr lang="en-US" i="1" dirty="0"/>
              <a:t>Show examples of past students' work</a:t>
            </a:r>
            <a:endParaRPr lang="en-US" dirty="0"/>
          </a:p>
          <a:p>
            <a:pPr marL="742950" lvl="1" indent="-383540">
              <a:lnSpc>
                <a:spcPct val="94000"/>
              </a:lnSpc>
              <a:spcBef>
                <a:spcPts val="500"/>
              </a:spcBef>
              <a:spcAft>
                <a:spcPts val="200"/>
              </a:spcAft>
              <a:buFont typeface="Arial"/>
              <a:buChar char="•"/>
            </a:pPr>
            <a:r>
              <a:rPr lang="en-US" i="1" dirty="0"/>
              <a:t>Conduct peer reviews</a:t>
            </a:r>
            <a:endParaRPr lang="en-US" dirty="0">
              <a:ea typeface="+mn-ea"/>
              <a:cs typeface="+mn-cs"/>
            </a:endParaRPr>
          </a:p>
          <a:p>
            <a:pPr rtl="0" fontAlgn="base"/>
            <a:r>
              <a:rPr lang="en-US" sz="1200" b="0" i="0" u="none" strike="noStrike"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23</a:t>
            </a:fld>
            <a:endParaRPr lang="en-US"/>
          </a:p>
        </p:txBody>
      </p:sp>
    </p:spTree>
    <p:extLst>
      <p:ext uri="{BB962C8B-B14F-4D97-AF65-F5344CB8AC3E}">
        <p14:creationId xmlns:p14="http://schemas.microsoft.com/office/powerpoint/2010/main" val="10519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4</a:t>
            </a:fld>
            <a:endParaRPr lang="en-US"/>
          </a:p>
        </p:txBody>
      </p:sp>
    </p:spTree>
    <p:extLst>
      <p:ext uri="{BB962C8B-B14F-4D97-AF65-F5344CB8AC3E}">
        <p14:creationId xmlns:p14="http://schemas.microsoft.com/office/powerpoint/2010/main" val="2672673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LUCA​</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We’ll disprove this - redistribution of time spent on student writing will result in better papers. ​</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Thinking back on higher/lower concerns - spending more time on higher order concerns will help to eliminate many of the issues of lower order concern. If students feel more comfortable with course concepts, they are more likely to write more coherently and with less grammatical errors. </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5</a:t>
            </a:fld>
            <a:endParaRPr lang="en-US"/>
          </a:p>
        </p:txBody>
      </p:sp>
    </p:spTree>
    <p:extLst>
      <p:ext uri="{BB962C8B-B14F-4D97-AF65-F5344CB8AC3E}">
        <p14:creationId xmlns:p14="http://schemas.microsoft.com/office/powerpoint/2010/main" val="4198352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LUCA​</a:t>
            </a:r>
          </a:p>
          <a:p>
            <a:pPr rtl="0" fontAlgn="base"/>
            <a:r>
              <a:rPr lang="en-US" sz="1200" b="0" i="0" u="none" strike="noStrike" kern="1200" dirty="0">
                <a:solidFill>
                  <a:schemeClr val="tx1"/>
                </a:solidFill>
                <a:effectLst/>
                <a:latin typeface="+mn-lt"/>
                <a:ea typeface="+mn-ea"/>
                <a:cs typeface="+mn-cs"/>
              </a:rPr>
              <a:t>Faculty often think of writing as a lower-order concern. YOU as a faculty are the expert in higher-order concerns, even if you feel less comfy w/ lower-order.​</a:t>
            </a:r>
          </a:p>
          <a:p>
            <a:pPr rtl="0" fontAlgn="base"/>
            <a:r>
              <a:rPr lang="en-US" sz="1200" b="0" i="0" u="none" strike="noStrike" kern="1200" dirty="0">
                <a:solidFill>
                  <a:schemeClr val="tx1"/>
                </a:solidFill>
                <a:effectLst/>
                <a:latin typeface="+mn-lt"/>
                <a:ea typeface="+mn-ea"/>
                <a:cs typeface="+mn-cs"/>
              </a:rPr>
              <a:t>Higher-order concerns also discipline specific. ​</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Talk about a couple as a comparison </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6</a:t>
            </a:fld>
            <a:endParaRPr lang="en-US"/>
          </a:p>
        </p:txBody>
      </p:sp>
    </p:spTree>
    <p:extLst>
      <p:ext uri="{BB962C8B-B14F-4D97-AF65-F5344CB8AC3E}">
        <p14:creationId xmlns:p14="http://schemas.microsoft.com/office/powerpoint/2010/main" val="2818911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7</a:t>
            </a:fld>
            <a:endParaRPr lang="en-US"/>
          </a:p>
        </p:txBody>
      </p:sp>
    </p:spTree>
    <p:extLst>
      <p:ext uri="{BB962C8B-B14F-4D97-AF65-F5344CB8AC3E}">
        <p14:creationId xmlns:p14="http://schemas.microsoft.com/office/powerpoint/2010/main" val="2267474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LUCA​</a:t>
            </a:r>
          </a:p>
          <a:p>
            <a:pPr rtl="0" fontAlgn="base"/>
            <a:r>
              <a:rPr lang="en-US" sz="1200" b="0" i="0" u="none" strike="noStrike" kern="1200" dirty="0">
                <a:solidFill>
                  <a:schemeClr val="tx1"/>
                </a:solidFill>
                <a:effectLst/>
                <a:latin typeface="+mn-lt"/>
                <a:ea typeface="+mn-ea"/>
                <a:cs typeface="+mn-cs"/>
              </a:rPr>
              <a:t>Faculty often think of writing as a lower-order concern. YOU as a faculty are the expert in higher-order concerns, even if you feel less comfy w/ lower-order.​</a:t>
            </a:r>
          </a:p>
          <a:p>
            <a:pPr rtl="0" fontAlgn="base"/>
            <a:r>
              <a:rPr lang="en-US" sz="1200" b="0" i="0" u="none" strike="noStrike" kern="1200" dirty="0">
                <a:solidFill>
                  <a:schemeClr val="tx1"/>
                </a:solidFill>
                <a:effectLst/>
                <a:latin typeface="+mn-lt"/>
                <a:ea typeface="+mn-ea"/>
                <a:cs typeface="+mn-cs"/>
              </a:rPr>
              <a:t>Higher-order concerns also discipline specific. ​</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Talk about a couple as a comparison </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8</a:t>
            </a:fld>
            <a:endParaRPr lang="en-US"/>
          </a:p>
        </p:txBody>
      </p:sp>
    </p:spTree>
    <p:extLst>
      <p:ext uri="{BB962C8B-B14F-4D97-AF65-F5344CB8AC3E}">
        <p14:creationId xmlns:p14="http://schemas.microsoft.com/office/powerpoint/2010/main" val="1254237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ask: Why? </a:t>
            </a:r>
          </a:p>
          <a:p>
            <a:r>
              <a:rPr lang="en-US" dirty="0"/>
              <a:t>Blueprint for faculty that is not used to thinking in higher/lower order terms </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9</a:t>
            </a:fld>
            <a:endParaRPr lang="en-US"/>
          </a:p>
        </p:txBody>
      </p:sp>
    </p:spTree>
    <p:extLst>
      <p:ext uri="{BB962C8B-B14F-4D97-AF65-F5344CB8AC3E}">
        <p14:creationId xmlns:p14="http://schemas.microsoft.com/office/powerpoint/2010/main" val="1045867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CHRIS​</a:t>
            </a:r>
          </a:p>
          <a:p>
            <a:pPr rtl="0" fontAlgn="base"/>
            <a:r>
              <a:rPr lang="en-US" sz="1200" b="0" i="0" u="none" strike="noStrike"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Before you hand out the assignment,​</a:t>
            </a:r>
          </a:p>
          <a:p>
            <a:pPr rtl="0" fontAlgn="base"/>
            <a:r>
              <a:rPr lang="en-US" sz="1200" b="0" i="0" u="none" strike="noStrike" kern="1200" dirty="0">
                <a:solidFill>
                  <a:schemeClr val="tx1"/>
                </a:solidFill>
                <a:effectLst/>
                <a:latin typeface="+mn-lt"/>
                <a:ea typeface="+mn-ea"/>
                <a:cs typeface="+mn-cs"/>
              </a:rPr>
              <a:t>Define scaffolding​</a:t>
            </a:r>
          </a:p>
          <a:p>
            <a:pPr rtl="0" fontAlgn="base"/>
            <a:r>
              <a:rPr lang="en-US" sz="1200" b="0" i="0" u="none" strike="noStrike" kern="1200" dirty="0">
                <a:solidFill>
                  <a:schemeClr val="tx1"/>
                </a:solidFill>
                <a:effectLst/>
                <a:latin typeface="+mn-lt"/>
                <a:ea typeface="+mn-ea"/>
                <a:cs typeface="+mn-cs"/>
              </a:rPr>
              <a:t>Distribution of workload​</a:t>
            </a:r>
          </a:p>
          <a:p>
            <a:pPr rtl="0" fontAlgn="base"/>
            <a:r>
              <a:rPr lang="en-US" sz="1200" b="0" i="0" u="none" strike="noStrike" kern="1200" dirty="0">
                <a:solidFill>
                  <a:schemeClr val="tx1"/>
                </a:solidFill>
                <a:effectLst/>
                <a:latin typeface="+mn-lt"/>
                <a:ea typeface="+mn-ea"/>
                <a:cs typeface="+mn-cs"/>
              </a:rPr>
              <a:t>Better quality work in the end</a:t>
            </a:r>
          </a:p>
          <a:p>
            <a:endParaRPr lang="en-US" dirty="0"/>
          </a:p>
        </p:txBody>
      </p:sp>
      <p:sp>
        <p:nvSpPr>
          <p:cNvPr id="4" name="Slide Number Placeholder 3"/>
          <p:cNvSpPr>
            <a:spLocks noGrp="1"/>
          </p:cNvSpPr>
          <p:nvPr>
            <p:ph type="sldNum" sz="quarter" idx="5"/>
          </p:nvPr>
        </p:nvSpPr>
        <p:spPr/>
        <p:txBody>
          <a:bodyPr/>
          <a:lstStyle/>
          <a:p>
            <a:fld id="{42BD4734-4467-674D-8FB2-EFBA6C80D2F3}" type="slidenum">
              <a:rPr lang="en-US" smtClean="0"/>
              <a:t>10</a:t>
            </a:fld>
            <a:endParaRPr lang="en-US"/>
          </a:p>
        </p:txBody>
      </p:sp>
    </p:spTree>
    <p:extLst>
      <p:ext uri="{BB962C8B-B14F-4D97-AF65-F5344CB8AC3E}">
        <p14:creationId xmlns:p14="http://schemas.microsoft.com/office/powerpoint/2010/main" val="3843800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48B8242-95D5-894C-A770-6ACB0B9FC26D}" type="datetimeFigureOut">
              <a:rPr lang="en-US" smtClean="0"/>
              <a:t>4/15/2021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ED0F8F7-19D4-964A-8F10-51FAE7ECC77D}"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5100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B8242-95D5-894C-A770-6ACB0B9FC26D}"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250418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B8242-95D5-894C-A770-6ACB0B9FC26D}"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1385199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8B8242-95D5-894C-A770-6ACB0B9FC26D}"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1671764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48B8242-95D5-894C-A770-6ACB0B9FC26D}" type="datetimeFigureOut">
              <a:rPr lang="en-US" smtClean="0"/>
              <a:t>4/15/2021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ED0F8F7-19D4-964A-8F10-51FAE7ECC77D}"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8379509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8B8242-95D5-894C-A770-6ACB0B9FC26D}"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375766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8B8242-95D5-894C-A770-6ACB0B9FC26D}" type="datetimeFigureOut">
              <a:rPr lang="en-US" smtClean="0"/>
              <a:t>4/15/2021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2645731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8B8242-95D5-894C-A770-6ACB0B9FC26D}" type="datetimeFigureOut">
              <a:rPr lang="en-US" smtClean="0"/>
              <a:t>4/15/2021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124735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B8242-95D5-894C-A770-6ACB0B9FC26D}" type="datetimeFigureOut">
              <a:rPr lang="en-US" smtClean="0"/>
              <a:t>4/15/2021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D0F8F7-19D4-964A-8F10-51FAE7ECC77D}" type="slidenum">
              <a:rPr lang="en-US" smtClean="0"/>
              <a:t>‹#›</a:t>
            </a:fld>
            <a:endParaRPr lang="en-US"/>
          </a:p>
        </p:txBody>
      </p:sp>
    </p:spTree>
    <p:extLst>
      <p:ext uri="{BB962C8B-B14F-4D97-AF65-F5344CB8AC3E}">
        <p14:creationId xmlns:p14="http://schemas.microsoft.com/office/powerpoint/2010/main" val="736872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48B8242-95D5-894C-A770-6ACB0B9FC26D}" type="datetimeFigureOut">
              <a:rPr lang="en-US" smtClean="0"/>
              <a:t>4/15/2021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ED0F8F7-19D4-964A-8F10-51FAE7ECC77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992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48B8242-95D5-894C-A770-6ACB0B9FC26D}" type="datetimeFigureOut">
              <a:rPr lang="en-US" smtClean="0"/>
              <a:t>4/15/2021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ED0F8F7-19D4-964A-8F10-51FAE7ECC77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554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48B8242-95D5-894C-A770-6ACB0B9FC26D}" type="datetimeFigureOut">
              <a:rPr lang="en-US" smtClean="0"/>
              <a:t>4/15/2021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ED0F8F7-19D4-964A-8F10-51FAE7ECC77D}"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4268080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6580-06ED-6646-87E7-234D3C804093}"/>
              </a:ext>
            </a:extLst>
          </p:cNvPr>
          <p:cNvSpPr>
            <a:spLocks noGrp="1"/>
          </p:cNvSpPr>
          <p:nvPr>
            <p:ph type="ctrTitle"/>
          </p:nvPr>
        </p:nvSpPr>
        <p:spPr>
          <a:xfrm>
            <a:off x="1742600" y="1429020"/>
            <a:ext cx="8706285" cy="2285131"/>
          </a:xfrm>
        </p:spPr>
        <p:txBody>
          <a:bodyPr/>
          <a:lstStyle/>
          <a:p>
            <a:r>
              <a:rPr lang="en-US" sz="6000">
                <a:ea typeface="+mj-lt"/>
                <a:cs typeface="+mj-lt"/>
              </a:rPr>
              <a:t>Minimal Marking</a:t>
            </a:r>
          </a:p>
          <a:p>
            <a:r>
              <a:rPr lang="en-US" sz="6000"/>
              <a:t>AND Effective Grading </a:t>
            </a:r>
          </a:p>
        </p:txBody>
      </p:sp>
      <p:sp>
        <p:nvSpPr>
          <p:cNvPr id="3" name="Subtitle 2">
            <a:extLst>
              <a:ext uri="{FF2B5EF4-FFF2-40B4-BE49-F238E27FC236}">
                <a16:creationId xmlns:a16="http://schemas.microsoft.com/office/drawing/2014/main" id="{21C6D8B1-A970-C045-BD87-FBCE86E88664}"/>
              </a:ext>
            </a:extLst>
          </p:cNvPr>
          <p:cNvSpPr>
            <a:spLocks noGrp="1"/>
          </p:cNvSpPr>
          <p:nvPr>
            <p:ph type="subTitle" idx="1"/>
          </p:nvPr>
        </p:nvSpPr>
        <p:spPr>
          <a:xfrm>
            <a:off x="2679906" y="4373222"/>
            <a:ext cx="6831673" cy="1086237"/>
          </a:xfrm>
        </p:spPr>
        <p:txBody>
          <a:bodyPr vert="horz" lIns="91440" tIns="45720" rIns="91440" bIns="45720" rtlCol="0" anchor="t">
            <a:normAutofit/>
          </a:bodyPr>
          <a:lstStyle/>
          <a:p>
            <a:r>
              <a:rPr lang="en-US" dirty="0"/>
              <a:t>Presented by Writing Across the Curriculum Fellows Labanya Unni and Zachary Lloyd</a:t>
            </a:r>
          </a:p>
        </p:txBody>
      </p:sp>
    </p:spTree>
    <p:extLst>
      <p:ext uri="{BB962C8B-B14F-4D97-AF65-F5344CB8AC3E}">
        <p14:creationId xmlns:p14="http://schemas.microsoft.com/office/powerpoint/2010/main" val="419261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2AFA8-6473-4B4F-AFE2-8353069E57CE}"/>
              </a:ext>
            </a:extLst>
          </p:cNvPr>
          <p:cNvSpPr>
            <a:spLocks noGrp="1"/>
          </p:cNvSpPr>
          <p:nvPr>
            <p:ph type="title"/>
          </p:nvPr>
        </p:nvSpPr>
        <p:spPr>
          <a:xfrm>
            <a:off x="1341422" y="165226"/>
            <a:ext cx="9601200" cy="1485900"/>
          </a:xfrm>
        </p:spPr>
        <p:txBody>
          <a:bodyPr anchor="ctr">
            <a:normAutofit/>
          </a:bodyPr>
          <a:lstStyle/>
          <a:p>
            <a:pPr algn="ctr"/>
            <a:r>
              <a:rPr lang="en-US" dirty="0"/>
              <a:t>Utilize WAC Principles</a:t>
            </a:r>
          </a:p>
        </p:txBody>
      </p:sp>
      <p:sp>
        <p:nvSpPr>
          <p:cNvPr id="3" name="Content Placeholder 2">
            <a:extLst>
              <a:ext uri="{FF2B5EF4-FFF2-40B4-BE49-F238E27FC236}">
                <a16:creationId xmlns:a16="http://schemas.microsoft.com/office/drawing/2014/main" id="{D3828DE2-DF3D-2A47-9824-E8E4E319A572}"/>
              </a:ext>
            </a:extLst>
          </p:cNvPr>
          <p:cNvSpPr>
            <a:spLocks noGrp="1"/>
          </p:cNvSpPr>
          <p:nvPr>
            <p:ph idx="1"/>
          </p:nvPr>
        </p:nvSpPr>
        <p:spPr>
          <a:xfrm>
            <a:off x="1371599" y="1942169"/>
            <a:ext cx="9853863" cy="4603010"/>
          </a:xfrm>
        </p:spPr>
        <p:txBody>
          <a:bodyPr vert="horz" lIns="91440" tIns="45720" rIns="91440" bIns="45720" rtlCol="0" anchor="t">
            <a:noAutofit/>
          </a:bodyPr>
          <a:lstStyle/>
          <a:p>
            <a:pPr marL="383540" indent="-383540"/>
            <a:r>
              <a:rPr lang="en-US" sz="2400" b="1" dirty="0">
                <a:ea typeface="+mn-lt"/>
                <a:cs typeface="+mn-lt"/>
              </a:rPr>
              <a:t>Grading philosophy: </a:t>
            </a:r>
            <a:r>
              <a:rPr lang="en-US" sz="2400" dirty="0">
                <a:ea typeface="+mn-lt"/>
                <a:cs typeface="+mn-lt"/>
              </a:rPr>
              <a:t>Prioritizing higher order concerns over lower order concerns</a:t>
            </a:r>
          </a:p>
          <a:p>
            <a:pPr marL="0" indent="0">
              <a:buNone/>
            </a:pPr>
            <a:r>
              <a:rPr lang="en-US" sz="2400" dirty="0">
                <a:ea typeface="+mn-lt"/>
                <a:cs typeface="+mn-lt"/>
              </a:rPr>
              <a:t>        </a:t>
            </a:r>
            <a:r>
              <a:rPr lang="en-US" sz="2400" i="1" dirty="0">
                <a:ea typeface="+mn-lt"/>
                <a:cs typeface="+mn-lt"/>
              </a:rPr>
              <a:t>-- </a:t>
            </a:r>
            <a:r>
              <a:rPr lang="en-US" sz="2400" i="1" dirty="0"/>
              <a:t>This will provide the most meaningful feedback to our students</a:t>
            </a:r>
            <a:endParaRPr lang="en-US" sz="2400" i="1" dirty="0">
              <a:ea typeface="+mn-lt"/>
              <a:cs typeface="+mn-lt"/>
            </a:endParaRPr>
          </a:p>
          <a:p>
            <a:pPr marL="383540" lvl="0" indent="-383540"/>
            <a:endParaRPr lang="en-US" sz="2400" dirty="0"/>
          </a:p>
          <a:p>
            <a:pPr marL="383540" lvl="0" indent="-383540"/>
            <a:r>
              <a:rPr lang="en-US" sz="2400" b="1" dirty="0"/>
              <a:t>Scaffolding​: </a:t>
            </a:r>
            <a:r>
              <a:rPr lang="en-US" sz="2400" dirty="0"/>
              <a:t>Including both low stakes and high stakes assignments ​</a:t>
            </a:r>
            <a:endParaRPr lang="en-US" sz="2400" i="0" dirty="0"/>
          </a:p>
          <a:p>
            <a:pPr lvl="1" indent="-383540"/>
            <a:r>
              <a:rPr lang="en-US" sz="2400" dirty="0"/>
              <a:t>This will help students clarify concepts and ideas and build up skills</a:t>
            </a:r>
          </a:p>
          <a:p>
            <a:pPr marL="383540" indent="-383540"/>
            <a:endParaRPr lang="en-US" sz="2400" dirty="0"/>
          </a:p>
          <a:p>
            <a:pPr marL="383540" indent="-383540"/>
            <a:r>
              <a:rPr lang="en-US" sz="2400" b="1" dirty="0"/>
              <a:t>Clear expectations: </a:t>
            </a:r>
            <a:r>
              <a:rPr lang="en-US" sz="2400" dirty="0"/>
              <a:t>Setting transparent assignment goals and rubrics that reflect higher order concerns </a:t>
            </a:r>
          </a:p>
          <a:p>
            <a:pPr lvl="1" indent="-383540"/>
            <a:r>
              <a:rPr lang="en-US" sz="2400" dirty="0"/>
              <a:t>This will result in better quality student work in the end</a:t>
            </a:r>
          </a:p>
          <a:p>
            <a:pPr lvl="1" indent="-383540"/>
            <a:endParaRPr lang="en-US" dirty="0"/>
          </a:p>
          <a:p>
            <a:pPr lvl="1" indent="-383540"/>
            <a:endParaRPr lang="en-US" dirty="0"/>
          </a:p>
          <a:p>
            <a:pPr lvl="1" indent="-383540"/>
            <a:endParaRPr lang="en-US" dirty="0"/>
          </a:p>
          <a:p>
            <a:pPr lvl="1" indent="-383540"/>
            <a:endParaRPr lang="en-US" dirty="0"/>
          </a:p>
        </p:txBody>
      </p:sp>
    </p:spTree>
    <p:extLst>
      <p:ext uri="{BB962C8B-B14F-4D97-AF65-F5344CB8AC3E}">
        <p14:creationId xmlns:p14="http://schemas.microsoft.com/office/powerpoint/2010/main" val="415467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07297-2169-DF4B-AC95-78F3D6145059}"/>
              </a:ext>
            </a:extLst>
          </p:cNvPr>
          <p:cNvSpPr>
            <a:spLocks noGrp="1"/>
          </p:cNvSpPr>
          <p:nvPr>
            <p:ph type="title"/>
          </p:nvPr>
        </p:nvSpPr>
        <p:spPr>
          <a:xfrm>
            <a:off x="1371600" y="263305"/>
            <a:ext cx="9601200" cy="1485900"/>
          </a:xfrm>
        </p:spPr>
        <p:txBody>
          <a:bodyPr/>
          <a:lstStyle/>
          <a:p>
            <a:pPr algn="ctr"/>
            <a:r>
              <a:rPr lang="en-US" dirty="0"/>
              <a:t>Lay the Foundation</a:t>
            </a:r>
          </a:p>
        </p:txBody>
      </p:sp>
      <p:sp>
        <p:nvSpPr>
          <p:cNvPr id="18" name="Content Placeholder 17">
            <a:extLst>
              <a:ext uri="{FF2B5EF4-FFF2-40B4-BE49-F238E27FC236}">
                <a16:creationId xmlns:a16="http://schemas.microsoft.com/office/drawing/2014/main" id="{5E4B440E-013F-DE4E-89BF-FF5DB67FEF8A}"/>
              </a:ext>
            </a:extLst>
          </p:cNvPr>
          <p:cNvSpPr>
            <a:spLocks noGrp="1"/>
          </p:cNvSpPr>
          <p:nvPr>
            <p:ph idx="1"/>
          </p:nvPr>
        </p:nvSpPr>
        <p:spPr>
          <a:xfrm>
            <a:off x="1371600" y="1665035"/>
            <a:ext cx="9601200" cy="3581400"/>
          </a:xfrm>
        </p:spPr>
        <p:txBody>
          <a:bodyPr vert="horz" lIns="91440" tIns="45720" rIns="91440" bIns="45720" rtlCol="0" anchor="t">
            <a:noAutofit/>
          </a:bodyPr>
          <a:lstStyle/>
          <a:p>
            <a:pPr marL="383540" indent="-383540"/>
            <a:r>
              <a:rPr lang="en-US" sz="2800" dirty="0"/>
              <a:t>Before you hand out an assignment:​</a:t>
            </a:r>
          </a:p>
          <a:p>
            <a:pPr lvl="1" indent="-383540"/>
            <a:r>
              <a:rPr lang="en-US" sz="2800" dirty="0"/>
              <a:t>Design effective assignments​</a:t>
            </a:r>
          </a:p>
          <a:p>
            <a:pPr lvl="1" indent="-383540"/>
            <a:r>
              <a:rPr lang="en-US" sz="2800" dirty="0"/>
              <a:t>Establish clear grading criteria​</a:t>
            </a:r>
          </a:p>
          <a:p>
            <a:pPr marL="530860" lvl="1" indent="0">
              <a:buNone/>
            </a:pPr>
            <a:endParaRPr lang="en-US" sz="2800" dirty="0"/>
          </a:p>
          <a:p>
            <a:pPr marL="383540" lvl="0" indent="-383540"/>
            <a:r>
              <a:rPr lang="en-US" sz="2800" dirty="0"/>
              <a:t>After you hand out the assignment:​</a:t>
            </a:r>
          </a:p>
          <a:p>
            <a:pPr lvl="1" indent="-383540"/>
            <a:r>
              <a:rPr lang="en-US" sz="2800" dirty="0"/>
              <a:t>Hold a class discussion about the paper​ (option: brainstorming session)</a:t>
            </a:r>
          </a:p>
          <a:p>
            <a:pPr lvl="1" indent="-383540"/>
            <a:r>
              <a:rPr lang="en-US" sz="2800" dirty="0"/>
              <a:t>Meet with students (one-on-one or in groups)</a:t>
            </a:r>
          </a:p>
          <a:p>
            <a:pPr lvl="1" indent="-383540"/>
            <a:r>
              <a:rPr lang="en-US" sz="2800" dirty="0"/>
              <a:t>Show examples of past students' work</a:t>
            </a:r>
          </a:p>
          <a:p>
            <a:pPr lvl="1" indent="-383540"/>
            <a:r>
              <a:rPr lang="en-US" sz="2800" dirty="0"/>
              <a:t>Conduct peer reviews</a:t>
            </a:r>
          </a:p>
        </p:txBody>
      </p:sp>
    </p:spTree>
    <p:extLst>
      <p:ext uri="{BB962C8B-B14F-4D97-AF65-F5344CB8AC3E}">
        <p14:creationId xmlns:p14="http://schemas.microsoft.com/office/powerpoint/2010/main" val="159470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1723-ED05-1047-A7B6-0A6D04C7D1C8}"/>
              </a:ext>
            </a:extLst>
          </p:cNvPr>
          <p:cNvSpPr>
            <a:spLocks noGrp="1"/>
          </p:cNvSpPr>
          <p:nvPr>
            <p:ph type="title"/>
          </p:nvPr>
        </p:nvSpPr>
        <p:spPr>
          <a:xfrm>
            <a:off x="6389914" y="685800"/>
            <a:ext cx="5127172" cy="1485900"/>
          </a:xfrm>
        </p:spPr>
        <p:txBody>
          <a:bodyPr vert="horz" lIns="91440" tIns="45720" rIns="91440" bIns="45720" rtlCol="0" anchor="t">
            <a:noAutofit/>
          </a:bodyPr>
          <a:lstStyle/>
          <a:p>
            <a:r>
              <a:rPr lang="en-US" sz="3200"/>
              <a:t>Strategy for Grading Preparation: the Possibilities of Peer Review</a:t>
            </a:r>
          </a:p>
        </p:txBody>
      </p:sp>
      <p:sp>
        <p:nvSpPr>
          <p:cNvPr id="9" name="Rectangle 11">
            <a:extLst>
              <a:ext uri="{FF2B5EF4-FFF2-40B4-BE49-F238E27FC236}">
                <a16:creationId xmlns:a16="http://schemas.microsoft.com/office/drawing/2014/main" id="{1F4C3E1F-F848-429E-A6D6-86E45FBD38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Graphic 6" descr="Checklist">
            <a:extLst>
              <a:ext uri="{FF2B5EF4-FFF2-40B4-BE49-F238E27FC236}">
                <a16:creationId xmlns:a16="http://schemas.microsoft.com/office/drawing/2014/main" id="{81EFD591-1B0B-4FB6-9308-B7A32D5C9D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3562" y="733351"/>
            <a:ext cx="5071256" cy="5071256"/>
          </a:xfrm>
          <a:prstGeom prst="rect">
            <a:avLst/>
          </a:prstGeom>
        </p:spPr>
      </p:pic>
      <p:sp>
        <p:nvSpPr>
          <p:cNvPr id="3" name="Content Placeholder 2">
            <a:extLst>
              <a:ext uri="{FF2B5EF4-FFF2-40B4-BE49-F238E27FC236}">
                <a16:creationId xmlns:a16="http://schemas.microsoft.com/office/drawing/2014/main" id="{759D8E2B-87D1-6142-A8ED-5E2CB8CF000D}"/>
              </a:ext>
            </a:extLst>
          </p:cNvPr>
          <p:cNvSpPr>
            <a:spLocks noGrp="1"/>
          </p:cNvSpPr>
          <p:nvPr>
            <p:ph idx="1"/>
          </p:nvPr>
        </p:nvSpPr>
        <p:spPr>
          <a:xfrm>
            <a:off x="6404291" y="2055962"/>
            <a:ext cx="5127172" cy="4428066"/>
          </a:xfrm>
        </p:spPr>
        <p:txBody>
          <a:bodyPr vert="horz" lIns="91440" tIns="45720" rIns="91440" bIns="45720" rtlCol="0" anchor="t">
            <a:normAutofit/>
          </a:bodyPr>
          <a:lstStyle/>
          <a:p>
            <a:pPr marL="0" indent="0" fontAlgn="base">
              <a:buNone/>
            </a:pPr>
            <a:endParaRPr lang="en-US" b="1" dirty="0"/>
          </a:p>
          <a:p>
            <a:pPr lvl="1" indent="-383540" fontAlgn="base"/>
            <a:r>
              <a:rPr lang="en-US" i="0" dirty="0"/>
              <a:t>In class​</a:t>
            </a:r>
          </a:p>
          <a:p>
            <a:pPr lvl="1" indent="-383540" fontAlgn="base"/>
            <a:r>
              <a:rPr lang="en-US" i="0" dirty="0"/>
              <a:t>As homework​</a:t>
            </a:r>
          </a:p>
          <a:p>
            <a:pPr lvl="1" indent="-383540" fontAlgn="base"/>
            <a:endParaRPr lang="en-US" i="0" dirty="0"/>
          </a:p>
          <a:p>
            <a:pPr lvl="1" indent="-383540"/>
            <a:r>
              <a:rPr lang="en-US" i="0" dirty="0"/>
              <a:t>General concepts and topics</a:t>
            </a:r>
          </a:p>
          <a:p>
            <a:pPr lvl="1" indent="-383540"/>
            <a:r>
              <a:rPr lang="en-US" i="0" dirty="0"/>
              <a:t>Thesis statement</a:t>
            </a:r>
          </a:p>
          <a:p>
            <a:pPr lvl="1" indent="-383540"/>
            <a:r>
              <a:rPr lang="en-US" i="0" dirty="0"/>
              <a:t>Introductory paragraph </a:t>
            </a:r>
          </a:p>
          <a:p>
            <a:pPr lvl="1" indent="-383540"/>
            <a:endParaRPr lang="en-US" i="0" dirty="0"/>
          </a:p>
          <a:p>
            <a:pPr lvl="1" indent="-383540"/>
            <a:r>
              <a:rPr lang="en-US" i="0" dirty="0"/>
              <a:t>First draft, </a:t>
            </a:r>
            <a:r>
              <a:rPr lang="en-US" i="0" dirty="0">
                <a:ea typeface="+mn-lt"/>
                <a:cs typeface="+mn-lt"/>
              </a:rPr>
              <a:t>organization</a:t>
            </a:r>
          </a:p>
          <a:p>
            <a:pPr lvl="1" indent="-383540"/>
            <a:endParaRPr lang="en-US" i="0" dirty="0"/>
          </a:p>
          <a:p>
            <a:pPr marL="0" indent="0">
              <a:buNone/>
            </a:pPr>
            <a:endParaRPr lang="en-US" dirty="0"/>
          </a:p>
        </p:txBody>
      </p:sp>
    </p:spTree>
    <p:extLst>
      <p:ext uri="{BB962C8B-B14F-4D97-AF65-F5344CB8AC3E}">
        <p14:creationId xmlns:p14="http://schemas.microsoft.com/office/powerpoint/2010/main" val="2610490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62C35EA-DD6B-4002-9BBA-E2D26D7EEA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7AD0C3-07D2-2B49-BAFF-4E0D741A1DAC}"/>
              </a:ext>
            </a:extLst>
          </p:cNvPr>
          <p:cNvSpPr>
            <a:spLocks noGrp="1"/>
          </p:cNvSpPr>
          <p:nvPr>
            <p:ph type="title"/>
          </p:nvPr>
        </p:nvSpPr>
        <p:spPr>
          <a:xfrm>
            <a:off x="784743" y="685800"/>
            <a:ext cx="5958837" cy="1485900"/>
          </a:xfrm>
        </p:spPr>
        <p:txBody>
          <a:bodyPr>
            <a:normAutofit/>
          </a:bodyPr>
          <a:lstStyle/>
          <a:p>
            <a:r>
              <a:rPr lang="en-US"/>
              <a:t>Instructor Feedback: General Themes</a:t>
            </a:r>
          </a:p>
        </p:txBody>
      </p:sp>
      <p:sp>
        <p:nvSpPr>
          <p:cNvPr id="3" name="Content Placeholder 2">
            <a:extLst>
              <a:ext uri="{FF2B5EF4-FFF2-40B4-BE49-F238E27FC236}">
                <a16:creationId xmlns:a16="http://schemas.microsoft.com/office/drawing/2014/main" id="{F591200F-DE39-CC42-A518-DFAEE4156C13}"/>
              </a:ext>
            </a:extLst>
          </p:cNvPr>
          <p:cNvSpPr>
            <a:spLocks noGrp="1"/>
          </p:cNvSpPr>
          <p:nvPr>
            <p:ph idx="1"/>
          </p:nvPr>
        </p:nvSpPr>
        <p:spPr>
          <a:xfrm>
            <a:off x="784743" y="2298032"/>
            <a:ext cx="5958837" cy="3886200"/>
          </a:xfrm>
        </p:spPr>
        <p:txBody>
          <a:bodyPr vert="horz" lIns="91440" tIns="45720" rIns="91440" bIns="45720" rtlCol="0" anchor="t">
            <a:noAutofit/>
          </a:bodyPr>
          <a:lstStyle/>
          <a:p>
            <a:pPr marL="383540" indent="-383540" fontAlgn="base"/>
            <a:r>
              <a:rPr lang="en-US" sz="2800" dirty="0"/>
              <a:t>Coach vs. judge​</a:t>
            </a:r>
          </a:p>
          <a:p>
            <a:pPr marL="383540" indent="-383540" fontAlgn="base"/>
            <a:r>
              <a:rPr lang="en-US" sz="2800" dirty="0"/>
              <a:t>Encourage student autonomy​</a:t>
            </a:r>
          </a:p>
          <a:p>
            <a:pPr marL="383540" indent="-383540" fontAlgn="base"/>
            <a:r>
              <a:rPr lang="en-US" sz="2800" dirty="0"/>
              <a:t>Every mistake isn’t serious​</a:t>
            </a:r>
          </a:p>
          <a:p>
            <a:pPr marL="383540" indent="-383540" fontAlgn="base"/>
            <a:r>
              <a:rPr lang="en-US" sz="2800" dirty="0"/>
              <a:t>Recognize that students interpret most feedback from instructors as criticism​</a:t>
            </a:r>
          </a:p>
          <a:p>
            <a:pPr marL="383540" indent="-383540" fontAlgn="base"/>
            <a:r>
              <a:rPr lang="en-US" sz="2800" dirty="0"/>
              <a:t>Frame comments in a forward-looking way</a:t>
            </a:r>
          </a:p>
          <a:p>
            <a:pPr marL="0" indent="0">
              <a:buNone/>
            </a:pPr>
            <a:endParaRPr lang="en-US" dirty="0"/>
          </a:p>
        </p:txBody>
      </p:sp>
      <p:sp>
        <p:nvSpPr>
          <p:cNvPr id="12" name="Rectangle 11">
            <a:extLst>
              <a:ext uri="{FF2B5EF4-FFF2-40B4-BE49-F238E27FC236}">
                <a16:creationId xmlns:a16="http://schemas.microsoft.com/office/drawing/2014/main" id="{683D7A4D-0B68-47B2-A27E-7CBA16304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Graphic 6" descr="Person with Idea">
            <a:extLst>
              <a:ext uri="{FF2B5EF4-FFF2-40B4-BE49-F238E27FC236}">
                <a16:creationId xmlns:a16="http://schemas.microsoft.com/office/drawing/2014/main" id="{5F7C9297-2E56-4573-9E77-1BBD9428AE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52340" y="1778834"/>
            <a:ext cx="3299579" cy="3299579"/>
          </a:xfrm>
          <a:prstGeom prst="rect">
            <a:avLst/>
          </a:prstGeom>
        </p:spPr>
      </p:pic>
    </p:spTree>
    <p:extLst>
      <p:ext uri="{BB962C8B-B14F-4D97-AF65-F5344CB8AC3E}">
        <p14:creationId xmlns:p14="http://schemas.microsoft.com/office/powerpoint/2010/main" val="3713156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AD785-1CEB-1C44-940F-550F8C57DC9A}"/>
              </a:ext>
            </a:extLst>
          </p:cNvPr>
          <p:cNvSpPr>
            <a:spLocks noGrp="1"/>
          </p:cNvSpPr>
          <p:nvPr>
            <p:ph type="title"/>
          </p:nvPr>
        </p:nvSpPr>
        <p:spPr>
          <a:xfrm>
            <a:off x="1371600" y="685800"/>
            <a:ext cx="9601200" cy="1485900"/>
          </a:xfrm>
        </p:spPr>
        <p:txBody>
          <a:bodyPr>
            <a:normAutofit/>
          </a:bodyPr>
          <a:lstStyle/>
          <a:p>
            <a:r>
              <a:rPr lang="en-US"/>
              <a:t>Roles of Grading</a:t>
            </a:r>
          </a:p>
        </p:txBody>
      </p:sp>
      <p:graphicFrame>
        <p:nvGraphicFramePr>
          <p:cNvPr id="5" name="Content Placeholder 2">
            <a:extLst>
              <a:ext uri="{FF2B5EF4-FFF2-40B4-BE49-F238E27FC236}">
                <a16:creationId xmlns:a16="http://schemas.microsoft.com/office/drawing/2014/main" id="{7CA756DE-24A8-4B56-A99D-2D4FE1FDF462}"/>
              </a:ext>
            </a:extLst>
          </p:cNvPr>
          <p:cNvGraphicFramePr>
            <a:graphicFrameLocks noGrp="1"/>
          </p:cNvGraphicFramePr>
          <p:nvPr>
            <p:ph idx="1"/>
            <p:extLst>
              <p:ext uri="{D42A27DB-BD31-4B8C-83A1-F6EECF244321}">
                <p14:modId xmlns:p14="http://schemas.microsoft.com/office/powerpoint/2010/main" val="5178203"/>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6719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DCF78-1D52-AC41-9B07-94E41466A378}"/>
              </a:ext>
            </a:extLst>
          </p:cNvPr>
          <p:cNvSpPr>
            <a:spLocks noGrp="1"/>
          </p:cNvSpPr>
          <p:nvPr>
            <p:ph type="title"/>
          </p:nvPr>
        </p:nvSpPr>
        <p:spPr>
          <a:xfrm>
            <a:off x="6389914" y="685800"/>
            <a:ext cx="5127172" cy="1485900"/>
          </a:xfrm>
        </p:spPr>
        <p:txBody>
          <a:bodyPr>
            <a:normAutofit/>
          </a:bodyPr>
          <a:lstStyle/>
          <a:p>
            <a:r>
              <a:rPr lang="en-US"/>
              <a:t>Minimal Marking</a:t>
            </a:r>
          </a:p>
        </p:txBody>
      </p:sp>
      <p:sp>
        <p:nvSpPr>
          <p:cNvPr id="10" name="Rectangle 9">
            <a:extLst>
              <a:ext uri="{FF2B5EF4-FFF2-40B4-BE49-F238E27FC236}">
                <a16:creationId xmlns:a16="http://schemas.microsoft.com/office/drawing/2014/main" id="{1F4C3E1F-F848-429E-A6D6-86E45FBD38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Graphic 6" descr="Checkmark">
            <a:extLst>
              <a:ext uri="{FF2B5EF4-FFF2-40B4-BE49-F238E27FC236}">
                <a16:creationId xmlns:a16="http://schemas.microsoft.com/office/drawing/2014/main" id="{F46524B6-3838-400F-ADBC-2A358B40C5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3562" y="733351"/>
            <a:ext cx="5071256" cy="5071256"/>
          </a:xfrm>
          <a:prstGeom prst="rect">
            <a:avLst/>
          </a:prstGeom>
        </p:spPr>
      </p:pic>
      <p:sp>
        <p:nvSpPr>
          <p:cNvPr id="3" name="Content Placeholder 2">
            <a:extLst>
              <a:ext uri="{FF2B5EF4-FFF2-40B4-BE49-F238E27FC236}">
                <a16:creationId xmlns:a16="http://schemas.microsoft.com/office/drawing/2014/main" id="{64667445-647B-5E4C-AF2C-60DD94CEB09D}"/>
              </a:ext>
            </a:extLst>
          </p:cNvPr>
          <p:cNvSpPr>
            <a:spLocks noGrp="1"/>
          </p:cNvSpPr>
          <p:nvPr>
            <p:ph idx="1"/>
          </p:nvPr>
        </p:nvSpPr>
        <p:spPr>
          <a:xfrm>
            <a:off x="6389914" y="2286000"/>
            <a:ext cx="5127172" cy="3581400"/>
          </a:xfrm>
        </p:spPr>
        <p:txBody>
          <a:bodyPr vert="horz" lIns="91440" tIns="45720" rIns="91440" bIns="45720" rtlCol="0" anchor="t">
            <a:normAutofit/>
          </a:bodyPr>
          <a:lstStyle/>
          <a:p>
            <a:pPr marL="383540" indent="-383540" fontAlgn="base"/>
            <a:r>
              <a:rPr lang="en-US" sz="2400"/>
              <a:t>Supports students in improving their writing​</a:t>
            </a:r>
          </a:p>
          <a:p>
            <a:pPr marL="383540" indent="-383540" fontAlgn="base"/>
            <a:r>
              <a:rPr lang="en-US" sz="2400"/>
              <a:t>Gives students concrete ways to fix what has been marked​</a:t>
            </a:r>
          </a:p>
          <a:p>
            <a:pPr marL="383540" indent="-383540" fontAlgn="base"/>
            <a:r>
              <a:rPr lang="en-US" sz="2400"/>
              <a:t>Encourages student accountability for the quality of their writing​</a:t>
            </a:r>
          </a:p>
          <a:p>
            <a:pPr marL="383540" indent="-383540" fontAlgn="base"/>
            <a:r>
              <a:rPr lang="en-US" sz="2400"/>
              <a:t>Saves time! </a:t>
            </a:r>
          </a:p>
          <a:p>
            <a:pPr marL="0" indent="0">
              <a:buNone/>
            </a:pPr>
            <a:endParaRPr lang="en-US"/>
          </a:p>
        </p:txBody>
      </p:sp>
    </p:spTree>
    <p:extLst>
      <p:ext uri="{BB962C8B-B14F-4D97-AF65-F5344CB8AC3E}">
        <p14:creationId xmlns:p14="http://schemas.microsoft.com/office/powerpoint/2010/main" val="788189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583D9-1A61-9246-8276-20B898874E0D}"/>
              </a:ext>
            </a:extLst>
          </p:cNvPr>
          <p:cNvSpPr>
            <a:spLocks noGrp="1"/>
          </p:cNvSpPr>
          <p:nvPr>
            <p:ph type="title"/>
          </p:nvPr>
        </p:nvSpPr>
        <p:spPr/>
        <p:txBody>
          <a:bodyPr/>
          <a:lstStyle/>
          <a:p>
            <a:r>
              <a:rPr lang="en-US" dirty="0"/>
              <a:t>Strategies for Grading</a:t>
            </a:r>
          </a:p>
        </p:txBody>
      </p:sp>
      <p:sp>
        <p:nvSpPr>
          <p:cNvPr id="4" name="Content Placeholder 3">
            <a:extLst>
              <a:ext uri="{FF2B5EF4-FFF2-40B4-BE49-F238E27FC236}">
                <a16:creationId xmlns:a16="http://schemas.microsoft.com/office/drawing/2014/main" id="{A9C50E6C-5CA2-E14A-B8B3-82B315CD0FBA}"/>
              </a:ext>
            </a:extLst>
          </p:cNvPr>
          <p:cNvSpPr>
            <a:spLocks noGrp="1"/>
          </p:cNvSpPr>
          <p:nvPr>
            <p:ph sz="half" idx="1"/>
          </p:nvPr>
        </p:nvSpPr>
        <p:spPr/>
        <p:txBody>
          <a:bodyPr vert="horz" lIns="91440" tIns="45720" rIns="91440" bIns="45720" rtlCol="0" anchor="t">
            <a:normAutofit/>
          </a:bodyPr>
          <a:lstStyle/>
          <a:p>
            <a:pPr marL="0" indent="0" fontAlgn="base">
              <a:buNone/>
            </a:pPr>
            <a:r>
              <a:rPr lang="en-US" sz="2800" b="1"/>
              <a:t>Low Stakes Assignments </a:t>
            </a:r>
          </a:p>
          <a:p>
            <a:pPr marL="383540" indent="-383540" fontAlgn="base"/>
            <a:r>
              <a:rPr lang="en-US" sz="2800"/>
              <a:t>No marking​</a:t>
            </a:r>
          </a:p>
          <a:p>
            <a:pPr marL="383540" indent="-383540" fontAlgn="base"/>
            <a:r>
              <a:rPr lang="en-US" sz="2800"/>
              <a:t>Have a conversation ​</a:t>
            </a:r>
          </a:p>
          <a:p>
            <a:pPr marL="383540" indent="-383540" fontAlgn="base"/>
            <a:r>
              <a:rPr lang="en-US" sz="2800"/>
              <a:t>Ask questions </a:t>
            </a:r>
          </a:p>
          <a:p>
            <a:pPr marL="0" indent="0">
              <a:buNone/>
            </a:pPr>
            <a:endParaRPr lang="en-US"/>
          </a:p>
        </p:txBody>
      </p:sp>
      <p:sp>
        <p:nvSpPr>
          <p:cNvPr id="5" name="Content Placeholder 4">
            <a:extLst>
              <a:ext uri="{FF2B5EF4-FFF2-40B4-BE49-F238E27FC236}">
                <a16:creationId xmlns:a16="http://schemas.microsoft.com/office/drawing/2014/main" id="{7AC9D157-43A0-BA4A-908D-3462C8FEAF7C}"/>
              </a:ext>
            </a:extLst>
          </p:cNvPr>
          <p:cNvSpPr>
            <a:spLocks noGrp="1"/>
          </p:cNvSpPr>
          <p:nvPr>
            <p:ph sz="half" idx="2"/>
          </p:nvPr>
        </p:nvSpPr>
        <p:spPr/>
        <p:txBody>
          <a:bodyPr vert="horz" lIns="91440" tIns="45720" rIns="91440" bIns="45720" rtlCol="0" anchor="t">
            <a:normAutofit/>
          </a:bodyPr>
          <a:lstStyle/>
          <a:p>
            <a:pPr marL="0" indent="0">
              <a:buNone/>
            </a:pPr>
            <a:r>
              <a:rPr lang="en-US" sz="2800" b="1" dirty="0"/>
              <a:t>High Stakes Assignments</a:t>
            </a:r>
          </a:p>
          <a:p>
            <a:pPr marL="383540" indent="-383540" fontAlgn="base"/>
            <a:r>
              <a:rPr lang="en-US" sz="2800" dirty="0"/>
              <a:t>Put the “pen” down! ​</a:t>
            </a:r>
          </a:p>
          <a:p>
            <a:pPr marL="383540" indent="-383540" fontAlgn="base"/>
            <a:r>
              <a:rPr lang="en-US" sz="2800" dirty="0"/>
              <a:t>Selective line edits ​</a:t>
            </a:r>
          </a:p>
          <a:p>
            <a:pPr marL="383540" indent="-383540" fontAlgn="base"/>
            <a:r>
              <a:rPr lang="en-US" sz="2800" dirty="0"/>
              <a:t>End comments ​</a:t>
            </a:r>
          </a:p>
          <a:p>
            <a:pPr marL="383540" indent="-383540" fontAlgn="base"/>
            <a:r>
              <a:rPr lang="en-US" sz="2800" dirty="0"/>
              <a:t>Develop a Key</a:t>
            </a:r>
          </a:p>
          <a:p>
            <a:pPr marL="0" indent="0">
              <a:buNone/>
            </a:pPr>
            <a:endParaRPr lang="en-US" dirty="0"/>
          </a:p>
        </p:txBody>
      </p:sp>
    </p:spTree>
    <p:extLst>
      <p:ext uri="{BB962C8B-B14F-4D97-AF65-F5344CB8AC3E}">
        <p14:creationId xmlns:p14="http://schemas.microsoft.com/office/powerpoint/2010/main" val="3242139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p:nvPr/>
        </p:nvSpPr>
        <p:spPr>
          <a:xfrm>
            <a:off x="2179636" y="1344126"/>
            <a:ext cx="3276600" cy="4893647"/>
          </a:xfrm>
          <a:prstGeom prst="rect">
            <a:avLst/>
          </a:prstGeom>
          <a:solidFill>
            <a:schemeClr val="accent2">
              <a:lumMod val="20000"/>
              <a:lumOff val="80000"/>
            </a:schemeClr>
          </a:solidFill>
          <a:ln>
            <a:noFill/>
          </a:ln>
        </p:spPr>
        <p:txBody>
          <a:bodyPr lIns="91425" tIns="45700" rIns="91425" bIns="45700" anchor="t" anchorCtr="0">
            <a:noAutofit/>
          </a:bodyPr>
          <a:lstStyle/>
          <a:p>
            <a:pPr>
              <a:buSzPct val="25000"/>
            </a:pPr>
            <a:r>
              <a:rPr lang="en-US" sz="2400" b="1">
                <a:solidFill>
                  <a:schemeClr val="accent2">
                    <a:lumMod val="50000"/>
                  </a:schemeClr>
                </a:solidFill>
                <a:latin typeface="Times New Roman"/>
                <a:ea typeface="Times New Roman"/>
                <a:cs typeface="Times New Roman"/>
                <a:sym typeface="Times New Roman"/>
              </a:rPr>
              <a:t>Incorrect word</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 Incorrect sentence</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Insertion</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Reversal</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Delete</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Redundancy</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Yes!</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Well Said</a:t>
            </a:r>
          </a:p>
          <a:p>
            <a:pPr>
              <a:spcBef>
                <a:spcPts val="1200"/>
              </a:spcBef>
            </a:pPr>
            <a:endParaRPr sz="2400" b="1">
              <a:solidFill>
                <a:schemeClr val="dk1"/>
              </a:solidFill>
              <a:latin typeface="Times New Roman"/>
              <a:ea typeface="Times New Roman"/>
              <a:cs typeface="Times New Roman"/>
              <a:sym typeface="Times New Roman"/>
            </a:endParaRPr>
          </a:p>
        </p:txBody>
      </p:sp>
      <p:sp>
        <p:nvSpPr>
          <p:cNvPr id="210" name="Shape 210"/>
          <p:cNvSpPr/>
          <p:nvPr/>
        </p:nvSpPr>
        <p:spPr>
          <a:xfrm>
            <a:off x="3502946" y="1748324"/>
            <a:ext cx="652462" cy="66674"/>
          </a:xfrm>
          <a:custGeom>
            <a:avLst/>
            <a:gdLst/>
            <a:ahLst/>
            <a:cxnLst/>
            <a:rect l="0" t="0" r="0" b="0"/>
            <a:pathLst>
              <a:path w="120000" h="120000" extrusionOk="0">
                <a:moveTo>
                  <a:pt x="0" y="0"/>
                </a:moveTo>
                <a:cubicBezTo>
                  <a:pt x="3795" y="37142"/>
                  <a:pt x="6423" y="77142"/>
                  <a:pt x="11386" y="94285"/>
                </a:cubicBezTo>
                <a:cubicBezTo>
                  <a:pt x="14890" y="88571"/>
                  <a:pt x="21021" y="51428"/>
                  <a:pt x="21021" y="51428"/>
                </a:cubicBezTo>
                <a:cubicBezTo>
                  <a:pt x="26277" y="60000"/>
                  <a:pt x="29197" y="85714"/>
                  <a:pt x="34160" y="102857"/>
                </a:cubicBezTo>
                <a:cubicBezTo>
                  <a:pt x="37080" y="94285"/>
                  <a:pt x="42043" y="60000"/>
                  <a:pt x="42043" y="60000"/>
                </a:cubicBezTo>
                <a:cubicBezTo>
                  <a:pt x="47299" y="68571"/>
                  <a:pt x="50218" y="85714"/>
                  <a:pt x="55182" y="102857"/>
                </a:cubicBezTo>
                <a:cubicBezTo>
                  <a:pt x="59270" y="97142"/>
                  <a:pt x="62773" y="88571"/>
                  <a:pt x="66569" y="77142"/>
                </a:cubicBezTo>
                <a:cubicBezTo>
                  <a:pt x="69781" y="80000"/>
                  <a:pt x="72992" y="77142"/>
                  <a:pt x="76204" y="85714"/>
                </a:cubicBezTo>
                <a:cubicBezTo>
                  <a:pt x="78248" y="91428"/>
                  <a:pt x="81459" y="120000"/>
                  <a:pt x="81459" y="120000"/>
                </a:cubicBezTo>
                <a:cubicBezTo>
                  <a:pt x="86423" y="102857"/>
                  <a:pt x="89635" y="68571"/>
                  <a:pt x="94598" y="51428"/>
                </a:cubicBezTo>
                <a:cubicBezTo>
                  <a:pt x="101605" y="60000"/>
                  <a:pt x="105693" y="82857"/>
                  <a:pt x="112116" y="102857"/>
                </a:cubicBezTo>
                <a:cubicBezTo>
                  <a:pt x="115620" y="94285"/>
                  <a:pt x="117372" y="85714"/>
                  <a:pt x="120000" y="6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accent2">
                  <a:lumMod val="60000"/>
                  <a:lumOff val="40000"/>
                </a:schemeClr>
              </a:solidFill>
              <a:latin typeface="Arial"/>
              <a:ea typeface="Arial"/>
              <a:cs typeface="Arial"/>
              <a:sym typeface="Arial"/>
            </a:endParaRPr>
          </a:p>
        </p:txBody>
      </p:sp>
      <p:sp>
        <p:nvSpPr>
          <p:cNvPr id="211" name="Shape 211"/>
          <p:cNvSpPr/>
          <p:nvPr/>
        </p:nvSpPr>
        <p:spPr>
          <a:xfrm>
            <a:off x="4676774" y="1887537"/>
            <a:ext cx="228600" cy="454024"/>
          </a:xfrm>
          <a:custGeom>
            <a:avLst/>
            <a:gdLst/>
            <a:ahLst/>
            <a:cxnLst/>
            <a:rect l="0" t="0" r="0" b="0"/>
            <a:pathLst>
              <a:path w="120000" h="120000" extrusionOk="0">
                <a:moveTo>
                  <a:pt x="0" y="6713"/>
                </a:moveTo>
                <a:cubicBezTo>
                  <a:pt x="20833" y="3356"/>
                  <a:pt x="43333" y="3776"/>
                  <a:pt x="65000" y="1678"/>
                </a:cubicBezTo>
                <a:cubicBezTo>
                  <a:pt x="110833" y="3356"/>
                  <a:pt x="100000" y="0"/>
                  <a:pt x="110000" y="15524"/>
                </a:cubicBezTo>
                <a:cubicBezTo>
                  <a:pt x="111666" y="33986"/>
                  <a:pt x="114166" y="46153"/>
                  <a:pt x="120000" y="63356"/>
                </a:cubicBezTo>
                <a:cubicBezTo>
                  <a:pt x="118333" y="80139"/>
                  <a:pt x="110000" y="91888"/>
                  <a:pt x="105000" y="107412"/>
                </a:cubicBezTo>
                <a:cubicBezTo>
                  <a:pt x="104166" y="110349"/>
                  <a:pt x="106666" y="114125"/>
                  <a:pt x="102500" y="116223"/>
                </a:cubicBezTo>
                <a:cubicBezTo>
                  <a:pt x="98333" y="118321"/>
                  <a:pt x="90833" y="117062"/>
                  <a:pt x="85000" y="117482"/>
                </a:cubicBezTo>
                <a:cubicBezTo>
                  <a:pt x="61666" y="119160"/>
                  <a:pt x="38333" y="120000"/>
                  <a:pt x="15000" y="120000"/>
                </a:cubicBezTo>
                <a:lnTo>
                  <a:pt x="2500" y="109930"/>
                </a:ln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2" name="Shape 212"/>
          <p:cNvSpPr/>
          <p:nvPr/>
        </p:nvSpPr>
        <p:spPr>
          <a:xfrm>
            <a:off x="2190724" y="1874045"/>
            <a:ext cx="246062" cy="414337"/>
          </a:xfrm>
          <a:custGeom>
            <a:avLst/>
            <a:gdLst/>
            <a:ahLst/>
            <a:cxnLst/>
            <a:rect l="0" t="0" r="0" b="0"/>
            <a:pathLst>
              <a:path w="120000" h="120000" extrusionOk="0">
                <a:moveTo>
                  <a:pt x="80516" y="0"/>
                </a:moveTo>
                <a:cubicBezTo>
                  <a:pt x="51870" y="5517"/>
                  <a:pt x="71225" y="2758"/>
                  <a:pt x="20129" y="1379"/>
                </a:cubicBezTo>
                <a:cubicBezTo>
                  <a:pt x="13935" y="1839"/>
                  <a:pt x="2322" y="919"/>
                  <a:pt x="1548" y="6896"/>
                </a:cubicBezTo>
                <a:cubicBezTo>
                  <a:pt x="0" y="16091"/>
                  <a:pt x="10838" y="24367"/>
                  <a:pt x="13161" y="33103"/>
                </a:cubicBezTo>
                <a:cubicBezTo>
                  <a:pt x="18580" y="51034"/>
                  <a:pt x="26322" y="67586"/>
                  <a:pt x="34064" y="85517"/>
                </a:cubicBezTo>
                <a:cubicBezTo>
                  <a:pt x="34838" y="91494"/>
                  <a:pt x="35612" y="97471"/>
                  <a:pt x="36387" y="103448"/>
                </a:cubicBezTo>
                <a:cubicBezTo>
                  <a:pt x="37161" y="108505"/>
                  <a:pt x="32516" y="114942"/>
                  <a:pt x="38709" y="118620"/>
                </a:cubicBezTo>
                <a:cubicBezTo>
                  <a:pt x="41032" y="120000"/>
                  <a:pt x="65806" y="116321"/>
                  <a:pt x="71225" y="115862"/>
                </a:cubicBezTo>
                <a:cubicBezTo>
                  <a:pt x="82064" y="114942"/>
                  <a:pt x="92903" y="114022"/>
                  <a:pt x="103741" y="113103"/>
                </a:cubicBezTo>
                <a:cubicBezTo>
                  <a:pt x="109161" y="112643"/>
                  <a:pt x="120000" y="111724"/>
                  <a:pt x="120000" y="111724"/>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3" name="Shape 213"/>
          <p:cNvSpPr/>
          <p:nvPr/>
        </p:nvSpPr>
        <p:spPr>
          <a:xfrm>
            <a:off x="3429001" y="2590801"/>
            <a:ext cx="280987" cy="180975"/>
          </a:xfrm>
          <a:custGeom>
            <a:avLst/>
            <a:gdLst/>
            <a:ahLst/>
            <a:cxnLst/>
            <a:rect l="0" t="0" r="0" b="0"/>
            <a:pathLst>
              <a:path w="120000" h="120000" extrusionOk="0">
                <a:moveTo>
                  <a:pt x="0" y="119999"/>
                </a:moveTo>
                <a:cubicBezTo>
                  <a:pt x="8813" y="110526"/>
                  <a:pt x="13559" y="97894"/>
                  <a:pt x="22372" y="88421"/>
                </a:cubicBezTo>
                <a:cubicBezTo>
                  <a:pt x="23050" y="86315"/>
                  <a:pt x="32542" y="70526"/>
                  <a:pt x="32542" y="69473"/>
                </a:cubicBezTo>
                <a:cubicBezTo>
                  <a:pt x="40000" y="51578"/>
                  <a:pt x="46101" y="21052"/>
                  <a:pt x="50847" y="0"/>
                </a:cubicBezTo>
                <a:cubicBezTo>
                  <a:pt x="71186" y="31578"/>
                  <a:pt x="92881" y="55789"/>
                  <a:pt x="109830" y="91578"/>
                </a:cubicBezTo>
                <a:cubicBezTo>
                  <a:pt x="111864" y="102105"/>
                  <a:pt x="114576" y="108421"/>
                  <a:pt x="119999" y="116842"/>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4" name="Shape 214"/>
          <p:cNvSpPr/>
          <p:nvPr/>
        </p:nvSpPr>
        <p:spPr>
          <a:xfrm>
            <a:off x="3476626" y="3049100"/>
            <a:ext cx="425449" cy="330200"/>
          </a:xfrm>
          <a:custGeom>
            <a:avLst/>
            <a:gdLst/>
            <a:ahLst/>
            <a:cxnLst/>
            <a:rect l="0" t="0" r="0" b="0"/>
            <a:pathLst>
              <a:path w="120000" h="120000" extrusionOk="0">
                <a:moveTo>
                  <a:pt x="0" y="4038"/>
                </a:moveTo>
                <a:cubicBezTo>
                  <a:pt x="27761" y="5192"/>
                  <a:pt x="40746" y="0"/>
                  <a:pt x="61791" y="9230"/>
                </a:cubicBezTo>
                <a:cubicBezTo>
                  <a:pt x="72537" y="51346"/>
                  <a:pt x="42089" y="48461"/>
                  <a:pt x="28208" y="75000"/>
                </a:cubicBezTo>
                <a:cubicBezTo>
                  <a:pt x="34029" y="111346"/>
                  <a:pt x="60000" y="117115"/>
                  <a:pt x="84626" y="120000"/>
                </a:cubicBezTo>
                <a:cubicBezTo>
                  <a:pt x="95820" y="119423"/>
                  <a:pt x="107014" y="120000"/>
                  <a:pt x="118208" y="118269"/>
                </a:cubicBezTo>
                <a:cubicBezTo>
                  <a:pt x="120000" y="118269"/>
                  <a:pt x="114179" y="114807"/>
                  <a:pt x="114179" y="114807"/>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5" name="Shape 215"/>
          <p:cNvSpPr/>
          <p:nvPr/>
        </p:nvSpPr>
        <p:spPr>
          <a:xfrm>
            <a:off x="3476626" y="3552825"/>
            <a:ext cx="623887" cy="238124"/>
          </a:xfrm>
          <a:custGeom>
            <a:avLst/>
            <a:gdLst/>
            <a:ahLst/>
            <a:cxnLst/>
            <a:rect l="0" t="0" r="0" b="0"/>
            <a:pathLst>
              <a:path w="120000" h="120000" extrusionOk="0">
                <a:moveTo>
                  <a:pt x="0" y="120000"/>
                </a:moveTo>
                <a:cubicBezTo>
                  <a:pt x="14656" y="117600"/>
                  <a:pt x="29312" y="113600"/>
                  <a:pt x="43969" y="105600"/>
                </a:cubicBezTo>
                <a:cubicBezTo>
                  <a:pt x="51603" y="101600"/>
                  <a:pt x="58931" y="92800"/>
                  <a:pt x="66870" y="88800"/>
                </a:cubicBezTo>
                <a:cubicBezTo>
                  <a:pt x="73587" y="80000"/>
                  <a:pt x="80000" y="70400"/>
                  <a:pt x="82442" y="50400"/>
                </a:cubicBezTo>
                <a:cubicBezTo>
                  <a:pt x="80916" y="38400"/>
                  <a:pt x="79694" y="24000"/>
                  <a:pt x="75114" y="16800"/>
                </a:cubicBezTo>
                <a:cubicBezTo>
                  <a:pt x="73587" y="14400"/>
                  <a:pt x="69618" y="12000"/>
                  <a:pt x="69618" y="12000"/>
                </a:cubicBezTo>
                <a:cubicBezTo>
                  <a:pt x="67786" y="12800"/>
                  <a:pt x="65343" y="10400"/>
                  <a:pt x="64122" y="14400"/>
                </a:cubicBezTo>
                <a:cubicBezTo>
                  <a:pt x="59847" y="28000"/>
                  <a:pt x="74198" y="36800"/>
                  <a:pt x="76946" y="38400"/>
                </a:cubicBezTo>
                <a:cubicBezTo>
                  <a:pt x="83053" y="37600"/>
                  <a:pt x="89160" y="37600"/>
                  <a:pt x="95267" y="36000"/>
                </a:cubicBezTo>
                <a:cubicBezTo>
                  <a:pt x="99541" y="34400"/>
                  <a:pt x="108091" y="28800"/>
                  <a:pt x="108091" y="28800"/>
                </a:cubicBezTo>
                <a:cubicBezTo>
                  <a:pt x="112366" y="21600"/>
                  <a:pt x="120000" y="16000"/>
                  <a:pt x="120000" y="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6" name="Shape 216"/>
          <p:cNvSpPr/>
          <p:nvPr/>
        </p:nvSpPr>
        <p:spPr>
          <a:xfrm>
            <a:off x="4476750" y="3609976"/>
            <a:ext cx="314324" cy="180975"/>
          </a:xfrm>
          <a:custGeom>
            <a:avLst/>
            <a:gdLst/>
            <a:ahLst/>
            <a:cxnLst/>
            <a:rect l="0" t="0" r="0" b="0"/>
            <a:pathLst>
              <a:path w="120000" h="120000" extrusionOk="0">
                <a:moveTo>
                  <a:pt x="0" y="0"/>
                </a:moveTo>
                <a:cubicBezTo>
                  <a:pt x="13333" y="4210"/>
                  <a:pt x="23636" y="16842"/>
                  <a:pt x="36363" y="22105"/>
                </a:cubicBezTo>
                <a:cubicBezTo>
                  <a:pt x="55151" y="44210"/>
                  <a:pt x="73333" y="65263"/>
                  <a:pt x="92727" y="85263"/>
                </a:cubicBezTo>
                <a:cubicBezTo>
                  <a:pt x="96969" y="96842"/>
                  <a:pt x="112121" y="119999"/>
                  <a:pt x="119999" y="119999"/>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7" name="Shape 217"/>
          <p:cNvSpPr/>
          <p:nvPr/>
        </p:nvSpPr>
        <p:spPr>
          <a:xfrm>
            <a:off x="4433889" y="3600450"/>
            <a:ext cx="319087" cy="190500"/>
          </a:xfrm>
          <a:custGeom>
            <a:avLst/>
            <a:gdLst/>
            <a:ahLst/>
            <a:cxnLst/>
            <a:rect l="0" t="0" r="0" b="0"/>
            <a:pathLst>
              <a:path w="120000" h="120000" extrusionOk="0">
                <a:moveTo>
                  <a:pt x="120000" y="0"/>
                </a:moveTo>
                <a:cubicBezTo>
                  <a:pt x="103283" y="9000"/>
                  <a:pt x="88358" y="21000"/>
                  <a:pt x="71641" y="30000"/>
                </a:cubicBezTo>
                <a:cubicBezTo>
                  <a:pt x="54328" y="52000"/>
                  <a:pt x="35820" y="73000"/>
                  <a:pt x="17910" y="93000"/>
                </a:cubicBezTo>
                <a:cubicBezTo>
                  <a:pt x="14925" y="109000"/>
                  <a:pt x="0" y="106000"/>
                  <a:pt x="0"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8" name="Shape 218"/>
          <p:cNvSpPr/>
          <p:nvPr/>
        </p:nvSpPr>
        <p:spPr>
          <a:xfrm>
            <a:off x="3276600" y="4648200"/>
            <a:ext cx="457200" cy="276224"/>
          </a:xfrm>
          <a:custGeom>
            <a:avLst/>
            <a:gdLst/>
            <a:ahLst/>
            <a:cxnLst/>
            <a:rect l="0" t="0" r="0" b="0"/>
            <a:pathLst>
              <a:path w="120000" h="120000" extrusionOk="0">
                <a:moveTo>
                  <a:pt x="0" y="93103"/>
                </a:moveTo>
                <a:cubicBezTo>
                  <a:pt x="3750" y="102758"/>
                  <a:pt x="6250" y="111724"/>
                  <a:pt x="11250" y="120000"/>
                </a:cubicBezTo>
                <a:cubicBezTo>
                  <a:pt x="24583" y="112413"/>
                  <a:pt x="31666" y="101379"/>
                  <a:pt x="43750" y="86896"/>
                </a:cubicBezTo>
                <a:cubicBezTo>
                  <a:pt x="56666" y="71034"/>
                  <a:pt x="70833" y="58620"/>
                  <a:pt x="83750" y="43448"/>
                </a:cubicBezTo>
                <a:cubicBezTo>
                  <a:pt x="90000" y="36551"/>
                  <a:pt x="99166" y="31034"/>
                  <a:pt x="105000" y="22758"/>
                </a:cubicBezTo>
                <a:cubicBezTo>
                  <a:pt x="107916" y="18620"/>
                  <a:pt x="109583" y="12413"/>
                  <a:pt x="112500" y="8275"/>
                </a:cubicBezTo>
                <a:cubicBezTo>
                  <a:pt x="114583" y="4827"/>
                  <a:pt x="120000" y="0"/>
                  <a:pt x="120000" y="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19" name="Shape 219"/>
          <p:cNvSpPr/>
          <p:nvPr/>
        </p:nvSpPr>
        <p:spPr>
          <a:xfrm>
            <a:off x="3623956" y="5060156"/>
            <a:ext cx="36513" cy="290513"/>
          </a:xfrm>
          <a:custGeom>
            <a:avLst/>
            <a:gdLst/>
            <a:ahLst/>
            <a:cxnLst/>
            <a:rect l="0" t="0" r="0" b="0"/>
            <a:pathLst>
              <a:path w="120000" h="120000" extrusionOk="0">
                <a:moveTo>
                  <a:pt x="20869" y="0"/>
                </a:moveTo>
                <a:cubicBezTo>
                  <a:pt x="0" y="28852"/>
                  <a:pt x="0" y="52459"/>
                  <a:pt x="36521" y="80655"/>
                </a:cubicBezTo>
                <a:cubicBezTo>
                  <a:pt x="52173" y="118688"/>
                  <a:pt x="120000" y="109508"/>
                  <a:pt x="36521"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0" name="Shape 220"/>
          <p:cNvSpPr/>
          <p:nvPr/>
        </p:nvSpPr>
        <p:spPr>
          <a:xfrm>
            <a:off x="3645642" y="5469730"/>
            <a:ext cx="31750" cy="33338"/>
          </a:xfrm>
          <a:custGeom>
            <a:avLst/>
            <a:gdLst/>
            <a:ahLst/>
            <a:cxnLst/>
            <a:rect l="0" t="0" r="0" b="0"/>
            <a:pathLst>
              <a:path w="120000" h="120000" extrusionOk="0">
                <a:moveTo>
                  <a:pt x="84000" y="0"/>
                </a:moveTo>
                <a:cubicBezTo>
                  <a:pt x="0" y="120000"/>
                  <a:pt x="120000" y="68571"/>
                  <a:pt x="84000" y="0"/>
                </a:cubicBezTo>
                <a:close/>
              </a:path>
            </a:pathLst>
          </a:custGeom>
          <a:solidFill>
            <a:schemeClr val="accent1"/>
          </a:solid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1" name="Shape 221"/>
          <p:cNvSpPr txBox="1"/>
          <p:nvPr/>
        </p:nvSpPr>
        <p:spPr>
          <a:xfrm>
            <a:off x="6324601" y="1371600"/>
            <a:ext cx="184149" cy="457200"/>
          </a:xfrm>
          <a:prstGeom prst="rect">
            <a:avLst/>
          </a:prstGeom>
          <a:noFill/>
          <a:ln>
            <a:noFill/>
          </a:ln>
        </p:spPr>
        <p:txBody>
          <a:bodyPr lIns="91425" tIns="45700" rIns="91425" bIns="45700" anchor="t" anchorCtr="0">
            <a:noAutofit/>
          </a:bodyPr>
          <a:lstStyle/>
          <a:p>
            <a:endParaRPr b="1">
              <a:solidFill>
                <a:schemeClr val="dk1"/>
              </a:solidFill>
              <a:latin typeface="Times New Roman"/>
              <a:ea typeface="Times New Roman"/>
              <a:cs typeface="Times New Roman"/>
              <a:sym typeface="Times New Roman"/>
            </a:endParaRPr>
          </a:p>
        </p:txBody>
      </p:sp>
      <p:sp>
        <p:nvSpPr>
          <p:cNvPr id="222" name="Shape 222"/>
          <p:cNvSpPr txBox="1"/>
          <p:nvPr/>
        </p:nvSpPr>
        <p:spPr>
          <a:xfrm>
            <a:off x="5670553" y="1344126"/>
            <a:ext cx="4441822" cy="4893647"/>
          </a:xfrm>
          <a:prstGeom prst="rect">
            <a:avLst/>
          </a:prstGeom>
          <a:solidFill>
            <a:schemeClr val="accent2">
              <a:lumMod val="20000"/>
              <a:lumOff val="80000"/>
            </a:schemeClr>
          </a:solidFill>
          <a:ln>
            <a:noFill/>
          </a:ln>
        </p:spPr>
        <p:txBody>
          <a:bodyPr lIns="91425" tIns="45700" rIns="91425" bIns="45700" anchor="t" anchorCtr="0">
            <a:noAutofit/>
          </a:bodyPr>
          <a:lstStyle/>
          <a:p>
            <a:pPr>
              <a:buSzPct val="25000"/>
            </a:pPr>
            <a:r>
              <a:rPr lang="en-US" sz="2400" b="1">
                <a:solidFill>
                  <a:schemeClr val="dk1"/>
                </a:solidFill>
                <a:latin typeface="Times New Roman"/>
                <a:ea typeface="Times New Roman"/>
                <a:cs typeface="Times New Roman"/>
                <a:sym typeface="Times New Roman"/>
              </a:rPr>
              <a:t>   </a:t>
            </a:r>
            <a:r>
              <a:rPr lang="en-US" sz="2400" b="1">
                <a:solidFill>
                  <a:schemeClr val="accent2">
                    <a:lumMod val="50000"/>
                  </a:schemeClr>
                </a:solidFill>
                <a:latin typeface="Times New Roman"/>
                <a:ea typeface="Times New Roman"/>
                <a:cs typeface="Times New Roman"/>
                <a:sym typeface="Times New Roman"/>
              </a:rPr>
              <a:t>Upper case/lower case</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   Join</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   Provide more support</a:t>
            </a: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    Awkward phrasing</a:t>
            </a:r>
          </a:p>
          <a:p>
            <a:pPr>
              <a:spcBef>
                <a:spcPts val="1200"/>
              </a:spcBef>
              <a:buSzPct val="25000"/>
            </a:pPr>
            <a:endParaRPr lang="en-US" sz="2400" b="1">
              <a:solidFill>
                <a:schemeClr val="accent2">
                  <a:lumMod val="50000"/>
                </a:schemeClr>
              </a:solidFill>
              <a:latin typeface="Times New Roman"/>
              <a:ea typeface="Times New Roman"/>
              <a:cs typeface="Times New Roman"/>
              <a:sym typeface="Times New Roman"/>
            </a:endParaRPr>
          </a:p>
          <a:p>
            <a:pPr>
              <a:spcBef>
                <a:spcPts val="1200"/>
              </a:spcBef>
              <a:buSzPct val="25000"/>
            </a:pPr>
            <a:r>
              <a:rPr lang="en-US" sz="2400" b="1">
                <a:solidFill>
                  <a:schemeClr val="accent2">
                    <a:lumMod val="50000"/>
                  </a:schemeClr>
                </a:solidFill>
                <a:latin typeface="Times New Roman"/>
                <a:ea typeface="Times New Roman"/>
                <a:cs typeface="Times New Roman"/>
                <a:sym typeface="Times New Roman"/>
              </a:rPr>
              <a:t>   Combine ideas for concision </a:t>
            </a:r>
          </a:p>
          <a:p>
            <a:pPr>
              <a:spcBef>
                <a:spcPts val="1200"/>
              </a:spcBef>
            </a:pPr>
            <a:r>
              <a:rPr lang="en-US" sz="2400" b="1">
                <a:solidFill>
                  <a:schemeClr val="accent2">
                    <a:lumMod val="50000"/>
                  </a:schemeClr>
                </a:solidFill>
                <a:latin typeface="Times New Roman"/>
                <a:ea typeface="Times New Roman"/>
                <a:cs typeface="Times New Roman"/>
                <a:sym typeface="Times New Roman"/>
              </a:rPr>
              <a:t>                                                    </a:t>
            </a:r>
          </a:p>
          <a:p>
            <a:pPr>
              <a:spcBef>
                <a:spcPts val="1200"/>
              </a:spcBef>
            </a:pPr>
            <a:r>
              <a:rPr lang="en-US" sz="2400" b="1">
                <a:solidFill>
                  <a:schemeClr val="accent2">
                    <a:lumMod val="50000"/>
                  </a:schemeClr>
                </a:solidFill>
                <a:latin typeface="Times New Roman"/>
                <a:ea typeface="Times New Roman"/>
                <a:cs typeface="Times New Roman"/>
                <a:sym typeface="Times New Roman"/>
              </a:rPr>
              <a:t>     New Paragraph</a:t>
            </a:r>
          </a:p>
        </p:txBody>
      </p:sp>
      <p:sp>
        <p:nvSpPr>
          <p:cNvPr id="223" name="Shape 223"/>
          <p:cNvSpPr/>
          <p:nvPr/>
        </p:nvSpPr>
        <p:spPr>
          <a:xfrm>
            <a:off x="6605588" y="2076451"/>
            <a:ext cx="309561" cy="76199"/>
          </a:xfrm>
          <a:custGeom>
            <a:avLst/>
            <a:gdLst/>
            <a:ahLst/>
            <a:cxnLst/>
            <a:rect l="0" t="0" r="0" b="0"/>
            <a:pathLst>
              <a:path w="120000" h="120000" extrusionOk="0">
                <a:moveTo>
                  <a:pt x="0" y="75000"/>
                </a:moveTo>
                <a:cubicBezTo>
                  <a:pt x="2461" y="42500"/>
                  <a:pt x="11076" y="35000"/>
                  <a:pt x="18461" y="15000"/>
                </a:cubicBezTo>
                <a:cubicBezTo>
                  <a:pt x="21538" y="5000"/>
                  <a:pt x="29538" y="0"/>
                  <a:pt x="29538" y="0"/>
                </a:cubicBezTo>
                <a:cubicBezTo>
                  <a:pt x="46153" y="2500"/>
                  <a:pt x="62769" y="2500"/>
                  <a:pt x="79384" y="7500"/>
                </a:cubicBezTo>
                <a:cubicBezTo>
                  <a:pt x="86769" y="10000"/>
                  <a:pt x="96615" y="27500"/>
                  <a:pt x="103384" y="37500"/>
                </a:cubicBezTo>
                <a:cubicBezTo>
                  <a:pt x="105230" y="40000"/>
                  <a:pt x="108923" y="45000"/>
                  <a:pt x="108923" y="45000"/>
                </a:cubicBezTo>
                <a:cubicBezTo>
                  <a:pt x="110769" y="57500"/>
                  <a:pt x="120000" y="97500"/>
                  <a:pt x="120000"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4" name="Shape 224"/>
          <p:cNvSpPr/>
          <p:nvPr/>
        </p:nvSpPr>
        <p:spPr>
          <a:xfrm>
            <a:off x="6610351" y="2247900"/>
            <a:ext cx="328613" cy="80962"/>
          </a:xfrm>
          <a:custGeom>
            <a:avLst/>
            <a:gdLst/>
            <a:ahLst/>
            <a:cxnLst/>
            <a:rect l="0" t="0" r="0" b="0"/>
            <a:pathLst>
              <a:path w="120000" h="120000" extrusionOk="0">
                <a:moveTo>
                  <a:pt x="0" y="0"/>
                </a:moveTo>
                <a:cubicBezTo>
                  <a:pt x="579" y="4705"/>
                  <a:pt x="10434" y="80000"/>
                  <a:pt x="12173" y="84705"/>
                </a:cubicBezTo>
                <a:cubicBezTo>
                  <a:pt x="22608" y="110588"/>
                  <a:pt x="38840" y="115294"/>
                  <a:pt x="50434" y="120000"/>
                </a:cubicBezTo>
                <a:cubicBezTo>
                  <a:pt x="66666" y="117647"/>
                  <a:pt x="82898" y="117647"/>
                  <a:pt x="99130" y="112941"/>
                </a:cubicBezTo>
                <a:cubicBezTo>
                  <a:pt x="104927" y="110588"/>
                  <a:pt x="114782" y="77647"/>
                  <a:pt x="114782" y="77647"/>
                </a:cubicBezTo>
                <a:cubicBezTo>
                  <a:pt x="118840" y="51764"/>
                  <a:pt x="117101" y="63529"/>
                  <a:pt x="120000" y="42352"/>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5" name="Shape 225"/>
          <p:cNvSpPr/>
          <p:nvPr/>
        </p:nvSpPr>
        <p:spPr>
          <a:xfrm>
            <a:off x="8943975" y="1579500"/>
            <a:ext cx="276224" cy="4762"/>
          </a:xfrm>
          <a:custGeom>
            <a:avLst/>
            <a:gdLst/>
            <a:ahLst/>
            <a:cxnLst/>
            <a:rect l="0" t="0" r="0" b="0"/>
            <a:pathLst>
              <a:path w="120000" h="120000" extrusionOk="0">
                <a:moveTo>
                  <a:pt x="0" y="120000"/>
                </a:moveTo>
                <a:cubicBezTo>
                  <a:pt x="40689" y="0"/>
                  <a:pt x="79310" y="0"/>
                  <a:pt x="120000" y="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6" name="Shape 226"/>
          <p:cNvSpPr/>
          <p:nvPr/>
        </p:nvSpPr>
        <p:spPr>
          <a:xfrm>
            <a:off x="8943975" y="1696781"/>
            <a:ext cx="276224" cy="4763"/>
          </a:xfrm>
          <a:custGeom>
            <a:avLst/>
            <a:gdLst/>
            <a:ahLst/>
            <a:cxnLst/>
            <a:rect l="0" t="0" r="0" b="0"/>
            <a:pathLst>
              <a:path w="120000" h="120000" extrusionOk="0">
                <a:moveTo>
                  <a:pt x="0" y="120000"/>
                </a:moveTo>
                <a:cubicBezTo>
                  <a:pt x="40689" y="0"/>
                  <a:pt x="79310" y="0"/>
                  <a:pt x="120000" y="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7" name="Shape 227"/>
          <p:cNvSpPr/>
          <p:nvPr/>
        </p:nvSpPr>
        <p:spPr>
          <a:xfrm>
            <a:off x="5746750" y="2495551"/>
            <a:ext cx="349250" cy="476249"/>
          </a:xfrm>
          <a:custGeom>
            <a:avLst/>
            <a:gdLst/>
            <a:ahLst/>
            <a:cxnLst/>
            <a:rect l="0" t="0" r="0" b="0"/>
            <a:pathLst>
              <a:path w="120000" h="120000" extrusionOk="0">
                <a:moveTo>
                  <a:pt x="98181" y="0"/>
                </a:moveTo>
                <a:cubicBezTo>
                  <a:pt x="88909" y="6800"/>
                  <a:pt x="76363" y="10800"/>
                  <a:pt x="65454" y="16000"/>
                </a:cubicBezTo>
                <a:cubicBezTo>
                  <a:pt x="61090" y="18000"/>
                  <a:pt x="56727" y="20400"/>
                  <a:pt x="52363" y="22400"/>
                </a:cubicBezTo>
                <a:cubicBezTo>
                  <a:pt x="50181" y="23600"/>
                  <a:pt x="45818" y="25600"/>
                  <a:pt x="45818" y="25600"/>
                </a:cubicBezTo>
                <a:cubicBezTo>
                  <a:pt x="39818" y="32000"/>
                  <a:pt x="30545" y="38800"/>
                  <a:pt x="21818" y="43200"/>
                </a:cubicBezTo>
                <a:cubicBezTo>
                  <a:pt x="16363" y="48800"/>
                  <a:pt x="12000" y="49200"/>
                  <a:pt x="4363" y="52800"/>
                </a:cubicBezTo>
                <a:cubicBezTo>
                  <a:pt x="2727" y="54400"/>
                  <a:pt x="0" y="57600"/>
                  <a:pt x="0" y="57600"/>
                </a:cubicBezTo>
                <a:lnTo>
                  <a:pt x="120000" y="120000"/>
                </a:ln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8" name="Shape 228"/>
          <p:cNvSpPr/>
          <p:nvPr/>
        </p:nvSpPr>
        <p:spPr>
          <a:xfrm>
            <a:off x="8915401" y="2438401"/>
            <a:ext cx="304799" cy="533399"/>
          </a:xfrm>
          <a:custGeom>
            <a:avLst/>
            <a:gdLst/>
            <a:ahLst/>
            <a:cxnLst/>
            <a:rect l="0" t="0" r="0" b="0"/>
            <a:pathLst>
              <a:path w="120000" h="120000" extrusionOk="0">
                <a:moveTo>
                  <a:pt x="0" y="0"/>
                </a:moveTo>
                <a:lnTo>
                  <a:pt x="120000" y="68571"/>
                </a:lnTo>
                <a:lnTo>
                  <a:pt x="0" y="120000"/>
                </a:ln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29" name="Shape 229"/>
          <p:cNvSpPr/>
          <p:nvPr/>
        </p:nvSpPr>
        <p:spPr>
          <a:xfrm>
            <a:off x="6090443" y="3446950"/>
            <a:ext cx="652462" cy="66674"/>
          </a:xfrm>
          <a:custGeom>
            <a:avLst/>
            <a:gdLst/>
            <a:ahLst/>
            <a:cxnLst/>
            <a:rect l="0" t="0" r="0" b="0"/>
            <a:pathLst>
              <a:path w="120000" h="120000" extrusionOk="0">
                <a:moveTo>
                  <a:pt x="0" y="0"/>
                </a:moveTo>
                <a:cubicBezTo>
                  <a:pt x="3795" y="37142"/>
                  <a:pt x="6423" y="77142"/>
                  <a:pt x="11386" y="94285"/>
                </a:cubicBezTo>
                <a:cubicBezTo>
                  <a:pt x="14890" y="88571"/>
                  <a:pt x="21021" y="51428"/>
                  <a:pt x="21021" y="51428"/>
                </a:cubicBezTo>
                <a:cubicBezTo>
                  <a:pt x="26277" y="60000"/>
                  <a:pt x="29197" y="85714"/>
                  <a:pt x="34160" y="102857"/>
                </a:cubicBezTo>
                <a:cubicBezTo>
                  <a:pt x="37080" y="94285"/>
                  <a:pt x="42043" y="60000"/>
                  <a:pt x="42043" y="60000"/>
                </a:cubicBezTo>
                <a:cubicBezTo>
                  <a:pt x="47299" y="68571"/>
                  <a:pt x="50218" y="85714"/>
                  <a:pt x="55182" y="102857"/>
                </a:cubicBezTo>
                <a:cubicBezTo>
                  <a:pt x="59270" y="97142"/>
                  <a:pt x="62773" y="88571"/>
                  <a:pt x="66569" y="77142"/>
                </a:cubicBezTo>
                <a:cubicBezTo>
                  <a:pt x="69781" y="80000"/>
                  <a:pt x="72992" y="77142"/>
                  <a:pt x="76204" y="85714"/>
                </a:cubicBezTo>
                <a:cubicBezTo>
                  <a:pt x="78248" y="91428"/>
                  <a:pt x="81459" y="120000"/>
                  <a:pt x="81459" y="120000"/>
                </a:cubicBezTo>
                <a:cubicBezTo>
                  <a:pt x="86423" y="102857"/>
                  <a:pt x="89635" y="68571"/>
                  <a:pt x="94598" y="51428"/>
                </a:cubicBezTo>
                <a:cubicBezTo>
                  <a:pt x="101605" y="60000"/>
                  <a:pt x="105693" y="82857"/>
                  <a:pt x="112116" y="102857"/>
                </a:cubicBezTo>
                <a:cubicBezTo>
                  <a:pt x="115620" y="94285"/>
                  <a:pt x="117372" y="85714"/>
                  <a:pt x="120000" y="6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0" name="Shape 230"/>
          <p:cNvSpPr/>
          <p:nvPr/>
        </p:nvSpPr>
        <p:spPr>
          <a:xfrm>
            <a:off x="6702822" y="3445874"/>
            <a:ext cx="652462" cy="66674"/>
          </a:xfrm>
          <a:custGeom>
            <a:avLst/>
            <a:gdLst/>
            <a:ahLst/>
            <a:cxnLst/>
            <a:rect l="0" t="0" r="0" b="0"/>
            <a:pathLst>
              <a:path w="120000" h="120000" extrusionOk="0">
                <a:moveTo>
                  <a:pt x="0" y="0"/>
                </a:moveTo>
                <a:cubicBezTo>
                  <a:pt x="3795" y="37142"/>
                  <a:pt x="6423" y="77142"/>
                  <a:pt x="11386" y="94285"/>
                </a:cubicBezTo>
                <a:cubicBezTo>
                  <a:pt x="14890" y="88571"/>
                  <a:pt x="21021" y="51428"/>
                  <a:pt x="21021" y="51428"/>
                </a:cubicBezTo>
                <a:cubicBezTo>
                  <a:pt x="26277" y="60000"/>
                  <a:pt x="29197" y="85714"/>
                  <a:pt x="34160" y="102857"/>
                </a:cubicBezTo>
                <a:cubicBezTo>
                  <a:pt x="37080" y="94285"/>
                  <a:pt x="42043" y="60000"/>
                  <a:pt x="42043" y="60000"/>
                </a:cubicBezTo>
                <a:cubicBezTo>
                  <a:pt x="47299" y="68571"/>
                  <a:pt x="50218" y="85714"/>
                  <a:pt x="55182" y="102857"/>
                </a:cubicBezTo>
                <a:cubicBezTo>
                  <a:pt x="59270" y="97142"/>
                  <a:pt x="62773" y="88571"/>
                  <a:pt x="66569" y="77142"/>
                </a:cubicBezTo>
                <a:cubicBezTo>
                  <a:pt x="69781" y="80000"/>
                  <a:pt x="72992" y="77142"/>
                  <a:pt x="76204" y="85714"/>
                </a:cubicBezTo>
                <a:cubicBezTo>
                  <a:pt x="78248" y="91428"/>
                  <a:pt x="81459" y="120000"/>
                  <a:pt x="81459" y="120000"/>
                </a:cubicBezTo>
                <a:cubicBezTo>
                  <a:pt x="86423" y="102857"/>
                  <a:pt x="89635" y="68571"/>
                  <a:pt x="94598" y="51428"/>
                </a:cubicBezTo>
                <a:cubicBezTo>
                  <a:pt x="101605" y="60000"/>
                  <a:pt x="105693" y="82857"/>
                  <a:pt x="112116" y="102857"/>
                </a:cubicBezTo>
                <a:cubicBezTo>
                  <a:pt x="115620" y="94285"/>
                  <a:pt x="117372" y="85714"/>
                  <a:pt x="120000" y="6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1" name="Shape 231"/>
          <p:cNvSpPr/>
          <p:nvPr/>
        </p:nvSpPr>
        <p:spPr>
          <a:xfrm>
            <a:off x="7315201" y="3432481"/>
            <a:ext cx="652462" cy="66674"/>
          </a:xfrm>
          <a:custGeom>
            <a:avLst/>
            <a:gdLst/>
            <a:ahLst/>
            <a:cxnLst/>
            <a:rect l="0" t="0" r="0" b="0"/>
            <a:pathLst>
              <a:path w="120000" h="120000" extrusionOk="0">
                <a:moveTo>
                  <a:pt x="0" y="0"/>
                </a:moveTo>
                <a:cubicBezTo>
                  <a:pt x="3795" y="37142"/>
                  <a:pt x="6423" y="77142"/>
                  <a:pt x="11386" y="94285"/>
                </a:cubicBezTo>
                <a:cubicBezTo>
                  <a:pt x="14890" y="88571"/>
                  <a:pt x="21021" y="51428"/>
                  <a:pt x="21021" y="51428"/>
                </a:cubicBezTo>
                <a:cubicBezTo>
                  <a:pt x="26277" y="60000"/>
                  <a:pt x="29197" y="85714"/>
                  <a:pt x="34160" y="102857"/>
                </a:cubicBezTo>
                <a:cubicBezTo>
                  <a:pt x="37080" y="94285"/>
                  <a:pt x="42043" y="60000"/>
                  <a:pt x="42043" y="60000"/>
                </a:cubicBezTo>
                <a:cubicBezTo>
                  <a:pt x="47299" y="68571"/>
                  <a:pt x="50218" y="85714"/>
                  <a:pt x="55182" y="102857"/>
                </a:cubicBezTo>
                <a:cubicBezTo>
                  <a:pt x="59270" y="97142"/>
                  <a:pt x="62773" y="88571"/>
                  <a:pt x="66569" y="77142"/>
                </a:cubicBezTo>
                <a:cubicBezTo>
                  <a:pt x="69781" y="80000"/>
                  <a:pt x="72992" y="77142"/>
                  <a:pt x="76204" y="85714"/>
                </a:cubicBezTo>
                <a:cubicBezTo>
                  <a:pt x="78248" y="91428"/>
                  <a:pt x="81459" y="120000"/>
                  <a:pt x="81459" y="120000"/>
                </a:cubicBezTo>
                <a:cubicBezTo>
                  <a:pt x="86423" y="102857"/>
                  <a:pt x="89635" y="68571"/>
                  <a:pt x="94598" y="51428"/>
                </a:cubicBezTo>
                <a:cubicBezTo>
                  <a:pt x="101605" y="60000"/>
                  <a:pt x="105693" y="82857"/>
                  <a:pt x="112116" y="102857"/>
                </a:cubicBezTo>
                <a:cubicBezTo>
                  <a:pt x="115620" y="94285"/>
                  <a:pt x="117372" y="85714"/>
                  <a:pt x="120000" y="6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2" name="Shape 232"/>
          <p:cNvSpPr/>
          <p:nvPr/>
        </p:nvSpPr>
        <p:spPr>
          <a:xfrm>
            <a:off x="7927580" y="3445874"/>
            <a:ext cx="652462" cy="66674"/>
          </a:xfrm>
          <a:custGeom>
            <a:avLst/>
            <a:gdLst/>
            <a:ahLst/>
            <a:cxnLst/>
            <a:rect l="0" t="0" r="0" b="0"/>
            <a:pathLst>
              <a:path w="120000" h="120000" extrusionOk="0">
                <a:moveTo>
                  <a:pt x="0" y="0"/>
                </a:moveTo>
                <a:cubicBezTo>
                  <a:pt x="3795" y="37142"/>
                  <a:pt x="6423" y="77142"/>
                  <a:pt x="11386" y="94285"/>
                </a:cubicBezTo>
                <a:cubicBezTo>
                  <a:pt x="14890" y="88571"/>
                  <a:pt x="21021" y="51428"/>
                  <a:pt x="21021" y="51428"/>
                </a:cubicBezTo>
                <a:cubicBezTo>
                  <a:pt x="26277" y="60000"/>
                  <a:pt x="29197" y="85714"/>
                  <a:pt x="34160" y="102857"/>
                </a:cubicBezTo>
                <a:cubicBezTo>
                  <a:pt x="37080" y="94285"/>
                  <a:pt x="42043" y="60000"/>
                  <a:pt x="42043" y="60000"/>
                </a:cubicBezTo>
                <a:cubicBezTo>
                  <a:pt x="47299" y="68571"/>
                  <a:pt x="50218" y="85714"/>
                  <a:pt x="55182" y="102857"/>
                </a:cubicBezTo>
                <a:cubicBezTo>
                  <a:pt x="59270" y="97142"/>
                  <a:pt x="62773" y="88571"/>
                  <a:pt x="66569" y="77142"/>
                </a:cubicBezTo>
                <a:cubicBezTo>
                  <a:pt x="69781" y="80000"/>
                  <a:pt x="72992" y="77142"/>
                  <a:pt x="76204" y="85714"/>
                </a:cubicBezTo>
                <a:cubicBezTo>
                  <a:pt x="78248" y="91428"/>
                  <a:pt x="81459" y="120000"/>
                  <a:pt x="81459" y="120000"/>
                </a:cubicBezTo>
                <a:cubicBezTo>
                  <a:pt x="86423" y="102857"/>
                  <a:pt x="89635" y="68571"/>
                  <a:pt x="94598" y="51428"/>
                </a:cubicBezTo>
                <a:cubicBezTo>
                  <a:pt x="101605" y="60000"/>
                  <a:pt x="105693" y="82857"/>
                  <a:pt x="112116" y="102857"/>
                </a:cubicBezTo>
                <a:cubicBezTo>
                  <a:pt x="115620" y="94285"/>
                  <a:pt x="117372" y="85714"/>
                  <a:pt x="120000" y="6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3" name="Shape 233"/>
          <p:cNvSpPr/>
          <p:nvPr/>
        </p:nvSpPr>
        <p:spPr>
          <a:xfrm>
            <a:off x="5872983" y="3968458"/>
            <a:ext cx="176980" cy="609599"/>
          </a:xfrm>
          <a:custGeom>
            <a:avLst/>
            <a:gdLst/>
            <a:ahLst/>
            <a:cxnLst/>
            <a:rect l="0" t="0" r="0" b="0"/>
            <a:pathLst>
              <a:path w="120000" h="120000" extrusionOk="0">
                <a:moveTo>
                  <a:pt x="91200" y="0"/>
                </a:moveTo>
                <a:cubicBezTo>
                  <a:pt x="45600" y="20000"/>
                  <a:pt x="0" y="40000"/>
                  <a:pt x="4800" y="60000"/>
                </a:cubicBezTo>
                <a:cubicBezTo>
                  <a:pt x="9600" y="80000"/>
                  <a:pt x="100800" y="110000"/>
                  <a:pt x="120000"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4" name="Shape 234"/>
          <p:cNvSpPr/>
          <p:nvPr/>
        </p:nvSpPr>
        <p:spPr>
          <a:xfrm flipH="1">
            <a:off x="9780053" y="3968458"/>
            <a:ext cx="45719" cy="609599"/>
          </a:xfrm>
          <a:custGeom>
            <a:avLst/>
            <a:gdLst/>
            <a:ahLst/>
            <a:cxnLst/>
            <a:rect l="0" t="0" r="0" b="0"/>
            <a:pathLst>
              <a:path w="120000" h="120000" extrusionOk="0">
                <a:moveTo>
                  <a:pt x="91200" y="0"/>
                </a:moveTo>
                <a:cubicBezTo>
                  <a:pt x="45600" y="20000"/>
                  <a:pt x="0" y="40000"/>
                  <a:pt x="4800" y="60000"/>
                </a:cubicBezTo>
                <a:cubicBezTo>
                  <a:pt x="9600" y="80000"/>
                  <a:pt x="100800" y="110000"/>
                  <a:pt x="120000"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5" name="Shape 235"/>
          <p:cNvSpPr/>
          <p:nvPr/>
        </p:nvSpPr>
        <p:spPr>
          <a:xfrm>
            <a:off x="1103802" y="120997"/>
            <a:ext cx="7772400" cy="1143000"/>
          </a:xfrm>
          <a:prstGeom prst="rect">
            <a:avLst/>
          </a:prstGeom>
          <a:noFill/>
          <a:ln>
            <a:noFill/>
          </a:ln>
        </p:spPr>
        <p:txBody>
          <a:bodyPr lIns="91425" tIns="45700" rIns="91425" bIns="45700" anchor="b" anchorCtr="0">
            <a:noAutofit/>
          </a:bodyPr>
          <a:lstStyle/>
          <a:p>
            <a:pPr>
              <a:buSzPct val="25000"/>
            </a:pPr>
            <a:r>
              <a:rPr lang="en-US" sz="4400" dirty="0"/>
              <a:t>Communicate Your Key to Students</a:t>
            </a:r>
            <a:endParaRPr lang="en-US" sz="4400" b="1" u="sng" dirty="0">
              <a:solidFill>
                <a:schemeClr val="accent2">
                  <a:lumMod val="75000"/>
                </a:schemeClr>
              </a:solidFill>
              <a:latin typeface="Arial"/>
              <a:ea typeface="Arial"/>
              <a:cs typeface="Arial"/>
              <a:sym typeface="Arial"/>
            </a:endParaRPr>
          </a:p>
        </p:txBody>
      </p:sp>
      <p:sp>
        <p:nvSpPr>
          <p:cNvPr id="236" name="Shape 236"/>
          <p:cNvSpPr/>
          <p:nvPr/>
        </p:nvSpPr>
        <p:spPr>
          <a:xfrm>
            <a:off x="6049964" y="4991100"/>
            <a:ext cx="2241549" cy="457200"/>
          </a:xfrm>
          <a:prstGeom prst="rect">
            <a:avLst/>
          </a:prstGeom>
          <a:noFill/>
          <a:ln>
            <a:noFill/>
          </a:ln>
        </p:spPr>
        <p:txBody>
          <a:bodyPr lIns="91425" tIns="45700" rIns="91425" bIns="45700" anchor="t" anchorCtr="0">
            <a:noAutofit/>
          </a:bodyPr>
          <a:lstStyle/>
          <a:p>
            <a:pPr>
              <a:buSzPct val="25000"/>
            </a:pPr>
            <a:endParaRPr lang="en-US" sz="2400" b="1">
              <a:solidFill>
                <a:schemeClr val="accent2">
                  <a:lumMod val="60000"/>
                  <a:lumOff val="40000"/>
                </a:schemeClr>
              </a:solidFill>
              <a:latin typeface="Times New Roman"/>
              <a:ea typeface="Times New Roman"/>
              <a:cs typeface="Times New Roman"/>
              <a:sym typeface="Times New Roman"/>
            </a:endParaRPr>
          </a:p>
        </p:txBody>
      </p:sp>
      <p:sp>
        <p:nvSpPr>
          <p:cNvPr id="237" name="Shape 237"/>
          <p:cNvSpPr/>
          <p:nvPr/>
        </p:nvSpPr>
        <p:spPr>
          <a:xfrm>
            <a:off x="8752402" y="5051220"/>
            <a:ext cx="92074" cy="484187"/>
          </a:xfrm>
          <a:custGeom>
            <a:avLst/>
            <a:gdLst/>
            <a:ahLst/>
            <a:cxnLst/>
            <a:rect l="0" t="0" r="0" b="0"/>
            <a:pathLst>
              <a:path w="120000" h="120000" extrusionOk="0">
                <a:moveTo>
                  <a:pt x="0" y="0"/>
                </a:moveTo>
                <a:cubicBezTo>
                  <a:pt x="28965" y="21245"/>
                  <a:pt x="14482" y="12590"/>
                  <a:pt x="37241" y="25967"/>
                </a:cubicBezTo>
                <a:cubicBezTo>
                  <a:pt x="64137" y="62950"/>
                  <a:pt x="49655" y="48000"/>
                  <a:pt x="74482" y="70819"/>
                </a:cubicBezTo>
                <a:cubicBezTo>
                  <a:pt x="80689" y="86557"/>
                  <a:pt x="120000" y="105049"/>
                  <a:pt x="74482" y="118032"/>
                </a:cubicBezTo>
                <a:cubicBezTo>
                  <a:pt x="66206" y="120000"/>
                  <a:pt x="57931" y="113311"/>
                  <a:pt x="62068" y="110950"/>
                </a:cubicBezTo>
                <a:cubicBezTo>
                  <a:pt x="64137" y="109377"/>
                  <a:pt x="78620" y="110950"/>
                  <a:pt x="86896" y="11095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8" name="Shape 238"/>
          <p:cNvSpPr/>
          <p:nvPr/>
        </p:nvSpPr>
        <p:spPr>
          <a:xfrm>
            <a:off x="8904289" y="5093494"/>
            <a:ext cx="104774" cy="466725"/>
          </a:xfrm>
          <a:custGeom>
            <a:avLst/>
            <a:gdLst/>
            <a:ahLst/>
            <a:cxnLst/>
            <a:rect l="0" t="0" r="0" b="0"/>
            <a:pathLst>
              <a:path w="120000" h="120000" extrusionOk="0">
                <a:moveTo>
                  <a:pt x="0" y="0"/>
                </a:moveTo>
                <a:cubicBezTo>
                  <a:pt x="40000" y="35918"/>
                  <a:pt x="23636" y="80408"/>
                  <a:pt x="120000" y="112653"/>
                </a:cubicBezTo>
                <a:cubicBezTo>
                  <a:pt x="116363" y="115102"/>
                  <a:pt x="109090" y="120000"/>
                  <a:pt x="109090" y="120000"/>
                </a:cubicBez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39" name="Shape 239"/>
          <p:cNvSpPr/>
          <p:nvPr/>
        </p:nvSpPr>
        <p:spPr>
          <a:xfrm>
            <a:off x="8628553" y="5065866"/>
            <a:ext cx="495299" cy="271461"/>
          </a:xfrm>
          <a:custGeom>
            <a:avLst/>
            <a:gdLst/>
            <a:ahLst/>
            <a:cxnLst/>
            <a:rect l="0" t="0" r="0" b="0"/>
            <a:pathLst>
              <a:path w="120000" h="120000" extrusionOk="0">
                <a:moveTo>
                  <a:pt x="83076" y="0"/>
                </a:moveTo>
                <a:cubicBezTo>
                  <a:pt x="61153" y="4912"/>
                  <a:pt x="40000" y="17543"/>
                  <a:pt x="18461" y="27368"/>
                </a:cubicBezTo>
                <a:cubicBezTo>
                  <a:pt x="14230" y="32280"/>
                  <a:pt x="9230" y="41403"/>
                  <a:pt x="4615" y="44210"/>
                </a:cubicBezTo>
                <a:cubicBezTo>
                  <a:pt x="3846" y="48421"/>
                  <a:pt x="1153" y="51929"/>
                  <a:pt x="1153" y="56842"/>
                </a:cubicBezTo>
                <a:cubicBezTo>
                  <a:pt x="0" y="91929"/>
                  <a:pt x="5769" y="109473"/>
                  <a:pt x="23076" y="120000"/>
                </a:cubicBezTo>
                <a:cubicBezTo>
                  <a:pt x="40000" y="119298"/>
                  <a:pt x="56923" y="120000"/>
                  <a:pt x="73846" y="117894"/>
                </a:cubicBezTo>
                <a:cubicBezTo>
                  <a:pt x="83461" y="116491"/>
                  <a:pt x="93846" y="104561"/>
                  <a:pt x="102692" y="98947"/>
                </a:cubicBezTo>
                <a:cubicBezTo>
                  <a:pt x="108076" y="95438"/>
                  <a:pt x="110769" y="85614"/>
                  <a:pt x="116538" y="82105"/>
                </a:cubicBezTo>
                <a:cubicBezTo>
                  <a:pt x="119230" y="75087"/>
                  <a:pt x="117307" y="75789"/>
                  <a:pt x="120000" y="75789"/>
                </a:cubicBezTo>
                <a:lnTo>
                  <a:pt x="110769" y="77894"/>
                </a:lnTo>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40" name="Shape 240"/>
          <p:cNvSpPr/>
          <p:nvPr/>
        </p:nvSpPr>
        <p:spPr>
          <a:xfrm>
            <a:off x="2190725" y="3985177"/>
            <a:ext cx="1981199" cy="457200"/>
          </a:xfrm>
          <a:custGeom>
            <a:avLst/>
            <a:gdLst/>
            <a:ahLst/>
            <a:cxnLst/>
            <a:rect l="0" t="0" r="0" b="0"/>
            <a:pathLst>
              <a:path w="120000" h="120000" extrusionOk="0">
                <a:moveTo>
                  <a:pt x="61665" y="11034"/>
                </a:moveTo>
                <a:cubicBezTo>
                  <a:pt x="55723" y="10000"/>
                  <a:pt x="49962" y="7931"/>
                  <a:pt x="44021" y="6896"/>
                </a:cubicBezTo>
                <a:cubicBezTo>
                  <a:pt x="33848" y="344"/>
                  <a:pt x="23045" y="3448"/>
                  <a:pt x="12693" y="0"/>
                </a:cubicBezTo>
                <a:cubicBezTo>
                  <a:pt x="7021" y="1034"/>
                  <a:pt x="6571" y="344"/>
                  <a:pt x="2610" y="4137"/>
                </a:cubicBezTo>
                <a:cubicBezTo>
                  <a:pt x="810" y="9310"/>
                  <a:pt x="630" y="14482"/>
                  <a:pt x="90" y="22068"/>
                </a:cubicBezTo>
                <a:cubicBezTo>
                  <a:pt x="180" y="30344"/>
                  <a:pt x="0" y="38965"/>
                  <a:pt x="450" y="46896"/>
                </a:cubicBezTo>
                <a:cubicBezTo>
                  <a:pt x="810" y="53448"/>
                  <a:pt x="3330" y="63793"/>
                  <a:pt x="4411" y="68965"/>
                </a:cubicBezTo>
                <a:cubicBezTo>
                  <a:pt x="5761" y="75172"/>
                  <a:pt x="6841" y="82758"/>
                  <a:pt x="8012" y="89655"/>
                </a:cubicBezTo>
                <a:cubicBezTo>
                  <a:pt x="9902" y="100689"/>
                  <a:pt x="11072" y="97241"/>
                  <a:pt x="13053" y="100689"/>
                </a:cubicBezTo>
                <a:cubicBezTo>
                  <a:pt x="20255" y="112758"/>
                  <a:pt x="24396" y="116896"/>
                  <a:pt x="32498" y="120000"/>
                </a:cubicBezTo>
                <a:cubicBezTo>
                  <a:pt x="48612" y="118275"/>
                  <a:pt x="63735" y="116551"/>
                  <a:pt x="80030" y="115862"/>
                </a:cubicBezTo>
                <a:cubicBezTo>
                  <a:pt x="86331" y="111724"/>
                  <a:pt x="92363" y="107586"/>
                  <a:pt x="98754" y="106206"/>
                </a:cubicBezTo>
                <a:cubicBezTo>
                  <a:pt x="103615" y="103103"/>
                  <a:pt x="108297" y="99655"/>
                  <a:pt x="113158" y="97931"/>
                </a:cubicBezTo>
                <a:cubicBezTo>
                  <a:pt x="114148" y="96896"/>
                  <a:pt x="115228" y="97241"/>
                  <a:pt x="116039" y="95172"/>
                </a:cubicBezTo>
                <a:cubicBezTo>
                  <a:pt x="116759" y="93448"/>
                  <a:pt x="118199" y="89655"/>
                  <a:pt x="118199" y="89655"/>
                </a:cubicBezTo>
                <a:cubicBezTo>
                  <a:pt x="120000" y="79310"/>
                  <a:pt x="119459" y="84482"/>
                  <a:pt x="120000" y="74482"/>
                </a:cubicBezTo>
                <a:cubicBezTo>
                  <a:pt x="119909" y="68620"/>
                  <a:pt x="120000" y="62413"/>
                  <a:pt x="119639" y="56551"/>
                </a:cubicBezTo>
                <a:cubicBezTo>
                  <a:pt x="119189" y="49310"/>
                  <a:pt x="115858" y="45172"/>
                  <a:pt x="114238" y="41379"/>
                </a:cubicBezTo>
                <a:cubicBezTo>
                  <a:pt x="106406" y="22758"/>
                  <a:pt x="94793" y="19655"/>
                  <a:pt x="85791" y="15172"/>
                </a:cubicBezTo>
                <a:cubicBezTo>
                  <a:pt x="82910" y="13793"/>
                  <a:pt x="79669" y="9655"/>
                  <a:pt x="76789" y="9655"/>
                </a:cubicBezTo>
                <a:cubicBezTo>
                  <a:pt x="71747" y="9655"/>
                  <a:pt x="66706" y="10689"/>
                  <a:pt x="61665" y="11034"/>
                </a:cubicBezTo>
                <a:close/>
              </a:path>
            </a:pathLst>
          </a:custGeom>
          <a:noFill/>
          <a:ln w="28575" cap="flat" cmpd="sng">
            <a:solidFill>
              <a:schemeClr val="dk1"/>
            </a:solidFill>
            <a:prstDash val="solid"/>
            <a:round/>
            <a:headEnd type="none" w="med" len="med"/>
            <a:tailEnd type="none" w="med" len="med"/>
          </a:ln>
        </p:spPr>
        <p:txBody>
          <a:bodyPr lIns="91425" tIns="45700" rIns="91425" bIns="45700" anchor="t" anchorCtr="0">
            <a:noAutofit/>
          </a:bodyPr>
          <a:lstStyle/>
          <a:p>
            <a:endParaRPr>
              <a:solidFill>
                <a:schemeClr val="dk1"/>
              </a:solidFill>
              <a:latin typeface="Arial"/>
              <a:ea typeface="Arial"/>
              <a:cs typeface="Arial"/>
              <a:sym typeface="Arial"/>
            </a:endParaRPr>
          </a:p>
        </p:txBody>
      </p:sp>
      <p:sp>
        <p:nvSpPr>
          <p:cNvPr id="241" name="Shape 241"/>
          <p:cNvSpPr txBox="1">
            <a:spLocks noGrp="1"/>
          </p:cNvSpPr>
          <p:nvPr>
            <p:ph type="sldNum" sz="quarter" idx="12"/>
          </p:nvPr>
        </p:nvSpPr>
        <p:spPr>
          <a:prstGeom prst="rect">
            <a:avLst/>
          </a:prstGeom>
          <a:noFill/>
          <a:ln>
            <a:noFill/>
          </a:ln>
        </p:spPr>
        <p:txBody>
          <a:bodyPr vert="horz" lIns="91425" tIns="45700" rIns="91425" bIns="45700" rtlCol="0" anchor="ctr" anchorCtr="0">
            <a:noAutofit/>
          </a:bodyPr>
          <a:lstStyle/>
          <a:p>
            <a:pPr algn="l">
              <a:buSzPct val="25000"/>
            </a:pPr>
            <a:fld id="{00000000-1234-1234-1234-123412341234}" type="slidenum">
              <a:rPr lang="en-US" sz="1400" b="1">
                <a:solidFill>
                  <a:srgbClr val="FFFFFF"/>
                </a:solidFill>
                <a:latin typeface="Arial"/>
                <a:ea typeface="Arial"/>
                <a:cs typeface="Arial"/>
                <a:sym typeface="Arial"/>
              </a:rPr>
              <a:pPr algn="l">
                <a:buSzPct val="25000"/>
              </a:pPr>
              <a:t>17</a:t>
            </a:fld>
            <a:endParaRPr lang="en-US" sz="1400" b="1">
              <a:solidFill>
                <a:srgbClr val="FFFFFF"/>
              </a:solidFill>
              <a:latin typeface="Arial"/>
              <a:ea typeface="Arial"/>
              <a:cs typeface="Arial"/>
              <a:sym typeface="Arial"/>
            </a:endParaRPr>
          </a:p>
        </p:txBody>
      </p:sp>
    </p:spTree>
    <p:extLst>
      <p:ext uri="{BB962C8B-B14F-4D97-AF65-F5344CB8AC3E}">
        <p14:creationId xmlns:p14="http://schemas.microsoft.com/office/powerpoint/2010/main" val="4137623801"/>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390FD-BFC6-4C8E-AEB7-C2BFBF2756BE}"/>
              </a:ext>
            </a:extLst>
          </p:cNvPr>
          <p:cNvSpPr>
            <a:spLocks noGrp="1"/>
          </p:cNvSpPr>
          <p:nvPr>
            <p:ph type="title"/>
          </p:nvPr>
        </p:nvSpPr>
        <p:spPr>
          <a:xfrm>
            <a:off x="1800624" y="250963"/>
            <a:ext cx="8805706" cy="816010"/>
          </a:xfrm>
        </p:spPr>
        <p:txBody>
          <a:bodyPr>
            <a:normAutofit/>
          </a:bodyPr>
          <a:lstStyle/>
          <a:p>
            <a:pPr algn="ctr"/>
            <a:r>
              <a:rPr lang="en-GB" sz="4000" dirty="0">
                <a:ea typeface="+mj-lt"/>
                <a:cs typeface="+mj-lt"/>
              </a:rPr>
              <a:t>Example: Over marking</a:t>
            </a:r>
            <a:endParaRPr lang="en-US" sz="4000" dirty="0"/>
          </a:p>
        </p:txBody>
      </p:sp>
      <p:pic>
        <p:nvPicPr>
          <p:cNvPr id="4" name="Picture 4" descr="A close up of text on a white background&#10;&#10;Description generated with very high confidence">
            <a:extLst>
              <a:ext uri="{FF2B5EF4-FFF2-40B4-BE49-F238E27FC236}">
                <a16:creationId xmlns:a16="http://schemas.microsoft.com/office/drawing/2014/main" id="{31FC857D-9C8D-43BE-989F-20B08D6341D3}"/>
              </a:ext>
            </a:extLst>
          </p:cNvPr>
          <p:cNvPicPr>
            <a:picLocks noGrp="1" noChangeAspect="1"/>
          </p:cNvPicPr>
          <p:nvPr>
            <p:ph idx="1"/>
          </p:nvPr>
        </p:nvPicPr>
        <p:blipFill>
          <a:blip r:embed="rId2"/>
          <a:stretch>
            <a:fillRect/>
          </a:stretch>
        </p:blipFill>
        <p:spPr>
          <a:xfrm>
            <a:off x="1554818" y="1015534"/>
            <a:ext cx="9494742" cy="5763743"/>
          </a:xfrm>
        </p:spPr>
      </p:pic>
    </p:spTree>
    <p:extLst>
      <p:ext uri="{BB962C8B-B14F-4D97-AF65-F5344CB8AC3E}">
        <p14:creationId xmlns:p14="http://schemas.microsoft.com/office/powerpoint/2010/main" val="4099905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A04C0-CB1B-EF47-8B9A-A591F11612EF}"/>
              </a:ext>
            </a:extLst>
          </p:cNvPr>
          <p:cNvSpPr>
            <a:spLocks noGrp="1"/>
          </p:cNvSpPr>
          <p:nvPr>
            <p:ph type="title"/>
          </p:nvPr>
        </p:nvSpPr>
        <p:spPr/>
        <p:txBody>
          <a:bodyPr>
            <a:normAutofit/>
          </a:bodyPr>
          <a:lstStyle/>
          <a:p>
            <a:r>
              <a:rPr lang="en-US" dirty="0"/>
              <a:t>Supportive Responding</a:t>
            </a:r>
          </a:p>
        </p:txBody>
      </p:sp>
      <p:graphicFrame>
        <p:nvGraphicFramePr>
          <p:cNvPr id="5" name="Content Placeholder 2">
            <a:extLst>
              <a:ext uri="{FF2B5EF4-FFF2-40B4-BE49-F238E27FC236}">
                <a16:creationId xmlns:a16="http://schemas.microsoft.com/office/drawing/2014/main" id="{67AD848E-6CB4-4F55-8953-DBDFC08B96AB}"/>
              </a:ext>
            </a:extLst>
          </p:cNvPr>
          <p:cNvGraphicFramePr>
            <a:graphicFrameLocks noGrp="1"/>
          </p:cNvGraphicFramePr>
          <p:nvPr>
            <p:ph idx="1"/>
            <p:extLst>
              <p:ext uri="{D42A27DB-BD31-4B8C-83A1-F6EECF244321}">
                <p14:modId xmlns:p14="http://schemas.microsoft.com/office/powerpoint/2010/main" val="146995143"/>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61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D995-D802-2849-81A9-8355C6F6D344}"/>
              </a:ext>
            </a:extLst>
          </p:cNvPr>
          <p:cNvSpPr>
            <a:spLocks noGrp="1"/>
          </p:cNvSpPr>
          <p:nvPr>
            <p:ph type="title"/>
          </p:nvPr>
        </p:nvSpPr>
        <p:spPr/>
        <p:txBody>
          <a:bodyPr/>
          <a:lstStyle/>
          <a:p>
            <a:r>
              <a:rPr lang="en-US" dirty="0"/>
              <a:t>Workshop Goals</a:t>
            </a:r>
          </a:p>
        </p:txBody>
      </p:sp>
      <p:sp>
        <p:nvSpPr>
          <p:cNvPr id="3" name="Content Placeholder 2">
            <a:extLst>
              <a:ext uri="{FF2B5EF4-FFF2-40B4-BE49-F238E27FC236}">
                <a16:creationId xmlns:a16="http://schemas.microsoft.com/office/drawing/2014/main" id="{C62E71B1-7CAE-F54B-A351-23659719BAC0}"/>
              </a:ext>
            </a:extLst>
          </p:cNvPr>
          <p:cNvSpPr>
            <a:spLocks noGrp="1"/>
          </p:cNvSpPr>
          <p:nvPr>
            <p:ph idx="1"/>
          </p:nvPr>
        </p:nvSpPr>
        <p:spPr/>
        <p:txBody>
          <a:bodyPr vert="horz" lIns="91440" tIns="45720" rIns="91440" bIns="45720" rtlCol="0" anchor="t">
            <a:normAutofit/>
          </a:bodyPr>
          <a:lstStyle/>
          <a:p>
            <a:pPr marL="383540" indent="-383540"/>
            <a:r>
              <a:rPr lang="en-US" sz="3200" dirty="0"/>
              <a:t>Discuss and redefine grading practices</a:t>
            </a:r>
          </a:p>
          <a:p>
            <a:pPr marL="383540" indent="-383540"/>
            <a:endParaRPr lang="en-US" sz="3200" dirty="0"/>
          </a:p>
          <a:p>
            <a:pPr marL="383540" indent="-383540"/>
            <a:r>
              <a:rPr lang="en-US" sz="3200" dirty="0"/>
              <a:t>Share resources for the grading process</a:t>
            </a:r>
          </a:p>
          <a:p>
            <a:pPr marL="383540" indent="-383540"/>
            <a:endParaRPr lang="en-US" sz="3200" dirty="0"/>
          </a:p>
          <a:p>
            <a:pPr marL="383540" indent="-383540"/>
            <a:r>
              <a:rPr lang="en-US" sz="3200" dirty="0"/>
              <a:t>Practice strategies for effective grading and saving time while marking</a:t>
            </a:r>
          </a:p>
        </p:txBody>
      </p:sp>
    </p:spTree>
    <p:extLst>
      <p:ext uri="{BB962C8B-B14F-4D97-AF65-F5344CB8AC3E}">
        <p14:creationId xmlns:p14="http://schemas.microsoft.com/office/powerpoint/2010/main" val="363419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2D3D9-9BC5-41B3-8554-70D87B55C5CF}"/>
              </a:ext>
            </a:extLst>
          </p:cNvPr>
          <p:cNvSpPr>
            <a:spLocks noGrp="1"/>
          </p:cNvSpPr>
          <p:nvPr>
            <p:ph type="title"/>
          </p:nvPr>
        </p:nvSpPr>
        <p:spPr>
          <a:xfrm>
            <a:off x="1891553" y="255494"/>
            <a:ext cx="8758518" cy="732865"/>
          </a:xfrm>
        </p:spPr>
        <p:txBody>
          <a:bodyPr/>
          <a:lstStyle/>
          <a:p>
            <a:pPr algn="ctr"/>
            <a:r>
              <a:rPr lang="en-GB" dirty="0">
                <a:ea typeface="+mj-lt"/>
                <a:cs typeface="+mj-lt"/>
              </a:rPr>
              <a:t>Example: Supportive Responding</a:t>
            </a:r>
            <a:endParaRPr lang="en-US" dirty="0"/>
          </a:p>
        </p:txBody>
      </p:sp>
      <p:pic>
        <p:nvPicPr>
          <p:cNvPr id="5" name="Picture 2" descr="/var/folders/j9/j_mjg3096l7g4wdgt53j2s200000gn/T/com.microsoft.Powerpoint/WebArchiveCopyPasteTempFiles/Z">
            <a:extLst>
              <a:ext uri="{FF2B5EF4-FFF2-40B4-BE49-F238E27FC236}">
                <a16:creationId xmlns:a16="http://schemas.microsoft.com/office/drawing/2014/main" id="{8CC727DD-F922-4384-AB56-C09EEE689D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3987" y="985100"/>
            <a:ext cx="8694430" cy="5691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18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2B627-B032-A84D-BE26-0C0BD8267C4E}"/>
              </a:ext>
            </a:extLst>
          </p:cNvPr>
          <p:cNvSpPr>
            <a:spLocks noGrp="1"/>
          </p:cNvSpPr>
          <p:nvPr>
            <p:ph type="title"/>
          </p:nvPr>
        </p:nvSpPr>
        <p:spPr>
          <a:xfrm>
            <a:off x="1371600" y="685800"/>
            <a:ext cx="9601200" cy="1485900"/>
          </a:xfrm>
        </p:spPr>
        <p:txBody>
          <a:bodyPr/>
          <a:lstStyle/>
          <a:p>
            <a:r>
              <a:rPr lang="en-US"/>
              <a:t>Types of Feedback</a:t>
            </a:r>
          </a:p>
        </p:txBody>
      </p:sp>
      <p:sp>
        <p:nvSpPr>
          <p:cNvPr id="3" name="Content Placeholder 2">
            <a:extLst>
              <a:ext uri="{FF2B5EF4-FFF2-40B4-BE49-F238E27FC236}">
                <a16:creationId xmlns:a16="http://schemas.microsoft.com/office/drawing/2014/main" id="{FE8AAE83-9FD4-6D46-AC15-2753CE25D06F}"/>
              </a:ext>
            </a:extLst>
          </p:cNvPr>
          <p:cNvSpPr>
            <a:spLocks noGrp="1"/>
          </p:cNvSpPr>
          <p:nvPr>
            <p:ph idx="1"/>
          </p:nvPr>
        </p:nvSpPr>
        <p:spPr>
          <a:xfrm>
            <a:off x="1371600" y="1811547"/>
            <a:ext cx="9601200" cy="3581400"/>
          </a:xfrm>
        </p:spPr>
        <p:txBody>
          <a:bodyPr vert="horz" lIns="91440" tIns="45720" rIns="91440" bIns="45720" rtlCol="0" anchor="t">
            <a:noAutofit/>
          </a:bodyPr>
          <a:lstStyle/>
          <a:p>
            <a:pPr marL="0" indent="0" fontAlgn="base">
              <a:buNone/>
            </a:pPr>
            <a:r>
              <a:rPr lang="en-US" sz="2800" u="sng"/>
              <a:t>Supportive Feedback</a:t>
            </a:r>
            <a:r>
              <a:rPr lang="en-US" sz="2800"/>
              <a:t>​</a:t>
            </a:r>
          </a:p>
          <a:p>
            <a:pPr marL="383540" indent="-383540" fontAlgn="base"/>
            <a:r>
              <a:rPr lang="en-US" sz="2800"/>
              <a:t>“You’ve done a great job at finding facts and quotes to support your argument”​</a:t>
            </a:r>
          </a:p>
          <a:p>
            <a:pPr marL="383540" indent="-383540" fontAlgn="base"/>
            <a:r>
              <a:rPr lang="en-US" sz="2800"/>
              <a:t>“You have included facts that support your argument”​</a:t>
            </a:r>
          </a:p>
          <a:p>
            <a:pPr marL="0" indent="0" fontAlgn="base">
              <a:buNone/>
            </a:pPr>
            <a:endParaRPr lang="en-US" sz="2800"/>
          </a:p>
          <a:p>
            <a:pPr marL="0" indent="0" fontAlgn="base">
              <a:buNone/>
            </a:pPr>
            <a:r>
              <a:rPr lang="en-US" sz="2800" u="sng"/>
              <a:t>Revision-Oriented Feedback</a:t>
            </a:r>
            <a:r>
              <a:rPr lang="en-US" sz="2800"/>
              <a:t>​</a:t>
            </a:r>
          </a:p>
          <a:p>
            <a:pPr marL="383540" indent="-383540" fontAlgn="base"/>
            <a:r>
              <a:rPr lang="en-US" sz="2800"/>
              <a:t>“Your supporting arguments need some development, but your thesis statement is clear and strong.”</a:t>
            </a:r>
          </a:p>
          <a:p>
            <a:pPr marL="0" indent="0">
              <a:buNone/>
            </a:pPr>
            <a:endParaRPr lang="en-US"/>
          </a:p>
        </p:txBody>
      </p:sp>
    </p:spTree>
    <p:extLst>
      <p:ext uri="{BB962C8B-B14F-4D97-AF65-F5344CB8AC3E}">
        <p14:creationId xmlns:p14="http://schemas.microsoft.com/office/powerpoint/2010/main" val="97966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840649-532B-8A45-A6B1-C0A1666AF504}"/>
              </a:ext>
            </a:extLst>
          </p:cNvPr>
          <p:cNvSpPr>
            <a:spLocks noGrp="1"/>
          </p:cNvSpPr>
          <p:nvPr>
            <p:ph idx="1"/>
          </p:nvPr>
        </p:nvSpPr>
        <p:spPr>
          <a:xfrm>
            <a:off x="1371600" y="1825925"/>
            <a:ext cx="9601200" cy="3581400"/>
          </a:xfrm>
        </p:spPr>
        <p:txBody>
          <a:bodyPr vert="horz" lIns="91440" tIns="45720" rIns="91440" bIns="45720" rtlCol="0" anchor="t">
            <a:normAutofit fontScale="92500" lnSpcReduction="10000"/>
          </a:bodyPr>
          <a:lstStyle/>
          <a:p>
            <a:pPr marL="0" indent="0" fontAlgn="base">
              <a:buNone/>
            </a:pPr>
            <a:r>
              <a:rPr lang="en-US" sz="2800" u="sng" dirty="0"/>
              <a:t>Informational Feedback </a:t>
            </a:r>
            <a:r>
              <a:rPr lang="en-US" sz="2800" dirty="0"/>
              <a:t>​</a:t>
            </a:r>
          </a:p>
          <a:p>
            <a:pPr marL="383540" indent="-383540" fontAlgn="base"/>
            <a:r>
              <a:rPr lang="en-US" sz="2800" dirty="0"/>
              <a:t>“Most states do allow a waiting period before an adoption is final—Do you feel that all such laws are wrong?” ​</a:t>
            </a:r>
          </a:p>
          <a:p>
            <a:pPr marL="0" indent="0" fontAlgn="base">
              <a:buNone/>
            </a:pPr>
            <a:endParaRPr lang="en-US" sz="2800" u="sng" dirty="0"/>
          </a:p>
          <a:p>
            <a:pPr marL="0" indent="0" fontAlgn="base">
              <a:buNone/>
            </a:pPr>
            <a:r>
              <a:rPr lang="en-US" sz="2800" u="sng" dirty="0"/>
              <a:t>Technical Feedback </a:t>
            </a:r>
            <a:r>
              <a:rPr lang="en-US" sz="2800" dirty="0"/>
              <a:t>​</a:t>
            </a:r>
            <a:endParaRPr lang="en-US" dirty="0"/>
          </a:p>
          <a:p>
            <a:pPr marL="383540" indent="-383540" fontAlgn="base"/>
            <a:r>
              <a:rPr lang="en-US" sz="2800" dirty="0"/>
              <a:t>“Your use of verb tenses is often confused. Please review paragraphs 1 and 2 on page 4 where those errors were corrected for you.”</a:t>
            </a:r>
          </a:p>
          <a:p>
            <a:pPr marL="0" indent="0">
              <a:buNone/>
            </a:pPr>
            <a:endParaRPr lang="en-US" dirty="0"/>
          </a:p>
        </p:txBody>
      </p:sp>
    </p:spTree>
    <p:extLst>
      <p:ext uri="{BB962C8B-B14F-4D97-AF65-F5344CB8AC3E}">
        <p14:creationId xmlns:p14="http://schemas.microsoft.com/office/powerpoint/2010/main" val="63367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9484204-AAC3-4FE4-AA51-51757C84A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981445-B41A-5F4C-9CEB-2B0D06018ECC}"/>
              </a:ext>
            </a:extLst>
          </p:cNvPr>
          <p:cNvSpPr>
            <a:spLocks noGrp="1"/>
          </p:cNvSpPr>
          <p:nvPr>
            <p:ph type="title"/>
          </p:nvPr>
        </p:nvSpPr>
        <p:spPr>
          <a:xfrm>
            <a:off x="640080" y="639704"/>
            <a:ext cx="3299579" cy="5577840"/>
          </a:xfrm>
        </p:spPr>
        <p:txBody>
          <a:bodyPr anchor="ctr">
            <a:normAutofit/>
          </a:bodyPr>
          <a:lstStyle/>
          <a:p>
            <a:pPr algn="ctr"/>
            <a:r>
              <a:rPr lang="en-US"/>
              <a:t>Conclusion</a:t>
            </a:r>
          </a:p>
        </p:txBody>
      </p:sp>
      <p:graphicFrame>
        <p:nvGraphicFramePr>
          <p:cNvPr id="5" name="Content Placeholder 2">
            <a:extLst>
              <a:ext uri="{FF2B5EF4-FFF2-40B4-BE49-F238E27FC236}">
                <a16:creationId xmlns:a16="http://schemas.microsoft.com/office/drawing/2014/main" id="{71A2A4FB-120C-447D-9DA0-9CFE52670072}"/>
              </a:ext>
            </a:extLst>
          </p:cNvPr>
          <p:cNvGraphicFramePr>
            <a:graphicFrameLocks noGrp="1"/>
          </p:cNvGraphicFramePr>
          <p:nvPr>
            <p:ph idx="1"/>
            <p:extLst>
              <p:ext uri="{D42A27DB-BD31-4B8C-83A1-F6EECF244321}">
                <p14:modId xmlns:p14="http://schemas.microsoft.com/office/powerpoint/2010/main" val="65424222"/>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7498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B8AEB-9F86-4FB3-AD7E-50B6C5F7D672}"/>
              </a:ext>
            </a:extLst>
          </p:cNvPr>
          <p:cNvSpPr>
            <a:spLocks noGrp="1"/>
          </p:cNvSpPr>
          <p:nvPr>
            <p:ph type="title"/>
          </p:nvPr>
        </p:nvSpPr>
        <p:spPr>
          <a:xfrm>
            <a:off x="1371600" y="685800"/>
            <a:ext cx="9601200" cy="708811"/>
          </a:xfrm>
        </p:spPr>
        <p:txBody>
          <a:bodyPr/>
          <a:lstStyle/>
          <a:p>
            <a:pPr algn="ctr"/>
            <a:r>
              <a:rPr lang="en-GB" dirty="0"/>
              <a:t>Portfolio assignment</a:t>
            </a:r>
            <a:endParaRPr lang="en-US" dirty="0"/>
          </a:p>
        </p:txBody>
      </p:sp>
      <p:sp>
        <p:nvSpPr>
          <p:cNvPr id="3" name="Content Placeholder 2">
            <a:extLst>
              <a:ext uri="{FF2B5EF4-FFF2-40B4-BE49-F238E27FC236}">
                <a16:creationId xmlns:a16="http://schemas.microsoft.com/office/drawing/2014/main" id="{237D5727-F9DE-483B-8DF5-75430855A1ED}"/>
              </a:ext>
            </a:extLst>
          </p:cNvPr>
          <p:cNvSpPr>
            <a:spLocks noGrp="1"/>
          </p:cNvSpPr>
          <p:nvPr>
            <p:ph idx="1"/>
          </p:nvPr>
        </p:nvSpPr>
        <p:spPr>
          <a:xfrm>
            <a:off x="1371600" y="1576812"/>
            <a:ext cx="10099140" cy="4871518"/>
          </a:xfrm>
        </p:spPr>
        <p:txBody>
          <a:bodyPr vert="horz" lIns="91440" tIns="45720" rIns="91440" bIns="45720" rtlCol="0" anchor="t">
            <a:normAutofit/>
          </a:bodyPr>
          <a:lstStyle/>
          <a:p>
            <a:pPr marL="383540" indent="-383540"/>
            <a:r>
              <a:rPr lang="en-US" dirty="0">
                <a:ea typeface="+mn-lt"/>
                <a:cs typeface="+mn-lt"/>
              </a:rPr>
              <a:t>Create a grading strategy for one low-stakes and one high-stakes assignment, indicating what kinds of minimal marking techniques you could implement for each.</a:t>
            </a:r>
            <a:endParaRPr lang="en-GB" dirty="0">
              <a:ea typeface="+mn-lt"/>
              <a:cs typeface="+mn-lt"/>
            </a:endParaRPr>
          </a:p>
          <a:p>
            <a:pPr marL="383540" indent="-383540"/>
            <a:endParaRPr lang="en-US" dirty="0">
              <a:ea typeface="+mn-lt"/>
              <a:cs typeface="+mn-lt"/>
            </a:endParaRPr>
          </a:p>
          <a:p>
            <a:pPr marL="383540" indent="-383540"/>
            <a:r>
              <a:rPr lang="en-US" dirty="0">
                <a:ea typeface="+mn-lt"/>
                <a:cs typeface="+mn-lt"/>
              </a:rPr>
              <a:t>If applicable to your class or assignment draft a peer review plan</a:t>
            </a:r>
          </a:p>
          <a:p>
            <a:pPr marL="383540" indent="-383540"/>
            <a:endParaRPr lang="en-US" dirty="0">
              <a:ea typeface="+mn-lt"/>
              <a:cs typeface="+mn-lt"/>
            </a:endParaRPr>
          </a:p>
          <a:p>
            <a:pPr marL="383540" indent="-383540"/>
            <a:r>
              <a:rPr lang="en-US" dirty="0">
                <a:ea typeface="+mn-lt"/>
                <a:cs typeface="+mn-lt"/>
              </a:rPr>
              <a:t>Feel free to reach out to your writing fellows directly with questions or a draft </a:t>
            </a:r>
            <a:endParaRPr lang="en-GB" dirty="0">
              <a:ea typeface="+mn-lt"/>
              <a:cs typeface="+mn-lt"/>
            </a:endParaRPr>
          </a:p>
          <a:p>
            <a:pPr marL="383540" indent="-383540"/>
            <a:endParaRPr lang="en-GB" dirty="0">
              <a:ea typeface="+mn-lt"/>
              <a:cs typeface="+mn-lt"/>
            </a:endParaRPr>
          </a:p>
          <a:p>
            <a:pPr marL="0" indent="0">
              <a:buNone/>
            </a:pPr>
            <a:endParaRPr lang="en-GB" dirty="0"/>
          </a:p>
        </p:txBody>
      </p:sp>
    </p:spTree>
    <p:extLst>
      <p:ext uri="{BB962C8B-B14F-4D97-AF65-F5344CB8AC3E}">
        <p14:creationId xmlns:p14="http://schemas.microsoft.com/office/powerpoint/2010/main" val="2017046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B8AEB-9F86-4FB3-AD7E-50B6C5F7D672}"/>
              </a:ext>
            </a:extLst>
          </p:cNvPr>
          <p:cNvSpPr>
            <a:spLocks noGrp="1"/>
          </p:cNvSpPr>
          <p:nvPr>
            <p:ph type="title"/>
          </p:nvPr>
        </p:nvSpPr>
        <p:spPr>
          <a:xfrm>
            <a:off x="1371600" y="685800"/>
            <a:ext cx="9601200" cy="708811"/>
          </a:xfrm>
        </p:spPr>
        <p:txBody>
          <a:bodyPr/>
          <a:lstStyle/>
          <a:p>
            <a:pPr algn="ctr"/>
            <a:r>
              <a:rPr lang="en-GB" dirty="0"/>
              <a:t>Remaining steps for WI Certification</a:t>
            </a:r>
            <a:endParaRPr lang="en-US" dirty="0"/>
          </a:p>
        </p:txBody>
      </p:sp>
      <p:sp>
        <p:nvSpPr>
          <p:cNvPr id="3" name="Content Placeholder 2">
            <a:extLst>
              <a:ext uri="{FF2B5EF4-FFF2-40B4-BE49-F238E27FC236}">
                <a16:creationId xmlns:a16="http://schemas.microsoft.com/office/drawing/2014/main" id="{237D5727-F9DE-483B-8DF5-75430855A1ED}"/>
              </a:ext>
            </a:extLst>
          </p:cNvPr>
          <p:cNvSpPr>
            <a:spLocks noGrp="1"/>
          </p:cNvSpPr>
          <p:nvPr>
            <p:ph idx="1"/>
          </p:nvPr>
        </p:nvSpPr>
        <p:spPr>
          <a:xfrm>
            <a:off x="1371600" y="1576812"/>
            <a:ext cx="10099140" cy="4871518"/>
          </a:xfrm>
        </p:spPr>
        <p:txBody>
          <a:bodyPr vert="horz" lIns="91440" tIns="45720" rIns="91440" bIns="45720" rtlCol="0" anchor="t">
            <a:normAutofit/>
          </a:bodyPr>
          <a:lstStyle/>
          <a:p>
            <a:pPr marL="0" indent="0">
              <a:buNone/>
            </a:pPr>
            <a:endParaRPr lang="en-GB" dirty="0">
              <a:ea typeface="+mn-lt"/>
              <a:cs typeface="+mn-lt"/>
            </a:endParaRPr>
          </a:p>
          <a:p>
            <a:pPr marL="383540" indent="-383540"/>
            <a:r>
              <a:rPr lang="en-US" dirty="0">
                <a:ea typeface="+mn-lt"/>
                <a:cs typeface="+mn-lt"/>
              </a:rPr>
              <a:t>May 1</a:t>
            </a:r>
            <a:r>
              <a:rPr lang="en-US" baseline="30000" dirty="0">
                <a:ea typeface="+mn-lt"/>
                <a:cs typeface="+mn-lt"/>
              </a:rPr>
              <a:t>st</a:t>
            </a:r>
            <a:r>
              <a:rPr lang="en-US" dirty="0">
                <a:ea typeface="+mn-lt"/>
                <a:cs typeface="+mn-lt"/>
              </a:rPr>
              <a:t>: Entire portfolio due to fellow via email </a:t>
            </a:r>
          </a:p>
          <a:p>
            <a:pPr marL="383540" indent="-383540"/>
            <a:r>
              <a:rPr lang="en-US" dirty="0">
                <a:ea typeface="+mn-lt"/>
                <a:cs typeface="+mn-lt"/>
              </a:rPr>
              <a:t>May 20</a:t>
            </a:r>
            <a:r>
              <a:rPr lang="en-US" baseline="30000" dirty="0">
                <a:ea typeface="+mn-lt"/>
                <a:cs typeface="+mn-lt"/>
              </a:rPr>
              <a:t>th</a:t>
            </a:r>
            <a:r>
              <a:rPr lang="en-US" dirty="0">
                <a:ea typeface="+mn-lt"/>
                <a:cs typeface="+mn-lt"/>
              </a:rPr>
              <a:t>: Entire revised portfolio due to coordinators via email – single PDF</a:t>
            </a:r>
          </a:p>
          <a:p>
            <a:pPr marL="383540" indent="-383540"/>
            <a:endParaRPr lang="en-US" dirty="0">
              <a:ea typeface="+mn-lt"/>
              <a:cs typeface="+mn-lt"/>
            </a:endParaRPr>
          </a:p>
          <a:p>
            <a:pPr marL="0" indent="0">
              <a:buNone/>
            </a:pPr>
            <a:endParaRPr lang="en-GB" dirty="0"/>
          </a:p>
        </p:txBody>
      </p:sp>
    </p:spTree>
    <p:extLst>
      <p:ext uri="{BB962C8B-B14F-4D97-AF65-F5344CB8AC3E}">
        <p14:creationId xmlns:p14="http://schemas.microsoft.com/office/powerpoint/2010/main" val="3939611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8E5B-5CB6-7049-86CD-E7A8001D2870}"/>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1D26E154-F5D8-5947-A7F2-C5A97AC74EF5}"/>
              </a:ext>
            </a:extLst>
          </p:cNvPr>
          <p:cNvSpPr>
            <a:spLocks noGrp="1"/>
          </p:cNvSpPr>
          <p:nvPr>
            <p:ph idx="1"/>
          </p:nvPr>
        </p:nvSpPr>
        <p:spPr>
          <a:xfrm>
            <a:off x="1371600" y="1543987"/>
            <a:ext cx="9601200" cy="4323413"/>
          </a:xfrm>
        </p:spPr>
        <p:txBody>
          <a:bodyPr vert="horz" lIns="91440" tIns="45720" rIns="91440" bIns="45720" rtlCol="0" anchor="t">
            <a:normAutofit/>
          </a:bodyPr>
          <a:lstStyle/>
          <a:p>
            <a:pPr marL="383540" indent="-383540" fontAlgn="base"/>
            <a:r>
              <a:rPr lang="en-US"/>
              <a:t>Bean, John C. </a:t>
            </a:r>
            <a:r>
              <a:rPr lang="en-US" i="1"/>
              <a:t>Engaging Ideas</a:t>
            </a:r>
            <a:r>
              <a:rPr lang="en-US"/>
              <a:t>. 2nd edition. San Francisco: Jossey-Bass, 2011.​</a:t>
            </a:r>
          </a:p>
          <a:p>
            <a:pPr marL="383540" indent="-383540" fontAlgn="base"/>
            <a:r>
              <a:rPr lang="en-US"/>
              <a:t>Elbow, Peter. “High Stakes and Low Stakes in Assigning and Responding to Writing.” In </a:t>
            </a:r>
            <a:r>
              <a:rPr lang="en-US" i="1"/>
              <a:t>Writing to Learn: Strategies for Assigning and Responding to Writing in the Disciplines</a:t>
            </a:r>
            <a:r>
              <a:rPr lang="en-US"/>
              <a:t>, ed. Mary Deane </a:t>
            </a:r>
            <a:r>
              <a:rPr lang="en-US" err="1"/>
              <a:t>Sorcinelli</a:t>
            </a:r>
            <a:r>
              <a:rPr lang="en-US"/>
              <a:t> and Peter Elbow. San Francisco: Jossey-Bass, 1997. ​</a:t>
            </a:r>
          </a:p>
          <a:p>
            <a:pPr marL="383540" indent="-383540" fontAlgn="base"/>
            <a:r>
              <a:rPr lang="en-US"/>
              <a:t>Harris, Muriel. “The </a:t>
            </a:r>
            <a:r>
              <a:rPr lang="en-US" err="1"/>
              <a:t>Overgraded</a:t>
            </a:r>
            <a:r>
              <a:rPr lang="en-US"/>
              <a:t> Paper: Another Case of More is Less.” In </a:t>
            </a:r>
            <a:r>
              <a:rPr lang="en-US" i="1"/>
              <a:t>How to Handle the Paper Load</a:t>
            </a:r>
            <a:r>
              <a:rPr lang="en-US"/>
              <a:t>, ed. Gene Stanford, 91-94. Urbana, IL: National Council of Teachers of English, 1979.​</a:t>
            </a:r>
          </a:p>
          <a:p>
            <a:pPr marL="383540" indent="-383540" fontAlgn="base"/>
            <a:r>
              <a:rPr lang="en-US"/>
              <a:t>Sommers, Nancy. </a:t>
            </a:r>
            <a:r>
              <a:rPr lang="en-US" i="1"/>
              <a:t>Responding to Student Writing. College</a:t>
            </a:r>
            <a:r>
              <a:rPr lang="en-US"/>
              <a:t>. Composition and     Communication. (33)(2). 1982. p.148-156.</a:t>
            </a:r>
          </a:p>
          <a:p>
            <a:pPr marL="383540" indent="-383540" fontAlgn="base"/>
            <a:r>
              <a:rPr lang="en-US"/>
              <a:t>Walk, Kerry. “Teaching with Writing: A Guide for Faculty and Graduate Students.” </a:t>
            </a:r>
            <a:r>
              <a:rPr lang="en-US" i="1"/>
              <a:t>Princeton Writing Program</a:t>
            </a:r>
            <a:r>
              <a:rPr lang="en-US"/>
              <a:t>: 30-40.</a:t>
            </a:r>
          </a:p>
          <a:p>
            <a:pPr marL="383540" indent="-383540"/>
            <a:endParaRPr lang="en-US"/>
          </a:p>
        </p:txBody>
      </p:sp>
    </p:spTree>
    <p:extLst>
      <p:ext uri="{BB962C8B-B14F-4D97-AF65-F5344CB8AC3E}">
        <p14:creationId xmlns:p14="http://schemas.microsoft.com/office/powerpoint/2010/main" val="185876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62C35EA-DD6B-4002-9BBA-E2D26D7EEA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B22D5D43-9570-C74C-9FDC-FD7074545BE7}"/>
              </a:ext>
            </a:extLst>
          </p:cNvPr>
          <p:cNvSpPr>
            <a:spLocks noGrp="1"/>
          </p:cNvSpPr>
          <p:nvPr>
            <p:ph type="title"/>
          </p:nvPr>
        </p:nvSpPr>
        <p:spPr>
          <a:xfrm>
            <a:off x="784743" y="685800"/>
            <a:ext cx="5958837" cy="1485900"/>
          </a:xfrm>
        </p:spPr>
        <p:txBody>
          <a:bodyPr>
            <a:normAutofit/>
          </a:bodyPr>
          <a:lstStyle/>
          <a:p>
            <a:pPr algn="ctr"/>
            <a:r>
              <a:rPr lang="en-US"/>
              <a:t>Activity</a:t>
            </a:r>
          </a:p>
        </p:txBody>
      </p:sp>
      <p:sp>
        <p:nvSpPr>
          <p:cNvPr id="6" name="Content Placeholder 5">
            <a:extLst>
              <a:ext uri="{FF2B5EF4-FFF2-40B4-BE49-F238E27FC236}">
                <a16:creationId xmlns:a16="http://schemas.microsoft.com/office/drawing/2014/main" id="{B4D51F11-9A20-BB44-994D-300C7B55697F}"/>
              </a:ext>
            </a:extLst>
          </p:cNvPr>
          <p:cNvSpPr>
            <a:spLocks noGrp="1"/>
          </p:cNvSpPr>
          <p:nvPr>
            <p:ph idx="1"/>
          </p:nvPr>
        </p:nvSpPr>
        <p:spPr>
          <a:xfrm>
            <a:off x="784743" y="2286000"/>
            <a:ext cx="5958837" cy="3581400"/>
          </a:xfrm>
        </p:spPr>
        <p:txBody>
          <a:bodyPr vert="horz" lIns="91440" tIns="45720" rIns="91440" bIns="45720" rtlCol="0" anchor="t">
            <a:normAutofit/>
          </a:bodyPr>
          <a:lstStyle/>
          <a:p>
            <a:pPr marL="0" indent="0" algn="ctr">
              <a:buNone/>
            </a:pPr>
            <a:r>
              <a:rPr lang="en-US" sz="2800"/>
              <a:t>Read the text provided on pg. 1 – 2 of your handout and mark it as if it were written for your class</a:t>
            </a:r>
          </a:p>
        </p:txBody>
      </p:sp>
      <p:sp>
        <p:nvSpPr>
          <p:cNvPr id="15" name="Rectangle 14">
            <a:extLst>
              <a:ext uri="{FF2B5EF4-FFF2-40B4-BE49-F238E27FC236}">
                <a16:creationId xmlns:a16="http://schemas.microsoft.com/office/drawing/2014/main" id="{683D7A4D-0B68-47B2-A27E-7CBA16304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Graphic 9" descr="Document">
            <a:extLst>
              <a:ext uri="{FF2B5EF4-FFF2-40B4-BE49-F238E27FC236}">
                <a16:creationId xmlns:a16="http://schemas.microsoft.com/office/drawing/2014/main" id="{09F39131-D60F-48B3-90CA-4111381A08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2340" y="1778834"/>
            <a:ext cx="3299579" cy="3299579"/>
          </a:xfrm>
          <a:prstGeom prst="rect">
            <a:avLst/>
          </a:prstGeom>
        </p:spPr>
      </p:pic>
    </p:spTree>
    <p:extLst>
      <p:ext uri="{BB962C8B-B14F-4D97-AF65-F5344CB8AC3E}">
        <p14:creationId xmlns:p14="http://schemas.microsoft.com/office/powerpoint/2010/main" val="178091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66993-B140-437E-81C7-FF9A75D3FD44}"/>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6BB33BF-08C0-467B-9259-FA4BDA462E3B}"/>
              </a:ext>
            </a:extLst>
          </p:cNvPr>
          <p:cNvSpPr>
            <a:spLocks noGrp="1"/>
          </p:cNvSpPr>
          <p:nvPr>
            <p:ph idx="1"/>
          </p:nvPr>
        </p:nvSpPr>
        <p:spPr>
          <a:xfrm>
            <a:off x="1371600" y="2286000"/>
            <a:ext cx="8590547" cy="3581400"/>
          </a:xfrm>
        </p:spPr>
        <p:txBody>
          <a:bodyPr vert="horz" lIns="91440" tIns="45720" rIns="91440" bIns="45720" rtlCol="0" anchor="t">
            <a:normAutofit/>
          </a:bodyPr>
          <a:lstStyle/>
          <a:p>
            <a:pPr marL="0" indent="0">
              <a:buNone/>
            </a:pPr>
            <a:endParaRPr lang="en-US" sz="2800" dirty="0"/>
          </a:p>
          <a:p>
            <a:pPr marL="383540" indent="-383540"/>
            <a:r>
              <a:rPr lang="en-US" sz="2800" dirty="0"/>
              <a:t>What did you look for while grading?</a:t>
            </a:r>
            <a:endParaRPr lang="en-US" dirty="0"/>
          </a:p>
          <a:p>
            <a:pPr marL="383540" indent="-383540"/>
            <a:endParaRPr lang="en-US" sz="2800" dirty="0"/>
          </a:p>
          <a:p>
            <a:pPr marL="383540" indent="-383540"/>
            <a:r>
              <a:rPr lang="en-US" sz="2800" dirty="0"/>
              <a:t>What sorts of challenges did you face when grading?</a:t>
            </a:r>
          </a:p>
        </p:txBody>
      </p:sp>
    </p:spTree>
    <p:extLst>
      <p:ext uri="{BB962C8B-B14F-4D97-AF65-F5344CB8AC3E}">
        <p14:creationId xmlns:p14="http://schemas.microsoft.com/office/powerpoint/2010/main" val="34553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137A68B-1C01-4B21-8F62-9F127D170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F369747-2251-C947-A6B7-D639F9D67415}"/>
              </a:ext>
            </a:extLst>
          </p:cNvPr>
          <p:cNvSpPr>
            <a:spLocks noGrp="1"/>
          </p:cNvSpPr>
          <p:nvPr>
            <p:ph type="title"/>
          </p:nvPr>
        </p:nvSpPr>
        <p:spPr>
          <a:xfrm>
            <a:off x="642339" y="1393560"/>
            <a:ext cx="4018839" cy="2035628"/>
          </a:xfrm>
        </p:spPr>
        <p:txBody>
          <a:bodyPr>
            <a:normAutofit/>
          </a:bodyPr>
          <a:lstStyle/>
          <a:p>
            <a:pPr algn="ctr"/>
            <a:r>
              <a:rPr lang="en-US"/>
              <a:t>Myth</a:t>
            </a:r>
          </a:p>
        </p:txBody>
      </p:sp>
      <p:sp>
        <p:nvSpPr>
          <p:cNvPr id="3" name="Content Placeholder 2">
            <a:extLst>
              <a:ext uri="{FF2B5EF4-FFF2-40B4-BE49-F238E27FC236}">
                <a16:creationId xmlns:a16="http://schemas.microsoft.com/office/drawing/2014/main" id="{30AC668B-DC11-9F47-88AC-57E0C69CA94C}"/>
              </a:ext>
            </a:extLst>
          </p:cNvPr>
          <p:cNvSpPr>
            <a:spLocks noGrp="1"/>
          </p:cNvSpPr>
          <p:nvPr>
            <p:ph idx="1"/>
          </p:nvPr>
        </p:nvSpPr>
        <p:spPr>
          <a:xfrm>
            <a:off x="0" y="2764971"/>
            <a:ext cx="5303519" cy="3472543"/>
          </a:xfrm>
        </p:spPr>
        <p:txBody>
          <a:bodyPr>
            <a:normAutofit/>
          </a:bodyPr>
          <a:lstStyle/>
          <a:p>
            <a:pPr marL="0" indent="0" algn="ctr" fontAlgn="base">
              <a:buNone/>
            </a:pPr>
            <a:r>
              <a:rPr lang="en-US" sz="2800"/>
              <a:t>“Students’ writing will improve in direct ​proportion to the amount of time their ​teachers spend on their papers.” ​</a:t>
            </a:r>
          </a:p>
          <a:p>
            <a:pPr marL="0" indent="0" algn="ctr" fontAlgn="base">
              <a:buNone/>
            </a:pPr>
            <a:r>
              <a:rPr lang="en-US" sz="2800"/>
              <a:t>​</a:t>
            </a:r>
          </a:p>
          <a:p>
            <a:pPr marL="0" indent="0" algn="ctr" fontAlgn="base">
              <a:buNone/>
            </a:pPr>
            <a:r>
              <a:rPr lang="en-US" sz="2800"/>
              <a:t>(Hairston 2002)</a:t>
            </a:r>
          </a:p>
          <a:p>
            <a:endParaRPr lang="en-US" sz="1500"/>
          </a:p>
        </p:txBody>
      </p:sp>
      <p:sp>
        <p:nvSpPr>
          <p:cNvPr id="12" name="Rectangle 11">
            <a:extLst>
              <a:ext uri="{FF2B5EF4-FFF2-40B4-BE49-F238E27FC236}">
                <a16:creationId xmlns:a16="http://schemas.microsoft.com/office/drawing/2014/main" id="{87BCBE98-69EA-40E7-B937-FCA553A58D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Graphic 6" descr="Pencil">
            <a:extLst>
              <a:ext uri="{FF2B5EF4-FFF2-40B4-BE49-F238E27FC236}">
                <a16:creationId xmlns:a16="http://schemas.microsoft.com/office/drawing/2014/main" id="{D7BE36F1-AA92-4C63-9197-5FEFF8AFED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683" y="741296"/>
            <a:ext cx="5384074" cy="5384074"/>
          </a:xfrm>
          <a:prstGeom prst="rect">
            <a:avLst/>
          </a:prstGeom>
        </p:spPr>
      </p:pic>
    </p:spTree>
    <p:extLst>
      <p:ext uri="{BB962C8B-B14F-4D97-AF65-F5344CB8AC3E}">
        <p14:creationId xmlns:p14="http://schemas.microsoft.com/office/powerpoint/2010/main" val="900809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8AE395-A225-BE4B-AF9C-FCED2DF5A8CC}"/>
              </a:ext>
            </a:extLst>
          </p:cNvPr>
          <p:cNvSpPr>
            <a:spLocks noGrp="1"/>
          </p:cNvSpPr>
          <p:nvPr>
            <p:ph type="title"/>
          </p:nvPr>
        </p:nvSpPr>
        <p:spPr/>
        <p:txBody>
          <a:bodyPr>
            <a:normAutofit/>
          </a:bodyPr>
          <a:lstStyle/>
          <a:p>
            <a:r>
              <a:rPr lang="en-US" sz="3600" dirty="0"/>
              <a:t>Higher Order Concerns      Lower Order Concerns</a:t>
            </a:r>
          </a:p>
        </p:txBody>
      </p:sp>
      <p:sp>
        <p:nvSpPr>
          <p:cNvPr id="5" name="Content Placeholder 4">
            <a:extLst>
              <a:ext uri="{FF2B5EF4-FFF2-40B4-BE49-F238E27FC236}">
                <a16:creationId xmlns:a16="http://schemas.microsoft.com/office/drawing/2014/main" id="{06A19ED3-D909-9D4A-85EE-39D1E98FEF8D}"/>
              </a:ext>
            </a:extLst>
          </p:cNvPr>
          <p:cNvSpPr>
            <a:spLocks noGrp="1"/>
          </p:cNvSpPr>
          <p:nvPr>
            <p:ph sz="half" idx="1"/>
          </p:nvPr>
        </p:nvSpPr>
        <p:spPr>
          <a:ln>
            <a:noFill/>
          </a:ln>
        </p:spPr>
        <p:txBody>
          <a:bodyPr vert="horz" lIns="91440" tIns="45720" rIns="91440" bIns="45720" rtlCol="0" anchor="t">
            <a:normAutofit fontScale="92500" lnSpcReduction="10000"/>
          </a:bodyPr>
          <a:lstStyle/>
          <a:p>
            <a:pPr marL="383540" indent="-383540" fontAlgn="base">
              <a:buFont typeface="Courier New" panose="020B0503020102020204" pitchFamily="34" charset="0"/>
              <a:buChar char="o"/>
            </a:pPr>
            <a:r>
              <a:rPr lang="en-US">
                <a:ea typeface="+mn-lt"/>
                <a:cs typeface="+mn-lt"/>
              </a:rPr>
              <a:t>Follows assignment? </a:t>
            </a:r>
            <a:endParaRPr lang="en-US"/>
          </a:p>
          <a:p>
            <a:pPr marL="383540" indent="-383540">
              <a:buFont typeface="Courier New" panose="020B0503020102020204" pitchFamily="34" charset="0"/>
              <a:buChar char="o"/>
            </a:pPr>
            <a:r>
              <a:rPr lang="en-US"/>
              <a:t>Thesis statement​</a:t>
            </a:r>
          </a:p>
          <a:p>
            <a:pPr marL="383540" indent="-383540" fontAlgn="base">
              <a:buFont typeface="Courier New" panose="020B0503020102020204" pitchFamily="34" charset="0"/>
              <a:buChar char="o"/>
            </a:pPr>
            <a:r>
              <a:rPr lang="en-US"/>
              <a:t>Quality of argument/ideas​</a:t>
            </a:r>
          </a:p>
          <a:p>
            <a:pPr marL="383540" indent="-383540" fontAlgn="base">
              <a:buFont typeface="Courier New" panose="020B0503020102020204" pitchFamily="34" charset="0"/>
              <a:buChar char="o"/>
            </a:pPr>
            <a:r>
              <a:rPr lang="en-US"/>
              <a:t>Evidence used correctly​</a:t>
            </a:r>
          </a:p>
          <a:p>
            <a:pPr marL="383540" indent="-383540" fontAlgn="base">
              <a:buFont typeface="Courier New" panose="020B0503020102020204" pitchFamily="34" charset="0"/>
              <a:buChar char="o"/>
            </a:pPr>
            <a:r>
              <a:rPr lang="en-US"/>
              <a:t>Logic of conclusions​</a:t>
            </a:r>
          </a:p>
          <a:p>
            <a:pPr marL="383540" indent="-383540" fontAlgn="base">
              <a:buFont typeface="Courier New" panose="020B0503020102020204" pitchFamily="34" charset="0"/>
              <a:buChar char="o"/>
            </a:pPr>
            <a:r>
              <a:rPr lang="en-US"/>
              <a:t>Use of topic sentences​</a:t>
            </a:r>
          </a:p>
          <a:p>
            <a:pPr marL="383540" indent="-383540" fontAlgn="base">
              <a:buFont typeface="Courier New" panose="020B0503020102020204" pitchFamily="34" charset="0"/>
              <a:buChar char="o"/>
            </a:pPr>
            <a:r>
              <a:rPr lang="en-US"/>
              <a:t>Organization of paper​</a:t>
            </a:r>
          </a:p>
          <a:p>
            <a:pPr marL="383540" indent="-383540" fontAlgn="base">
              <a:buFont typeface="Courier New" panose="020B0503020102020204" pitchFamily="34" charset="0"/>
              <a:buChar char="o"/>
            </a:pPr>
            <a:r>
              <a:rPr lang="en-US"/>
              <a:t>Demonstrates understanding of course material</a:t>
            </a:r>
          </a:p>
          <a:p>
            <a:pPr marL="383540" indent="-383540"/>
            <a:endParaRPr lang="en-US"/>
          </a:p>
        </p:txBody>
      </p:sp>
      <p:sp>
        <p:nvSpPr>
          <p:cNvPr id="6" name="Content Placeholder 5">
            <a:extLst>
              <a:ext uri="{FF2B5EF4-FFF2-40B4-BE49-F238E27FC236}">
                <a16:creationId xmlns:a16="http://schemas.microsoft.com/office/drawing/2014/main" id="{27CD9B2C-9FD4-AB4D-9793-79604EA316C2}"/>
              </a:ext>
            </a:extLst>
          </p:cNvPr>
          <p:cNvSpPr>
            <a:spLocks noGrp="1"/>
          </p:cNvSpPr>
          <p:nvPr>
            <p:ph sz="half" idx="2"/>
          </p:nvPr>
        </p:nvSpPr>
        <p:spPr/>
        <p:txBody>
          <a:bodyPr vert="horz" lIns="91440" tIns="45720" rIns="91440" bIns="45720" rtlCol="0" anchor="t">
            <a:normAutofit fontScale="92500" lnSpcReduction="10000"/>
          </a:bodyPr>
          <a:lstStyle/>
          <a:p>
            <a:pPr marL="383540" indent="-383540" fontAlgn="base">
              <a:buFont typeface="Courier New" panose="020B0503020102020204" pitchFamily="34" charset="0"/>
              <a:buChar char="o"/>
            </a:pPr>
            <a:r>
              <a:rPr lang="en-US"/>
              <a:t>Grammar (agreement)​</a:t>
            </a:r>
          </a:p>
          <a:p>
            <a:pPr marL="383540" indent="-383540" fontAlgn="base">
              <a:buFont typeface="Courier New" panose="020B0503020102020204" pitchFamily="34" charset="0"/>
              <a:buChar char="o"/>
            </a:pPr>
            <a:r>
              <a:rPr lang="en-US"/>
              <a:t> Spelling​</a:t>
            </a:r>
          </a:p>
          <a:p>
            <a:pPr marL="383540" indent="-383540" fontAlgn="base">
              <a:buFont typeface="Courier New" panose="020B0503020102020204" pitchFamily="34" charset="0"/>
              <a:buChar char="o"/>
            </a:pPr>
            <a:r>
              <a:rPr lang="en-US"/>
              <a:t> Formatting (font, spacing)​</a:t>
            </a:r>
          </a:p>
          <a:p>
            <a:pPr marL="383540" indent="-383540" fontAlgn="base">
              <a:buFont typeface="Courier New" panose="020B0503020102020204" pitchFamily="34" charset="0"/>
              <a:buChar char="o"/>
            </a:pPr>
            <a:r>
              <a:rPr lang="en-US"/>
              <a:t> Citation​</a:t>
            </a:r>
          </a:p>
          <a:p>
            <a:pPr marL="383540" indent="-383540" fontAlgn="base">
              <a:buFont typeface="Courier New" panose="020B0503020102020204" pitchFamily="34" charset="0"/>
              <a:buChar char="o"/>
            </a:pPr>
            <a:r>
              <a:rPr lang="en-US"/>
              <a:t> Punctuation​</a:t>
            </a:r>
          </a:p>
          <a:p>
            <a:pPr marL="383540" indent="-383540" fontAlgn="base">
              <a:buFont typeface="Courier New" panose="020B0503020102020204" pitchFamily="34" charset="0"/>
              <a:buChar char="o"/>
            </a:pPr>
            <a:r>
              <a:rPr lang="en-US"/>
              <a:t> Sentence structure​</a:t>
            </a:r>
          </a:p>
          <a:p>
            <a:pPr marL="383540" indent="-383540" fontAlgn="base">
              <a:buFont typeface="Courier New" panose="020B0503020102020204" pitchFamily="34" charset="0"/>
              <a:buChar char="o"/>
            </a:pPr>
            <a:r>
              <a:rPr lang="en-US"/>
              <a:t> Vocabulary/word choice​</a:t>
            </a:r>
          </a:p>
          <a:p>
            <a:pPr marL="383540" indent="-383540" fontAlgn="base">
              <a:buFont typeface="Courier New" panose="020B0503020102020204" pitchFamily="34" charset="0"/>
              <a:buChar char="o"/>
            </a:pPr>
            <a:r>
              <a:rPr lang="en-US"/>
              <a:t> Style</a:t>
            </a:r>
          </a:p>
          <a:p>
            <a:pPr marL="383540" indent="-383540"/>
            <a:endParaRPr lang="en-US"/>
          </a:p>
        </p:txBody>
      </p:sp>
      <p:cxnSp>
        <p:nvCxnSpPr>
          <p:cNvPr id="3" name="Straight Arrow Connector 2">
            <a:extLst>
              <a:ext uri="{FF2B5EF4-FFF2-40B4-BE49-F238E27FC236}">
                <a16:creationId xmlns:a16="http://schemas.microsoft.com/office/drawing/2014/main" id="{53539EFE-77C4-4DF4-B880-30D0F8D93C42}"/>
              </a:ext>
            </a:extLst>
          </p:cNvPr>
          <p:cNvCxnSpPr/>
          <p:nvPr/>
        </p:nvCxnSpPr>
        <p:spPr>
          <a:xfrm flipH="1">
            <a:off x="5898417" y="1714579"/>
            <a:ext cx="4838" cy="4784875"/>
          </a:xfrm>
          <a:prstGeom prst="straightConnector1">
            <a:avLst/>
          </a:prstGeom>
          <a:ln w="57150">
            <a:solidFill>
              <a:schemeClr val="tx2">
                <a:lumMod val="90000"/>
                <a:lumOff val="10000"/>
              </a:schemeClr>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095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62C35EA-DD6B-4002-9BBA-E2D26D7EEA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B22D5D43-9570-C74C-9FDC-FD7074545BE7}"/>
              </a:ext>
            </a:extLst>
          </p:cNvPr>
          <p:cNvSpPr>
            <a:spLocks noGrp="1"/>
          </p:cNvSpPr>
          <p:nvPr>
            <p:ph type="title"/>
          </p:nvPr>
        </p:nvSpPr>
        <p:spPr>
          <a:xfrm>
            <a:off x="784743" y="685800"/>
            <a:ext cx="5958837" cy="1485900"/>
          </a:xfrm>
        </p:spPr>
        <p:txBody>
          <a:bodyPr>
            <a:normAutofit/>
          </a:bodyPr>
          <a:lstStyle/>
          <a:p>
            <a:pPr algn="ctr"/>
            <a:r>
              <a:rPr lang="en-US" dirty="0"/>
              <a:t>Revisiting the grading activity</a:t>
            </a:r>
          </a:p>
        </p:txBody>
      </p:sp>
      <p:sp>
        <p:nvSpPr>
          <p:cNvPr id="6" name="Content Placeholder 5">
            <a:extLst>
              <a:ext uri="{FF2B5EF4-FFF2-40B4-BE49-F238E27FC236}">
                <a16:creationId xmlns:a16="http://schemas.microsoft.com/office/drawing/2014/main" id="{B4D51F11-9A20-BB44-994D-300C7B55697F}"/>
              </a:ext>
            </a:extLst>
          </p:cNvPr>
          <p:cNvSpPr>
            <a:spLocks noGrp="1"/>
          </p:cNvSpPr>
          <p:nvPr>
            <p:ph idx="1"/>
          </p:nvPr>
        </p:nvSpPr>
        <p:spPr>
          <a:xfrm>
            <a:off x="784743" y="2286000"/>
            <a:ext cx="5958837" cy="3581400"/>
          </a:xfrm>
        </p:spPr>
        <p:txBody>
          <a:bodyPr vert="horz" lIns="91440" tIns="45720" rIns="91440" bIns="45720" rtlCol="0" anchor="t">
            <a:normAutofit/>
          </a:bodyPr>
          <a:lstStyle/>
          <a:p>
            <a:pPr marL="0" indent="0" algn="ctr">
              <a:buNone/>
            </a:pPr>
            <a:r>
              <a:rPr lang="en-US" sz="2800" dirty="0"/>
              <a:t>Write the student a brief end comment taking into consideration the distinction between higher and lower order concerns</a:t>
            </a:r>
            <a:endParaRPr lang="en-US" dirty="0"/>
          </a:p>
        </p:txBody>
      </p:sp>
      <p:sp>
        <p:nvSpPr>
          <p:cNvPr id="15" name="Rectangle 14">
            <a:extLst>
              <a:ext uri="{FF2B5EF4-FFF2-40B4-BE49-F238E27FC236}">
                <a16:creationId xmlns:a16="http://schemas.microsoft.com/office/drawing/2014/main" id="{683D7A4D-0B68-47B2-A27E-7CBA16304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Graphic 9" descr="Document">
            <a:extLst>
              <a:ext uri="{FF2B5EF4-FFF2-40B4-BE49-F238E27FC236}">
                <a16:creationId xmlns:a16="http://schemas.microsoft.com/office/drawing/2014/main" id="{09F39131-D60F-48B3-90CA-4111381A08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52340" y="1778834"/>
            <a:ext cx="3299579" cy="3299579"/>
          </a:xfrm>
          <a:prstGeom prst="rect">
            <a:avLst/>
          </a:prstGeom>
        </p:spPr>
      </p:pic>
    </p:spTree>
    <p:extLst>
      <p:ext uri="{BB962C8B-B14F-4D97-AF65-F5344CB8AC3E}">
        <p14:creationId xmlns:p14="http://schemas.microsoft.com/office/powerpoint/2010/main" val="36909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8AE395-A225-BE4B-AF9C-FCED2DF5A8CC}"/>
              </a:ext>
            </a:extLst>
          </p:cNvPr>
          <p:cNvSpPr>
            <a:spLocks noGrp="1"/>
          </p:cNvSpPr>
          <p:nvPr>
            <p:ph type="title"/>
          </p:nvPr>
        </p:nvSpPr>
        <p:spPr/>
        <p:txBody>
          <a:bodyPr>
            <a:normAutofit/>
          </a:bodyPr>
          <a:lstStyle/>
          <a:p>
            <a:r>
              <a:rPr lang="en-US" sz="3600" dirty="0"/>
              <a:t>Higher Order Concerns      Lower Order Concerns</a:t>
            </a:r>
          </a:p>
        </p:txBody>
      </p:sp>
      <p:sp>
        <p:nvSpPr>
          <p:cNvPr id="5" name="Content Placeholder 4">
            <a:extLst>
              <a:ext uri="{FF2B5EF4-FFF2-40B4-BE49-F238E27FC236}">
                <a16:creationId xmlns:a16="http://schemas.microsoft.com/office/drawing/2014/main" id="{06A19ED3-D909-9D4A-85EE-39D1E98FEF8D}"/>
              </a:ext>
            </a:extLst>
          </p:cNvPr>
          <p:cNvSpPr>
            <a:spLocks noGrp="1"/>
          </p:cNvSpPr>
          <p:nvPr>
            <p:ph sz="half" idx="1"/>
          </p:nvPr>
        </p:nvSpPr>
        <p:spPr>
          <a:ln>
            <a:noFill/>
          </a:ln>
        </p:spPr>
        <p:txBody>
          <a:bodyPr vert="horz" lIns="91440" tIns="45720" rIns="91440" bIns="45720" rtlCol="0" anchor="t">
            <a:normAutofit fontScale="92500" lnSpcReduction="10000"/>
          </a:bodyPr>
          <a:lstStyle/>
          <a:p>
            <a:pPr marL="383540" indent="-383540" fontAlgn="base">
              <a:buFont typeface="Courier New" panose="020B0503020102020204" pitchFamily="34" charset="0"/>
              <a:buChar char="o"/>
            </a:pPr>
            <a:r>
              <a:rPr lang="en-US">
                <a:ea typeface="+mn-lt"/>
                <a:cs typeface="+mn-lt"/>
              </a:rPr>
              <a:t>Follows assignment? </a:t>
            </a:r>
            <a:endParaRPr lang="en-US"/>
          </a:p>
          <a:p>
            <a:pPr marL="383540" indent="-383540">
              <a:buFont typeface="Courier New" panose="020B0503020102020204" pitchFamily="34" charset="0"/>
              <a:buChar char="o"/>
            </a:pPr>
            <a:r>
              <a:rPr lang="en-US"/>
              <a:t>Thesis statement​</a:t>
            </a:r>
          </a:p>
          <a:p>
            <a:pPr marL="383540" indent="-383540" fontAlgn="base">
              <a:buFont typeface="Courier New" panose="020B0503020102020204" pitchFamily="34" charset="0"/>
              <a:buChar char="o"/>
            </a:pPr>
            <a:r>
              <a:rPr lang="en-US"/>
              <a:t>Quality of argument/ideas​</a:t>
            </a:r>
          </a:p>
          <a:p>
            <a:pPr marL="383540" indent="-383540" fontAlgn="base">
              <a:buFont typeface="Courier New" panose="020B0503020102020204" pitchFamily="34" charset="0"/>
              <a:buChar char="o"/>
            </a:pPr>
            <a:r>
              <a:rPr lang="en-US"/>
              <a:t>Evidence used correctly​</a:t>
            </a:r>
          </a:p>
          <a:p>
            <a:pPr marL="383540" indent="-383540" fontAlgn="base">
              <a:buFont typeface="Courier New" panose="020B0503020102020204" pitchFamily="34" charset="0"/>
              <a:buChar char="o"/>
            </a:pPr>
            <a:r>
              <a:rPr lang="en-US"/>
              <a:t>Logic of conclusions​</a:t>
            </a:r>
          </a:p>
          <a:p>
            <a:pPr marL="383540" indent="-383540" fontAlgn="base">
              <a:buFont typeface="Courier New" panose="020B0503020102020204" pitchFamily="34" charset="0"/>
              <a:buChar char="o"/>
            </a:pPr>
            <a:r>
              <a:rPr lang="en-US"/>
              <a:t>Use of topic sentences​</a:t>
            </a:r>
          </a:p>
          <a:p>
            <a:pPr marL="383540" indent="-383540" fontAlgn="base">
              <a:buFont typeface="Courier New" panose="020B0503020102020204" pitchFamily="34" charset="0"/>
              <a:buChar char="o"/>
            </a:pPr>
            <a:r>
              <a:rPr lang="en-US"/>
              <a:t>Organization of paper​</a:t>
            </a:r>
          </a:p>
          <a:p>
            <a:pPr marL="383540" indent="-383540" fontAlgn="base">
              <a:buFont typeface="Courier New" panose="020B0503020102020204" pitchFamily="34" charset="0"/>
              <a:buChar char="o"/>
            </a:pPr>
            <a:r>
              <a:rPr lang="en-US"/>
              <a:t>Demonstrates understanding of course material</a:t>
            </a:r>
          </a:p>
          <a:p>
            <a:pPr marL="383540" indent="-383540"/>
            <a:endParaRPr lang="en-US"/>
          </a:p>
        </p:txBody>
      </p:sp>
      <p:sp>
        <p:nvSpPr>
          <p:cNvPr id="6" name="Content Placeholder 5">
            <a:extLst>
              <a:ext uri="{FF2B5EF4-FFF2-40B4-BE49-F238E27FC236}">
                <a16:creationId xmlns:a16="http://schemas.microsoft.com/office/drawing/2014/main" id="{27CD9B2C-9FD4-AB4D-9793-79604EA316C2}"/>
              </a:ext>
            </a:extLst>
          </p:cNvPr>
          <p:cNvSpPr>
            <a:spLocks noGrp="1"/>
          </p:cNvSpPr>
          <p:nvPr>
            <p:ph sz="half" idx="2"/>
          </p:nvPr>
        </p:nvSpPr>
        <p:spPr/>
        <p:txBody>
          <a:bodyPr vert="horz" lIns="91440" tIns="45720" rIns="91440" bIns="45720" rtlCol="0" anchor="t">
            <a:normAutofit fontScale="92500" lnSpcReduction="10000"/>
          </a:bodyPr>
          <a:lstStyle/>
          <a:p>
            <a:pPr marL="383540" indent="-383540" fontAlgn="base">
              <a:buFont typeface="Courier New" panose="020B0503020102020204" pitchFamily="34" charset="0"/>
              <a:buChar char="o"/>
            </a:pPr>
            <a:r>
              <a:rPr lang="en-US"/>
              <a:t>Grammar (agreement)​</a:t>
            </a:r>
          </a:p>
          <a:p>
            <a:pPr marL="383540" indent="-383540" fontAlgn="base">
              <a:buFont typeface="Courier New" panose="020B0503020102020204" pitchFamily="34" charset="0"/>
              <a:buChar char="o"/>
            </a:pPr>
            <a:r>
              <a:rPr lang="en-US"/>
              <a:t> Spelling​</a:t>
            </a:r>
          </a:p>
          <a:p>
            <a:pPr marL="383540" indent="-383540" fontAlgn="base">
              <a:buFont typeface="Courier New" panose="020B0503020102020204" pitchFamily="34" charset="0"/>
              <a:buChar char="o"/>
            </a:pPr>
            <a:r>
              <a:rPr lang="en-US"/>
              <a:t> Formatting (font, spacing)​</a:t>
            </a:r>
          </a:p>
          <a:p>
            <a:pPr marL="383540" indent="-383540" fontAlgn="base">
              <a:buFont typeface="Courier New" panose="020B0503020102020204" pitchFamily="34" charset="0"/>
              <a:buChar char="o"/>
            </a:pPr>
            <a:r>
              <a:rPr lang="en-US"/>
              <a:t> Citation​</a:t>
            </a:r>
          </a:p>
          <a:p>
            <a:pPr marL="383540" indent="-383540" fontAlgn="base">
              <a:buFont typeface="Courier New" panose="020B0503020102020204" pitchFamily="34" charset="0"/>
              <a:buChar char="o"/>
            </a:pPr>
            <a:r>
              <a:rPr lang="en-US"/>
              <a:t> Punctuation​</a:t>
            </a:r>
          </a:p>
          <a:p>
            <a:pPr marL="383540" indent="-383540" fontAlgn="base">
              <a:buFont typeface="Courier New" panose="020B0503020102020204" pitchFamily="34" charset="0"/>
              <a:buChar char="o"/>
            </a:pPr>
            <a:r>
              <a:rPr lang="en-US"/>
              <a:t> Sentence structure​</a:t>
            </a:r>
          </a:p>
          <a:p>
            <a:pPr marL="383540" indent="-383540" fontAlgn="base">
              <a:buFont typeface="Courier New" panose="020B0503020102020204" pitchFamily="34" charset="0"/>
              <a:buChar char="o"/>
            </a:pPr>
            <a:r>
              <a:rPr lang="en-US"/>
              <a:t> Vocabulary/word choice​</a:t>
            </a:r>
          </a:p>
          <a:p>
            <a:pPr marL="383540" indent="-383540" fontAlgn="base">
              <a:buFont typeface="Courier New" panose="020B0503020102020204" pitchFamily="34" charset="0"/>
              <a:buChar char="o"/>
            </a:pPr>
            <a:r>
              <a:rPr lang="en-US"/>
              <a:t> Style</a:t>
            </a:r>
          </a:p>
          <a:p>
            <a:pPr marL="383540" indent="-383540"/>
            <a:endParaRPr lang="en-US"/>
          </a:p>
        </p:txBody>
      </p:sp>
      <p:cxnSp>
        <p:nvCxnSpPr>
          <p:cNvPr id="3" name="Straight Arrow Connector 2">
            <a:extLst>
              <a:ext uri="{FF2B5EF4-FFF2-40B4-BE49-F238E27FC236}">
                <a16:creationId xmlns:a16="http://schemas.microsoft.com/office/drawing/2014/main" id="{53539EFE-77C4-4DF4-B880-30D0F8D93C42}"/>
              </a:ext>
            </a:extLst>
          </p:cNvPr>
          <p:cNvCxnSpPr/>
          <p:nvPr/>
        </p:nvCxnSpPr>
        <p:spPr>
          <a:xfrm flipH="1">
            <a:off x="5898417" y="1714579"/>
            <a:ext cx="4838" cy="4784875"/>
          </a:xfrm>
          <a:prstGeom prst="straightConnector1">
            <a:avLst/>
          </a:prstGeom>
          <a:ln w="57150">
            <a:solidFill>
              <a:schemeClr val="tx2">
                <a:lumMod val="90000"/>
                <a:lumOff val="10000"/>
              </a:schemeClr>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21754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CBA-7163-42FC-A5FD-76F31E95761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1A75B8E-DC40-421F-8A9F-B4F55ACB51B8}"/>
              </a:ext>
            </a:extLst>
          </p:cNvPr>
          <p:cNvSpPr>
            <a:spLocks noGrp="1"/>
          </p:cNvSpPr>
          <p:nvPr>
            <p:ph idx="1"/>
          </p:nvPr>
        </p:nvSpPr>
        <p:spPr/>
        <p:txBody>
          <a:bodyPr vert="horz" lIns="91440" tIns="45720" rIns="91440" bIns="45720" rtlCol="0" anchor="t">
            <a:normAutofit/>
          </a:bodyPr>
          <a:lstStyle/>
          <a:p>
            <a:pPr marL="383540" indent="-383540"/>
            <a:r>
              <a:rPr lang="en-US" sz="2800" dirty="0">
                <a:ea typeface="+mn-lt"/>
                <a:cs typeface="+mn-lt"/>
              </a:rPr>
              <a:t>What kinds of higher order concerns did you find yourself focusing on? What kinds of lower order concerns? Did you clearly place emphasis on one type over the other in your end comment?</a:t>
            </a:r>
            <a:endParaRPr lang="en-US" sz="2800" dirty="0"/>
          </a:p>
        </p:txBody>
      </p:sp>
    </p:spTree>
    <p:extLst>
      <p:ext uri="{BB962C8B-B14F-4D97-AF65-F5344CB8AC3E}">
        <p14:creationId xmlns:p14="http://schemas.microsoft.com/office/powerpoint/2010/main" val="78563322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{B5BE966A-5640-9242-985A-5D68A49A9E86}tf10001072</Template>
  <TotalTime>1758</TotalTime>
  <Words>2093</Words>
  <Application>Microsoft Office PowerPoint</Application>
  <PresentationFormat>Widescreen</PresentationFormat>
  <Paragraphs>303</Paragraphs>
  <Slides>26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Courier New</vt:lpstr>
      <vt:lpstr>Franklin Gothic Book</vt:lpstr>
      <vt:lpstr>Times New Roman</vt:lpstr>
      <vt:lpstr>Crop</vt:lpstr>
      <vt:lpstr>Minimal Marking AND Effective Grading </vt:lpstr>
      <vt:lpstr>Workshop Goals</vt:lpstr>
      <vt:lpstr>Activity</vt:lpstr>
      <vt:lpstr>Discussion</vt:lpstr>
      <vt:lpstr>Myth</vt:lpstr>
      <vt:lpstr>Higher Order Concerns      Lower Order Concerns</vt:lpstr>
      <vt:lpstr>Revisiting the grading activity</vt:lpstr>
      <vt:lpstr>Higher Order Concerns      Lower Order Concerns</vt:lpstr>
      <vt:lpstr>Discussion</vt:lpstr>
      <vt:lpstr>Utilize WAC Principles</vt:lpstr>
      <vt:lpstr>Lay the Foundation</vt:lpstr>
      <vt:lpstr>Strategy for Grading Preparation: the Possibilities of Peer Review</vt:lpstr>
      <vt:lpstr>Instructor Feedback: General Themes</vt:lpstr>
      <vt:lpstr>Roles of Grading</vt:lpstr>
      <vt:lpstr>Minimal Marking</vt:lpstr>
      <vt:lpstr>Strategies for Grading</vt:lpstr>
      <vt:lpstr>PowerPoint Presentation</vt:lpstr>
      <vt:lpstr>Example: Over marking</vt:lpstr>
      <vt:lpstr>Supportive Responding</vt:lpstr>
      <vt:lpstr>Example: Supportive Responding</vt:lpstr>
      <vt:lpstr>Types of Feedback</vt:lpstr>
      <vt:lpstr>PowerPoint Presentation</vt:lpstr>
      <vt:lpstr>Conclusion</vt:lpstr>
      <vt:lpstr>Portfolio assignment</vt:lpstr>
      <vt:lpstr>Remaining steps for WI Certification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Grading and Minimal Marking</dc:title>
  <dc:creator>Microsoft Office User</dc:creator>
  <cp:lastModifiedBy>Zach Lloyd</cp:lastModifiedBy>
  <cp:revision>34</cp:revision>
  <dcterms:created xsi:type="dcterms:W3CDTF">2018-11-03T15:43:55Z</dcterms:created>
  <dcterms:modified xsi:type="dcterms:W3CDTF">2021-04-15T19:14:48Z</dcterms:modified>
</cp:coreProperties>
</file>