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22"/>
  </p:notesMasterIdLst>
  <p:sldIdLst>
    <p:sldId id="256" r:id="rId2"/>
    <p:sldId id="286" r:id="rId3"/>
    <p:sldId id="288" r:id="rId4"/>
    <p:sldId id="257" r:id="rId5"/>
    <p:sldId id="260" r:id="rId6"/>
    <p:sldId id="287" r:id="rId7"/>
    <p:sldId id="283" r:id="rId8"/>
    <p:sldId id="266" r:id="rId9"/>
    <p:sldId id="267" r:id="rId10"/>
    <p:sldId id="268" r:id="rId11"/>
    <p:sldId id="269" r:id="rId12"/>
    <p:sldId id="289" r:id="rId13"/>
    <p:sldId id="284" r:id="rId14"/>
    <p:sldId id="291" r:id="rId15"/>
    <p:sldId id="271" r:id="rId16"/>
    <p:sldId id="273" r:id="rId17"/>
    <p:sldId id="285" r:id="rId18"/>
    <p:sldId id="261" r:id="rId19"/>
    <p:sldId id="290" r:id="rId20"/>
    <p:sldId id="281" r:id="rId21"/>
  </p:sldIdLst>
  <p:sldSz cx="12192000" cy="6858000"/>
  <p:notesSz cx="6858000" cy="9429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9577" autoAdjust="0"/>
  </p:normalViewPr>
  <p:slideViewPr>
    <p:cSldViewPr snapToGrid="0">
      <p:cViewPr varScale="1">
        <p:scale>
          <a:sx n="97" d="100"/>
          <a:sy n="97" d="100"/>
        </p:scale>
        <p:origin x="11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28929-3F37-1046-8F44-720642F9DF25}" type="datetimeFigureOut">
              <a:rPr lang="en-US" smtClean="0"/>
              <a:t>3/18/21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7AABE6-D9B8-8640-9D7F-0AE1DBF4CA5A}" type="slidenum">
              <a:rPr lang="en-US" smtClean="0"/>
              <a:t>‹#›</a:t>
            </a:fld>
            <a:endParaRPr lang="en-US"/>
          </a:p>
        </p:txBody>
      </p:sp>
    </p:spTree>
    <p:extLst>
      <p:ext uri="{BB962C8B-B14F-4D97-AF65-F5344CB8AC3E}">
        <p14:creationId xmlns:p14="http://schemas.microsoft.com/office/powerpoint/2010/main" val="13354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1</a:t>
            </a:fld>
            <a:endParaRPr lang="en-US" dirty="0"/>
          </a:p>
        </p:txBody>
      </p:sp>
    </p:spTree>
    <p:extLst>
      <p:ext uri="{BB962C8B-B14F-4D97-AF65-F5344CB8AC3E}">
        <p14:creationId xmlns:p14="http://schemas.microsoft.com/office/powerpoint/2010/main" val="660780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10</a:t>
            </a:fld>
            <a:endParaRPr lang="en-US"/>
          </a:p>
        </p:txBody>
      </p:sp>
    </p:spTree>
    <p:extLst>
      <p:ext uri="{BB962C8B-B14F-4D97-AF65-F5344CB8AC3E}">
        <p14:creationId xmlns:p14="http://schemas.microsoft.com/office/powerpoint/2010/main" val="649000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Note that samples are available on our website!!!</a:t>
            </a:r>
          </a:p>
        </p:txBody>
      </p:sp>
      <p:sp>
        <p:nvSpPr>
          <p:cNvPr id="4" name="Slide Number Placeholder 3"/>
          <p:cNvSpPr>
            <a:spLocks noGrp="1"/>
          </p:cNvSpPr>
          <p:nvPr>
            <p:ph type="sldNum" sz="quarter" idx="5"/>
          </p:nvPr>
        </p:nvSpPr>
        <p:spPr/>
        <p:txBody>
          <a:bodyPr/>
          <a:lstStyle/>
          <a:p>
            <a:fld id="{9E7AABE6-D9B8-8640-9D7F-0AE1DBF4CA5A}" type="slidenum">
              <a:rPr lang="en-US" smtClean="0"/>
              <a:t>11</a:t>
            </a:fld>
            <a:endParaRPr lang="en-US"/>
          </a:p>
        </p:txBody>
      </p:sp>
    </p:spTree>
    <p:extLst>
      <p:ext uri="{BB962C8B-B14F-4D97-AF65-F5344CB8AC3E}">
        <p14:creationId xmlns:p14="http://schemas.microsoft.com/office/powerpoint/2010/main" val="1133540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12</a:t>
            </a:fld>
            <a:endParaRPr lang="en-US"/>
          </a:p>
        </p:txBody>
      </p:sp>
    </p:spTree>
    <p:extLst>
      <p:ext uri="{BB962C8B-B14F-4D97-AF65-F5344CB8AC3E}">
        <p14:creationId xmlns:p14="http://schemas.microsoft.com/office/powerpoint/2010/main" val="1057558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9E7AABE6-D9B8-8640-9D7F-0AE1DBF4CA5A}" type="slidenum">
              <a:rPr lang="en-US" smtClean="0"/>
              <a:t>13</a:t>
            </a:fld>
            <a:endParaRPr lang="en-US"/>
          </a:p>
        </p:txBody>
      </p:sp>
    </p:spTree>
    <p:extLst>
      <p:ext uri="{BB962C8B-B14F-4D97-AF65-F5344CB8AC3E}">
        <p14:creationId xmlns:p14="http://schemas.microsoft.com/office/powerpoint/2010/main" val="807925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7AABE6-D9B8-8640-9D7F-0AE1DBF4CA5A}" type="slidenum">
              <a:rPr lang="en-US" smtClean="0"/>
              <a:t>14</a:t>
            </a:fld>
            <a:endParaRPr lang="en-US"/>
          </a:p>
        </p:txBody>
      </p:sp>
    </p:spTree>
    <p:extLst>
      <p:ext uri="{BB962C8B-B14F-4D97-AF65-F5344CB8AC3E}">
        <p14:creationId xmlns:p14="http://schemas.microsoft.com/office/powerpoint/2010/main" val="2483293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7AABE6-D9B8-8640-9D7F-0AE1DBF4CA5A}" type="slidenum">
              <a:rPr lang="en-US" smtClean="0"/>
              <a:t>15</a:t>
            </a:fld>
            <a:endParaRPr lang="en-US"/>
          </a:p>
        </p:txBody>
      </p:sp>
    </p:spTree>
    <p:extLst>
      <p:ext uri="{BB962C8B-B14F-4D97-AF65-F5344CB8AC3E}">
        <p14:creationId xmlns:p14="http://schemas.microsoft.com/office/powerpoint/2010/main" val="9459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16</a:t>
            </a:fld>
            <a:endParaRPr lang="en-US"/>
          </a:p>
        </p:txBody>
      </p:sp>
    </p:spTree>
    <p:extLst>
      <p:ext uri="{BB962C8B-B14F-4D97-AF65-F5344CB8AC3E}">
        <p14:creationId xmlns:p14="http://schemas.microsoft.com/office/powerpoint/2010/main" val="1740342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9E7AABE6-D9B8-8640-9D7F-0AE1DBF4CA5A}" type="slidenum">
              <a:rPr lang="en-US" smtClean="0"/>
              <a:t>17</a:t>
            </a:fld>
            <a:endParaRPr lang="en-US"/>
          </a:p>
        </p:txBody>
      </p:sp>
    </p:spTree>
    <p:extLst>
      <p:ext uri="{BB962C8B-B14F-4D97-AF65-F5344CB8AC3E}">
        <p14:creationId xmlns:p14="http://schemas.microsoft.com/office/powerpoint/2010/main" val="2516659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9E7AABE6-D9B8-8640-9D7F-0AE1DBF4CA5A}" type="slidenum">
              <a:rPr lang="en-US" smtClean="0"/>
              <a:t>18</a:t>
            </a:fld>
            <a:endParaRPr lang="en-US"/>
          </a:p>
        </p:txBody>
      </p:sp>
    </p:spTree>
    <p:extLst>
      <p:ext uri="{BB962C8B-B14F-4D97-AF65-F5344CB8AC3E}">
        <p14:creationId xmlns:p14="http://schemas.microsoft.com/office/powerpoint/2010/main" val="2536563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7AABE6-D9B8-8640-9D7F-0AE1DBF4CA5A}" type="slidenum">
              <a:rPr lang="en-US" smtClean="0"/>
              <a:t>20</a:t>
            </a:fld>
            <a:endParaRPr lang="en-US"/>
          </a:p>
        </p:txBody>
      </p:sp>
    </p:spTree>
    <p:extLst>
      <p:ext uri="{BB962C8B-B14F-4D97-AF65-F5344CB8AC3E}">
        <p14:creationId xmlns:p14="http://schemas.microsoft.com/office/powerpoint/2010/main" val="1084841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7AABE6-D9B8-8640-9D7F-0AE1DBF4CA5A}" type="slidenum">
              <a:rPr lang="en-US" smtClean="0"/>
              <a:t>2</a:t>
            </a:fld>
            <a:endParaRPr lang="en-US" dirty="0"/>
          </a:p>
        </p:txBody>
      </p:sp>
    </p:spTree>
    <p:extLst>
      <p:ext uri="{BB962C8B-B14F-4D97-AF65-F5344CB8AC3E}">
        <p14:creationId xmlns:p14="http://schemas.microsoft.com/office/powerpoint/2010/main" val="3396629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3</a:t>
            </a:fld>
            <a:endParaRPr lang="en-US" dirty="0"/>
          </a:p>
        </p:txBody>
      </p:sp>
    </p:spTree>
    <p:extLst>
      <p:ext uri="{BB962C8B-B14F-4D97-AF65-F5344CB8AC3E}">
        <p14:creationId xmlns:p14="http://schemas.microsoft.com/office/powerpoint/2010/main" val="52208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sz="2200"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4</a:t>
            </a:fld>
            <a:endParaRPr lang="en-US" dirty="0"/>
          </a:p>
        </p:txBody>
      </p:sp>
    </p:spTree>
    <p:extLst>
      <p:ext uri="{BB962C8B-B14F-4D97-AF65-F5344CB8AC3E}">
        <p14:creationId xmlns:p14="http://schemas.microsoft.com/office/powerpoint/2010/main" val="303360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7AABE6-D9B8-8640-9D7F-0AE1DBF4CA5A}" type="slidenum">
              <a:rPr lang="en-US" smtClean="0"/>
              <a:t>5</a:t>
            </a:fld>
            <a:endParaRPr lang="en-US" dirty="0"/>
          </a:p>
        </p:txBody>
      </p:sp>
    </p:spTree>
    <p:extLst>
      <p:ext uri="{BB962C8B-B14F-4D97-AF65-F5344CB8AC3E}">
        <p14:creationId xmlns:p14="http://schemas.microsoft.com/office/powerpoint/2010/main" val="4280330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6</a:t>
            </a:fld>
            <a:endParaRPr lang="en-US" dirty="0"/>
          </a:p>
        </p:txBody>
      </p:sp>
    </p:spTree>
    <p:extLst>
      <p:ext uri="{BB962C8B-B14F-4D97-AF65-F5344CB8AC3E}">
        <p14:creationId xmlns:p14="http://schemas.microsoft.com/office/powerpoint/2010/main" val="151394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7AABE6-D9B8-8640-9D7F-0AE1DBF4CA5A}" type="slidenum">
              <a:rPr lang="en-US" smtClean="0"/>
              <a:t>7</a:t>
            </a:fld>
            <a:endParaRPr lang="en-US" dirty="0"/>
          </a:p>
        </p:txBody>
      </p:sp>
    </p:spTree>
    <p:extLst>
      <p:ext uri="{BB962C8B-B14F-4D97-AF65-F5344CB8AC3E}">
        <p14:creationId xmlns:p14="http://schemas.microsoft.com/office/powerpoint/2010/main" val="1033713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8</a:t>
            </a:fld>
            <a:endParaRPr lang="en-US"/>
          </a:p>
        </p:txBody>
      </p:sp>
    </p:spTree>
    <p:extLst>
      <p:ext uri="{BB962C8B-B14F-4D97-AF65-F5344CB8AC3E}">
        <p14:creationId xmlns:p14="http://schemas.microsoft.com/office/powerpoint/2010/main" val="1769121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9E7AABE6-D9B8-8640-9D7F-0AE1DBF4CA5A}" type="slidenum">
              <a:rPr lang="en-US" smtClean="0"/>
              <a:t>9</a:t>
            </a:fld>
            <a:endParaRPr lang="en-US"/>
          </a:p>
        </p:txBody>
      </p:sp>
    </p:spTree>
    <p:extLst>
      <p:ext uri="{BB962C8B-B14F-4D97-AF65-F5344CB8AC3E}">
        <p14:creationId xmlns:p14="http://schemas.microsoft.com/office/powerpoint/2010/main" val="767932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617BC91-ABC9-4C73-B31D-7020A6E8D022}" type="datetime1">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099493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7E83CB-50E0-49F1-BCD9-947CFDCC99B7}" type="datetime1">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9594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E50B36-DB6A-45BA-B74E-429212D3643D}" type="datetime1">
              <a:rPr lang="en-US" smtClean="0"/>
              <a:t>3/18/21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7943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8BF483-5881-48F7-A77A-834DC8CF2B58}" type="datetime1">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48484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78B9A8A-5F81-49E2-AC86-811F5B08BE79}" type="datetime1">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774649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D62862-6059-41AC-89F7-C9B71961B578}" type="datetime1">
              <a:rPr lang="en-US" smtClean="0"/>
              <a:t>3/18/21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3888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76B1236-AA4B-422F-847B-096FD9DFEF35}" type="datetime1">
              <a:rPr lang="en-US" smtClean="0"/>
              <a:t>3/18/21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8083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30A8F9-4100-459C-A9B2-A00CAE5A46A1}" type="datetime1">
              <a:rPr lang="en-US" smtClean="0"/>
              <a:t>3/18/21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36996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B27C1-0605-41CD-9F89-0A2C4EBE69CB}" type="datetime1">
              <a:rPr lang="en-US" smtClean="0"/>
              <a:t>3/18/21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591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6179327-F7F3-4169-9759-37F322638AE6}" type="datetime1">
              <a:rPr lang="en-US" smtClean="0"/>
              <a:t>3/18/21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38771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61D659A-4F8C-45F3-B3D2-5685317F2891}" type="datetime1">
              <a:rPr lang="en-US" smtClean="0"/>
              <a:t>3/18/21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7197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5FE4A1E-8FCE-4ED2-9135-7D47D6CB8108}" type="datetime1">
              <a:rPr lang="en-US" smtClean="0"/>
              <a:t>3/18/21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6157216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openlab.citytech.cuny.edu/writingacrossthecurriculum/writing-intensive-certified-facul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8D508C-A317-451C-AB61-8A699E3570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1406"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600200" y="2567226"/>
            <a:ext cx="8991600" cy="1723549"/>
          </a:xfrm>
        </p:spPr>
        <p:txBody>
          <a:bodyPr>
            <a:normAutofit/>
          </a:bodyPr>
          <a:lstStyle/>
          <a:p>
            <a:r>
              <a:rPr lang="en-US" sz="4000" dirty="0"/>
              <a:t>Developing Your WI Syllabus</a:t>
            </a:r>
          </a:p>
        </p:txBody>
      </p:sp>
      <p:sp>
        <p:nvSpPr>
          <p:cNvPr id="3" name="Subtitle 2"/>
          <p:cNvSpPr>
            <a:spLocks noGrp="1"/>
          </p:cNvSpPr>
          <p:nvPr>
            <p:ph type="subTitle" idx="1"/>
          </p:nvPr>
        </p:nvSpPr>
        <p:spPr>
          <a:xfrm>
            <a:off x="5556738" y="4740812"/>
            <a:ext cx="6469511" cy="1947736"/>
          </a:xfrm>
        </p:spPr>
        <p:txBody>
          <a:bodyPr>
            <a:noAutofit/>
          </a:bodyPr>
          <a:lstStyle/>
          <a:p>
            <a:pPr algn="r"/>
            <a:r>
              <a:rPr lang="en-US" sz="2400" dirty="0">
                <a:solidFill>
                  <a:srgbClr val="FFFFFF"/>
                </a:solidFill>
              </a:rPr>
              <a:t>By Iris Strangmann and Alex Werner</a:t>
            </a:r>
          </a:p>
          <a:p>
            <a:pPr algn="r"/>
            <a:r>
              <a:rPr lang="en-US" sz="2400" dirty="0">
                <a:solidFill>
                  <a:srgbClr val="FFFFFF"/>
                </a:solidFill>
              </a:rPr>
              <a:t>Writing Across the Curriculum – City Tech</a:t>
            </a:r>
          </a:p>
          <a:p>
            <a:pPr algn="r"/>
            <a:r>
              <a:rPr lang="en-US" sz="2400" dirty="0">
                <a:solidFill>
                  <a:srgbClr val="FFFFFF"/>
                </a:solidFill>
              </a:rPr>
              <a:t>March 18</a:t>
            </a:r>
            <a:r>
              <a:rPr lang="en-US" sz="2400" baseline="30000" dirty="0">
                <a:solidFill>
                  <a:srgbClr val="FFFFFF"/>
                </a:solidFill>
              </a:rPr>
              <a:t>th</a:t>
            </a:r>
            <a:r>
              <a:rPr lang="en-US" sz="2400" dirty="0">
                <a:solidFill>
                  <a:srgbClr val="FFFFFF"/>
                </a:solidFill>
              </a:rPr>
              <a:t> 2021 </a:t>
            </a:r>
          </a:p>
        </p:txBody>
      </p:sp>
      <p:pic>
        <p:nvPicPr>
          <p:cNvPr id="14" name="Picture 13" descr="A picture containing text&#10;&#10;Description automatically generated">
            <a:extLst>
              <a:ext uri="{FF2B5EF4-FFF2-40B4-BE49-F238E27FC236}">
                <a16:creationId xmlns:a16="http://schemas.microsoft.com/office/drawing/2014/main" id="{A6A32B2F-71A2-4AF9-B1BD-7FC1685DD268}"/>
              </a:ext>
            </a:extLst>
          </p:cNvPr>
          <p:cNvPicPr>
            <a:picLocks noChangeAspect="1"/>
          </p:cNvPicPr>
          <p:nvPr/>
        </p:nvPicPr>
        <p:blipFill>
          <a:blip r:embed="rId3"/>
          <a:stretch>
            <a:fillRect/>
          </a:stretch>
        </p:blipFill>
        <p:spPr>
          <a:xfrm>
            <a:off x="386627" y="296061"/>
            <a:ext cx="5285232" cy="987552"/>
          </a:xfrm>
          <a:prstGeom prst="rect">
            <a:avLst/>
          </a:prstGeom>
        </p:spPr>
      </p:pic>
    </p:spTree>
    <p:extLst>
      <p:ext uri="{BB962C8B-B14F-4D97-AF65-F5344CB8AC3E}">
        <p14:creationId xmlns:p14="http://schemas.microsoft.com/office/powerpoint/2010/main" val="12010694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82165" y="895569"/>
            <a:ext cx="8991600" cy="1645920"/>
          </a:xfrm>
        </p:spPr>
        <p:txBody>
          <a:bodyPr>
            <a:normAutofit/>
          </a:bodyPr>
          <a:lstStyle/>
          <a:p>
            <a:pPr algn="ctr"/>
            <a:r>
              <a:rPr lang="en-US" sz="3300" dirty="0"/>
              <a:t>III. Identify Writing-Related </a:t>
            </a:r>
            <a:br>
              <a:rPr lang="en-US" sz="3300" dirty="0"/>
            </a:br>
            <a:r>
              <a:rPr lang="en-US" sz="3300" dirty="0"/>
              <a:t>Course Objectives</a:t>
            </a:r>
          </a:p>
        </p:txBody>
      </p:sp>
      <p:sp>
        <p:nvSpPr>
          <p:cNvPr id="5" name="Subtitle 4"/>
          <p:cNvSpPr>
            <a:spLocks noGrp="1"/>
          </p:cNvSpPr>
          <p:nvPr>
            <p:ph type="subTitle" idx="1"/>
          </p:nvPr>
        </p:nvSpPr>
        <p:spPr>
          <a:xfrm>
            <a:off x="581191" y="2935705"/>
            <a:ext cx="10993548" cy="3465094"/>
          </a:xfrm>
        </p:spPr>
        <p:txBody>
          <a:bodyPr>
            <a:normAutofit fontScale="92500" lnSpcReduction="20000"/>
          </a:bodyPr>
          <a:lstStyle/>
          <a:p>
            <a:endParaRPr lang="en-US" sz="1800" dirty="0">
              <a:solidFill>
                <a:schemeClr val="bg1"/>
              </a:solidFill>
            </a:endParaRPr>
          </a:p>
          <a:p>
            <a:pPr algn="l"/>
            <a:r>
              <a:rPr lang="en-US" sz="2400" dirty="0">
                <a:solidFill>
                  <a:schemeClr val="bg1"/>
                </a:solidFill>
              </a:rPr>
              <a:t>Would you like your students to… </a:t>
            </a:r>
          </a:p>
          <a:p>
            <a:pPr algn="l"/>
            <a:r>
              <a:rPr lang="en-US" sz="2400" dirty="0">
                <a:solidFill>
                  <a:schemeClr val="bg1"/>
                </a:solidFill>
              </a:rPr>
              <a:t>	Master a conceptual toolkit?</a:t>
            </a:r>
          </a:p>
          <a:p>
            <a:pPr algn="l"/>
            <a:r>
              <a:rPr lang="en-US" sz="2400" dirty="0">
                <a:solidFill>
                  <a:schemeClr val="bg1"/>
                </a:solidFill>
              </a:rPr>
              <a:t>	Justify the proof of a theorem?</a:t>
            </a:r>
          </a:p>
          <a:p>
            <a:pPr algn="l"/>
            <a:r>
              <a:rPr lang="en-US" sz="2400" dirty="0">
                <a:solidFill>
                  <a:schemeClr val="bg1"/>
                </a:solidFill>
              </a:rPr>
              <a:t>	Provide key definitions effectively? </a:t>
            </a:r>
          </a:p>
          <a:p>
            <a:pPr algn="l"/>
            <a:r>
              <a:rPr lang="en-US" sz="2400" dirty="0">
                <a:solidFill>
                  <a:schemeClr val="bg1"/>
                </a:solidFill>
              </a:rPr>
              <a:t>	Produce lab reports using discipline-specific terminology? </a:t>
            </a:r>
          </a:p>
          <a:p>
            <a:pPr algn="l"/>
            <a:r>
              <a:rPr lang="en-US" sz="2400" dirty="0">
                <a:solidFill>
                  <a:schemeClr val="bg1"/>
                </a:solidFill>
              </a:rPr>
              <a:t>	Articulate solution methods or research outcomes?</a:t>
            </a:r>
          </a:p>
          <a:p>
            <a:pPr algn="l"/>
            <a:r>
              <a:rPr lang="en-US" sz="2400" dirty="0">
                <a:solidFill>
                  <a:schemeClr val="bg1"/>
                </a:solidFill>
              </a:rPr>
              <a:t>	Write thesis-based research papers?</a:t>
            </a:r>
          </a:p>
          <a:p>
            <a:pPr algn="l"/>
            <a:r>
              <a:rPr lang="en-US" sz="2400" dirty="0">
                <a:solidFill>
                  <a:schemeClr val="bg1"/>
                </a:solidFill>
              </a:rPr>
              <a:t>	Narrate the movements of the polka?</a:t>
            </a:r>
          </a:p>
          <a:p>
            <a:endParaRPr lang="en-US" dirty="0">
              <a:solidFill>
                <a:schemeClr val="bg1"/>
              </a:solidFill>
            </a:endParaRPr>
          </a:p>
        </p:txBody>
      </p:sp>
    </p:spTree>
    <p:extLst>
      <p:ext uri="{BB962C8B-B14F-4D97-AF65-F5344CB8AC3E}">
        <p14:creationId xmlns:p14="http://schemas.microsoft.com/office/powerpoint/2010/main" val="50183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500" dirty="0"/>
              <a:t>III. Identify writing-related course objectives</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457200" lvl="2" indent="-457200">
              <a:buFont typeface="Wingdings" panose="05000000000000000000" pitchFamily="2" charset="2"/>
              <a:buChar char="§"/>
            </a:pPr>
            <a:r>
              <a:rPr lang="en-US" sz="2800" b="1" dirty="0"/>
              <a:t>Free-write</a:t>
            </a:r>
            <a:r>
              <a:rPr lang="en-US" sz="2800" dirty="0"/>
              <a:t>: identify two discipline specific learning objectives in your course. What are some ways that writing might be used to achieve those goals?</a:t>
            </a:r>
          </a:p>
          <a:p>
            <a:pPr marL="457200" lvl="2" indent="-457200">
              <a:buFont typeface="Wingdings" panose="05000000000000000000" pitchFamily="2" charset="2"/>
              <a:buChar char="§"/>
            </a:pPr>
            <a:r>
              <a:rPr lang="en-US" sz="2800" dirty="0"/>
              <a:t>Keep in mind writing-related goals should complement overall course goals or learning outcomes.</a:t>
            </a:r>
            <a:endParaRPr lang="en-US" dirty="0"/>
          </a:p>
          <a:p>
            <a:pPr marL="305435" indent="-305435"/>
            <a:endParaRPr lang="en-US" dirty="0"/>
          </a:p>
        </p:txBody>
      </p:sp>
      <p:sp>
        <p:nvSpPr>
          <p:cNvPr id="4" name="Slide Number Placeholder 3">
            <a:extLst>
              <a:ext uri="{FF2B5EF4-FFF2-40B4-BE49-F238E27FC236}">
                <a16:creationId xmlns:a16="http://schemas.microsoft.com/office/drawing/2014/main" id="{1388106F-6EB3-497A-AE94-DB255B9CB115}"/>
              </a:ext>
            </a:extLst>
          </p:cNvPr>
          <p:cNvSpPr>
            <a:spLocks noGrp="1"/>
          </p:cNvSpPr>
          <p:nvPr>
            <p:ph type="sldNum" sz="quarter" idx="12"/>
          </p:nvPr>
        </p:nvSpPr>
        <p:spPr/>
        <p:txBody>
          <a:bodyPr/>
          <a:lstStyle/>
          <a:p>
            <a:fld id="{D57F1E4F-1CFF-5643-939E-217C01CDF565}" type="slidenum">
              <a:rPr lang="en-US" smtClean="0"/>
              <a:pPr/>
              <a:t>11</a:t>
            </a:fld>
            <a:endParaRPr lang="en-US"/>
          </a:p>
        </p:txBody>
      </p:sp>
    </p:spTree>
    <p:extLst>
      <p:ext uri="{BB962C8B-B14F-4D97-AF65-F5344CB8AC3E}">
        <p14:creationId xmlns:p14="http://schemas.microsoft.com/office/powerpoint/2010/main" val="98041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1193" y="1575123"/>
            <a:ext cx="11547200" cy="1533263"/>
          </a:xfrm>
        </p:spPr>
        <p:txBody>
          <a:bodyPr>
            <a:normAutofit/>
          </a:bodyPr>
          <a:lstStyle/>
          <a:p>
            <a:r>
              <a:rPr lang="en-US" dirty="0"/>
              <a:t>IV. Writing intensive </a:t>
            </a:r>
            <a:br>
              <a:rPr lang="en-US" dirty="0"/>
            </a:br>
            <a:r>
              <a:rPr lang="en-US" dirty="0"/>
              <a:t>syllabus components</a:t>
            </a:r>
          </a:p>
        </p:txBody>
      </p:sp>
      <p:sp>
        <p:nvSpPr>
          <p:cNvPr id="2" name="Slide Number Placeholder 1">
            <a:extLst>
              <a:ext uri="{FF2B5EF4-FFF2-40B4-BE49-F238E27FC236}">
                <a16:creationId xmlns:a16="http://schemas.microsoft.com/office/drawing/2014/main" id="{283B7C42-F56F-4484-89D1-F4DCA7643766}"/>
              </a:ext>
            </a:extLst>
          </p:cNvPr>
          <p:cNvSpPr>
            <a:spLocks noGrp="1"/>
          </p:cNvSpPr>
          <p:nvPr>
            <p:ph type="sldNum" sz="quarter" idx="12"/>
          </p:nvPr>
        </p:nvSpPr>
        <p:spPr/>
        <p:txBody>
          <a:bodyPr/>
          <a:lstStyle/>
          <a:p>
            <a:fld id="{D57F1E4F-1CFF-5643-939E-217C01CDF565}" type="slidenum">
              <a:rPr lang="en-US" smtClean="0"/>
              <a:pPr/>
              <a:t>12</a:t>
            </a:fld>
            <a:endParaRPr lang="en-US"/>
          </a:p>
        </p:txBody>
      </p:sp>
    </p:spTree>
    <p:extLst>
      <p:ext uri="{BB962C8B-B14F-4D97-AF65-F5344CB8AC3E}">
        <p14:creationId xmlns:p14="http://schemas.microsoft.com/office/powerpoint/2010/main" val="3440394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dirty="0"/>
              <a:t>Assign 15 pages of writing</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pPr marL="457200" lvl="2" indent="-457200">
              <a:buFont typeface="Wingdings" panose="05000000000000000000" pitchFamily="2" charset="2"/>
              <a:buChar char="§"/>
            </a:pPr>
            <a:r>
              <a:rPr lang="en-US" sz="2800" dirty="0"/>
              <a:t>This includes both formal and informal writing assignments</a:t>
            </a:r>
          </a:p>
          <a:p>
            <a:pPr marL="457200" lvl="2" indent="-457200">
              <a:buFont typeface="Wingdings" panose="05000000000000000000" pitchFamily="2" charset="2"/>
              <a:buChar char="§"/>
            </a:pPr>
            <a:r>
              <a:rPr lang="en-US" sz="2800" b="1" dirty="0"/>
              <a:t>Formal writing</a:t>
            </a:r>
            <a:r>
              <a:rPr lang="en-US" sz="2800" dirty="0"/>
              <a:t> (high stakes)= graded assignments (lab reports, term papers, research projects)</a:t>
            </a:r>
          </a:p>
          <a:p>
            <a:pPr marL="457200" lvl="2" indent="-457200">
              <a:buFont typeface="Wingdings" panose="05000000000000000000" pitchFamily="2" charset="2"/>
              <a:buChar char="§"/>
            </a:pPr>
            <a:r>
              <a:rPr lang="en-US" sz="2800" b="1" dirty="0"/>
              <a:t>Informal writing </a:t>
            </a:r>
            <a:r>
              <a:rPr lang="en-US" sz="2800" dirty="0"/>
              <a:t>(low-stakes)= assignments graded for completion (blog posts, discussion board posts, reading journal, in-class free-writes)</a:t>
            </a:r>
          </a:p>
          <a:p>
            <a:pPr marL="305435" indent="-305435"/>
            <a:endParaRPr lang="en-US" dirty="0"/>
          </a:p>
        </p:txBody>
      </p:sp>
      <p:sp>
        <p:nvSpPr>
          <p:cNvPr id="4" name="Slide Number Placeholder 3">
            <a:extLst>
              <a:ext uri="{FF2B5EF4-FFF2-40B4-BE49-F238E27FC236}">
                <a16:creationId xmlns:a16="http://schemas.microsoft.com/office/drawing/2014/main" id="{64D199C2-B45D-4172-A852-BBF0B09CE0D6}"/>
              </a:ext>
            </a:extLst>
          </p:cNvPr>
          <p:cNvSpPr>
            <a:spLocks noGrp="1"/>
          </p:cNvSpPr>
          <p:nvPr>
            <p:ph type="sldNum" sz="quarter" idx="12"/>
          </p:nvPr>
        </p:nvSpPr>
        <p:spPr/>
        <p:txBody>
          <a:bodyPr/>
          <a:lstStyle/>
          <a:p>
            <a:fld id="{D57F1E4F-1CFF-5643-939E-217C01CDF565}" type="slidenum">
              <a:rPr lang="en-US" smtClean="0"/>
              <a:pPr/>
              <a:t>13</a:t>
            </a:fld>
            <a:endParaRPr lang="en-US"/>
          </a:p>
        </p:txBody>
      </p:sp>
    </p:spTree>
    <p:extLst>
      <p:ext uri="{BB962C8B-B14F-4D97-AF65-F5344CB8AC3E}">
        <p14:creationId xmlns:p14="http://schemas.microsoft.com/office/powerpoint/2010/main" val="126846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0B1D8-CE82-43B8-8DF8-6B9A788A9F07}"/>
              </a:ext>
            </a:extLst>
          </p:cNvPr>
          <p:cNvSpPr>
            <a:spLocks noGrp="1"/>
          </p:cNvSpPr>
          <p:nvPr>
            <p:ph type="title"/>
          </p:nvPr>
        </p:nvSpPr>
        <p:spPr>
          <a:solidFill>
            <a:srgbClr val="F2F2F2"/>
          </a:solidFill>
          <a:ln>
            <a:solidFill>
              <a:srgbClr val="F2F2F2"/>
            </a:solidFill>
          </a:ln>
        </p:spPr>
        <p:txBody>
          <a:bodyPr/>
          <a:lstStyle/>
          <a:p>
            <a:r>
              <a:rPr lang="en-US" sz="2800" dirty="0"/>
              <a:t>Assign 15 pages of Writing</a:t>
            </a:r>
            <a:endParaRPr lang="en-US" dirty="0">
              <a:solidFill>
                <a:srgbClr val="F2F2F2"/>
              </a:solidFill>
            </a:endParaRPr>
          </a:p>
        </p:txBody>
      </p:sp>
      <p:sp>
        <p:nvSpPr>
          <p:cNvPr id="4" name="Slide Number Placeholder 3">
            <a:extLst>
              <a:ext uri="{FF2B5EF4-FFF2-40B4-BE49-F238E27FC236}">
                <a16:creationId xmlns:a16="http://schemas.microsoft.com/office/drawing/2014/main" id="{0ADBAE3C-7FE8-457C-95F0-AEA0E7997D79}"/>
              </a:ext>
            </a:extLst>
          </p:cNvPr>
          <p:cNvSpPr>
            <a:spLocks noGrp="1"/>
          </p:cNvSpPr>
          <p:nvPr>
            <p:ph type="sldNum" sz="quarter" idx="12"/>
          </p:nvPr>
        </p:nvSpPr>
        <p:spPr/>
        <p:txBody>
          <a:bodyPr/>
          <a:lstStyle/>
          <a:p>
            <a:fld id="{D57F1E4F-1CFF-5643-939E-217C01CDF565}" type="slidenum">
              <a:rPr lang="en-US" smtClean="0"/>
              <a:pPr/>
              <a:t>14</a:t>
            </a:fld>
            <a:endParaRPr lang="en-US"/>
          </a:p>
        </p:txBody>
      </p:sp>
      <p:pic>
        <p:nvPicPr>
          <p:cNvPr id="6" name="Picture 5">
            <a:extLst>
              <a:ext uri="{FF2B5EF4-FFF2-40B4-BE49-F238E27FC236}">
                <a16:creationId xmlns:a16="http://schemas.microsoft.com/office/drawing/2014/main" id="{79BFF21B-B987-4B8E-9E8C-F700F93D10C7}"/>
              </a:ext>
            </a:extLst>
          </p:cNvPr>
          <p:cNvPicPr>
            <a:picLocks noChangeAspect="1"/>
          </p:cNvPicPr>
          <p:nvPr/>
        </p:nvPicPr>
        <p:blipFill rotWithShape="1">
          <a:blip r:embed="rId3"/>
          <a:srcRect l="9242" t="30634" r="38124" b="26202"/>
          <a:stretch/>
        </p:blipFill>
        <p:spPr>
          <a:xfrm>
            <a:off x="250371" y="2263513"/>
            <a:ext cx="5845629" cy="25899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a:extLst>
              <a:ext uri="{FF2B5EF4-FFF2-40B4-BE49-F238E27FC236}">
                <a16:creationId xmlns:a16="http://schemas.microsoft.com/office/drawing/2014/main" id="{35C6A5ED-F11D-4D0D-A1FE-132620C91FDF}"/>
              </a:ext>
            </a:extLst>
          </p:cNvPr>
          <p:cNvSpPr txBox="1"/>
          <p:nvPr/>
        </p:nvSpPr>
        <p:spPr>
          <a:xfrm>
            <a:off x="7307279" y="3371695"/>
            <a:ext cx="167321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dirty="0"/>
              <a:t>Informal writing</a:t>
            </a:r>
          </a:p>
        </p:txBody>
      </p:sp>
      <p:pic>
        <p:nvPicPr>
          <p:cNvPr id="9" name="Picture 8">
            <a:extLst>
              <a:ext uri="{FF2B5EF4-FFF2-40B4-BE49-F238E27FC236}">
                <a16:creationId xmlns:a16="http://schemas.microsoft.com/office/drawing/2014/main" id="{4F4E1A84-25DA-44E8-83A2-478C7E184B58}"/>
              </a:ext>
            </a:extLst>
          </p:cNvPr>
          <p:cNvPicPr>
            <a:picLocks noChangeAspect="1"/>
          </p:cNvPicPr>
          <p:nvPr/>
        </p:nvPicPr>
        <p:blipFill rotWithShape="1">
          <a:blip r:embed="rId4"/>
          <a:srcRect l="9107" t="35871" r="31964" b="36366"/>
          <a:stretch/>
        </p:blipFill>
        <p:spPr>
          <a:xfrm>
            <a:off x="250372" y="5029200"/>
            <a:ext cx="6705600" cy="17068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65FEB1DF-BBE0-4E69-BA4B-C26FDAF46E15}"/>
              </a:ext>
            </a:extLst>
          </p:cNvPr>
          <p:cNvSpPr txBox="1"/>
          <p:nvPr/>
        </p:nvSpPr>
        <p:spPr>
          <a:xfrm>
            <a:off x="7307279" y="5697974"/>
            <a:ext cx="1550168"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dirty="0"/>
              <a:t>Formal writing</a:t>
            </a:r>
          </a:p>
        </p:txBody>
      </p:sp>
    </p:spTree>
    <p:extLst>
      <p:ext uri="{BB962C8B-B14F-4D97-AF65-F5344CB8AC3E}">
        <p14:creationId xmlns:p14="http://schemas.microsoft.com/office/powerpoint/2010/main" val="48447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500" dirty="0"/>
              <a:t>Include a comprehensive </a:t>
            </a:r>
            <a:br>
              <a:rPr lang="en-US" sz="3500" dirty="0"/>
            </a:br>
            <a:r>
              <a:rPr lang="en-US" sz="3500" dirty="0"/>
              <a:t>WI course calendar</a:t>
            </a:r>
          </a:p>
        </p:txBody>
      </p:sp>
      <p:sp>
        <p:nvSpPr>
          <p:cNvPr id="3" name="Vertical Text Placeholder 2"/>
          <p:cNvSpPr>
            <a:spLocks noGrp="1"/>
          </p:cNvSpPr>
          <p:nvPr>
            <p:ph type="body" orient="vert" idx="1"/>
          </p:nvPr>
        </p:nvSpPr>
        <p:spPr>
          <a:xfrm>
            <a:off x="581192" y="2370514"/>
            <a:ext cx="11029616" cy="3522794"/>
          </a:xfrm>
        </p:spPr>
        <p:txBody>
          <a:bodyPr vert="horz">
            <a:normAutofit/>
          </a:bodyPr>
          <a:lstStyle/>
          <a:p>
            <a:pPr marL="324485" lvl="1" indent="0" algn="ctr">
              <a:lnSpc>
                <a:spcPct val="200000"/>
              </a:lnSpc>
              <a:buNone/>
            </a:pPr>
            <a:r>
              <a:rPr lang="en-US" sz="2400" b="1" dirty="0"/>
              <a:t>A WI course calendar should:</a:t>
            </a:r>
          </a:p>
          <a:p>
            <a:pPr marL="667385" lvl="1" indent="-342900">
              <a:lnSpc>
                <a:spcPct val="200000"/>
              </a:lnSpc>
              <a:buFont typeface="Wingdings" panose="05000000000000000000" pitchFamily="2" charset="2"/>
              <a:buChar char="§"/>
            </a:pPr>
            <a:r>
              <a:rPr lang="en-US" sz="2400" dirty="0"/>
              <a:t>Reflect writing milestones in the course schedule i.e., scaffolding</a:t>
            </a:r>
            <a:endParaRPr lang="en-US" dirty="0"/>
          </a:p>
          <a:p>
            <a:pPr marL="667385" lvl="1" indent="-342900">
              <a:buFont typeface="Wingdings" panose="05000000000000000000" pitchFamily="2" charset="2"/>
              <a:buChar char="§"/>
            </a:pPr>
            <a:r>
              <a:rPr lang="en-US" sz="2400" dirty="0"/>
              <a:t>Include clear due dates for every writing assignment</a:t>
            </a:r>
          </a:p>
          <a:p>
            <a:pPr marL="667385" lvl="1" indent="-342900">
              <a:buFont typeface="Wingdings" panose="05000000000000000000" pitchFamily="2" charset="2"/>
              <a:buChar char="§"/>
            </a:pPr>
            <a:r>
              <a:rPr lang="en-US" sz="2400" dirty="0"/>
              <a:t>Mark when class time will be used for writing related activities</a:t>
            </a:r>
          </a:p>
          <a:p>
            <a:pPr marL="305435" indent="-305435">
              <a:lnSpc>
                <a:spcPct val="200000"/>
              </a:lnSpc>
            </a:pPr>
            <a:endParaRPr lang="en-US" dirty="0"/>
          </a:p>
        </p:txBody>
      </p:sp>
      <p:sp>
        <p:nvSpPr>
          <p:cNvPr id="4" name="Slide Number Placeholder 3">
            <a:extLst>
              <a:ext uri="{FF2B5EF4-FFF2-40B4-BE49-F238E27FC236}">
                <a16:creationId xmlns:a16="http://schemas.microsoft.com/office/drawing/2014/main" id="{48B53078-E4A4-4027-905A-6F4589ECBB06}"/>
              </a:ext>
            </a:extLst>
          </p:cNvPr>
          <p:cNvSpPr>
            <a:spLocks noGrp="1"/>
          </p:cNvSpPr>
          <p:nvPr>
            <p:ph type="sldNum" sz="quarter" idx="12"/>
          </p:nvPr>
        </p:nvSpPr>
        <p:spPr/>
        <p:txBody>
          <a:bodyPr/>
          <a:lstStyle/>
          <a:p>
            <a:fld id="{D57F1E4F-1CFF-5643-939E-217C01CDF565}" type="slidenum">
              <a:rPr lang="en-US" smtClean="0"/>
              <a:pPr/>
              <a:t>15</a:t>
            </a:fld>
            <a:endParaRPr lang="en-US"/>
          </a:p>
        </p:txBody>
      </p:sp>
    </p:spTree>
    <p:extLst>
      <p:ext uri="{BB962C8B-B14F-4D97-AF65-F5344CB8AC3E}">
        <p14:creationId xmlns:p14="http://schemas.microsoft.com/office/powerpoint/2010/main" val="184754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783754A-EDE9-4323-91A2-56E03BAF4BF8}"/>
              </a:ext>
            </a:extLst>
          </p:cNvPr>
          <p:cNvSpPr txBox="1"/>
          <p:nvPr/>
        </p:nvSpPr>
        <p:spPr>
          <a:xfrm>
            <a:off x="5773948" y="6018362"/>
            <a:ext cx="524486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5" name="Content Placeholder 4">
            <a:extLst>
              <a:ext uri="{FF2B5EF4-FFF2-40B4-BE49-F238E27FC236}">
                <a16:creationId xmlns:a16="http://schemas.microsoft.com/office/drawing/2014/main" id="{ACFDCD4F-7FF8-4359-875C-134DDF88B3F6}"/>
              </a:ext>
            </a:extLst>
          </p:cNvPr>
          <p:cNvSpPr>
            <a:spLocks noGrp="1"/>
          </p:cNvSpPr>
          <p:nvPr>
            <p:ph idx="1"/>
          </p:nvPr>
        </p:nvSpPr>
        <p:spPr>
          <a:xfrm>
            <a:off x="6638109" y="1139038"/>
            <a:ext cx="4815840" cy="5248656"/>
          </a:xfrm>
        </p:spPr>
        <p:txBody>
          <a:bodyPr/>
          <a:lstStyle/>
          <a:p>
            <a:r>
              <a:rPr lang="en-US" dirty="0">
                <a:cs typeface="Calibri"/>
              </a:rPr>
              <a:t>Schedule of submissions*</a:t>
            </a:r>
          </a:p>
          <a:p>
            <a:pPr lvl="1"/>
            <a:r>
              <a:rPr lang="en-US" b="1" dirty="0">
                <a:cs typeface="Calibri"/>
              </a:rPr>
              <a:t>February 26</a:t>
            </a:r>
            <a:r>
              <a:rPr lang="en-US" dirty="0">
                <a:cs typeface="Calibri"/>
              </a:rPr>
              <a:t>- Submit fieldwork exercise </a:t>
            </a:r>
          </a:p>
          <a:p>
            <a:pPr lvl="1"/>
            <a:r>
              <a:rPr lang="en-US" b="1" dirty="0">
                <a:cs typeface="Calibri"/>
              </a:rPr>
              <a:t>March 23</a:t>
            </a:r>
            <a:r>
              <a:rPr lang="en-US" dirty="0">
                <a:cs typeface="Calibri"/>
              </a:rPr>
              <a:t>- Submit exploratory position paper </a:t>
            </a:r>
          </a:p>
          <a:p>
            <a:pPr lvl="1"/>
            <a:r>
              <a:rPr lang="en-US" b="1" dirty="0">
                <a:cs typeface="Calibri"/>
              </a:rPr>
              <a:t>April 7</a:t>
            </a:r>
            <a:r>
              <a:rPr lang="en-US" dirty="0">
                <a:cs typeface="Calibri"/>
              </a:rPr>
              <a:t>- Submit critical review of chosen reading</a:t>
            </a:r>
          </a:p>
          <a:p>
            <a:pPr lvl="1"/>
            <a:r>
              <a:rPr lang="en-US" b="1" dirty="0">
                <a:cs typeface="Calibri"/>
              </a:rPr>
              <a:t>April 22</a:t>
            </a:r>
            <a:r>
              <a:rPr lang="en-US" dirty="0">
                <a:cs typeface="Calibri"/>
              </a:rPr>
              <a:t>- Submit first drafts of final essay</a:t>
            </a:r>
          </a:p>
          <a:p>
            <a:pPr lvl="1"/>
            <a:r>
              <a:rPr lang="en-US" b="1" dirty="0">
                <a:cs typeface="Calibri"/>
              </a:rPr>
              <a:t>May 6</a:t>
            </a:r>
            <a:r>
              <a:rPr lang="en-US" dirty="0">
                <a:cs typeface="Calibri"/>
              </a:rPr>
              <a:t>- In-class peer </a:t>
            </a:r>
            <a:r>
              <a:rPr lang="en-US">
                <a:cs typeface="Calibri"/>
              </a:rPr>
              <a:t>review </a:t>
            </a:r>
          </a:p>
          <a:p>
            <a:pPr lvl="1"/>
            <a:r>
              <a:rPr lang="en-US" b="1">
                <a:cs typeface="Calibri"/>
              </a:rPr>
              <a:t>May </a:t>
            </a:r>
            <a:r>
              <a:rPr lang="en-US" b="1" dirty="0">
                <a:cs typeface="Calibri"/>
              </a:rPr>
              <a:t>20</a:t>
            </a:r>
            <a:r>
              <a:rPr lang="en-US" dirty="0">
                <a:cs typeface="Calibri"/>
              </a:rPr>
              <a:t>- Submit final essay with revision statement</a:t>
            </a:r>
          </a:p>
          <a:p>
            <a:endParaRPr lang="en-US" dirty="0"/>
          </a:p>
        </p:txBody>
      </p:sp>
      <p:pic>
        <p:nvPicPr>
          <p:cNvPr id="7" name="Picture 6">
            <a:extLst>
              <a:ext uri="{FF2B5EF4-FFF2-40B4-BE49-F238E27FC236}">
                <a16:creationId xmlns:a16="http://schemas.microsoft.com/office/drawing/2014/main" id="{5599742C-DEB2-4648-8955-68FE231C2FEA}"/>
              </a:ext>
            </a:extLst>
          </p:cNvPr>
          <p:cNvPicPr>
            <a:picLocks noChangeAspect="1"/>
          </p:cNvPicPr>
          <p:nvPr/>
        </p:nvPicPr>
        <p:blipFill rotWithShape="1">
          <a:blip r:embed="rId3"/>
          <a:srcRect l="13581" t="18306" r="35047" b="2010"/>
          <a:stretch/>
        </p:blipFill>
        <p:spPr>
          <a:xfrm>
            <a:off x="408214" y="1180696"/>
            <a:ext cx="5365734" cy="44966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Slide Number Placeholder 7">
            <a:extLst>
              <a:ext uri="{FF2B5EF4-FFF2-40B4-BE49-F238E27FC236}">
                <a16:creationId xmlns:a16="http://schemas.microsoft.com/office/drawing/2014/main" id="{8A3E308E-0A8F-409A-AA99-90CB60931A5B}"/>
              </a:ext>
            </a:extLst>
          </p:cNvPr>
          <p:cNvSpPr>
            <a:spLocks noGrp="1"/>
          </p:cNvSpPr>
          <p:nvPr>
            <p:ph type="sldNum" sz="quarter" idx="12"/>
          </p:nvPr>
        </p:nvSpPr>
        <p:spPr/>
        <p:txBody>
          <a:bodyPr/>
          <a:lstStyle/>
          <a:p>
            <a:fld id="{D57F1E4F-1CFF-5643-939E-217C01CDF565}" type="slidenum">
              <a:rPr lang="en-US" smtClean="0"/>
              <a:pPr/>
              <a:t>16</a:t>
            </a:fld>
            <a:endParaRPr lang="en-US"/>
          </a:p>
        </p:txBody>
      </p:sp>
      <p:sp>
        <p:nvSpPr>
          <p:cNvPr id="3" name="Oval 2">
            <a:extLst>
              <a:ext uri="{FF2B5EF4-FFF2-40B4-BE49-F238E27FC236}">
                <a16:creationId xmlns:a16="http://schemas.microsoft.com/office/drawing/2014/main" id="{DE889FB0-921B-4284-B4EC-2C3981710656}"/>
              </a:ext>
            </a:extLst>
          </p:cNvPr>
          <p:cNvSpPr/>
          <p:nvPr/>
        </p:nvSpPr>
        <p:spPr>
          <a:xfrm>
            <a:off x="3429000" y="3429000"/>
            <a:ext cx="2204357" cy="408214"/>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9896F21-8416-495B-96C3-CD97222107F6}"/>
              </a:ext>
            </a:extLst>
          </p:cNvPr>
          <p:cNvSpPr/>
          <p:nvPr/>
        </p:nvSpPr>
        <p:spPr>
          <a:xfrm>
            <a:off x="3271157" y="4985657"/>
            <a:ext cx="2204357" cy="408214"/>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urved Left 3">
            <a:extLst>
              <a:ext uri="{FF2B5EF4-FFF2-40B4-BE49-F238E27FC236}">
                <a16:creationId xmlns:a16="http://schemas.microsoft.com/office/drawing/2014/main" id="{D0B9D334-2110-41DA-9DF8-478F6F7D3510}"/>
              </a:ext>
            </a:extLst>
          </p:cNvPr>
          <p:cNvSpPr/>
          <p:nvPr/>
        </p:nvSpPr>
        <p:spPr>
          <a:xfrm>
            <a:off x="11453949" y="2100741"/>
            <a:ext cx="329837" cy="4465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urved Left 9">
            <a:extLst>
              <a:ext uri="{FF2B5EF4-FFF2-40B4-BE49-F238E27FC236}">
                <a16:creationId xmlns:a16="http://schemas.microsoft.com/office/drawing/2014/main" id="{43CD6DC0-C8E4-486B-A88A-1AD1DBF9FB6C}"/>
              </a:ext>
            </a:extLst>
          </p:cNvPr>
          <p:cNvSpPr/>
          <p:nvPr/>
        </p:nvSpPr>
        <p:spPr>
          <a:xfrm>
            <a:off x="11453949" y="2628799"/>
            <a:ext cx="329837" cy="4465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urved Left 10">
            <a:extLst>
              <a:ext uri="{FF2B5EF4-FFF2-40B4-BE49-F238E27FC236}">
                <a16:creationId xmlns:a16="http://schemas.microsoft.com/office/drawing/2014/main" id="{00D6D6B7-511F-41DC-9137-AD62122D8C16}"/>
              </a:ext>
            </a:extLst>
          </p:cNvPr>
          <p:cNvSpPr/>
          <p:nvPr/>
        </p:nvSpPr>
        <p:spPr>
          <a:xfrm>
            <a:off x="11453949" y="3156857"/>
            <a:ext cx="329837" cy="4465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urved Left 11">
            <a:extLst>
              <a:ext uri="{FF2B5EF4-FFF2-40B4-BE49-F238E27FC236}">
                <a16:creationId xmlns:a16="http://schemas.microsoft.com/office/drawing/2014/main" id="{A6302BC8-249B-42F6-989F-EC37C949B673}"/>
              </a:ext>
            </a:extLst>
          </p:cNvPr>
          <p:cNvSpPr/>
          <p:nvPr/>
        </p:nvSpPr>
        <p:spPr>
          <a:xfrm>
            <a:off x="11453949" y="3684915"/>
            <a:ext cx="329837" cy="4465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7966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4" grpId="0" animBg="1"/>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500" dirty="0"/>
              <a:t>GRADE BREAKDOWN REFLECTING WRITING COMPONENTS</a:t>
            </a:r>
          </a:p>
        </p:txBody>
      </p:sp>
      <p:sp>
        <p:nvSpPr>
          <p:cNvPr id="3" name="Content Placeholder 2"/>
          <p:cNvSpPr>
            <a:spLocks noGrp="1"/>
          </p:cNvSpPr>
          <p:nvPr>
            <p:ph idx="1"/>
          </p:nvPr>
        </p:nvSpPr>
        <p:spPr>
          <a:xfrm>
            <a:off x="598279" y="2556401"/>
            <a:ext cx="5280007" cy="3101983"/>
          </a:xfrm>
        </p:spPr>
        <p:txBody>
          <a:bodyPr vert="horz" lIns="91440" tIns="45720" rIns="91440" bIns="45720" rtlCol="0" anchor="t">
            <a:normAutofit fontScale="92500" lnSpcReduction="20000"/>
          </a:bodyPr>
          <a:lstStyle/>
          <a:p>
            <a:pPr marL="514350" lvl="2" indent="-514350">
              <a:buFont typeface="Wingdings" panose="05000000000000000000" pitchFamily="2" charset="2"/>
              <a:buChar char="§"/>
            </a:pPr>
            <a:r>
              <a:rPr lang="en-US" sz="2800" dirty="0"/>
              <a:t>Use percentages to show how you will determine your students' final grades</a:t>
            </a:r>
          </a:p>
          <a:p>
            <a:pPr marL="514350" lvl="2" indent="-514350">
              <a:buFont typeface="Wingdings" panose="05000000000000000000" pitchFamily="2" charset="2"/>
              <a:buChar char="§"/>
            </a:pPr>
            <a:r>
              <a:rPr lang="en-US" sz="2800" dirty="0"/>
              <a:t>Written assignments should make up a </a:t>
            </a:r>
            <a:r>
              <a:rPr lang="en-US" sz="2800" b="1" dirty="0"/>
              <a:t>significant</a:t>
            </a:r>
            <a:r>
              <a:rPr lang="en-US" sz="2800" dirty="0"/>
              <a:t> part of the final grade</a:t>
            </a:r>
          </a:p>
          <a:p>
            <a:pPr marL="514350" lvl="2" indent="-514350">
              <a:buFont typeface="Wingdings" panose="05000000000000000000" pitchFamily="2" charset="2"/>
              <a:buChar char="§"/>
            </a:pPr>
            <a:r>
              <a:rPr lang="en-US" sz="2800" b="1" dirty="0"/>
              <a:t>How much is "significant" in your discipline?</a:t>
            </a:r>
            <a:endParaRPr lang="en-US" b="1" dirty="0"/>
          </a:p>
        </p:txBody>
      </p:sp>
      <p:sp>
        <p:nvSpPr>
          <p:cNvPr id="4" name="Slide Number Placeholder 3">
            <a:extLst>
              <a:ext uri="{FF2B5EF4-FFF2-40B4-BE49-F238E27FC236}">
                <a16:creationId xmlns:a16="http://schemas.microsoft.com/office/drawing/2014/main" id="{AEFEEFB5-8A60-4491-AD96-6BE66838DAFB}"/>
              </a:ext>
            </a:extLst>
          </p:cNvPr>
          <p:cNvSpPr>
            <a:spLocks noGrp="1"/>
          </p:cNvSpPr>
          <p:nvPr>
            <p:ph type="sldNum" sz="quarter" idx="12"/>
          </p:nvPr>
        </p:nvSpPr>
        <p:spPr/>
        <p:txBody>
          <a:bodyPr/>
          <a:lstStyle/>
          <a:p>
            <a:fld id="{D57F1E4F-1CFF-5643-939E-217C01CDF565}" type="slidenum">
              <a:rPr lang="en-US" smtClean="0"/>
              <a:pPr/>
              <a:t>17</a:t>
            </a:fld>
            <a:endParaRPr lang="en-US"/>
          </a:p>
        </p:txBody>
      </p:sp>
      <p:pic>
        <p:nvPicPr>
          <p:cNvPr id="6" name="Picture 5">
            <a:extLst>
              <a:ext uri="{FF2B5EF4-FFF2-40B4-BE49-F238E27FC236}">
                <a16:creationId xmlns:a16="http://schemas.microsoft.com/office/drawing/2014/main" id="{4F5BA642-7D6B-49BF-B2AA-82BD95CBA05E}"/>
              </a:ext>
            </a:extLst>
          </p:cNvPr>
          <p:cNvPicPr>
            <a:picLocks noChangeAspect="1"/>
          </p:cNvPicPr>
          <p:nvPr/>
        </p:nvPicPr>
        <p:blipFill rotWithShape="1">
          <a:blip r:embed="rId3"/>
          <a:srcRect l="9508" t="30635" r="34912" b="32399"/>
          <a:stretch/>
        </p:blipFill>
        <p:spPr>
          <a:xfrm>
            <a:off x="6096000" y="2801330"/>
            <a:ext cx="5978391" cy="21481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6829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defTabSz="457200" rtl="0">
              <a:spcBef>
                <a:spcPct val="0"/>
              </a:spcBef>
            </a:pPr>
            <a:r>
              <a:rPr lang="en-US" sz="3500" dirty="0">
                <a:solidFill>
                  <a:schemeClr val="tx1"/>
                </a:solidFill>
                <a:latin typeface="+mj-lt"/>
              </a:rPr>
              <a:t>RESOURCES TO INCLUDE </a:t>
            </a:r>
            <a:br>
              <a:rPr lang="en-US" sz="3500" dirty="0">
                <a:solidFill>
                  <a:schemeClr val="tx1"/>
                </a:solidFill>
                <a:latin typeface="+mj-lt"/>
              </a:rPr>
            </a:br>
            <a:r>
              <a:rPr lang="en-US" sz="3500" dirty="0">
                <a:solidFill>
                  <a:schemeClr val="tx1"/>
                </a:solidFill>
                <a:latin typeface="+mj-lt"/>
              </a:rPr>
              <a:t>IN THE SYLLABUS</a:t>
            </a:r>
          </a:p>
        </p:txBody>
      </p:sp>
      <p:sp>
        <p:nvSpPr>
          <p:cNvPr id="3" name="Vertical Text Placeholder 2"/>
          <p:cNvSpPr>
            <a:spLocks noGrp="1"/>
          </p:cNvSpPr>
          <p:nvPr>
            <p:ph idx="1"/>
          </p:nvPr>
        </p:nvSpPr>
        <p:spPr>
          <a:xfrm>
            <a:off x="581192" y="2442209"/>
            <a:ext cx="11256132" cy="3678303"/>
          </a:xfrm>
        </p:spPr>
        <p:txBody>
          <a:bodyPr vert="horz"/>
          <a:lstStyle/>
          <a:p>
            <a:pPr marL="305435" lvl="2" indent="-305435"/>
            <a:r>
              <a:rPr lang="en-US" sz="2200" dirty="0"/>
              <a:t>Academic Integrity Policy Statement/Avoiding Plagiarism Guidelines </a:t>
            </a:r>
            <a:r>
              <a:rPr lang="en-US" sz="2200" b="1" dirty="0"/>
              <a:t>(required by City Tech)</a:t>
            </a:r>
          </a:p>
          <a:p>
            <a:pPr marL="305435" lvl="2" indent="-305435"/>
            <a:r>
              <a:rPr lang="en-US" sz="2200" dirty="0"/>
              <a:t>Preferred citation style (</a:t>
            </a:r>
            <a:r>
              <a:rPr lang="en-US" sz="2200" dirty="0" err="1"/>
              <a:t>e.g</a:t>
            </a:r>
            <a:r>
              <a:rPr lang="en-US" sz="2200" dirty="0"/>
              <a:t>,  MLA,  APA, Chicago)</a:t>
            </a:r>
          </a:p>
          <a:p>
            <a:pPr marL="305435" indent="-305435"/>
            <a:r>
              <a:rPr lang="en-US" sz="2200" dirty="0"/>
              <a:t>Research Resources available on campus (e.g., library, City Tech Writing Center)</a:t>
            </a:r>
          </a:p>
          <a:p>
            <a:pPr marL="534035" lvl="1" indent="-305435"/>
            <a:r>
              <a:rPr lang="en-US" sz="2000" dirty="0">
                <a:cs typeface="Calibri"/>
              </a:rPr>
              <a:t>Writing Office Hours by WAC Fellows for WI Certified instructors</a:t>
            </a:r>
            <a:endParaRPr lang="en-US" sz="2000" dirty="0"/>
          </a:p>
          <a:p>
            <a:pPr marL="305435" indent="-305435"/>
            <a:r>
              <a:rPr lang="en-US" sz="2200" dirty="0"/>
              <a:t>View examples of certified faculty syllabi and portfolio materials: </a:t>
            </a:r>
            <a:r>
              <a:rPr lang="en-US" sz="2200" dirty="0">
                <a:ea typeface="+mn-lt"/>
                <a:cs typeface="+mn-lt"/>
                <a:hlinkClick r:id="rId3"/>
              </a:rPr>
              <a:t>https://openlab.citytech.cuny.edu/writingacrossthecurriculum/writing-intensive-certified-faculty/</a:t>
            </a:r>
          </a:p>
        </p:txBody>
      </p:sp>
      <p:sp>
        <p:nvSpPr>
          <p:cNvPr id="4" name="Slide Number Placeholder 3">
            <a:extLst>
              <a:ext uri="{FF2B5EF4-FFF2-40B4-BE49-F238E27FC236}">
                <a16:creationId xmlns:a16="http://schemas.microsoft.com/office/drawing/2014/main" id="{EABAF9CE-AD48-4447-8FD6-8012611890F1}"/>
              </a:ext>
            </a:extLst>
          </p:cNvPr>
          <p:cNvSpPr>
            <a:spLocks noGrp="1"/>
          </p:cNvSpPr>
          <p:nvPr>
            <p:ph type="sldNum" sz="quarter" idx="12"/>
          </p:nvPr>
        </p:nvSpPr>
        <p:spPr/>
        <p:txBody>
          <a:bodyPr/>
          <a:lstStyle/>
          <a:p>
            <a:fld id="{D57F1E4F-1CFF-5643-939E-217C01CDF565}" type="slidenum">
              <a:rPr lang="en-US" smtClean="0"/>
              <a:pPr/>
              <a:t>18</a:t>
            </a:fld>
            <a:endParaRPr lang="en-US"/>
          </a:p>
        </p:txBody>
      </p:sp>
    </p:spTree>
    <p:extLst>
      <p:ext uri="{BB962C8B-B14F-4D97-AF65-F5344CB8AC3E}">
        <p14:creationId xmlns:p14="http://schemas.microsoft.com/office/powerpoint/2010/main" val="142394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968A-EAA9-4731-9104-21FE57F67243}"/>
              </a:ext>
            </a:extLst>
          </p:cNvPr>
          <p:cNvSpPr>
            <a:spLocks noGrp="1"/>
          </p:cNvSpPr>
          <p:nvPr>
            <p:ph type="title"/>
          </p:nvPr>
        </p:nvSpPr>
        <p:spPr/>
        <p:txBody>
          <a:bodyPr/>
          <a:lstStyle/>
          <a:p>
            <a:r>
              <a:rPr lang="en-US" dirty="0"/>
              <a:t>Portfolio assignment</a:t>
            </a:r>
          </a:p>
        </p:txBody>
      </p:sp>
      <p:sp>
        <p:nvSpPr>
          <p:cNvPr id="4" name="Slide Number Placeholder 3">
            <a:extLst>
              <a:ext uri="{FF2B5EF4-FFF2-40B4-BE49-F238E27FC236}">
                <a16:creationId xmlns:a16="http://schemas.microsoft.com/office/drawing/2014/main" id="{F23FAB6D-EE8A-4AF6-BA87-1DF916D1EE2E}"/>
              </a:ext>
            </a:extLst>
          </p:cNvPr>
          <p:cNvSpPr>
            <a:spLocks noGrp="1"/>
          </p:cNvSpPr>
          <p:nvPr>
            <p:ph type="sldNum" sz="quarter" idx="12"/>
          </p:nvPr>
        </p:nvSpPr>
        <p:spPr/>
        <p:txBody>
          <a:bodyPr/>
          <a:lstStyle/>
          <a:p>
            <a:fld id="{D57F1E4F-1CFF-5643-939E-217C01CDF565}" type="slidenum">
              <a:rPr lang="en-US" smtClean="0"/>
              <a:pPr/>
              <a:t>19</a:t>
            </a:fld>
            <a:endParaRPr lang="en-US"/>
          </a:p>
        </p:txBody>
      </p:sp>
      <p:sp>
        <p:nvSpPr>
          <p:cNvPr id="6" name="Vertical Text Placeholder 2">
            <a:extLst>
              <a:ext uri="{FF2B5EF4-FFF2-40B4-BE49-F238E27FC236}">
                <a16:creationId xmlns:a16="http://schemas.microsoft.com/office/drawing/2014/main" id="{DBCABDCE-0830-449D-96C9-0443B8AE21CB}"/>
              </a:ext>
            </a:extLst>
          </p:cNvPr>
          <p:cNvSpPr txBox="1">
            <a:spLocks/>
          </p:cNvSpPr>
          <p:nvPr/>
        </p:nvSpPr>
        <p:spPr>
          <a:xfrm>
            <a:off x="581192" y="2442209"/>
            <a:ext cx="11256132" cy="367830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342900" lvl="2" indent="-342900">
              <a:buFont typeface="Wingdings" panose="05000000000000000000" pitchFamily="2" charset="2"/>
              <a:buChar char="§"/>
            </a:pPr>
            <a:r>
              <a:rPr lang="en-US" sz="2600" dirty="0"/>
              <a:t>Revise three of the current course objectives on your syllabus to reflect how you use writing in the classroom.</a:t>
            </a:r>
          </a:p>
          <a:p>
            <a:pPr marL="342900" lvl="2" indent="-342900">
              <a:buFont typeface="Wingdings" panose="05000000000000000000" pitchFamily="2" charset="2"/>
              <a:buChar char="§"/>
            </a:pPr>
            <a:endParaRPr lang="en-US" sz="2600" dirty="0"/>
          </a:p>
          <a:p>
            <a:pPr marL="342900" lvl="2" indent="-342900">
              <a:buFont typeface="Wingdings" panose="05000000000000000000" pitchFamily="2" charset="2"/>
              <a:buChar char="§"/>
            </a:pPr>
            <a:r>
              <a:rPr lang="en-US" sz="2600" dirty="0"/>
              <a:t>Due date: Before the April workshop (submit and revise)</a:t>
            </a:r>
            <a:endParaRPr lang="en-US" sz="2600" b="1" dirty="0"/>
          </a:p>
        </p:txBody>
      </p:sp>
    </p:spTree>
    <p:extLst>
      <p:ext uri="{BB962C8B-B14F-4D97-AF65-F5344CB8AC3E}">
        <p14:creationId xmlns:p14="http://schemas.microsoft.com/office/powerpoint/2010/main" val="138398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2800" dirty="0">
                <a:solidFill>
                  <a:schemeClr val="tx1"/>
                </a:solidFill>
                <a:latin typeface="+mj-lt"/>
              </a:rPr>
              <a:t>WORKSHOP OVERVIEW </a:t>
            </a:r>
          </a:p>
        </p:txBody>
      </p:sp>
      <p:sp>
        <p:nvSpPr>
          <p:cNvPr id="3" name="Vertical Text Placeholder 2"/>
          <p:cNvSpPr>
            <a:spLocks noGrp="1"/>
          </p:cNvSpPr>
          <p:nvPr>
            <p:ph type="body" orient="vert" idx="1"/>
          </p:nvPr>
        </p:nvSpPr>
        <p:spPr>
          <a:xfrm>
            <a:off x="437418" y="2468077"/>
            <a:ext cx="11317163" cy="4200738"/>
          </a:xfrm>
        </p:spPr>
        <p:txBody>
          <a:bodyPr vert="horz">
            <a:normAutofit/>
          </a:bodyPr>
          <a:lstStyle/>
          <a:p>
            <a:pPr>
              <a:buFont typeface="Wingdings" panose="05000000000000000000" pitchFamily="2" charset="2"/>
              <a:buChar char="§"/>
            </a:pPr>
            <a:r>
              <a:rPr lang="en-US" sz="2200" dirty="0">
                <a:ea typeface="+mn-lt"/>
                <a:cs typeface="+mn-lt"/>
              </a:rPr>
              <a:t>I. Defining “Writing Intensive” courses</a:t>
            </a:r>
          </a:p>
          <a:p>
            <a:pPr lvl="1">
              <a:buFont typeface="Wingdings" panose="05000000000000000000" pitchFamily="2" charset="2"/>
              <a:buChar char="§"/>
            </a:pPr>
            <a:r>
              <a:rPr lang="en-US" sz="2000" dirty="0">
                <a:ea typeface="+mn-lt"/>
                <a:cs typeface="+mn-lt"/>
              </a:rPr>
              <a:t>Writing intensive syllabus guidelines</a:t>
            </a:r>
          </a:p>
          <a:p>
            <a:pPr>
              <a:buFont typeface="Wingdings" panose="05000000000000000000" pitchFamily="2" charset="2"/>
              <a:buChar char="§"/>
            </a:pPr>
            <a:r>
              <a:rPr lang="en-US" sz="2200" dirty="0">
                <a:ea typeface="+mn-lt"/>
                <a:cs typeface="+mn-lt"/>
              </a:rPr>
              <a:t>II. Identifying your syllabus as WI</a:t>
            </a:r>
          </a:p>
          <a:p>
            <a:pPr>
              <a:buFont typeface="Wingdings" panose="05000000000000000000" pitchFamily="2" charset="2"/>
              <a:buChar char="§"/>
            </a:pPr>
            <a:r>
              <a:rPr lang="en-US" sz="2200" dirty="0">
                <a:ea typeface="+mn-lt"/>
                <a:cs typeface="+mn-lt"/>
              </a:rPr>
              <a:t>III. Identifying writing-related course objectives</a:t>
            </a:r>
          </a:p>
          <a:p>
            <a:pPr>
              <a:buFont typeface="Wingdings" panose="05000000000000000000" pitchFamily="2" charset="2"/>
              <a:buChar char="§"/>
            </a:pPr>
            <a:r>
              <a:rPr lang="en-US" sz="2200" dirty="0">
                <a:ea typeface="+mn-lt"/>
                <a:cs typeface="+mn-lt"/>
              </a:rPr>
              <a:t>IV. WI Syllabus Components</a:t>
            </a:r>
          </a:p>
          <a:p>
            <a:pPr lvl="1">
              <a:buFont typeface="Wingdings" panose="05000000000000000000" pitchFamily="2" charset="2"/>
              <a:buChar char="§"/>
            </a:pPr>
            <a:endParaRPr lang="en-US" sz="2000" dirty="0">
              <a:ea typeface="+mn-lt"/>
              <a:cs typeface="+mn-lt"/>
            </a:endParaRPr>
          </a:p>
          <a:p>
            <a:pPr lvl="1">
              <a:buFont typeface="Wingdings" panose="05000000000000000000" pitchFamily="2" charset="2"/>
              <a:buChar char="§"/>
            </a:pPr>
            <a:endParaRPr lang="en-US" sz="2200" dirty="0">
              <a:ea typeface="+mn-lt"/>
              <a:cs typeface="+mn-lt"/>
            </a:endParaRPr>
          </a:p>
          <a:p>
            <a:pPr marL="305435" indent="-305435">
              <a:buFont typeface="Wingdings 2" panose="020B0502020104020203"/>
              <a:buChar char=""/>
            </a:pPr>
            <a:endParaRPr lang="en-US" sz="2200" dirty="0"/>
          </a:p>
          <a:p>
            <a:pPr marL="305435" indent="-305435">
              <a:buFont typeface="Wingdings 2" panose="020B0502020104020203"/>
            </a:pPr>
            <a:endParaRPr lang="en-US" sz="2200" dirty="0"/>
          </a:p>
          <a:p>
            <a:pPr marL="1087120" lvl="2" indent="-457200">
              <a:buAutoNum type="arabicPeriod"/>
            </a:pPr>
            <a:endParaRPr lang="en-US" sz="2200" dirty="0"/>
          </a:p>
          <a:p>
            <a:pPr marL="305435" indent="-305435"/>
            <a:endParaRPr lang="en-US" dirty="0"/>
          </a:p>
        </p:txBody>
      </p:sp>
      <p:sp>
        <p:nvSpPr>
          <p:cNvPr id="4" name="Slide Number Placeholder 3">
            <a:extLst>
              <a:ext uri="{FF2B5EF4-FFF2-40B4-BE49-F238E27FC236}">
                <a16:creationId xmlns:a16="http://schemas.microsoft.com/office/drawing/2014/main" id="{6F9C7E41-395A-418A-9178-116E41E60269}"/>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20818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a:t>
            </a:r>
            <a:r>
              <a:rPr lang="en-US"/>
              <a:t>you’re certified, </a:t>
            </a:r>
            <a:r>
              <a:rPr lang="en-US" dirty="0"/>
              <a:t>you can include these fun logos on your syllabus!</a:t>
            </a:r>
          </a:p>
        </p:txBody>
      </p:sp>
      <p:sp>
        <p:nvSpPr>
          <p:cNvPr id="3" name="Vertical Text Placeholder 2"/>
          <p:cNvSpPr>
            <a:spLocks noGrp="1"/>
          </p:cNvSpPr>
          <p:nvPr>
            <p:ph type="body" orient="vert" idx="1"/>
          </p:nvPr>
        </p:nvSpPr>
        <p:spPr/>
        <p:txBody>
          <a:bodyPr/>
          <a:lstStyle/>
          <a:p>
            <a:pPr marL="0" indent="0">
              <a:buNone/>
            </a:pPr>
            <a:endParaRPr lang="en-US" dirty="0"/>
          </a:p>
        </p:txBody>
      </p:sp>
      <p:pic>
        <p:nvPicPr>
          <p:cNvPr id="4" name="Picture 4">
            <a:extLst>
              <a:ext uri="{FF2B5EF4-FFF2-40B4-BE49-F238E27FC236}">
                <a16:creationId xmlns:a16="http://schemas.microsoft.com/office/drawing/2014/main" id="{48597B7D-1454-4881-8D27-EA46B847E041}"/>
              </a:ext>
            </a:extLst>
          </p:cNvPr>
          <p:cNvPicPr>
            <a:picLocks noChangeAspect="1"/>
          </p:cNvPicPr>
          <p:nvPr/>
        </p:nvPicPr>
        <p:blipFill>
          <a:blip r:embed="rId3"/>
          <a:stretch>
            <a:fillRect/>
          </a:stretch>
        </p:blipFill>
        <p:spPr>
          <a:xfrm>
            <a:off x="3075082" y="2998410"/>
            <a:ext cx="2741795" cy="2381250"/>
          </a:xfrm>
          <a:prstGeom prst="rect">
            <a:avLst/>
          </a:prstGeom>
        </p:spPr>
      </p:pic>
      <p:sp>
        <p:nvSpPr>
          <p:cNvPr id="5" name="Slide Number Placeholder 4">
            <a:extLst>
              <a:ext uri="{FF2B5EF4-FFF2-40B4-BE49-F238E27FC236}">
                <a16:creationId xmlns:a16="http://schemas.microsoft.com/office/drawing/2014/main" id="{B94BC388-0162-49AD-B8C6-24F68B474C3A}"/>
              </a:ext>
            </a:extLst>
          </p:cNvPr>
          <p:cNvSpPr>
            <a:spLocks noGrp="1"/>
          </p:cNvSpPr>
          <p:nvPr>
            <p:ph type="sldNum" sz="quarter" idx="12"/>
          </p:nvPr>
        </p:nvSpPr>
        <p:spPr/>
        <p:txBody>
          <a:bodyPr/>
          <a:lstStyle/>
          <a:p>
            <a:fld id="{D57F1E4F-1CFF-5643-939E-217C01CDF565}" type="slidenum">
              <a:rPr lang="en-US" smtClean="0"/>
              <a:pPr/>
              <a:t>20</a:t>
            </a:fld>
            <a:endParaRPr lang="en-US"/>
          </a:p>
        </p:txBody>
      </p:sp>
      <p:pic>
        <p:nvPicPr>
          <p:cNvPr id="7" name="Picture 6" descr="A picture containing text&#10;&#10;Description automatically generated">
            <a:extLst>
              <a:ext uri="{FF2B5EF4-FFF2-40B4-BE49-F238E27FC236}">
                <a16:creationId xmlns:a16="http://schemas.microsoft.com/office/drawing/2014/main" id="{423CB0F0-CF8E-564D-9046-4C0DD8F90124}"/>
              </a:ext>
            </a:extLst>
          </p:cNvPr>
          <p:cNvPicPr>
            <a:picLocks noChangeAspect="1"/>
          </p:cNvPicPr>
          <p:nvPr/>
        </p:nvPicPr>
        <p:blipFill>
          <a:blip r:embed="rId4"/>
          <a:stretch>
            <a:fillRect/>
          </a:stretch>
        </p:blipFill>
        <p:spPr>
          <a:xfrm>
            <a:off x="7343776" y="2682029"/>
            <a:ext cx="1300162" cy="3014011"/>
          </a:xfrm>
          <a:prstGeom prst="rect">
            <a:avLst/>
          </a:prstGeom>
        </p:spPr>
      </p:pic>
    </p:spTree>
    <p:extLst>
      <p:ext uri="{BB962C8B-B14F-4D97-AF65-F5344CB8AC3E}">
        <p14:creationId xmlns:p14="http://schemas.microsoft.com/office/powerpoint/2010/main" val="369110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1607780"/>
            <a:ext cx="9601200" cy="1533263"/>
          </a:xfrm>
        </p:spPr>
        <p:txBody>
          <a:bodyPr>
            <a:normAutofit/>
          </a:bodyPr>
          <a:lstStyle/>
          <a:p>
            <a:r>
              <a:rPr lang="en-US" dirty="0"/>
              <a:t>I. DEFINING writing </a:t>
            </a:r>
            <a:br>
              <a:rPr lang="en-US" dirty="0"/>
            </a:br>
            <a:r>
              <a:rPr lang="en-US" dirty="0"/>
              <a:t>intensive COURSES </a:t>
            </a:r>
          </a:p>
        </p:txBody>
      </p:sp>
      <p:sp>
        <p:nvSpPr>
          <p:cNvPr id="2" name="Slide Number Placeholder 1">
            <a:extLst>
              <a:ext uri="{FF2B5EF4-FFF2-40B4-BE49-F238E27FC236}">
                <a16:creationId xmlns:a16="http://schemas.microsoft.com/office/drawing/2014/main" id="{9421E49C-A6BD-4530-BA62-9EF3098725B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13686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5931" y="1035031"/>
            <a:ext cx="8840138" cy="1188720"/>
          </a:xfrm>
        </p:spPr>
        <p:txBody>
          <a:bodyPr>
            <a:noAutofit/>
          </a:bodyPr>
          <a:lstStyle/>
          <a:p>
            <a:pPr algn="ctr"/>
            <a:r>
              <a:rPr lang="en-US" sz="3000" dirty="0"/>
              <a:t>What is a "writing intensive" course?</a:t>
            </a:r>
            <a:br>
              <a:rPr lang="en-US" dirty="0"/>
            </a:br>
            <a:endParaRPr lang="en-US" sz="1500" dirty="0"/>
          </a:p>
        </p:txBody>
      </p:sp>
      <p:sp>
        <p:nvSpPr>
          <p:cNvPr id="6" name="Vertical Text Placeholder 5"/>
          <p:cNvSpPr>
            <a:spLocks noGrp="1"/>
          </p:cNvSpPr>
          <p:nvPr>
            <p:ph type="body" orient="vert" idx="1"/>
          </p:nvPr>
        </p:nvSpPr>
        <p:spPr>
          <a:xfrm>
            <a:off x="581192" y="2438400"/>
            <a:ext cx="11029616" cy="3849858"/>
          </a:xfrm>
        </p:spPr>
        <p:txBody>
          <a:bodyPr vert="horz">
            <a:normAutofit lnSpcReduction="10000"/>
          </a:bodyPr>
          <a:lstStyle/>
          <a:p>
            <a:pPr>
              <a:buFont typeface="Wingdings" panose="05000000000000000000" pitchFamily="2" charset="2"/>
              <a:buChar char="§"/>
            </a:pPr>
            <a:r>
              <a:rPr lang="en-US" sz="2500" dirty="0"/>
              <a:t>A writing intensive course uses critical reading, logical thinking, and the use of writing to help students understand the topic at hand</a:t>
            </a:r>
          </a:p>
          <a:p>
            <a:pPr>
              <a:buFont typeface="Wingdings" panose="05000000000000000000" pitchFamily="2" charset="2"/>
              <a:buChar char="§"/>
            </a:pPr>
            <a:endParaRPr lang="en-US" sz="2500" dirty="0"/>
          </a:p>
          <a:p>
            <a:pPr>
              <a:buFont typeface="Wingdings" panose="05000000000000000000" pitchFamily="2" charset="2"/>
              <a:buChar char="§"/>
            </a:pPr>
            <a:r>
              <a:rPr lang="en-US" sz="2500" dirty="0"/>
              <a:t>Writing Across the Curriculum is a national movement in higher education, designed to give college students the chance to develop reading, writing, communication, and critical thinking skills in all of their courses</a:t>
            </a:r>
          </a:p>
          <a:p>
            <a:pPr>
              <a:buFont typeface="Wingdings" panose="05000000000000000000" pitchFamily="2" charset="2"/>
              <a:buChar char="§"/>
            </a:pPr>
            <a:endParaRPr lang="en-US" sz="2500" dirty="0"/>
          </a:p>
          <a:p>
            <a:pPr>
              <a:buFont typeface="Wingdings" panose="05000000000000000000" pitchFamily="2" charset="2"/>
              <a:buChar char="§"/>
            </a:pPr>
            <a:r>
              <a:rPr lang="en-US" sz="2500" dirty="0"/>
              <a:t>Every department at City Tech is required to provide WI courses so that students can meet their graduation requirements</a:t>
            </a:r>
          </a:p>
          <a:p>
            <a:pPr>
              <a:buFont typeface="Wingdings" panose="05000000000000000000" pitchFamily="2" charset="2"/>
              <a:buChar char="§"/>
            </a:pPr>
            <a:endParaRPr lang="en-US" sz="2500" dirty="0"/>
          </a:p>
          <a:p>
            <a:pPr marL="899795" lvl="2" indent="-269875" defTabSz="914400">
              <a:buClrTx/>
              <a:buSzTx/>
              <a:buFont typeface="Courier New" charset="0"/>
              <a:buChar char="o"/>
            </a:pPr>
            <a:endParaRPr lang="en-US" sz="1800" dirty="0"/>
          </a:p>
        </p:txBody>
      </p:sp>
      <p:sp>
        <p:nvSpPr>
          <p:cNvPr id="2" name="Slide Number Placeholder 1">
            <a:extLst>
              <a:ext uri="{FF2B5EF4-FFF2-40B4-BE49-F238E27FC236}">
                <a16:creationId xmlns:a16="http://schemas.microsoft.com/office/drawing/2014/main" id="{53A84E8E-04B7-4FA8-A90F-637FE83CFE8F}"/>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5984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67899"/>
            <a:ext cx="7729728" cy="1188720"/>
          </a:xfrm>
        </p:spPr>
        <p:txBody>
          <a:bodyPr>
            <a:noAutofit/>
          </a:bodyPr>
          <a:lstStyle/>
          <a:p>
            <a:pPr lvl="1" algn="ctr" defTabSz="457200" rtl="0">
              <a:spcBef>
                <a:spcPct val="0"/>
              </a:spcBef>
            </a:pPr>
            <a:r>
              <a:rPr lang="en-US" sz="3000" dirty="0">
                <a:solidFill>
                  <a:schemeClr val="tx1"/>
                </a:solidFill>
                <a:latin typeface="+mj-lt"/>
              </a:rPr>
              <a:t>WI SYLLABUS GUIDELINES</a:t>
            </a:r>
          </a:p>
        </p:txBody>
      </p:sp>
      <p:sp>
        <p:nvSpPr>
          <p:cNvPr id="3" name="Vertical Text Placeholder 2"/>
          <p:cNvSpPr>
            <a:spLocks noGrp="1"/>
          </p:cNvSpPr>
          <p:nvPr>
            <p:ph type="body" orient="vert" idx="1"/>
          </p:nvPr>
        </p:nvSpPr>
        <p:spPr>
          <a:xfrm>
            <a:off x="1067318" y="2069999"/>
            <a:ext cx="10530661" cy="4788001"/>
          </a:xfrm>
        </p:spPr>
        <p:txBody>
          <a:bodyPr vert="horz">
            <a:normAutofit/>
          </a:bodyPr>
          <a:lstStyle/>
          <a:p>
            <a:pPr marL="1007745" lvl="3" indent="0">
              <a:buNone/>
            </a:pPr>
            <a:r>
              <a:rPr lang="en-US" sz="2400" b="1" dirty="0">
                <a:ea typeface="+mn-lt"/>
                <a:cs typeface="+mn-lt"/>
              </a:rPr>
              <a:t>A WI Syllabus: </a:t>
            </a:r>
            <a:endParaRPr lang="en-US" sz="2400" b="1" dirty="0"/>
          </a:p>
          <a:p>
            <a:pPr marL="0" indent="0">
              <a:buNone/>
            </a:pPr>
            <a:r>
              <a:rPr lang="en-US" sz="2200" dirty="0">
                <a:ea typeface="+mn-lt"/>
                <a:cs typeface="+mn-lt"/>
              </a:rPr>
              <a:t>I. Clearly </a:t>
            </a:r>
            <a:r>
              <a:rPr lang="en-US" sz="2200" b="1" dirty="0">
                <a:ea typeface="+mn-lt"/>
                <a:cs typeface="+mn-lt"/>
              </a:rPr>
              <a:t>identifies </a:t>
            </a:r>
            <a:r>
              <a:rPr lang="en-US" sz="2200" dirty="0">
                <a:ea typeface="+mn-lt"/>
                <a:cs typeface="+mn-lt"/>
              </a:rPr>
              <a:t>your syllabus</a:t>
            </a:r>
            <a:r>
              <a:rPr lang="en-US" sz="2200" b="1" dirty="0">
                <a:ea typeface="+mn-lt"/>
                <a:cs typeface="+mn-lt"/>
              </a:rPr>
              <a:t> </a:t>
            </a:r>
            <a:r>
              <a:rPr lang="en-US" sz="2200" dirty="0">
                <a:ea typeface="+mn-lt"/>
                <a:cs typeface="+mn-lt"/>
              </a:rPr>
              <a:t>as</a:t>
            </a:r>
            <a:r>
              <a:rPr lang="en-US" sz="2200" b="1" dirty="0">
                <a:ea typeface="+mn-lt"/>
                <a:cs typeface="+mn-lt"/>
              </a:rPr>
              <a:t> ‘Writing Intensive’</a:t>
            </a:r>
            <a:r>
              <a:rPr lang="en-US" sz="2200" dirty="0">
                <a:ea typeface="+mn-lt"/>
                <a:cs typeface="+mn-lt"/>
              </a:rPr>
              <a:t> and explains what it means to you as an instructor.</a:t>
            </a:r>
            <a:endParaRPr lang="en-US" dirty="0"/>
          </a:p>
          <a:p>
            <a:pPr marL="0" indent="0">
              <a:buNone/>
            </a:pPr>
            <a:r>
              <a:rPr lang="en-US" sz="2200" dirty="0">
                <a:ea typeface="+mn-lt"/>
                <a:cs typeface="+mn-lt"/>
              </a:rPr>
              <a:t>II. Includes </a:t>
            </a:r>
            <a:r>
              <a:rPr lang="en-US" sz="2200" b="1" dirty="0">
                <a:ea typeface="+mn-lt"/>
                <a:cs typeface="+mn-lt"/>
              </a:rPr>
              <a:t>course objectives </a:t>
            </a:r>
            <a:r>
              <a:rPr lang="en-US" sz="2200" dirty="0">
                <a:ea typeface="+mn-lt"/>
                <a:cs typeface="+mn-lt"/>
              </a:rPr>
              <a:t>that are WI specific. </a:t>
            </a:r>
          </a:p>
          <a:p>
            <a:pPr marL="0" indent="0">
              <a:buNone/>
            </a:pPr>
            <a:r>
              <a:rPr lang="en-US" sz="2200" dirty="0">
                <a:ea typeface="+mn-lt"/>
                <a:cs typeface="+mn-lt"/>
              </a:rPr>
              <a:t>III. Clearly </a:t>
            </a:r>
            <a:r>
              <a:rPr lang="en-US" sz="2200" b="1" dirty="0">
                <a:ea typeface="+mn-lt"/>
                <a:cs typeface="+mn-lt"/>
              </a:rPr>
              <a:t>assigns students 15 pages of writing</a:t>
            </a:r>
            <a:r>
              <a:rPr lang="en-US" sz="2200" dirty="0">
                <a:ea typeface="+mn-lt"/>
                <a:cs typeface="+mn-lt"/>
              </a:rPr>
              <a:t> in total (including both formal &amp; informal writing)</a:t>
            </a:r>
          </a:p>
          <a:p>
            <a:pPr marL="0" indent="0">
              <a:buNone/>
            </a:pPr>
            <a:r>
              <a:rPr lang="en-US" sz="2200" dirty="0">
                <a:ea typeface="+mn-lt"/>
                <a:cs typeface="+mn-lt"/>
              </a:rPr>
              <a:t>IV. Includes a </a:t>
            </a:r>
            <a:r>
              <a:rPr lang="en-US" sz="2200" b="1" dirty="0">
                <a:ea typeface="+mn-lt"/>
                <a:cs typeface="+mn-lt"/>
              </a:rPr>
              <a:t>comprehensive course calendar</a:t>
            </a:r>
            <a:r>
              <a:rPr lang="en-US" sz="2200" dirty="0">
                <a:ea typeface="+mn-lt"/>
                <a:cs typeface="+mn-lt"/>
              </a:rPr>
              <a:t> with a clearly-marked assignment schedule, complete with </a:t>
            </a:r>
            <a:r>
              <a:rPr lang="en-US" sz="2200" b="1" dirty="0">
                <a:ea typeface="+mn-lt"/>
                <a:cs typeface="+mn-lt"/>
              </a:rPr>
              <a:t>assignment due dates </a:t>
            </a:r>
            <a:r>
              <a:rPr lang="en-US" sz="2200" dirty="0">
                <a:ea typeface="+mn-lt"/>
                <a:cs typeface="+mn-lt"/>
              </a:rPr>
              <a:t>and the </a:t>
            </a:r>
            <a:r>
              <a:rPr lang="en-US" sz="2200" b="1" dirty="0">
                <a:ea typeface="+mn-lt"/>
                <a:cs typeface="+mn-lt"/>
              </a:rPr>
              <a:t>steps of the scaffolding process</a:t>
            </a:r>
            <a:r>
              <a:rPr lang="en-US" sz="2200" dirty="0">
                <a:ea typeface="+mn-lt"/>
                <a:cs typeface="+mn-lt"/>
              </a:rPr>
              <a:t>. </a:t>
            </a:r>
          </a:p>
          <a:p>
            <a:pPr marL="0" indent="0">
              <a:buNone/>
            </a:pPr>
            <a:r>
              <a:rPr lang="en-US" sz="2200" dirty="0">
                <a:ea typeface="+mn-lt"/>
                <a:cs typeface="+mn-lt"/>
              </a:rPr>
              <a:t>V. Includes a </a:t>
            </a:r>
            <a:r>
              <a:rPr lang="en-US" sz="2200" b="1" dirty="0">
                <a:ea typeface="+mn-lt"/>
                <a:cs typeface="+mn-lt"/>
              </a:rPr>
              <a:t>grade breakdown </a:t>
            </a:r>
            <a:r>
              <a:rPr lang="en-US" sz="2200" dirty="0">
                <a:ea typeface="+mn-lt"/>
                <a:cs typeface="+mn-lt"/>
              </a:rPr>
              <a:t>that allots a significant percentage of the semester grade to writing assignments.</a:t>
            </a:r>
          </a:p>
          <a:p>
            <a:pPr marL="1087120" lvl="2" indent="-457200">
              <a:buAutoNum type="arabicPeriod"/>
            </a:pPr>
            <a:endParaRPr lang="en-US" sz="2200" dirty="0"/>
          </a:p>
          <a:p>
            <a:pPr marL="305435" indent="-305435"/>
            <a:endParaRPr lang="en-US" dirty="0"/>
          </a:p>
        </p:txBody>
      </p:sp>
      <p:sp>
        <p:nvSpPr>
          <p:cNvPr id="4" name="Slide Number Placeholder 3">
            <a:extLst>
              <a:ext uri="{FF2B5EF4-FFF2-40B4-BE49-F238E27FC236}">
                <a16:creationId xmlns:a16="http://schemas.microsoft.com/office/drawing/2014/main" id="{D300AF26-8605-4A66-B808-3BA94DD2F359}"/>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014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36010" y="1738903"/>
            <a:ext cx="10119979" cy="1533263"/>
          </a:xfrm>
        </p:spPr>
        <p:txBody>
          <a:bodyPr>
            <a:normAutofit/>
          </a:bodyPr>
          <a:lstStyle/>
          <a:p>
            <a:r>
              <a:rPr lang="en-US" dirty="0"/>
              <a:t>II. identify Your syllabus </a:t>
            </a:r>
            <a:br>
              <a:rPr lang="en-US" dirty="0"/>
            </a:br>
            <a:r>
              <a:rPr lang="en-US" dirty="0"/>
              <a:t>as writing intensive </a:t>
            </a:r>
          </a:p>
        </p:txBody>
      </p:sp>
      <p:sp>
        <p:nvSpPr>
          <p:cNvPr id="4" name="Slide Number Placeholder 3">
            <a:extLst>
              <a:ext uri="{FF2B5EF4-FFF2-40B4-BE49-F238E27FC236}">
                <a16:creationId xmlns:a16="http://schemas.microsoft.com/office/drawing/2014/main" id="{979DC148-8966-4585-BFBC-DFC4A649CF99}"/>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25901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515" y="964692"/>
            <a:ext cx="9200270" cy="1188720"/>
          </a:xfrm>
        </p:spPr>
        <p:txBody>
          <a:bodyPr>
            <a:noAutofit/>
          </a:bodyPr>
          <a:lstStyle/>
          <a:p>
            <a:pPr lvl="1" algn="ctr" defTabSz="457200" rtl="0">
              <a:spcBef>
                <a:spcPct val="0"/>
              </a:spcBef>
            </a:pPr>
            <a:r>
              <a:rPr lang="en-US" sz="2800" dirty="0">
                <a:solidFill>
                  <a:schemeClr val="tx1"/>
                </a:solidFill>
                <a:latin typeface="+mj-lt"/>
              </a:rPr>
              <a:t>II. IDENTIFY YOUR SYLLABUS AS WRITING INTENSIVE</a:t>
            </a:r>
          </a:p>
        </p:txBody>
      </p:sp>
      <p:sp>
        <p:nvSpPr>
          <p:cNvPr id="3" name="Vertical Text Placeholder 2"/>
          <p:cNvSpPr>
            <a:spLocks noGrp="1"/>
          </p:cNvSpPr>
          <p:nvPr>
            <p:ph type="body" orient="vert" idx="1"/>
          </p:nvPr>
        </p:nvSpPr>
        <p:spPr>
          <a:xfrm>
            <a:off x="351154" y="2153412"/>
            <a:ext cx="11317163" cy="4582403"/>
          </a:xfrm>
        </p:spPr>
        <p:txBody>
          <a:bodyPr vert="horz">
            <a:normAutofit/>
          </a:bodyPr>
          <a:lstStyle/>
          <a:p>
            <a:pPr marL="1007745" lvl="3" indent="0" algn="ctr">
              <a:buNone/>
            </a:pPr>
            <a:endParaRPr lang="en-US" sz="2400" b="1" dirty="0"/>
          </a:p>
          <a:p>
            <a:pPr marL="305435" indent="-305435">
              <a:buFont typeface="Wingdings 2" panose="020B0502020104020203"/>
              <a:buChar char=""/>
            </a:pPr>
            <a:r>
              <a:rPr lang="en-US" sz="3200" dirty="0">
                <a:ea typeface="+mn-lt"/>
                <a:cs typeface="+mn-lt"/>
              </a:rPr>
              <a:t>Discussion: What role can writing play in </a:t>
            </a:r>
            <a:r>
              <a:rPr lang="en-US" sz="3200" i="1" dirty="0">
                <a:ea typeface="+mn-lt"/>
                <a:cs typeface="+mn-lt"/>
              </a:rPr>
              <a:t>your</a:t>
            </a:r>
            <a:r>
              <a:rPr lang="en-US" sz="3200" dirty="0">
                <a:ea typeface="+mn-lt"/>
                <a:cs typeface="+mn-lt"/>
              </a:rPr>
              <a:t> course?</a:t>
            </a:r>
            <a:endParaRPr lang="en-US" sz="2200" dirty="0"/>
          </a:p>
          <a:p>
            <a:pPr marL="1087120" lvl="2" indent="-457200">
              <a:buAutoNum type="arabicPeriod"/>
            </a:pPr>
            <a:endParaRPr lang="en-US" sz="2200" dirty="0"/>
          </a:p>
          <a:p>
            <a:pPr marL="305435" indent="-305435"/>
            <a:endParaRPr lang="en-US" dirty="0"/>
          </a:p>
        </p:txBody>
      </p:sp>
      <p:sp>
        <p:nvSpPr>
          <p:cNvPr id="4" name="Slide Number Placeholder 3">
            <a:extLst>
              <a:ext uri="{FF2B5EF4-FFF2-40B4-BE49-F238E27FC236}">
                <a16:creationId xmlns:a16="http://schemas.microsoft.com/office/drawing/2014/main" id="{418B922C-C029-44DC-BB4C-011026FED29E}"/>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8529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 Identify your syllabus as Writing intensive</a:t>
            </a:r>
          </a:p>
        </p:txBody>
      </p:sp>
      <p:sp>
        <p:nvSpPr>
          <p:cNvPr id="3" name="Vertical Text Placeholder 2"/>
          <p:cNvSpPr>
            <a:spLocks noGrp="1"/>
          </p:cNvSpPr>
          <p:nvPr>
            <p:ph type="body" orient="vert" idx="1"/>
          </p:nvPr>
        </p:nvSpPr>
        <p:spPr>
          <a:xfrm>
            <a:off x="272715" y="1909012"/>
            <a:ext cx="11742821" cy="4732420"/>
          </a:xfrm>
        </p:spPr>
        <p:txBody>
          <a:bodyPr vert="horz" lIns="91440" tIns="45720" rIns="91440" bIns="45720" rtlCol="0" anchor="t">
            <a:noAutofit/>
          </a:bodyPr>
          <a:lstStyle/>
          <a:p>
            <a:pPr marL="0" indent="0">
              <a:buNone/>
            </a:pPr>
            <a:endParaRPr lang="en-US" sz="2000" dirty="0"/>
          </a:p>
          <a:p>
            <a:pPr marL="0" indent="0">
              <a:buNone/>
            </a:pPr>
            <a:r>
              <a:rPr lang="en-US" sz="2000" dirty="0"/>
              <a:t>Clearly identify your syllabus as ‘Writing Intensive’ and explain what it means to you as an instructor:</a:t>
            </a:r>
            <a:endParaRPr lang="en-US" dirty="0"/>
          </a:p>
          <a:p>
            <a:pPr marL="0" indent="0">
              <a:buNone/>
            </a:pPr>
            <a:r>
              <a:rPr lang="en-US" dirty="0"/>
              <a:t>Example 1 (General):</a:t>
            </a:r>
          </a:p>
          <a:p>
            <a:pPr marL="0" indent="0">
              <a:buNone/>
            </a:pPr>
            <a:r>
              <a:rPr lang="en-US" b="1" dirty="0"/>
              <a:t>Writing Intensive:</a:t>
            </a:r>
            <a:r>
              <a:rPr lang="en-US" dirty="0"/>
              <a:t> This course is designated “Writing Intensive.”  You can expect to be writing every week, in class and on the </a:t>
            </a:r>
            <a:r>
              <a:rPr lang="en-US" dirty="0" err="1"/>
              <a:t>OpenLab</a:t>
            </a:r>
            <a:r>
              <a:rPr lang="en-US" dirty="0"/>
              <a:t>.  The main goal of writing in this course is to get you to think carefully about the material in a variety of ways.  You’ll be wrestling with new and challenging ideas – reading, writing and thinking are three of your best tools for achieving understanding. </a:t>
            </a:r>
          </a:p>
          <a:p>
            <a:pPr marL="0" indent="0">
              <a:buNone/>
            </a:pPr>
            <a:endParaRPr lang="en-US" dirty="0"/>
          </a:p>
          <a:p>
            <a:pPr marL="0" indent="0">
              <a:buNone/>
            </a:pPr>
            <a:r>
              <a:rPr lang="en-US" dirty="0"/>
              <a:t>Example 2 (Math):</a:t>
            </a:r>
          </a:p>
          <a:p>
            <a:pPr marL="0" indent="0">
              <a:buNone/>
            </a:pPr>
            <a:r>
              <a:rPr lang="en-US" b="1" dirty="0"/>
              <a:t>Writing Intensive</a:t>
            </a:r>
            <a:r>
              <a:rPr lang="en-US" dirty="0"/>
              <a:t>: </a:t>
            </a:r>
            <a:r>
              <a:rPr lang="en-US" dirty="0">
                <a:ea typeface="+mn-lt"/>
                <a:cs typeface="+mn-lt"/>
              </a:rPr>
              <a:t>This is a writing intensive course. The course consists of 25 labs/lectures and each of these labs will have a short writing component. You need to be able to express your findings/solutions to non-experts in formal writing. Your three projects will be in the form of technical report (see the attached guidelines). Your writing and organizational skills will be also evaluated as part of the course grade (see writing rubrics).</a:t>
            </a:r>
          </a:p>
          <a:p>
            <a:pPr marL="666750" lvl="1" indent="-342900">
              <a:buFont typeface="+mj-lt"/>
              <a:buAutoNum type="arabicPeriod"/>
            </a:pPr>
            <a:endParaRPr lang="en-US" dirty="0"/>
          </a:p>
        </p:txBody>
      </p:sp>
      <p:sp>
        <p:nvSpPr>
          <p:cNvPr id="4" name="Title 1">
            <a:extLst>
              <a:ext uri="{FF2B5EF4-FFF2-40B4-BE49-F238E27FC236}">
                <a16:creationId xmlns:a16="http://schemas.microsoft.com/office/drawing/2014/main" id="{DAC838A4-558A-4DF8-A300-C5F937DADEE4}"/>
              </a:ext>
            </a:extLst>
          </p:cNvPr>
          <p:cNvSpPr txBox="1">
            <a:spLocks/>
          </p:cNvSpPr>
          <p:nvPr/>
        </p:nvSpPr>
        <p:spPr bwMode="black">
          <a:xfrm>
            <a:off x="1543990" y="964692"/>
            <a:ext cx="9200270" cy="118872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lvl="1" algn="ctr" defTabSz="457200" rtl="0">
              <a:spcBef>
                <a:spcPct val="0"/>
              </a:spcBef>
            </a:pPr>
            <a:r>
              <a:rPr lang="en-US" sz="2800" kern="0" dirty="0">
                <a:solidFill>
                  <a:schemeClr val="tx1"/>
                </a:solidFill>
                <a:latin typeface="+mj-lt"/>
              </a:rPr>
              <a:t>II. IDENTIFY YOUR SYLLABUS AS WRITING INTENSIVE</a:t>
            </a:r>
          </a:p>
        </p:txBody>
      </p:sp>
      <p:sp>
        <p:nvSpPr>
          <p:cNvPr id="5" name="Slide Number Placeholder 4">
            <a:extLst>
              <a:ext uri="{FF2B5EF4-FFF2-40B4-BE49-F238E27FC236}">
                <a16:creationId xmlns:a16="http://schemas.microsoft.com/office/drawing/2014/main" id="{847A7049-F0A7-4C2B-9C7A-05EAF6B75E17}"/>
              </a:ext>
            </a:extLst>
          </p:cNvPr>
          <p:cNvSpPr>
            <a:spLocks noGrp="1"/>
          </p:cNvSpPr>
          <p:nvPr>
            <p:ph type="sldNum" sz="quarter" idx="12"/>
          </p:nvPr>
        </p:nvSpPr>
        <p:spPr/>
        <p:txBody>
          <a:bodyPr/>
          <a:lstStyle/>
          <a:p>
            <a:fld id="{D57F1E4F-1CFF-5643-939E-217C01CDF565}" type="slidenum">
              <a:rPr lang="en-US" smtClean="0"/>
              <a:pPr/>
              <a:t>8</a:t>
            </a:fld>
            <a:endParaRPr lang="en-US"/>
          </a:p>
        </p:txBody>
      </p:sp>
    </p:spTree>
    <p:extLst>
      <p:ext uri="{BB962C8B-B14F-4D97-AF65-F5344CB8AC3E}">
        <p14:creationId xmlns:p14="http://schemas.microsoft.com/office/powerpoint/2010/main" val="87729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81193" y="1575123"/>
            <a:ext cx="11027711" cy="1533263"/>
          </a:xfrm>
        </p:spPr>
        <p:txBody>
          <a:bodyPr/>
          <a:lstStyle/>
          <a:p>
            <a:r>
              <a:rPr lang="en-US" dirty="0"/>
              <a:t>III. identify writing-related </a:t>
            </a:r>
            <a:br>
              <a:rPr lang="en-US" dirty="0"/>
            </a:br>
            <a:r>
              <a:rPr lang="en-US" dirty="0"/>
              <a:t>course objectives</a:t>
            </a:r>
          </a:p>
        </p:txBody>
      </p:sp>
      <p:sp>
        <p:nvSpPr>
          <p:cNvPr id="6" name="Text Placeholder 5"/>
          <p:cNvSpPr>
            <a:spLocks noGrp="1"/>
          </p:cNvSpPr>
          <p:nvPr>
            <p:ph type="body" idx="1"/>
          </p:nvPr>
        </p:nvSpPr>
        <p:spPr>
          <a:xfrm>
            <a:off x="940904" y="3213025"/>
            <a:ext cx="8807254" cy="2371345"/>
          </a:xfrm>
        </p:spPr>
        <p:txBody>
          <a:bodyPr>
            <a:noAutofit/>
          </a:bodyPr>
          <a:lstStyle/>
          <a:p>
            <a:pPr marL="285750" indent="-285750">
              <a:buFont typeface="Arial" charset="0"/>
              <a:buChar char="•"/>
            </a:pPr>
            <a:endParaRPr lang="en-US" dirty="0"/>
          </a:p>
          <a:p>
            <a:r>
              <a:rPr lang="en-US" sz="3200" dirty="0"/>
              <a:t>How can you have students use writing to achieve your discipline specific learning outcomes?</a:t>
            </a:r>
          </a:p>
        </p:txBody>
      </p:sp>
      <p:sp>
        <p:nvSpPr>
          <p:cNvPr id="2" name="Slide Number Placeholder 1">
            <a:extLst>
              <a:ext uri="{FF2B5EF4-FFF2-40B4-BE49-F238E27FC236}">
                <a16:creationId xmlns:a16="http://schemas.microsoft.com/office/drawing/2014/main" id="{8123402B-08AA-484A-9977-B335B45B72C4}"/>
              </a:ext>
            </a:extLst>
          </p:cNvPr>
          <p:cNvSpPr>
            <a:spLocks noGrp="1"/>
          </p:cNvSpPr>
          <p:nvPr>
            <p:ph type="sldNum" sz="quarter" idx="12"/>
          </p:nvPr>
        </p:nvSpPr>
        <p:spPr/>
        <p:txBody>
          <a:bodyPr/>
          <a:lstStyle/>
          <a:p>
            <a:fld id="{D57F1E4F-1CFF-5643-939E-217C01CDF565}" type="slidenum">
              <a:rPr lang="en-US" smtClean="0"/>
              <a:pPr/>
              <a:t>9</a:t>
            </a:fld>
            <a:endParaRPr lang="en-US"/>
          </a:p>
        </p:txBody>
      </p:sp>
    </p:spTree>
    <p:extLst>
      <p:ext uri="{BB962C8B-B14F-4D97-AF65-F5344CB8AC3E}">
        <p14:creationId xmlns:p14="http://schemas.microsoft.com/office/powerpoint/2010/main" val="193805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1735</TotalTime>
  <Words>994</Words>
  <Application>Microsoft Macintosh PowerPoint</Application>
  <PresentationFormat>Widescreen</PresentationFormat>
  <Paragraphs>130</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Gill Sans MT</vt:lpstr>
      <vt:lpstr>Wingdings</vt:lpstr>
      <vt:lpstr>Wingdings 2</vt:lpstr>
      <vt:lpstr>Parcel</vt:lpstr>
      <vt:lpstr>Developing Your WI Syllabus</vt:lpstr>
      <vt:lpstr>WORKSHOP OVERVIEW </vt:lpstr>
      <vt:lpstr>I. DEFINING writing  intensive COURSES </vt:lpstr>
      <vt:lpstr>What is a "writing intensive" course? </vt:lpstr>
      <vt:lpstr>WI SYLLABUS GUIDELINES</vt:lpstr>
      <vt:lpstr>II. identify Your syllabus  as writing intensive </vt:lpstr>
      <vt:lpstr>II. IDENTIFY YOUR SYLLABUS AS WRITING INTENSIVE</vt:lpstr>
      <vt:lpstr>I. Identify your syllabus as Writing intensive</vt:lpstr>
      <vt:lpstr>III. identify writing-related  course objectives</vt:lpstr>
      <vt:lpstr>III. Identify Writing-Related  Course Objectives</vt:lpstr>
      <vt:lpstr>III. Identify writing-related course objectives</vt:lpstr>
      <vt:lpstr>IV. Writing intensive  syllabus components</vt:lpstr>
      <vt:lpstr>Assign 15 pages of writing</vt:lpstr>
      <vt:lpstr>Assign 15 pages of Writing</vt:lpstr>
      <vt:lpstr>Include a comprehensive  WI course calendar</vt:lpstr>
      <vt:lpstr>PowerPoint Presentation</vt:lpstr>
      <vt:lpstr>GRADE BREAKDOWN REFLECTING WRITING COMPONENTS</vt:lpstr>
      <vt:lpstr>RESOURCES TO INCLUDE  IN THE SYLLABUS</vt:lpstr>
      <vt:lpstr>Portfolio assignment</vt:lpstr>
      <vt:lpstr>Once you’re certified, you can include these fun logos on your syllabus!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 Syllabus Workshop</dc:title>
  <dc:creator>Elvira Basevich</dc:creator>
  <cp:lastModifiedBy>Natalia  Macrynikola</cp:lastModifiedBy>
  <cp:revision>698</cp:revision>
  <dcterms:created xsi:type="dcterms:W3CDTF">2017-03-26T19:16:14Z</dcterms:created>
  <dcterms:modified xsi:type="dcterms:W3CDTF">2021-03-18T18:47:27Z</dcterms:modified>
</cp:coreProperties>
</file>