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62" r:id="rId1"/>
  </p:sldMasterIdLst>
  <p:notesMasterIdLst>
    <p:notesMasterId r:id="rId20"/>
  </p:notesMasterIdLst>
  <p:handoutMasterIdLst>
    <p:handoutMasterId r:id="rId21"/>
  </p:handoutMasterIdLst>
  <p:sldIdLst>
    <p:sldId id="257" r:id="rId2"/>
    <p:sldId id="258" r:id="rId3"/>
    <p:sldId id="279" r:id="rId4"/>
    <p:sldId id="259" r:id="rId5"/>
    <p:sldId id="260" r:id="rId6"/>
    <p:sldId id="261" r:id="rId7"/>
    <p:sldId id="271" r:id="rId8"/>
    <p:sldId id="262" r:id="rId9"/>
    <p:sldId id="263" r:id="rId10"/>
    <p:sldId id="264" r:id="rId11"/>
    <p:sldId id="272" r:id="rId12"/>
    <p:sldId id="265" r:id="rId13"/>
    <p:sldId id="273" r:id="rId14"/>
    <p:sldId id="275" r:id="rId15"/>
    <p:sldId id="266" r:id="rId16"/>
    <p:sldId id="267" r:id="rId17"/>
    <p:sldId id="270" r:id="rId18"/>
    <p:sldId id="27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A6A"/>
    <a:srgbClr val="0026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75000" autoAdjust="0"/>
  </p:normalViewPr>
  <p:slideViewPr>
    <p:cSldViewPr snapToGrid="0" snapToObjects="1">
      <p:cViewPr varScale="1">
        <p:scale>
          <a:sx n="61" d="100"/>
          <a:sy n="61" d="100"/>
        </p:scale>
        <p:origin x="734"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2" d="100"/>
          <a:sy n="72" d="100"/>
        </p:scale>
        <p:origin x="-250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8A81BF-CD7E-7A4B-99F7-C0D35EB14663}" type="datetimeFigureOut">
              <a:rPr lang="en-US" smtClean="0"/>
              <a:t>10/9/2019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E9F0B-AD1C-5843-AEF5-B9EC2890CBDE}" type="slidenum">
              <a:rPr lang="en-US" smtClean="0"/>
              <a:t>‹#›</a:t>
            </a:fld>
            <a:endParaRPr lang="en-US"/>
          </a:p>
        </p:txBody>
      </p:sp>
    </p:spTree>
    <p:extLst>
      <p:ext uri="{BB962C8B-B14F-4D97-AF65-F5344CB8AC3E}">
        <p14:creationId xmlns:p14="http://schemas.microsoft.com/office/powerpoint/2010/main" val="1820368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E6595-4FE5-4E68-8D90-D167B2659C94}" type="datetimeFigureOut">
              <a:rPr lang="en-US" smtClean="0"/>
              <a:pPr/>
              <a:t>10/9/2019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075EC4-7286-4C73-8884-E40FD1426607}" type="slidenum">
              <a:rPr lang="en-US" smtClean="0"/>
              <a:pPr/>
              <a:t>‹#›</a:t>
            </a:fld>
            <a:endParaRPr lang="en-US"/>
          </a:p>
        </p:txBody>
      </p:sp>
    </p:spTree>
    <p:extLst>
      <p:ext uri="{BB962C8B-B14F-4D97-AF65-F5344CB8AC3E}">
        <p14:creationId xmlns:p14="http://schemas.microsoft.com/office/powerpoint/2010/main" val="1597685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Begin with introductions, give a brief overview</a:t>
            </a:r>
            <a:r>
              <a:rPr lang="en-US" baseline="0" dirty="0"/>
              <a:t> of the workshop</a:t>
            </a:r>
          </a:p>
          <a:p>
            <a:endParaRPr lang="en-US" baseline="0"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1</a:t>
            </a:fld>
            <a:endParaRPr lang="en-US"/>
          </a:p>
        </p:txBody>
      </p:sp>
    </p:spTree>
    <p:extLst>
      <p:ext uri="{BB962C8B-B14F-4D97-AF65-F5344CB8AC3E}">
        <p14:creationId xmlns:p14="http://schemas.microsoft.com/office/powerpoint/2010/main" val="678250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third, and oftentimes neglected, step of successful note taking is summarization and reflection </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Give your brain time to process/rest, but also make sure you retain the information before restarting a new day</a:t>
            </a:r>
          </a:p>
          <a:p>
            <a:r>
              <a:rPr lang="en-US" dirty="0" err="1"/>
              <a:t>Neuroscientific</a:t>
            </a:r>
            <a:r>
              <a:rPr lang="en-US" baseline="0" dirty="0"/>
              <a:t> studies show that this </a:t>
            </a:r>
            <a:r>
              <a:rPr lang="en-US" dirty="0"/>
              <a:t>helps your brain store information/memories better.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It’s ideal</a:t>
            </a:r>
            <a:r>
              <a:rPr lang="en-US" baseline="0" dirty="0"/>
              <a:t> to do it that night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Don’t wait until the day before the exam to review your notes, make it part of your nightly routine.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It’s like working out, you have to do it frequently to see results. You can’t just run a marathon the day before you want to lose 10 lbs.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Big questions that you have – if you do, you can ask about it at the beginning of the next class and score some participation points. Your prof. will remember you. “I was reviewing my notes from last class…”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10</a:t>
            </a:fld>
            <a:endParaRPr lang="en-US"/>
          </a:p>
        </p:txBody>
      </p:sp>
    </p:spTree>
    <p:extLst>
      <p:ext uri="{BB962C8B-B14F-4D97-AF65-F5344CB8AC3E}">
        <p14:creationId xmlns:p14="http://schemas.microsoft.com/office/powerpoint/2010/main" val="170109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When played it will demonstrate the different approaches to note taking </a:t>
            </a:r>
            <a:endParaRPr lang="en-US" b="0" u="none" baseline="0" dirty="0"/>
          </a:p>
          <a:p>
            <a:r>
              <a:rPr lang="en-US" b="0" u="none" dirty="0"/>
              <a:t>1.Parapharsing – using your own words</a:t>
            </a:r>
          </a:p>
          <a:p>
            <a:r>
              <a:rPr lang="en-US" b="0" u="none" dirty="0"/>
              <a:t>2.Important concepts/themes</a:t>
            </a:r>
          </a:p>
          <a:p>
            <a:r>
              <a:rPr lang="en-US" b="0" u="none" dirty="0"/>
              <a:t>3. Raising a question</a:t>
            </a:r>
          </a:p>
        </p:txBody>
      </p:sp>
      <p:sp>
        <p:nvSpPr>
          <p:cNvPr id="4" name="Slide Number Placeholder 3"/>
          <p:cNvSpPr>
            <a:spLocks noGrp="1"/>
          </p:cNvSpPr>
          <p:nvPr>
            <p:ph type="sldNum" sz="quarter" idx="10"/>
          </p:nvPr>
        </p:nvSpPr>
        <p:spPr/>
        <p:txBody>
          <a:bodyPr/>
          <a:lstStyle/>
          <a:p>
            <a:fld id="{EC075EC4-7286-4C73-8884-E40FD1426607}" type="slidenum">
              <a:rPr lang="en-US" smtClean="0"/>
              <a:pPr/>
              <a:t>11</a:t>
            </a:fld>
            <a:endParaRPr lang="en-US"/>
          </a:p>
        </p:txBody>
      </p:sp>
    </p:spTree>
    <p:extLst>
      <p:ext uri="{BB962C8B-B14F-4D97-AF65-F5344CB8AC3E}">
        <p14:creationId xmlns:p14="http://schemas.microsoft.com/office/powerpoint/2010/main" val="1933392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Great note taking takes time to develop. Eventually, you’ll figure out your own unique process. </a:t>
            </a:r>
          </a:p>
          <a:p>
            <a:r>
              <a:rPr lang="en-US" baseline="0" dirty="0"/>
              <a:t>But, a good place to start is with the Cornell system of note taking. </a:t>
            </a:r>
          </a:p>
          <a:p>
            <a:r>
              <a:rPr lang="en-US" baseline="0" dirty="0"/>
              <a:t>It’s a template, a way to organize your sheet of paper</a:t>
            </a:r>
          </a:p>
          <a:p>
            <a:endParaRPr lang="en-US" dirty="0"/>
          </a:p>
          <a:p>
            <a:r>
              <a:rPr lang="en-US" dirty="0"/>
              <a:t>Walk through handout with</a:t>
            </a:r>
            <a:r>
              <a:rPr lang="en-US" baseline="0" dirty="0"/>
              <a:t> them on the next slide</a:t>
            </a:r>
            <a:endParaRPr lang="en-US" dirty="0"/>
          </a:p>
          <a:p>
            <a:r>
              <a:rPr lang="en-US" dirty="0"/>
              <a:t>(See PDF handout. Retrieved from http://</a:t>
            </a:r>
            <a:r>
              <a:rPr lang="en-US" dirty="0" err="1"/>
              <a:t>lsc.cornell.edu</a:t>
            </a:r>
            <a:r>
              <a:rPr lang="en-US" dirty="0"/>
              <a:t>/study-skills/</a:t>
            </a:r>
            <a:r>
              <a:rPr lang="en-US" dirty="0" err="1"/>
              <a:t>cornell</a:t>
            </a:r>
            <a:r>
              <a:rPr lang="en-US" dirty="0"/>
              <a:t>-note-taking-system/) </a:t>
            </a:r>
          </a:p>
        </p:txBody>
      </p:sp>
      <p:sp>
        <p:nvSpPr>
          <p:cNvPr id="4" name="Slide Number Placeholder 3"/>
          <p:cNvSpPr>
            <a:spLocks noGrp="1"/>
          </p:cNvSpPr>
          <p:nvPr>
            <p:ph type="sldNum" sz="quarter" idx="10"/>
          </p:nvPr>
        </p:nvSpPr>
        <p:spPr/>
        <p:txBody>
          <a:bodyPr/>
          <a:lstStyle/>
          <a:p>
            <a:fld id="{EC075EC4-7286-4C73-8884-E40FD1426607}" type="slidenum">
              <a:rPr lang="en-US" smtClean="0"/>
              <a:pPr/>
              <a:t>12</a:t>
            </a:fld>
            <a:endParaRPr lang="en-US"/>
          </a:p>
        </p:txBody>
      </p:sp>
    </p:spTree>
    <p:extLst>
      <p:ext uri="{BB962C8B-B14F-4D97-AF65-F5344CB8AC3E}">
        <p14:creationId xmlns:p14="http://schemas.microsoft.com/office/powerpoint/2010/main" val="732842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 your sheet (We will actually give these out)</a:t>
            </a:r>
          </a:p>
          <a:p>
            <a:pPr marL="228600" indent="-228600">
              <a:buAutoNum type="arabicPeriod"/>
            </a:pPr>
            <a:r>
              <a:rPr lang="en-US" dirty="0"/>
              <a:t>Notes during class: Main points and details </a:t>
            </a:r>
          </a:p>
          <a:p>
            <a:pPr marL="228600" indent="-228600">
              <a:buAutoNum type="arabicPeriod"/>
            </a:pPr>
            <a:r>
              <a:rPr lang="en-US" dirty="0"/>
              <a:t>Quest/Reflect: After class, main ideas, prompts and questions</a:t>
            </a:r>
          </a:p>
          <a:p>
            <a:pPr marL="228600" indent="-228600">
              <a:buAutoNum type="arabicPeriod"/>
            </a:pPr>
            <a:r>
              <a:rPr lang="en-US" dirty="0"/>
              <a:t>Summary: After class, sunray of the lesson, highlighting the main points</a:t>
            </a:r>
          </a:p>
        </p:txBody>
      </p:sp>
      <p:sp>
        <p:nvSpPr>
          <p:cNvPr id="4" name="Slide Number Placeholder 3"/>
          <p:cNvSpPr>
            <a:spLocks noGrp="1"/>
          </p:cNvSpPr>
          <p:nvPr>
            <p:ph type="sldNum" sz="quarter" idx="10"/>
          </p:nvPr>
        </p:nvSpPr>
        <p:spPr/>
        <p:txBody>
          <a:bodyPr/>
          <a:lstStyle/>
          <a:p>
            <a:fld id="{EC075EC4-7286-4C73-8884-E40FD1426607}" type="slidenum">
              <a:rPr lang="en-US" smtClean="0"/>
              <a:pPr/>
              <a:t>13</a:t>
            </a:fld>
            <a:endParaRPr lang="en-US"/>
          </a:p>
        </p:txBody>
      </p:sp>
    </p:spTree>
    <p:extLst>
      <p:ext uri="{BB962C8B-B14F-4D97-AF65-F5344CB8AC3E}">
        <p14:creationId xmlns:p14="http://schemas.microsoft.com/office/powerpoint/2010/main" val="78572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14</a:t>
            </a:fld>
            <a:endParaRPr lang="en-US"/>
          </a:p>
        </p:txBody>
      </p:sp>
    </p:spTree>
    <p:extLst>
      <p:ext uri="{BB962C8B-B14F-4D97-AF65-F5344CB8AC3E}">
        <p14:creationId xmlns:p14="http://schemas.microsoft.com/office/powerpoint/2010/main" val="3117752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1:45 -5 min.</a:t>
            </a:r>
          </a:p>
          <a:p>
            <a:endParaRPr lang="en-US" dirty="0"/>
          </a:p>
          <a:p>
            <a:r>
              <a:rPr lang="en-US" dirty="0"/>
              <a:t>Don't do the bottom "summary"</a:t>
            </a:r>
            <a:r>
              <a:rPr lang="en-US" baseline="0" dirty="0"/>
              <a:t> part right now, because remember you do that after the lecture but before going to bed that night.</a:t>
            </a:r>
            <a:endParaRPr lang="en-US"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15</a:t>
            </a:fld>
            <a:endParaRPr lang="en-US"/>
          </a:p>
        </p:txBody>
      </p:sp>
    </p:spTree>
    <p:extLst>
      <p:ext uri="{BB962C8B-B14F-4D97-AF65-F5344CB8AC3E}">
        <p14:creationId xmlns:p14="http://schemas.microsoft.com/office/powerpoint/2010/main" val="1064845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sz="1200" dirty="0"/>
              <a:t>Do you think these notes will be easier for exam/paper writing review?</a:t>
            </a:r>
          </a:p>
          <a:p>
            <a:endParaRPr lang="en-US" dirty="0"/>
          </a:p>
          <a:p>
            <a:r>
              <a:rPr lang="en-US" dirty="0"/>
              <a:t>Make sure to reinforce</a:t>
            </a:r>
            <a:r>
              <a:rPr lang="en-US" baseline="0" dirty="0"/>
              <a:t> that </a:t>
            </a:r>
            <a:r>
              <a:rPr lang="en-US" dirty="0"/>
              <a:t>this is the normal growing pain of learning this specific skill but it will likely pay dividends in the end for them if they commit to trying this technique out for a full semester in their own courses.</a:t>
            </a:r>
          </a:p>
          <a:p>
            <a:endParaRPr lang="en-US" dirty="0"/>
          </a:p>
          <a:p>
            <a:r>
              <a:rPr lang="en-US" dirty="0"/>
              <a:t>some students in that limited time may feel they struggled with attempting to "do" the strategies or that it feels uncomfortable to them.</a:t>
            </a:r>
          </a:p>
        </p:txBody>
      </p:sp>
      <p:sp>
        <p:nvSpPr>
          <p:cNvPr id="4" name="Slide Number Placeholder 3"/>
          <p:cNvSpPr>
            <a:spLocks noGrp="1"/>
          </p:cNvSpPr>
          <p:nvPr>
            <p:ph type="sldNum" sz="quarter" idx="10"/>
          </p:nvPr>
        </p:nvSpPr>
        <p:spPr/>
        <p:txBody>
          <a:bodyPr/>
          <a:lstStyle/>
          <a:p>
            <a:fld id="{EC075EC4-7286-4C73-8884-E40FD1426607}" type="slidenum">
              <a:rPr lang="en-US" smtClean="0"/>
              <a:pPr/>
              <a:t>16</a:t>
            </a:fld>
            <a:endParaRPr lang="en-US"/>
          </a:p>
        </p:txBody>
      </p:sp>
    </p:spTree>
    <p:extLst>
      <p:ext uri="{BB962C8B-B14F-4D97-AF65-F5344CB8AC3E}">
        <p14:creationId xmlns:p14="http://schemas.microsoft.com/office/powerpoint/2010/main" val="1882382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17</a:t>
            </a:fld>
            <a:endParaRPr lang="en-US"/>
          </a:p>
        </p:txBody>
      </p:sp>
    </p:spTree>
    <p:extLst>
      <p:ext uri="{BB962C8B-B14F-4D97-AF65-F5344CB8AC3E}">
        <p14:creationId xmlns:p14="http://schemas.microsoft.com/office/powerpoint/2010/main" val="1133619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18</a:t>
            </a:fld>
            <a:endParaRPr lang="en-US"/>
          </a:p>
        </p:txBody>
      </p:sp>
    </p:spTree>
    <p:extLst>
      <p:ext uri="{BB962C8B-B14F-4D97-AF65-F5344CB8AC3E}">
        <p14:creationId xmlns:p14="http://schemas.microsoft.com/office/powerpoint/2010/main" val="338368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2</a:t>
            </a:fld>
            <a:endParaRPr lang="en-US"/>
          </a:p>
        </p:txBody>
      </p:sp>
    </p:spTree>
    <p:extLst>
      <p:ext uri="{BB962C8B-B14F-4D97-AF65-F5344CB8AC3E}">
        <p14:creationId xmlns:p14="http://schemas.microsoft.com/office/powerpoint/2010/main" val="513089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a:t>
            </a:r>
            <a:r>
              <a:rPr lang="en-US" baseline="0" dirty="0"/>
              <a:t> start off, we’d like you to get a sense of where you’re at with note taking, what your normal habits are. </a:t>
            </a:r>
          </a:p>
          <a:p>
            <a:endParaRPr lang="en-US" baseline="0" dirty="0"/>
          </a:p>
          <a:p>
            <a:r>
              <a:rPr lang="en-US" baseline="0" dirty="0"/>
              <a:t>Raise your hand if you take notes during lecture. Why? </a:t>
            </a:r>
          </a:p>
          <a:p>
            <a:r>
              <a:rPr lang="en-US" baseline="0" dirty="0"/>
              <a:t>Raise your hand if you don’t. Why? </a:t>
            </a:r>
          </a:p>
          <a:p>
            <a:endParaRPr lang="en-US" baseline="0" dirty="0"/>
          </a:p>
          <a:p>
            <a:r>
              <a:rPr lang="en-US" baseline="0" dirty="0"/>
              <a:t>Let’s hear from a few people, to what extent does your success in a class depend on note taking? </a:t>
            </a:r>
          </a:p>
          <a:p>
            <a:r>
              <a:rPr lang="en-US" baseline="0" dirty="0"/>
              <a:t>Thank you for sharing</a:t>
            </a:r>
          </a:p>
          <a:p>
            <a:endParaRPr lang="en-US" baseline="0" dirty="0"/>
          </a:p>
          <a:p>
            <a:r>
              <a:rPr lang="en-US" baseline="0" dirty="0"/>
              <a:t>Next, we’re going to watch a a portion of a lecture </a:t>
            </a:r>
          </a:p>
          <a:p>
            <a:r>
              <a:rPr lang="en-US" baseline="0" dirty="0"/>
              <a:t>Will you please take notes as you normally would in a class at </a:t>
            </a:r>
            <a:r>
              <a:rPr lang="en-US" baseline="0" dirty="0" err="1"/>
              <a:t>CityTech</a:t>
            </a:r>
            <a:r>
              <a:rPr lang="en-US" baseline="0" dirty="0"/>
              <a:t>.</a:t>
            </a:r>
          </a:p>
          <a:p>
            <a:endParaRPr lang="en-US" baseline="0"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3</a:t>
            </a:fld>
            <a:endParaRPr lang="en-US"/>
          </a:p>
        </p:txBody>
      </p:sp>
    </p:spTree>
    <p:extLst>
      <p:ext uri="{BB962C8B-B14F-4D97-AF65-F5344CB8AC3E}">
        <p14:creationId xmlns:p14="http://schemas.microsoft.com/office/powerpoint/2010/main" val="513089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1-2 minutes, maybe 2-3 answers from audience</a:t>
            </a:r>
          </a:p>
          <a:p>
            <a:endParaRPr lang="en-US" dirty="0"/>
          </a:p>
          <a:p>
            <a:r>
              <a:rPr lang="en-US" dirty="0"/>
              <a:t>Point out that there are</a:t>
            </a:r>
            <a:r>
              <a:rPr lang="en-US" baseline="0" dirty="0"/>
              <a:t> styles and methods for note taking - Note taking as a process</a:t>
            </a:r>
          </a:p>
          <a:p>
            <a:r>
              <a:rPr lang="en-US" baseline="0" dirty="0"/>
              <a:t>Follow-up to the helpful question: would these notes be useful when you go to study?</a:t>
            </a:r>
            <a:endParaRPr lang="en-US"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4</a:t>
            </a:fld>
            <a:endParaRPr lang="en-US"/>
          </a:p>
        </p:txBody>
      </p:sp>
    </p:spTree>
    <p:extLst>
      <p:ext uri="{BB962C8B-B14F-4D97-AF65-F5344CB8AC3E}">
        <p14:creationId xmlns:p14="http://schemas.microsoft.com/office/powerpoint/2010/main" val="1351409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Not dictation – not stenography</a:t>
            </a:r>
            <a:r>
              <a:rPr lang="en-US" baseline="0" dirty="0"/>
              <a:t> </a:t>
            </a: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(Dictation: the action</a:t>
            </a:r>
            <a:r>
              <a:rPr lang="en-US" baseline="0" dirty="0"/>
              <a:t> of saying words aloud to be typed)</a:t>
            </a:r>
            <a:r>
              <a:rPr lang="en-US" dirty="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(Stenography: taking shorthand dictation) </a:t>
            </a:r>
            <a:r>
              <a:rPr lang="en-US" dirty="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is-IS" i="0"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is-IS" i="0" baseline="0" dirty="0"/>
              <a:t>notetaking as e a generative activity because it encourages learners to build connections between lecture information and prior knowledge and experience. </a:t>
            </a:r>
          </a:p>
          <a:p>
            <a:pPr marL="0" marR="0" lvl="1" indent="0" algn="l" defTabSz="914400" rtl="0" eaLnBrk="1" fontAlgn="auto" latinLnBrk="0" hangingPunct="1">
              <a:lnSpc>
                <a:spcPct val="100000"/>
              </a:lnSpc>
              <a:spcBef>
                <a:spcPts val="0"/>
              </a:spcBef>
              <a:spcAft>
                <a:spcPts val="0"/>
              </a:spcAft>
              <a:buClrTx/>
              <a:buSzTx/>
              <a:buFontTx/>
              <a:buNone/>
              <a:tabLst/>
              <a:defRPr/>
            </a:pPr>
            <a:endParaRPr lang="is-IS" i="0"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is-IS" i="0" baseline="0" dirty="0"/>
              <a:t>The external storage function suggests that notes are valuable as a product because they are a repository of information for later review and additional cognitive processing. The learner can review notes to prevent forgetting, to relearn forgotten information, or as the basis for further generative activities” (Armbruster, Bonnie B. 2009. “Notetaking From Lectures,” in Rona F. Flippo &amp; David C. Caverly, eds. </a:t>
            </a:r>
            <a:r>
              <a:rPr lang="is-IS" i="1" baseline="0" dirty="0"/>
              <a:t>Handbook of College Reading and Study Strategy Research</a:t>
            </a:r>
            <a:r>
              <a:rPr lang="is-IS" i="0" baseline="0" dirty="0"/>
              <a:t>, 2nd ed. New York and London: Routledge.)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Good example of external coding is the student who takes a picture of the </a:t>
            </a:r>
            <a:r>
              <a:rPr lang="en-US" baseline="0" dirty="0" err="1"/>
              <a:t>ppt</a:t>
            </a: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Involves a number of cognitive steps, each helps reinforce learning and supports original thought/creativity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When</a:t>
            </a:r>
            <a:r>
              <a:rPr lang="en-US" baseline="0" dirty="0"/>
              <a:t> you write things from the board or look at the PP slides, you are memorizing but not learning.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You still need to take notes on the things provided for you by the instructor. </a:t>
            </a:r>
          </a:p>
          <a:p>
            <a:endParaRPr lang="en-US" dirty="0"/>
          </a:p>
          <a:p>
            <a:r>
              <a:rPr lang="en-US" dirty="0"/>
              <a:t>Notes are a record of your synthesis of the material.</a:t>
            </a:r>
            <a:r>
              <a:rPr lang="en-US" baseline="0" dirty="0"/>
              <a:t> Notes are meant to help you understand course material, not simply remember or memorize.</a:t>
            </a:r>
          </a:p>
          <a:p>
            <a:r>
              <a:rPr lang="en-US" baseline="0" dirty="0"/>
              <a:t>Other ways of thinking about note taking: process, interpret, understand, put it in your own words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should go</a:t>
            </a:r>
            <a:r>
              <a:rPr lang="en-US" baseline="0" dirty="0"/>
              <a:t> without saying, that your </a:t>
            </a:r>
            <a:r>
              <a:rPr lang="en-US" dirty="0"/>
              <a:t>additional effort up front (i.e.</a:t>
            </a:r>
            <a:r>
              <a:rPr lang="en-US" baseline="0" dirty="0"/>
              <a:t> notetaking) will make </a:t>
            </a:r>
            <a:r>
              <a:rPr lang="en-US" dirty="0"/>
              <a:t>studying for tests more effective, writing papers easier, less time/stress before major assignments, better performance (A+)!</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Like all writing, it takes practice to get good at it</a:t>
            </a:r>
          </a:p>
        </p:txBody>
      </p:sp>
      <p:sp>
        <p:nvSpPr>
          <p:cNvPr id="4" name="Slide Number Placeholder 3"/>
          <p:cNvSpPr>
            <a:spLocks noGrp="1"/>
          </p:cNvSpPr>
          <p:nvPr>
            <p:ph type="sldNum" sz="quarter" idx="10"/>
          </p:nvPr>
        </p:nvSpPr>
        <p:spPr/>
        <p:txBody>
          <a:bodyPr/>
          <a:lstStyle/>
          <a:p>
            <a:fld id="{EC075EC4-7286-4C73-8884-E40FD1426607}" type="slidenum">
              <a:rPr lang="en-US" smtClean="0"/>
              <a:pPr/>
              <a:t>5</a:t>
            </a:fld>
            <a:endParaRPr lang="en-US"/>
          </a:p>
        </p:txBody>
      </p:sp>
    </p:spTree>
    <p:extLst>
      <p:ext uri="{BB962C8B-B14F-4D97-AF65-F5344CB8AC3E}">
        <p14:creationId xmlns:p14="http://schemas.microsoft.com/office/powerpoint/2010/main" val="1344936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Neurosci</a:t>
            </a:r>
            <a:r>
              <a:rPr lang="en-US" dirty="0"/>
              <a:t>:</a:t>
            </a:r>
            <a:r>
              <a:rPr lang="en-US" baseline="0" dirty="0"/>
              <a:t> </a:t>
            </a:r>
          </a:p>
          <a:p>
            <a:pPr lvl="1"/>
            <a:r>
              <a:rPr lang="en-US" dirty="0"/>
              <a:t>Note-taking by hand engages more brain areas that play an important role in learning.</a:t>
            </a:r>
          </a:p>
          <a:p>
            <a:pPr lvl="1"/>
            <a:r>
              <a:rPr lang="en-US" dirty="0"/>
              <a:t>Summarizing &amp; reviewing your lecture notes before you sleep helps your brain store information/memories better. (reinforce this</a:t>
            </a:r>
            <a:r>
              <a:rPr lang="en-US" baseline="0" dirty="0"/>
              <a:t> later)</a:t>
            </a:r>
          </a:p>
          <a:p>
            <a:pPr lvl="1"/>
            <a:endParaRPr lang="en-US" baseline="0" dirty="0"/>
          </a:p>
          <a:p>
            <a:pPr lvl="1"/>
            <a:r>
              <a:rPr lang="en-US" dirty="0"/>
              <a:t>Mueller</a:t>
            </a:r>
            <a:r>
              <a:rPr lang="en-US" baseline="0" dirty="0"/>
              <a:t> &amp; Oppenheimer:</a:t>
            </a:r>
          </a:p>
          <a:p>
            <a:pPr lvl="1"/>
            <a:r>
              <a:rPr lang="en-US" dirty="0"/>
              <a:t>Taking notes by hand leads to summarizing material on the spot, which helps you learn.</a:t>
            </a:r>
          </a:p>
          <a:p>
            <a:pPr lvl="1"/>
            <a:r>
              <a:rPr lang="en-US" dirty="0"/>
              <a:t>This is not the case with laptop note-taking</a:t>
            </a:r>
          </a:p>
          <a:p>
            <a:pPr lvl="1"/>
            <a:endParaRPr lang="en-US" dirty="0"/>
          </a:p>
          <a:p>
            <a:pPr lvl="1"/>
            <a:r>
              <a:rPr lang="en-US" dirty="0"/>
              <a:t>If recording, or take photo of board,</a:t>
            </a:r>
            <a:r>
              <a:rPr lang="en-US" baseline="0" dirty="0"/>
              <a:t> still take notes!</a:t>
            </a:r>
          </a:p>
          <a:p>
            <a:pPr lvl="1"/>
            <a:endParaRPr lang="en-US" baseline="0" dirty="0"/>
          </a:p>
          <a:p>
            <a:pPr lvl="1"/>
            <a:r>
              <a:rPr lang="en-US" baseline="0" dirty="0"/>
              <a:t>Because typing is faster it leads to writing down everything vs. summarizing and encoding.</a:t>
            </a:r>
            <a:endParaRPr lang="en-US" dirty="0"/>
          </a:p>
          <a:p>
            <a:pPr lvl="1"/>
            <a:endParaRPr lang="en-US" dirty="0"/>
          </a:p>
          <a:p>
            <a:endParaRPr lang="en-US"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6</a:t>
            </a:fld>
            <a:endParaRPr lang="en-US"/>
          </a:p>
        </p:txBody>
      </p:sp>
    </p:spTree>
    <p:extLst>
      <p:ext uri="{BB962C8B-B14F-4D97-AF65-F5344CB8AC3E}">
        <p14:creationId xmlns:p14="http://schemas.microsoft.com/office/powerpoint/2010/main" val="2085950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7</a:t>
            </a:fld>
            <a:endParaRPr lang="en-US"/>
          </a:p>
        </p:txBody>
      </p:sp>
    </p:spTree>
    <p:extLst>
      <p:ext uri="{BB962C8B-B14F-4D97-AF65-F5344CB8AC3E}">
        <p14:creationId xmlns:p14="http://schemas.microsoft.com/office/powerpoint/2010/main" val="903146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a:t>Ask</a:t>
            </a:r>
            <a:r>
              <a:rPr lang="en-US" b="1" baseline="0" dirty="0"/>
              <a:t> question: how do you determine what’s important in a lecture?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How to differentiate</a:t>
            </a:r>
            <a:r>
              <a:rPr lang="en-US" baseline="0" dirty="0"/>
              <a:t> importance: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-repetition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-modes of speaking, hand gestures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-learn your professor’s cues and style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-if you ONLY write down what’s on the board, or things that the professor says “are important,” then you are likely missing out on many of the overarching themes/important points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-this is why ONLY looking at a power point might not yield results….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FOMO – fear</a:t>
            </a:r>
            <a:r>
              <a:rPr lang="en-US" baseline="0" dirty="0"/>
              <a:t> of missing out! Don’t worry if you don’t catch everything!</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Paraphrase: </a:t>
            </a:r>
            <a:r>
              <a:rPr lang="en-US" altLang="en-US" dirty="0">
                <a:ea typeface="Arial" charset="0"/>
                <a:cs typeface="Arial" charset="0"/>
              </a:rPr>
              <a:t>Encourage students to develop their own voice when paraphrasing the source material</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ea typeface="Arial" charset="0"/>
                <a:cs typeface="Arial" charset="0"/>
              </a:rPr>
              <a:t>Paraphrasing: combining elements and placing the source material into a perspective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Don’t be afraid to make it simpler for yourself</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Use layout to your advantage to indicate importance, corollary thoughts, hierarchy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“You’re not graded on your</a:t>
            </a:r>
            <a:r>
              <a:rPr lang="en-US" baseline="0" dirty="0"/>
              <a:t> notes, you’re graded on your knowledge”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Introduce some</a:t>
            </a:r>
            <a:r>
              <a:rPr lang="en-US" baseline="0" dirty="0"/>
              <a:t> symbols – “therefore,” e.g., i.e., numbered lists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8</a:t>
            </a:fld>
            <a:endParaRPr lang="en-US"/>
          </a:p>
        </p:txBody>
      </p:sp>
    </p:spTree>
    <p:extLst>
      <p:ext uri="{BB962C8B-B14F-4D97-AF65-F5344CB8AC3E}">
        <p14:creationId xmlns:p14="http://schemas.microsoft.com/office/powerpoint/2010/main" val="1703038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Remember: - comment on terms</a:t>
            </a:r>
            <a:r>
              <a:rPr lang="en-US" baseline="0" dirty="0"/>
              <a:t> provided</a:t>
            </a:r>
            <a:r>
              <a:rPr lang="en-US" dirty="0"/>
              <a:t>/thing</a:t>
            </a:r>
            <a:r>
              <a:rPr lang="en-US" baseline="0" dirty="0"/>
              <a:t>s written on board in order to facilitate understanding/avoid rote memorization.</a:t>
            </a:r>
          </a:p>
          <a:p>
            <a:endParaRPr lang="en-US" baseline="0" dirty="0"/>
          </a:p>
          <a:p>
            <a:r>
              <a:rPr lang="en-US" baseline="0" dirty="0"/>
              <a:t>- Write down things like: that was a great thought, this relates to an earlier thought, etc.</a:t>
            </a:r>
          </a:p>
          <a:p>
            <a:endParaRPr lang="en-US" dirty="0"/>
          </a:p>
          <a:p>
            <a:r>
              <a:rPr lang="en-US" dirty="0"/>
              <a:t>Feelings: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e.g. You start to feel hungry; someone got up to use restroom – these items will reinforce the content that was delivered simultaneously, and also prevent you from getting distracted/mind wandering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 Feelings about both material and</a:t>
            </a:r>
            <a:r>
              <a:rPr lang="en-US" baseline="0" dirty="0"/>
              <a:t> ambient/extracurricular things.</a:t>
            </a:r>
            <a:endParaRPr lang="en-US" dirty="0"/>
          </a:p>
          <a:p>
            <a:endParaRPr lang="en-US"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9</a:t>
            </a:fld>
            <a:endParaRPr lang="en-US"/>
          </a:p>
        </p:txBody>
      </p:sp>
    </p:spTree>
    <p:extLst>
      <p:ext uri="{BB962C8B-B14F-4D97-AF65-F5344CB8AC3E}">
        <p14:creationId xmlns:p14="http://schemas.microsoft.com/office/powerpoint/2010/main" val="1817072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5AAC68CF-B993-BC4A-A823-E5256DF19803}" type="datetimeFigureOut">
              <a:rPr lang="en-US" smtClean="0"/>
              <a:pPr/>
              <a:t>10/9/2019</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404675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AAC68CF-B993-BC4A-A823-E5256DF19803}" type="datetimeFigureOut">
              <a:rPr lang="en-US" smtClean="0"/>
              <a:pPr/>
              <a:t>10/9/2019</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1724031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AAC68CF-B993-BC4A-A823-E5256DF19803}"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906612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AAC68CF-B993-BC4A-A823-E5256DF19803}"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910287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AC68CF-B993-BC4A-A823-E5256DF19803}"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1631453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AAC68CF-B993-BC4A-A823-E5256DF19803}" type="datetimeFigureOut">
              <a:rPr lang="en-US" smtClean="0"/>
              <a:pPr/>
              <a:t>10/9/2019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1174146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AAC68CF-B993-BC4A-A823-E5256DF19803}" type="datetimeFigureOut">
              <a:rPr lang="en-US" smtClean="0"/>
              <a:pPr/>
              <a:t>10/9/2019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3939152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C68CF-B993-BC4A-A823-E5256DF19803}"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2604707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C68CF-B993-BC4A-A823-E5256DF19803}"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173938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C68CF-B993-BC4A-A823-E5256DF19803}"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354699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AC68CF-B993-BC4A-A823-E5256DF19803}"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352475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AC68CF-B993-BC4A-A823-E5256DF19803}" type="datetimeFigureOut">
              <a:rPr lang="en-US" smtClean="0"/>
              <a:pPr/>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2102068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AC68CF-B993-BC4A-A823-E5256DF19803}" type="datetimeFigureOut">
              <a:rPr lang="en-US" smtClean="0"/>
              <a:pPr/>
              <a:t>10/9/2019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321602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AC68CF-B993-BC4A-A823-E5256DF19803}" type="datetimeFigureOut">
              <a:rPr lang="en-US" smtClean="0"/>
              <a:pPr/>
              <a:t>10/9/2019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1741613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5AAC68CF-B993-BC4A-A823-E5256DF19803}" type="datetimeFigureOut">
              <a:rPr lang="en-US" smtClean="0"/>
              <a:pPr/>
              <a:t>10/9/2019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65483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AAC68CF-B993-BC4A-A823-E5256DF19803}" type="datetimeFigureOut">
              <a:rPr lang="en-US" smtClean="0"/>
              <a:pPr/>
              <a:t>10/9/2019</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1002788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AAC68CF-B993-BC4A-A823-E5256DF19803}" type="datetimeFigureOut">
              <a:rPr lang="en-US" smtClean="0"/>
              <a:pPr/>
              <a:t>10/9/2019</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69244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5AAC68CF-B993-BC4A-A823-E5256DF19803}" type="datetimeFigureOut">
              <a:rPr lang="en-US" smtClean="0"/>
              <a:pPr/>
              <a:t>10/9/2019</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3969492359"/>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 id="2147484174" r:id="rId12"/>
    <p:sldLayoutId id="2147484175" r:id="rId13"/>
    <p:sldLayoutId id="2147484176" r:id="rId14"/>
    <p:sldLayoutId id="2147484177" r:id="rId15"/>
    <p:sldLayoutId id="2147484178" r:id="rId16"/>
    <p:sldLayoutId id="2147484179"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ed.com/talks/thelma_golden_how_art_gives_shape_to_cultural_chang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lsc.cornell.edu/wp-content/uploads/2015/10/Cornell-Note_Taking-System.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pss.sagepub.com/content/25/6/1159.full" TargetMode="External"/><Relationship Id="rId5" Type="http://schemas.openxmlformats.org/officeDocument/2006/relationships/hyperlink" Target="http://www.sciencedirect.com/science/article/pii/S2211949312000038" TargetMode="External"/><Relationship Id="rId4" Type="http://schemas.openxmlformats.org/officeDocument/2006/relationships/hyperlink" Target="https://shp.utmb.edu/asa/Forms/cornell%20note%20taking%20system.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penlab.citytech.cuny.edu/writingacrossthecurriculum/student-resource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openlab.citytech.cuny.edu/writingacrossthecurriculum/2014/09/02/notetaking-by-hand-writing-to-lear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ed.com/talks/patrick_lin_the_ethical_dilemma_of_self_driving_cars#t-357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grpSp>
        <p:nvGrpSpPr>
          <p:cNvPr id="25" name="Group 16">
            <a:extLst>
              <a:ext uri="{FF2B5EF4-FFF2-40B4-BE49-F238E27FC236}">
                <a16:creationId xmlns:a16="http://schemas.microsoft.com/office/drawing/2014/main" id="{F1ECA4FE-7D2F-4576-B767-3A5F5ABFE90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useBgFill="1">
          <p:nvSpPr>
            <p:cNvPr id="18" name="Rectangle 17">
              <a:extLst>
                <a:ext uri="{FF2B5EF4-FFF2-40B4-BE49-F238E27FC236}">
                  <a16:creationId xmlns:a16="http://schemas.microsoft.com/office/drawing/2014/main" id="{5969441E-5462-4859-86CD-1737FDE36046}"/>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6" name="Freeform 5">
              <a:extLst>
                <a:ext uri="{FF2B5EF4-FFF2-40B4-BE49-F238E27FC236}">
                  <a16:creationId xmlns:a16="http://schemas.microsoft.com/office/drawing/2014/main" id="{596BD4B5-6833-40CC-96FE-EDC675634264}"/>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cxnSp>
        <p:nvCxnSpPr>
          <p:cNvPr id="27" name="Straight Connector 20">
            <a:extLst>
              <a:ext uri="{FF2B5EF4-FFF2-40B4-BE49-F238E27FC236}">
                <a16:creationId xmlns:a16="http://schemas.microsoft.com/office/drawing/2014/main" id="{E81F53E2-F556-42FA-8D24-113839EE19F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18686" y="4166888"/>
            <a:ext cx="506627"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262378" y="1169773"/>
            <a:ext cx="6619243" cy="2870161"/>
          </a:xfrm>
        </p:spPr>
        <p:txBody>
          <a:bodyPr anchor="b">
            <a:normAutofit/>
          </a:bodyPr>
          <a:lstStyle/>
          <a:p>
            <a:pPr algn="ctr"/>
            <a:r>
              <a:rPr lang="en-US" dirty="0">
                <a:solidFill>
                  <a:schemeClr val="tx1"/>
                </a:solidFill>
                <a:latin typeface="Tw Cen MT" panose="020B0602020104020603" pitchFamily="34" charset="77"/>
              </a:rPr>
              <a:t>Better Note Taking, </a:t>
            </a:r>
            <a:br>
              <a:rPr lang="en-US" dirty="0">
                <a:solidFill>
                  <a:schemeClr val="tx1"/>
                </a:solidFill>
                <a:latin typeface="Tw Cen MT" panose="020B0602020104020603" pitchFamily="34" charset="77"/>
              </a:rPr>
            </a:br>
            <a:r>
              <a:rPr lang="en-US" dirty="0">
                <a:solidFill>
                  <a:schemeClr val="tx1"/>
                </a:solidFill>
                <a:latin typeface="Tw Cen MT" panose="020B0602020104020603" pitchFamily="34" charset="77"/>
              </a:rPr>
              <a:t>Better Grades:</a:t>
            </a:r>
            <a:br>
              <a:rPr lang="en-US" dirty="0">
                <a:solidFill>
                  <a:schemeClr val="tx1"/>
                </a:solidFill>
                <a:latin typeface="Tw Cen MT" panose="020B0602020104020603" pitchFamily="34" charset="77"/>
              </a:rPr>
            </a:br>
            <a:r>
              <a:rPr lang="en-US" dirty="0">
                <a:solidFill>
                  <a:schemeClr val="tx1"/>
                </a:solidFill>
                <a:latin typeface="Tw Cen MT" panose="020B0602020104020603" pitchFamily="34" charset="77"/>
              </a:rPr>
              <a:t>A Student Workshop</a:t>
            </a:r>
          </a:p>
        </p:txBody>
      </p:sp>
      <p:sp>
        <p:nvSpPr>
          <p:cNvPr id="3" name="Content Placeholder 2"/>
          <p:cNvSpPr>
            <a:spLocks noGrp="1"/>
          </p:cNvSpPr>
          <p:nvPr>
            <p:ph type="subTitle" idx="1"/>
          </p:nvPr>
        </p:nvSpPr>
        <p:spPr>
          <a:xfrm>
            <a:off x="1262378" y="4447820"/>
            <a:ext cx="6619243" cy="1234148"/>
          </a:xfrm>
        </p:spPr>
        <p:txBody>
          <a:bodyPr>
            <a:noAutofit/>
          </a:bodyPr>
          <a:lstStyle/>
          <a:p>
            <a:pPr algn="ctr">
              <a:lnSpc>
                <a:spcPct val="90000"/>
              </a:lnSpc>
            </a:pPr>
            <a:endParaRPr lang="en-US" dirty="0" smtClean="0">
              <a:latin typeface="Tw Cen MT" panose="020B0602020104020603" pitchFamily="34" charset="77"/>
            </a:endParaRPr>
          </a:p>
          <a:p>
            <a:pPr algn="ctr">
              <a:lnSpc>
                <a:spcPct val="90000"/>
              </a:lnSpc>
            </a:pPr>
            <a:r>
              <a:rPr lang="en-US" dirty="0" smtClean="0">
                <a:latin typeface="Tw Cen MT" panose="020B0602020104020603" pitchFamily="34" charset="77"/>
              </a:rPr>
              <a:t>LAURA MALHOTRA</a:t>
            </a:r>
            <a:r>
              <a:rPr lang="en-US" dirty="0">
                <a:latin typeface="Tw Cen MT" panose="020B0602020104020603" pitchFamily="34" charset="77"/>
              </a:rPr>
              <a:t> </a:t>
            </a:r>
            <a:r>
              <a:rPr lang="en-US" dirty="0" smtClean="0">
                <a:latin typeface="Tw Cen MT" panose="020B0602020104020603" pitchFamily="34" charset="77"/>
              </a:rPr>
              <a:t>&amp; </a:t>
            </a:r>
            <a:r>
              <a:rPr lang="en-US" dirty="0" smtClean="0">
                <a:latin typeface="Tw Cen MT" panose="020B0602020104020603" pitchFamily="34" charset="77"/>
              </a:rPr>
              <a:t>FRANCOIS KIPER</a:t>
            </a:r>
            <a:endParaRPr lang="en-US" dirty="0">
              <a:latin typeface="Tw Cen MT" panose="020B0602020104020603" pitchFamily="34" charset="77"/>
            </a:endParaRPr>
          </a:p>
          <a:p>
            <a:pPr algn="ctr">
              <a:lnSpc>
                <a:spcPct val="90000"/>
              </a:lnSpc>
            </a:pPr>
            <a:r>
              <a:rPr lang="en-US" sz="2000" b="1" dirty="0">
                <a:latin typeface="Tw Cen MT" panose="020B0602020104020603" pitchFamily="34" charset="77"/>
              </a:rPr>
              <a:t>Writing Across the </a:t>
            </a:r>
            <a:r>
              <a:rPr lang="en-US" sz="2000" b="1" dirty="0" smtClean="0">
                <a:latin typeface="Tw Cen MT" panose="020B0602020104020603" pitchFamily="34" charset="77"/>
              </a:rPr>
              <a:t>Curriculum</a:t>
            </a:r>
            <a:endParaRPr lang="en-US" sz="2000" b="1" dirty="0">
              <a:latin typeface="Tw Cen MT" panose="020B0602020104020603" pitchFamily="34" charset="77"/>
            </a:endParaRP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17975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9144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Freeform 5">
              <a:extLst>
                <a:ext uri="{FF2B5EF4-FFF2-40B4-BE49-F238E27FC236}">
                  <a16:creationId xmlns:a16="http://schemas.microsoft.com/office/drawing/2014/main" id="{A1081473-BB93-49A4-B605-4E2053739770}"/>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1286470" y="977793"/>
            <a:ext cx="6571060" cy="706964"/>
          </a:xfrm>
        </p:spPr>
        <p:txBody>
          <a:bodyPr>
            <a:noAutofit/>
          </a:bodyPr>
          <a:lstStyle/>
          <a:p>
            <a:pPr algn="ctr"/>
            <a:r>
              <a:rPr lang="en-US" sz="4400" dirty="0">
                <a:solidFill>
                  <a:srgbClr val="EBEBEB"/>
                </a:solidFill>
                <a:latin typeface="Tw Cen MT" panose="020B0602020104020603" pitchFamily="34" charset="77"/>
              </a:rPr>
              <a:t>3. Reflect/Summarize</a:t>
            </a:r>
          </a:p>
        </p:txBody>
      </p:sp>
      <p:sp>
        <p:nvSpPr>
          <p:cNvPr id="3" name="Content Placeholder 2"/>
          <p:cNvSpPr>
            <a:spLocks noGrp="1"/>
          </p:cNvSpPr>
          <p:nvPr>
            <p:ph idx="1"/>
          </p:nvPr>
        </p:nvSpPr>
        <p:spPr>
          <a:xfrm>
            <a:off x="866215" y="2603500"/>
            <a:ext cx="7760950" cy="3416300"/>
          </a:xfrm>
        </p:spPr>
        <p:txBody>
          <a:bodyPr>
            <a:noAutofit/>
          </a:bodyPr>
          <a:lstStyle/>
          <a:p>
            <a:pPr>
              <a:buFont typeface="Wingdings" panose="05000000000000000000" pitchFamily="2" charset="2"/>
              <a:buChar char="Ø"/>
            </a:pPr>
            <a:r>
              <a:rPr lang="en-US" sz="2600" b="1" dirty="0">
                <a:solidFill>
                  <a:srgbClr val="404040"/>
                </a:solidFill>
                <a:latin typeface="Tw Cen MT Condensed" panose="020B0606020104020203" pitchFamily="34" charset="77"/>
              </a:rPr>
              <a:t>How does this fit in to what I already know?</a:t>
            </a:r>
          </a:p>
          <a:p>
            <a:pPr>
              <a:buFont typeface="Wingdings" panose="05000000000000000000" pitchFamily="2" charset="2"/>
              <a:buChar char="Ø"/>
            </a:pPr>
            <a:r>
              <a:rPr lang="en-US" sz="2600" b="1" dirty="0">
                <a:solidFill>
                  <a:srgbClr val="404040"/>
                </a:solidFill>
                <a:latin typeface="Tw Cen MT Condensed" panose="020B0606020104020203" pitchFamily="34" charset="77"/>
              </a:rPr>
              <a:t>What is the main theme of this particular page of notes?</a:t>
            </a:r>
          </a:p>
          <a:p>
            <a:pPr>
              <a:buFont typeface="Wingdings" panose="05000000000000000000" pitchFamily="2" charset="2"/>
              <a:buChar char="Ø"/>
            </a:pPr>
            <a:r>
              <a:rPr lang="en-US" sz="2600" b="1" dirty="0">
                <a:solidFill>
                  <a:srgbClr val="404040"/>
                </a:solidFill>
                <a:latin typeface="Tw Cen MT Condensed" panose="020B0606020104020203" pitchFamily="34" charset="77"/>
              </a:rPr>
              <a:t>What questions do I need clarified?</a:t>
            </a:r>
          </a:p>
          <a:p>
            <a:pPr>
              <a:buFont typeface="Wingdings" panose="05000000000000000000" pitchFamily="2" charset="2"/>
              <a:buChar char="Ø"/>
            </a:pPr>
            <a:r>
              <a:rPr lang="en-US" sz="2600" b="1" dirty="0">
                <a:solidFill>
                  <a:srgbClr val="404040"/>
                </a:solidFill>
                <a:latin typeface="Tw Cen MT Condensed" panose="020B0606020104020203" pitchFamily="34" charset="77"/>
              </a:rPr>
              <a:t>What are the guiding questions for this material?</a:t>
            </a:r>
          </a:p>
          <a:p>
            <a:pPr>
              <a:buFont typeface="Wingdings" panose="05000000000000000000" pitchFamily="2" charset="2"/>
              <a:buChar char="Ø"/>
            </a:pPr>
            <a:r>
              <a:rPr lang="en-US" sz="2600" b="1" dirty="0">
                <a:solidFill>
                  <a:srgbClr val="404040"/>
                </a:solidFill>
                <a:latin typeface="Tw Cen MT Condensed" panose="020B0606020104020203" pitchFamily="34" charset="77"/>
              </a:rPr>
              <a:t>This should be done AFTER the lecture, but before you go to sleep that night.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2015-02-10 00.29.30.jpg"/>
          <p:cNvPicPr>
            <a:picLocks noChangeAspect="1"/>
          </p:cNvPicPr>
          <p:nvPr/>
        </p:nvPicPr>
        <p:blipFill>
          <a:blip r:embed="rId3"/>
          <a:stretch>
            <a:fillRect/>
          </a:stretch>
        </p:blipFill>
        <p:spPr>
          <a:xfrm>
            <a:off x="1948168" y="0"/>
            <a:ext cx="5215075" cy="6858000"/>
          </a:xfrm>
          <a:prstGeom prst="rect">
            <a:avLst/>
          </a:prstGeom>
        </p:spPr>
      </p:pic>
      <p:pic>
        <p:nvPicPr>
          <p:cNvPr id="4" name="Picture 3" descr="2015-02-10 00.29.30.jpg"/>
          <p:cNvPicPr>
            <a:picLocks noChangeAspect="1"/>
          </p:cNvPicPr>
          <p:nvPr/>
        </p:nvPicPr>
        <p:blipFill>
          <a:blip r:embed="rId3"/>
          <a:srcRect l="37714" t="14091" b="74446"/>
          <a:stretch>
            <a:fillRect/>
          </a:stretch>
        </p:blipFill>
        <p:spPr>
          <a:xfrm>
            <a:off x="336155" y="863195"/>
            <a:ext cx="8807845" cy="2131668"/>
          </a:xfrm>
          <a:prstGeom prst="rect">
            <a:avLst/>
          </a:prstGeom>
        </p:spPr>
      </p:pic>
      <p:sp>
        <p:nvSpPr>
          <p:cNvPr id="6" name="Rectangle 5"/>
          <p:cNvSpPr/>
          <p:nvPr/>
        </p:nvSpPr>
        <p:spPr>
          <a:xfrm>
            <a:off x="4067360" y="1058275"/>
            <a:ext cx="3095883" cy="61984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275729" y="2994863"/>
            <a:ext cx="3095883" cy="61984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2015-02-10 00.29.30.jpg"/>
          <p:cNvPicPr>
            <a:picLocks noChangeAspect="1"/>
          </p:cNvPicPr>
          <p:nvPr/>
        </p:nvPicPr>
        <p:blipFill>
          <a:blip r:embed="rId3"/>
          <a:srcRect l="8383" t="43917" r="37277" b="44448"/>
          <a:stretch>
            <a:fillRect/>
          </a:stretch>
        </p:blipFill>
        <p:spPr>
          <a:xfrm>
            <a:off x="0" y="2400287"/>
            <a:ext cx="6691377" cy="1884112"/>
          </a:xfrm>
          <a:prstGeom prst="rect">
            <a:avLst/>
          </a:prstGeom>
        </p:spPr>
      </p:pic>
      <p:sp>
        <p:nvSpPr>
          <p:cNvPr id="9" name="Rectangle 8"/>
          <p:cNvSpPr/>
          <p:nvPr/>
        </p:nvSpPr>
        <p:spPr>
          <a:xfrm>
            <a:off x="2275729" y="4421734"/>
            <a:ext cx="4638123" cy="73695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2015-02-10 00.29.30.jpg"/>
          <p:cNvPicPr>
            <a:picLocks noChangeAspect="1"/>
          </p:cNvPicPr>
          <p:nvPr/>
        </p:nvPicPr>
        <p:blipFill>
          <a:blip r:embed="rId3"/>
          <a:srcRect l="8232" t="64256" r="5864" b="23800"/>
          <a:stretch>
            <a:fillRect/>
          </a:stretch>
        </p:blipFill>
        <p:spPr>
          <a:xfrm>
            <a:off x="1" y="3617401"/>
            <a:ext cx="9144000" cy="167193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subTnLst>
                                    <p:set>
                                      <p:cBhvr override="childStyle">
                                        <p:cTn dur="1" fill="hold" display="0" masterRel="sameClick" afterEffect="1">
                                          <p:stCondLst>
                                            <p:cond evt="end" delay="0">
                                              <p:tn val="5"/>
                                            </p:cond>
                                          </p:stCondLst>
                                        </p:cTn>
                                        <p:tgtEl>
                                          <p:spTgt spid="6"/>
                                        </p:tgtEl>
                                        <p:attrNameLst>
                                          <p:attrName>style.visibility</p:attrName>
                                        </p:attrNameLst>
                                      </p:cBhvr>
                                      <p:to>
                                        <p:strVal val="hidden"/>
                                      </p:to>
                                    </p:set>
                                  </p:sub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500"/>
                                        <p:tgtEl>
                                          <p:spTgt spid="7"/>
                                        </p:tgtEl>
                                      </p:cBhvr>
                                    </p:animEffect>
                                  </p:childTnLst>
                                  <p:subTnLst>
                                    <p:set>
                                      <p:cBhvr override="childStyle">
                                        <p:cTn dur="1" fill="hold" display="0" masterRel="sameClick" afterEffect="1">
                                          <p:stCondLst>
                                            <p:cond evt="end" delay="0">
                                              <p:tn val="20"/>
                                            </p:cond>
                                          </p:stCondLst>
                                        </p:cTn>
                                        <p:tgtEl>
                                          <p:spTgt spid="7"/>
                                        </p:tgtEl>
                                        <p:attrNameLst>
                                          <p:attrName>style.visibility</p:attrName>
                                        </p:attrNameLst>
                                      </p:cBhvr>
                                      <p:to>
                                        <p:strVal val="hidden"/>
                                      </p:to>
                                    </p:set>
                                  </p:subTnLst>
                                </p:cTn>
                              </p:par>
                            </p:childTnLst>
                          </p:cTn>
                        </p:par>
                        <p:par>
                          <p:cTn id="23" fill="hold">
                            <p:stCondLst>
                              <p:cond delay="500"/>
                            </p:stCondLst>
                            <p:childTnLst>
                              <p:par>
                                <p:cTn id="24" presetID="55"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strVal val="#ppt_w*0.70"/>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500"/>
                                        <p:tgtEl>
                                          <p:spTgt spid="9"/>
                                        </p:tgtEl>
                                      </p:cBhvr>
                                    </p:animEffect>
                                  </p:childTnLst>
                                  <p:subTnLst>
                                    <p:set>
                                      <p:cBhvr override="childStyle">
                                        <p:cTn dur="1" fill="hold" display="0" masterRel="sameClick" afterEffect="1">
                                          <p:stCondLst>
                                            <p:cond evt="end" delay="0">
                                              <p:tn val="35"/>
                                            </p:cond>
                                          </p:stCondLst>
                                        </p:cTn>
                                        <p:tgtEl>
                                          <p:spTgt spid="9"/>
                                        </p:tgtEl>
                                        <p:attrNameLst>
                                          <p:attrName>style.visibility</p:attrName>
                                        </p:attrNameLst>
                                      </p:cBhvr>
                                      <p:to>
                                        <p:strVal val="hidden"/>
                                      </p:to>
                                    </p:set>
                                  </p:subTnLst>
                                </p:cTn>
                              </p:par>
                            </p:childTnLst>
                          </p:cTn>
                        </p:par>
                        <p:par>
                          <p:cTn id="38" fill="hold">
                            <p:stCondLst>
                              <p:cond delay="500"/>
                            </p:stCondLst>
                            <p:childTnLst>
                              <p:par>
                                <p:cTn id="39" presetID="55"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strVal val="#ppt_w*0.70"/>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Effect transition="in" filter="fade">
                                      <p:cBhvr>
                                        <p:cTn id="43" dur="1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grpSp>
        <p:nvGrpSpPr>
          <p:cNvPr id="20" name="Group 7">
            <a:extLst>
              <a:ext uri="{FF2B5EF4-FFF2-40B4-BE49-F238E27FC236}">
                <a16:creationId xmlns:a16="http://schemas.microsoft.com/office/drawing/2014/main" id="{2EAA809E-9ED4-467B-9FEA-8650166F131E}"/>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9" name="Rectangle 8">
              <a:extLst>
                <a:ext uri="{FF2B5EF4-FFF2-40B4-BE49-F238E27FC236}">
                  <a16:creationId xmlns:a16="http://schemas.microsoft.com/office/drawing/2014/main" id="{AB1B2C71-9154-4F87-876B-2C5247282E7C}"/>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66CB913-1233-494F-B1BC-03CED0745E03}"/>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11">
            <a:extLst>
              <a:ext uri="{FF2B5EF4-FFF2-40B4-BE49-F238E27FC236}">
                <a16:creationId xmlns:a16="http://schemas.microsoft.com/office/drawing/2014/main" id="{899D8977-5473-482F-BDA7-24D7C5042E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2" name="Group 13">
            <a:extLst>
              <a:ext uri="{FF2B5EF4-FFF2-40B4-BE49-F238E27FC236}">
                <a16:creationId xmlns:a16="http://schemas.microsoft.com/office/drawing/2014/main" id="{F1ECA4FE-7D2F-4576-B767-3A5F5ABFE90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useBgFill="1">
          <p:nvSpPr>
            <p:cNvPr id="15" name="Rectangle 14">
              <a:extLst>
                <a:ext uri="{FF2B5EF4-FFF2-40B4-BE49-F238E27FC236}">
                  <a16:creationId xmlns:a16="http://schemas.microsoft.com/office/drawing/2014/main" id="{5969441E-5462-4859-86CD-1737FDE36046}"/>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3" name="Freeform 5">
              <a:extLst>
                <a:ext uri="{FF2B5EF4-FFF2-40B4-BE49-F238E27FC236}">
                  <a16:creationId xmlns:a16="http://schemas.microsoft.com/office/drawing/2014/main" id="{596BD4B5-6833-40CC-96FE-EDC675634264}"/>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cxnSp>
        <p:nvCxnSpPr>
          <p:cNvPr id="24" name="Straight Connector 17">
            <a:extLst>
              <a:ext uri="{FF2B5EF4-FFF2-40B4-BE49-F238E27FC236}">
                <a16:creationId xmlns:a16="http://schemas.microsoft.com/office/drawing/2014/main" id="{E81F53E2-F556-42FA-8D24-113839EE19F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18686" y="4166888"/>
            <a:ext cx="506627"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262378" y="1169773"/>
            <a:ext cx="6619243" cy="2870161"/>
          </a:xfrm>
        </p:spPr>
        <p:txBody>
          <a:bodyPr vert="horz" lIns="91440" tIns="45720" rIns="91440" bIns="45720" rtlCol="0" anchor="b">
            <a:normAutofit/>
          </a:bodyPr>
          <a:lstStyle/>
          <a:p>
            <a:pPr algn="ctr"/>
            <a:r>
              <a:rPr lang="en-US" sz="5400" dirty="0">
                <a:solidFill>
                  <a:schemeClr val="tx1"/>
                </a:solidFill>
                <a:latin typeface="Tw Cen MT" panose="020B0602020104020603" pitchFamily="34" charset="77"/>
              </a:rPr>
              <a:t>How is this done?</a:t>
            </a:r>
            <a:r>
              <a:rPr lang="en-US" sz="5400" dirty="0">
                <a:solidFill>
                  <a:schemeClr val="tx1"/>
                </a:solidFill>
              </a:rPr>
              <a:t>	</a:t>
            </a:r>
          </a:p>
        </p:txBody>
      </p:sp>
      <p:sp>
        <p:nvSpPr>
          <p:cNvPr id="3" name="Content Placeholder 2"/>
          <p:cNvSpPr>
            <a:spLocks noGrp="1"/>
          </p:cNvSpPr>
          <p:nvPr>
            <p:ph idx="1"/>
          </p:nvPr>
        </p:nvSpPr>
        <p:spPr>
          <a:xfrm>
            <a:off x="1262378" y="4293441"/>
            <a:ext cx="6619243" cy="1234148"/>
          </a:xfrm>
        </p:spPr>
        <p:txBody>
          <a:bodyPr vert="horz" lIns="91440" tIns="45720" rIns="91440" bIns="45720" rtlCol="0" anchor="t">
            <a:normAutofit/>
          </a:bodyPr>
          <a:lstStyle/>
          <a:p>
            <a:pPr marL="0" indent="0" algn="ctr">
              <a:buNone/>
            </a:pPr>
            <a:r>
              <a:rPr lang="en-US" sz="2000" b="1" cap="all" dirty="0">
                <a:solidFill>
                  <a:schemeClr val="accent1">
                    <a:lumMod val="60000"/>
                    <a:lumOff val="40000"/>
                  </a:schemeClr>
                </a:solidFill>
                <a:latin typeface="Tw Cen MT" panose="020B0602020104020603" pitchFamily="34" charset="77"/>
              </a:rPr>
              <a:t>“Cornell Method”</a:t>
            </a:r>
          </a:p>
        </p:txBody>
      </p:sp>
    </p:spTree>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cornell.jpg"/>
          <p:cNvPicPr>
            <a:picLocks noChangeAspect="1"/>
          </p:cNvPicPr>
          <p:nvPr/>
        </p:nvPicPr>
        <p:blipFill>
          <a:blip r:embed="rId3"/>
          <a:stretch>
            <a:fillRect/>
          </a:stretch>
        </p:blipFill>
        <p:spPr>
          <a:xfrm>
            <a:off x="1923923" y="0"/>
            <a:ext cx="5296154" cy="6858000"/>
          </a:xfrm>
          <a:prstGeom prst="rect">
            <a:avLst/>
          </a:prstGeom>
        </p:spPr>
      </p:pic>
      <p:sp>
        <p:nvSpPr>
          <p:cNvPr id="7" name="TextBox 6"/>
          <p:cNvSpPr txBox="1"/>
          <p:nvPr/>
        </p:nvSpPr>
        <p:spPr>
          <a:xfrm>
            <a:off x="4574301" y="1644720"/>
            <a:ext cx="1431643" cy="1200329"/>
          </a:xfrm>
          <a:prstGeom prst="rect">
            <a:avLst/>
          </a:prstGeom>
          <a:noFill/>
        </p:spPr>
        <p:txBody>
          <a:bodyPr wrap="square" rtlCol="0">
            <a:spAutoFit/>
          </a:bodyPr>
          <a:lstStyle/>
          <a:p>
            <a:r>
              <a:rPr lang="en-US" sz="2400" b="1" dirty="0"/>
              <a:t>NOTES: During Class</a:t>
            </a:r>
          </a:p>
        </p:txBody>
      </p:sp>
      <p:sp>
        <p:nvSpPr>
          <p:cNvPr id="8" name="TextBox 7"/>
          <p:cNvSpPr txBox="1"/>
          <p:nvPr/>
        </p:nvSpPr>
        <p:spPr>
          <a:xfrm>
            <a:off x="1900615" y="1682042"/>
            <a:ext cx="1906275" cy="923330"/>
          </a:xfrm>
          <a:prstGeom prst="rect">
            <a:avLst/>
          </a:prstGeom>
          <a:noFill/>
        </p:spPr>
        <p:txBody>
          <a:bodyPr wrap="square" rtlCol="0">
            <a:spAutoFit/>
          </a:bodyPr>
          <a:lstStyle/>
          <a:p>
            <a:r>
              <a:rPr lang="en-US" b="1" dirty="0"/>
              <a:t>QUESTIONS/</a:t>
            </a:r>
          </a:p>
          <a:p>
            <a:r>
              <a:rPr lang="en-US" b="1" dirty="0"/>
              <a:t>REFLECTIONS: After Class</a:t>
            </a:r>
          </a:p>
        </p:txBody>
      </p:sp>
      <p:sp>
        <p:nvSpPr>
          <p:cNvPr id="9" name="TextBox 8"/>
          <p:cNvSpPr txBox="1"/>
          <p:nvPr/>
        </p:nvSpPr>
        <p:spPr>
          <a:xfrm>
            <a:off x="3690735" y="5924718"/>
            <a:ext cx="2315209" cy="830997"/>
          </a:xfrm>
          <a:prstGeom prst="rect">
            <a:avLst/>
          </a:prstGeom>
          <a:noFill/>
        </p:spPr>
        <p:txBody>
          <a:bodyPr wrap="square" rtlCol="0">
            <a:spAutoFit/>
          </a:bodyPr>
          <a:lstStyle/>
          <a:p>
            <a:r>
              <a:rPr lang="en-US" sz="2400" b="1" dirty="0"/>
              <a:t>SUMMARY: After Class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accel="50000" decel="5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88DD50E-1D2D-48C6-A470-79FB7F337F8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3DB0ED7D-0741-41C8-9BCD-85B80680FB6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F5F82183-F5F9-5040-BB27-C647B35C0457}"/>
              </a:ext>
            </a:extLst>
          </p:cNvPr>
          <p:cNvPicPr>
            <a:picLocks noGrp="1" noChangeAspect="1"/>
          </p:cNvPicPr>
          <p:nvPr>
            <p:ph idx="1"/>
          </p:nvPr>
        </p:nvPicPr>
        <p:blipFill>
          <a:blip r:embed="rId3"/>
          <a:stretch>
            <a:fillRect/>
          </a:stretch>
        </p:blipFill>
        <p:spPr>
          <a:xfrm>
            <a:off x="2552488" y="643466"/>
            <a:ext cx="4039023" cy="5571067"/>
          </a:xfrm>
          <a:prstGeom prst="rect">
            <a:avLst/>
          </a:prstGeom>
        </p:spPr>
      </p:pic>
    </p:spTree>
    <p:extLst>
      <p:ext uri="{BB962C8B-B14F-4D97-AF65-F5344CB8AC3E}">
        <p14:creationId xmlns:p14="http://schemas.microsoft.com/office/powerpoint/2010/main" val="4119811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B3EF4D6-026A-4D52-B916-967329EE3F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4DB4846F-6AA5-4DB3-9581-D95F22BD56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17975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5" name="Freeform: Shape 14">
            <a:extLst>
              <a:ext uri="{FF2B5EF4-FFF2-40B4-BE49-F238E27FC236}">
                <a16:creationId xmlns:a16="http://schemas.microsoft.com/office/drawing/2014/main" id="{D54EC22E-2292-4292-A80B-E81DF64BFB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9144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7" name="Group 16">
            <a:extLst>
              <a:ext uri="{FF2B5EF4-FFF2-40B4-BE49-F238E27FC236}">
                <a16:creationId xmlns:a16="http://schemas.microsoft.com/office/drawing/2014/main" id="{992A2039-50D4-4D49-A79F-C82A1D91316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8" name="Rectangle 17">
              <a:extLst>
                <a:ext uri="{FF2B5EF4-FFF2-40B4-BE49-F238E27FC236}">
                  <a16:creationId xmlns:a16="http://schemas.microsoft.com/office/drawing/2014/main" id="{CC1C7165-8A3A-44EB-88D0-4EFA36A004E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Freeform 5">
              <a:extLst>
                <a:ext uri="{FF2B5EF4-FFF2-40B4-BE49-F238E27FC236}">
                  <a16:creationId xmlns:a16="http://schemas.microsoft.com/office/drawing/2014/main" id="{A1081473-BB93-49A4-B605-4E2053739770}"/>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6" name="Rectangle 5">
            <a:extLst>
              <a:ext uri="{FF2B5EF4-FFF2-40B4-BE49-F238E27FC236}">
                <a16:creationId xmlns:a16="http://schemas.microsoft.com/office/drawing/2014/main" id="{809F3391-82C8-804D-96DB-0BD921887B69}"/>
              </a:ext>
            </a:extLst>
          </p:cNvPr>
          <p:cNvSpPr/>
          <p:nvPr/>
        </p:nvSpPr>
        <p:spPr>
          <a:xfrm>
            <a:off x="4453217" y="3244334"/>
            <a:ext cx="237566" cy="369332"/>
          </a:xfrm>
          <a:prstGeom prst="rect">
            <a:avLst/>
          </a:prstGeom>
        </p:spPr>
        <p:txBody>
          <a:bodyPr wrap="none">
            <a:spAutoFit/>
          </a:bodyPr>
          <a:lstStyle/>
          <a:p>
            <a:pPr>
              <a:spcAft>
                <a:spcPts val="600"/>
              </a:spcAft>
            </a:pPr>
            <a:r>
              <a:rPr lang="en-US" dirty="0">
                <a:solidFill>
                  <a:srgbClr val="000000"/>
                </a:solidFill>
                <a:latin typeface="-webkit-standard"/>
              </a:rPr>
              <a:t> </a:t>
            </a:r>
            <a:endParaRPr lang="en-US"/>
          </a:p>
        </p:txBody>
      </p:sp>
      <p:sp>
        <p:nvSpPr>
          <p:cNvPr id="2" name="Title 1"/>
          <p:cNvSpPr>
            <a:spLocks noGrp="1"/>
          </p:cNvSpPr>
          <p:nvPr>
            <p:ph type="title"/>
          </p:nvPr>
        </p:nvSpPr>
        <p:spPr>
          <a:xfrm>
            <a:off x="1286470" y="941841"/>
            <a:ext cx="6571060" cy="706964"/>
          </a:xfrm>
        </p:spPr>
        <p:txBody>
          <a:bodyPr>
            <a:noAutofit/>
          </a:bodyPr>
          <a:lstStyle/>
          <a:p>
            <a:pPr algn="ctr"/>
            <a:r>
              <a:rPr lang="en-US" sz="4400" dirty="0">
                <a:solidFill>
                  <a:srgbClr val="EBEBEB"/>
                </a:solidFill>
                <a:latin typeface="Tw Cen MT" panose="020B0602020104020603" pitchFamily="34" charset="77"/>
              </a:rPr>
              <a:t>Try it out!		</a:t>
            </a:r>
          </a:p>
        </p:txBody>
      </p:sp>
      <p:sp>
        <p:nvSpPr>
          <p:cNvPr id="3" name="Content Placeholder 2"/>
          <p:cNvSpPr>
            <a:spLocks noGrp="1"/>
          </p:cNvSpPr>
          <p:nvPr>
            <p:ph idx="1"/>
          </p:nvPr>
        </p:nvSpPr>
        <p:spPr>
          <a:xfrm>
            <a:off x="866215" y="2603500"/>
            <a:ext cx="6619244" cy="3416300"/>
          </a:xfrm>
        </p:spPr>
        <p:txBody>
          <a:bodyPr>
            <a:normAutofit/>
          </a:bodyPr>
          <a:lstStyle/>
          <a:p>
            <a:pPr>
              <a:buFont typeface="Wingdings" panose="05000000000000000000" pitchFamily="2" charset="2"/>
              <a:buChar char="Ø"/>
            </a:pPr>
            <a:r>
              <a:rPr lang="en-US" sz="2800" b="1" dirty="0">
                <a:solidFill>
                  <a:srgbClr val="404040"/>
                </a:solidFill>
                <a:latin typeface="Tw Cen MT Condensed" panose="020B0606020104020203" pitchFamily="34" charset="77"/>
              </a:rPr>
              <a:t>Watch another </a:t>
            </a:r>
            <a:r>
              <a:rPr lang="en-US" sz="2800" b="1" dirty="0" smtClean="0">
                <a:solidFill>
                  <a:srgbClr val="404040"/>
                </a:solidFill>
                <a:latin typeface="Tw Cen MT Condensed" panose="020B0606020104020203" pitchFamily="34" charset="77"/>
              </a:rPr>
              <a:t>lecture:</a:t>
            </a:r>
            <a:endParaRPr lang="en-US" sz="2800" b="1" dirty="0">
              <a:solidFill>
                <a:srgbClr val="404040"/>
              </a:solidFill>
              <a:latin typeface="Tw Cen MT Condensed" panose="020B0606020104020203" pitchFamily="34" charset="77"/>
            </a:endParaRPr>
          </a:p>
          <a:p>
            <a:pPr>
              <a:buFont typeface="Wingdings" panose="05000000000000000000" pitchFamily="2" charset="2"/>
              <a:buChar char="Ø"/>
            </a:pPr>
            <a:endParaRPr lang="en-US" sz="2800" b="1" dirty="0">
              <a:solidFill>
                <a:srgbClr val="404040"/>
              </a:solidFill>
              <a:latin typeface="Tw Cen MT Condensed" panose="020B0606020104020203" pitchFamily="34" charset="77"/>
            </a:endParaRPr>
          </a:p>
          <a:p>
            <a:pPr>
              <a:buFont typeface="Wingdings" panose="05000000000000000000" pitchFamily="2" charset="2"/>
              <a:buChar char="Ø"/>
            </a:pPr>
            <a:r>
              <a:rPr lang="en-US" sz="2800" b="1" dirty="0">
                <a:solidFill>
                  <a:srgbClr val="404040"/>
                </a:solidFill>
                <a:latin typeface="Tw Cen MT Condensed" panose="020B0606020104020203" pitchFamily="34" charset="77"/>
                <a:hlinkClick r:id="rId3"/>
              </a:rPr>
              <a:t>https://</a:t>
            </a:r>
            <a:r>
              <a:rPr lang="en-US" sz="2800" b="1" dirty="0" smtClean="0">
                <a:solidFill>
                  <a:srgbClr val="404040"/>
                </a:solidFill>
                <a:latin typeface="Tw Cen MT Condensed" panose="020B0606020104020203" pitchFamily="34" charset="77"/>
                <a:hlinkClick r:id="rId3"/>
              </a:rPr>
              <a:t>www.ted.com/talks/thelma_golden_how_art_gives_shape_to_cultural_change</a:t>
            </a:r>
            <a:r>
              <a:rPr lang="en-US" sz="2800" b="1" dirty="0" smtClean="0">
                <a:solidFill>
                  <a:srgbClr val="404040"/>
                </a:solidFill>
                <a:latin typeface="Tw Cen MT Condensed" panose="020B0606020104020203" pitchFamily="34" charset="77"/>
              </a:rPr>
              <a:t> </a:t>
            </a:r>
            <a:endParaRPr lang="en-US" sz="2800" b="1" dirty="0">
              <a:solidFill>
                <a:srgbClr val="404040"/>
              </a:solidFill>
              <a:latin typeface="Tw Cen MT Condensed" panose="020B0606020104020203" pitchFamily="34" charset="77"/>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17975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9144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Freeform 5">
              <a:extLst>
                <a:ext uri="{FF2B5EF4-FFF2-40B4-BE49-F238E27FC236}">
                  <a16:creationId xmlns:a16="http://schemas.microsoft.com/office/drawing/2014/main" id="{A1081473-BB93-49A4-B605-4E2053739770}"/>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1286470" y="1035623"/>
            <a:ext cx="6571060" cy="706964"/>
          </a:xfrm>
        </p:spPr>
        <p:txBody>
          <a:bodyPr>
            <a:noAutofit/>
          </a:bodyPr>
          <a:lstStyle/>
          <a:p>
            <a:pPr algn="ctr"/>
            <a:r>
              <a:rPr lang="en-US" sz="4400" dirty="0">
                <a:solidFill>
                  <a:srgbClr val="EBEBEB"/>
                </a:solidFill>
                <a:latin typeface="Tw Cen MT" panose="020B0602020104020603" pitchFamily="34" charset="77"/>
              </a:rPr>
              <a:t>Recap</a:t>
            </a:r>
          </a:p>
        </p:txBody>
      </p:sp>
      <p:sp>
        <p:nvSpPr>
          <p:cNvPr id="3" name="Content Placeholder 2"/>
          <p:cNvSpPr>
            <a:spLocks noGrp="1"/>
          </p:cNvSpPr>
          <p:nvPr>
            <p:ph idx="1"/>
          </p:nvPr>
        </p:nvSpPr>
        <p:spPr>
          <a:xfrm>
            <a:off x="866215" y="2603500"/>
            <a:ext cx="6619244" cy="3416300"/>
          </a:xfrm>
        </p:spPr>
        <p:txBody>
          <a:bodyPr>
            <a:normAutofit lnSpcReduction="10000"/>
          </a:bodyPr>
          <a:lstStyle/>
          <a:p>
            <a:pPr>
              <a:buFont typeface="Wingdings" panose="05000000000000000000" pitchFamily="2" charset="2"/>
              <a:buChar char="Ø"/>
            </a:pPr>
            <a:r>
              <a:rPr lang="en-US" sz="2800" b="1" dirty="0">
                <a:solidFill>
                  <a:srgbClr val="404040"/>
                </a:solidFill>
                <a:latin typeface="Tw Cen MT Condensed" panose="020B0606020104020203" pitchFamily="34" charset="77"/>
              </a:rPr>
              <a:t>Was this </a:t>
            </a:r>
            <a:r>
              <a:rPr lang="en-US" sz="2800" b="1" dirty="0" smtClean="0">
                <a:solidFill>
                  <a:srgbClr val="404040"/>
                </a:solidFill>
                <a:latin typeface="Tw Cen MT Condensed" panose="020B0606020104020203" pitchFamily="34" charset="77"/>
              </a:rPr>
              <a:t>method easier or harder </a:t>
            </a:r>
            <a:r>
              <a:rPr lang="en-US" sz="2800" b="1" dirty="0">
                <a:solidFill>
                  <a:srgbClr val="404040"/>
                </a:solidFill>
                <a:latin typeface="Tw Cen MT Condensed" panose="020B0606020104020203" pitchFamily="34" charset="77"/>
              </a:rPr>
              <a:t>than </a:t>
            </a:r>
            <a:r>
              <a:rPr lang="en-US" sz="2800" b="1" dirty="0" smtClean="0">
                <a:solidFill>
                  <a:srgbClr val="404040"/>
                </a:solidFill>
                <a:latin typeface="Tw Cen MT Condensed" panose="020B0606020104020203" pitchFamily="34" charset="77"/>
              </a:rPr>
              <a:t>your </a:t>
            </a:r>
            <a:r>
              <a:rPr lang="en-US" sz="2800" b="1" dirty="0">
                <a:solidFill>
                  <a:srgbClr val="404040"/>
                </a:solidFill>
                <a:latin typeface="Tw Cen MT Condensed" panose="020B0606020104020203" pitchFamily="34" charset="77"/>
              </a:rPr>
              <a:t>original note taking?</a:t>
            </a:r>
          </a:p>
          <a:p>
            <a:pPr>
              <a:buFont typeface="Wingdings" panose="05000000000000000000" pitchFamily="2" charset="2"/>
              <a:buChar char="Ø"/>
            </a:pPr>
            <a:r>
              <a:rPr lang="en-US" sz="2800" b="1" dirty="0">
                <a:solidFill>
                  <a:srgbClr val="404040"/>
                </a:solidFill>
                <a:latin typeface="Tw Cen MT Condensed" panose="020B0606020104020203" pitchFamily="34" charset="77"/>
              </a:rPr>
              <a:t>Practice</a:t>
            </a:r>
            <a:r>
              <a:rPr lang="en-US" sz="2800" b="1" dirty="0" smtClean="0">
                <a:solidFill>
                  <a:srgbClr val="404040"/>
                </a:solidFill>
                <a:latin typeface="Tw Cen MT Condensed" panose="020B0606020104020203" pitchFamily="34" charset="77"/>
              </a:rPr>
              <a:t>!! Start doing this in your classes…</a:t>
            </a:r>
            <a:endParaRPr lang="en-US" sz="2800" b="1" dirty="0">
              <a:solidFill>
                <a:srgbClr val="404040"/>
              </a:solidFill>
              <a:latin typeface="Tw Cen MT Condensed" panose="020B0606020104020203" pitchFamily="34" charset="77"/>
            </a:endParaRPr>
          </a:p>
          <a:p>
            <a:pPr>
              <a:buFont typeface="Wingdings" panose="05000000000000000000" pitchFamily="2" charset="2"/>
              <a:buChar char="Ø"/>
            </a:pPr>
            <a:r>
              <a:rPr lang="en-US" sz="2800" b="1" dirty="0">
                <a:solidFill>
                  <a:srgbClr val="404040"/>
                </a:solidFill>
                <a:latin typeface="Tw Cen MT Condensed" panose="020B0606020104020203" pitchFamily="34" charset="77"/>
              </a:rPr>
              <a:t>Don’t worry about missing </a:t>
            </a:r>
            <a:r>
              <a:rPr lang="en-US" sz="2800" b="1" dirty="0" smtClean="0">
                <a:solidFill>
                  <a:srgbClr val="404040"/>
                </a:solidFill>
                <a:latin typeface="Tw Cen MT Condensed" panose="020B0606020104020203" pitchFamily="34" charset="77"/>
              </a:rPr>
              <a:t>things out</a:t>
            </a:r>
            <a:r>
              <a:rPr lang="en-US" sz="2800" b="1" dirty="0">
                <a:solidFill>
                  <a:srgbClr val="404040"/>
                </a:solidFill>
                <a:latin typeface="Tw Cen MT Condensed" panose="020B0606020104020203" pitchFamily="34" charset="77"/>
              </a:rPr>
              <a:t>!</a:t>
            </a:r>
          </a:p>
          <a:p>
            <a:pPr>
              <a:buFont typeface="Wingdings" panose="05000000000000000000" pitchFamily="2" charset="2"/>
              <a:buChar char="Ø"/>
            </a:pPr>
            <a:r>
              <a:rPr lang="en-US" sz="2800" b="1" dirty="0">
                <a:solidFill>
                  <a:srgbClr val="404040"/>
                </a:solidFill>
                <a:latin typeface="Tw Cen MT Condensed" panose="020B0606020104020203" pitchFamily="34" charset="77"/>
              </a:rPr>
              <a:t>If using your computer, write notes in your own words</a:t>
            </a:r>
            <a:r>
              <a:rPr lang="en-US" sz="2800" b="1" dirty="0" smtClean="0">
                <a:solidFill>
                  <a:srgbClr val="404040"/>
                </a:solidFill>
                <a:latin typeface="Tw Cen MT Condensed" panose="020B0606020104020203" pitchFamily="34" charset="77"/>
              </a:rPr>
              <a:t>. </a:t>
            </a:r>
          </a:p>
          <a:p>
            <a:pPr marL="0" indent="0">
              <a:buNone/>
            </a:pPr>
            <a:r>
              <a:rPr lang="en-US" sz="2800" b="1" dirty="0">
                <a:solidFill>
                  <a:srgbClr val="404040"/>
                </a:solidFill>
                <a:latin typeface="Tw Cen MT Condensed" panose="020B0606020104020203" pitchFamily="34" charset="77"/>
              </a:rPr>
              <a:t>	</a:t>
            </a:r>
            <a:r>
              <a:rPr lang="en-US" sz="2800" b="1" dirty="0" smtClean="0">
                <a:solidFill>
                  <a:srgbClr val="404040"/>
                </a:solidFill>
                <a:latin typeface="Tw Cen MT Condensed" panose="020B0606020104020203" pitchFamily="34" charset="77"/>
              </a:rPr>
              <a:t>		***But try to keep a notepad instead!</a:t>
            </a:r>
            <a:endParaRPr lang="en-US" sz="2800" b="1" dirty="0">
              <a:solidFill>
                <a:srgbClr val="404040"/>
              </a:solidFill>
              <a:latin typeface="Tw Cen MT Condensed" panose="020B0606020104020203" pitchFamily="34" charset="77"/>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17975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9144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Freeform 5">
              <a:extLst>
                <a:ext uri="{FF2B5EF4-FFF2-40B4-BE49-F238E27FC236}">
                  <a16:creationId xmlns:a16="http://schemas.microsoft.com/office/drawing/2014/main" id="{A1081473-BB93-49A4-B605-4E2053739770}"/>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1286470" y="985435"/>
            <a:ext cx="6571060" cy="706964"/>
          </a:xfrm>
        </p:spPr>
        <p:txBody>
          <a:bodyPr>
            <a:noAutofit/>
          </a:bodyPr>
          <a:lstStyle/>
          <a:p>
            <a:pPr algn="ctr"/>
            <a:r>
              <a:rPr lang="en-US" sz="4400" dirty="0">
                <a:solidFill>
                  <a:srgbClr val="EBEBEB"/>
                </a:solidFill>
                <a:latin typeface="Tw Cen MT" panose="020B0602020104020603" pitchFamily="34" charset="77"/>
              </a:rPr>
              <a:t>Some Interesting Links</a:t>
            </a:r>
          </a:p>
        </p:txBody>
      </p:sp>
      <p:sp>
        <p:nvSpPr>
          <p:cNvPr id="3" name="Content Placeholder 2"/>
          <p:cNvSpPr>
            <a:spLocks noGrp="1"/>
          </p:cNvSpPr>
          <p:nvPr>
            <p:ph idx="1"/>
          </p:nvPr>
        </p:nvSpPr>
        <p:spPr>
          <a:xfrm>
            <a:off x="404896" y="2446485"/>
            <a:ext cx="8334207" cy="4096819"/>
          </a:xfrm>
        </p:spPr>
        <p:txBody>
          <a:bodyPr>
            <a:normAutofit fontScale="25000" lnSpcReduction="20000"/>
          </a:bodyPr>
          <a:lstStyle/>
          <a:p>
            <a:pPr>
              <a:lnSpc>
                <a:spcPct val="90000"/>
              </a:lnSpc>
              <a:buFont typeface="Wingdings" panose="05000000000000000000" pitchFamily="2" charset="2"/>
              <a:buChar char="Ø"/>
            </a:pPr>
            <a:r>
              <a:rPr lang="en-US" sz="11200" b="1" dirty="0">
                <a:solidFill>
                  <a:srgbClr val="404040"/>
                </a:solidFill>
                <a:latin typeface="Tw Cen MT Condensed" panose="020B0606020104020203" pitchFamily="34" charset="77"/>
              </a:rPr>
              <a:t>Cornell Method of note taking</a:t>
            </a:r>
          </a:p>
          <a:p>
            <a:pPr lvl="1">
              <a:lnSpc>
                <a:spcPct val="90000"/>
              </a:lnSpc>
              <a:buFont typeface="Wingdings" panose="05000000000000000000" pitchFamily="2" charset="2"/>
              <a:buChar char="Ø"/>
            </a:pPr>
            <a:r>
              <a:rPr lang="en-US" sz="10400" b="1" dirty="0">
                <a:solidFill>
                  <a:srgbClr val="404040"/>
                </a:solidFill>
                <a:latin typeface="Tw Cen MT Condensed" panose="020B0606020104020203" pitchFamily="34" charset="77"/>
                <a:hlinkClick r:id="rId3"/>
              </a:rPr>
              <a:t>http://lsc.cornell.edu/wp-content/uploads/2015/10/Cornell-Note_Taking-System.pdf</a:t>
            </a:r>
            <a:endParaRPr lang="en-US" sz="10400" b="1" dirty="0">
              <a:solidFill>
                <a:srgbClr val="404040"/>
              </a:solidFill>
              <a:latin typeface="Tw Cen MT Condensed" panose="020B0606020104020203" pitchFamily="34" charset="77"/>
            </a:endParaRPr>
          </a:p>
          <a:p>
            <a:pPr lvl="1">
              <a:lnSpc>
                <a:spcPct val="90000"/>
              </a:lnSpc>
              <a:buFont typeface="Wingdings" panose="05000000000000000000" pitchFamily="2" charset="2"/>
              <a:buChar char="Ø"/>
            </a:pPr>
            <a:r>
              <a:rPr lang="en-US" sz="10400" b="1" dirty="0">
                <a:solidFill>
                  <a:srgbClr val="404040"/>
                </a:solidFill>
                <a:latin typeface="Tw Cen MT Condensed" panose="020B0606020104020203" pitchFamily="34" charset="77"/>
                <a:hlinkClick r:id="rId4"/>
              </a:rPr>
              <a:t>https://</a:t>
            </a:r>
            <a:r>
              <a:rPr lang="en-US" sz="10400" b="1" dirty="0" smtClean="0">
                <a:solidFill>
                  <a:srgbClr val="404040"/>
                </a:solidFill>
                <a:latin typeface="Tw Cen MT Condensed" panose="020B0606020104020203" pitchFamily="34" charset="77"/>
                <a:hlinkClick r:id="rId4"/>
              </a:rPr>
              <a:t>shp.utmb.edu/asa/Forms/cornell%20note%20taking%20system.pdf</a:t>
            </a:r>
            <a:endParaRPr lang="en-US" sz="10400" b="1" dirty="0" smtClean="0">
              <a:solidFill>
                <a:srgbClr val="404040"/>
              </a:solidFill>
              <a:latin typeface="Tw Cen MT Condensed" panose="020B0606020104020203" pitchFamily="34" charset="77"/>
            </a:endParaRPr>
          </a:p>
          <a:p>
            <a:pPr lvl="1">
              <a:lnSpc>
                <a:spcPct val="90000"/>
              </a:lnSpc>
              <a:buFont typeface="Wingdings" panose="05000000000000000000" pitchFamily="2" charset="2"/>
              <a:buChar char="Ø"/>
            </a:pPr>
            <a:endParaRPr lang="en-US" sz="10400" b="1" dirty="0">
              <a:solidFill>
                <a:srgbClr val="404040"/>
              </a:solidFill>
              <a:latin typeface="Tw Cen MT Condensed" panose="020B0606020104020203" pitchFamily="34" charset="77"/>
            </a:endParaRPr>
          </a:p>
          <a:p>
            <a:pPr>
              <a:lnSpc>
                <a:spcPct val="90000"/>
              </a:lnSpc>
              <a:buFont typeface="Wingdings" panose="05000000000000000000" pitchFamily="2" charset="2"/>
              <a:buChar char="Ø"/>
            </a:pPr>
            <a:r>
              <a:rPr lang="en-US" sz="11200" b="1" dirty="0">
                <a:solidFill>
                  <a:srgbClr val="404040"/>
                </a:solidFill>
                <a:latin typeface="Tw Cen MT Condensed" panose="020B0606020104020203" pitchFamily="34" charset="77"/>
              </a:rPr>
              <a:t>Relevant studies</a:t>
            </a:r>
          </a:p>
          <a:p>
            <a:pPr lvl="1">
              <a:lnSpc>
                <a:spcPct val="90000"/>
              </a:lnSpc>
              <a:buFont typeface="Wingdings" panose="05000000000000000000" pitchFamily="2" charset="2"/>
              <a:buChar char="Ø"/>
            </a:pPr>
            <a:r>
              <a:rPr lang="en-US" sz="10400" b="1" dirty="0">
                <a:solidFill>
                  <a:srgbClr val="404040"/>
                </a:solidFill>
                <a:latin typeface="Tw Cen MT Condensed" panose="020B0606020104020203" pitchFamily="34" charset="77"/>
                <a:hlinkClick r:id="rId5"/>
              </a:rPr>
              <a:t>(James &amp; Engelhardt 2012) http://www.sciencedirect.com/science/article/pii/S2211949312000038#</a:t>
            </a:r>
            <a:endParaRPr lang="en-US" sz="10400" b="1" dirty="0">
              <a:solidFill>
                <a:srgbClr val="404040"/>
              </a:solidFill>
              <a:latin typeface="Tw Cen MT Condensed" panose="020B0606020104020203" pitchFamily="34" charset="77"/>
            </a:endParaRPr>
          </a:p>
          <a:p>
            <a:pPr lvl="1">
              <a:lnSpc>
                <a:spcPct val="90000"/>
              </a:lnSpc>
              <a:buFont typeface="Wingdings" panose="05000000000000000000" pitchFamily="2" charset="2"/>
              <a:buChar char="Ø"/>
            </a:pPr>
            <a:r>
              <a:rPr lang="en-US" sz="10400" b="1" dirty="0">
                <a:solidFill>
                  <a:srgbClr val="404040"/>
                </a:solidFill>
                <a:latin typeface="Tw Cen MT Condensed" panose="020B0606020104020203" pitchFamily="34" charset="77"/>
                <a:hlinkClick r:id="rId6"/>
              </a:rPr>
              <a:t>(Mueller &amp; Oppenheimer 2014) http://pss.sagepub.com/content/25/6/1159.full</a:t>
            </a:r>
            <a:endParaRPr lang="en-US" sz="10400" b="1" dirty="0">
              <a:solidFill>
                <a:srgbClr val="404040"/>
              </a:solidFill>
              <a:latin typeface="Tw Cen MT Condensed" panose="020B0606020104020203" pitchFamily="34" charset="77"/>
            </a:endParaRPr>
          </a:p>
          <a:p>
            <a:pPr lvl="1">
              <a:lnSpc>
                <a:spcPct val="90000"/>
              </a:lnSpc>
            </a:pPr>
            <a:endParaRPr lang="en-US" sz="1400" dirty="0">
              <a:solidFill>
                <a:srgbClr val="404040"/>
              </a:solidFill>
            </a:endParaRPr>
          </a:p>
          <a:p>
            <a:pPr lvl="1">
              <a:lnSpc>
                <a:spcPct val="90000"/>
              </a:lnSpc>
            </a:pPr>
            <a:endParaRPr lang="en-US" sz="1400" dirty="0">
              <a:solidFill>
                <a:srgbClr val="404040"/>
              </a:solidFill>
            </a:endParaRPr>
          </a:p>
          <a:p>
            <a:pPr lvl="1">
              <a:lnSpc>
                <a:spcPct val="90000"/>
              </a:lnSpc>
            </a:pPr>
            <a:endParaRPr lang="en-US" sz="1400" dirty="0">
              <a:solidFill>
                <a:srgbClr val="40404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17975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9144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Freeform 5">
              <a:extLst>
                <a:ext uri="{FF2B5EF4-FFF2-40B4-BE49-F238E27FC236}">
                  <a16:creationId xmlns:a16="http://schemas.microsoft.com/office/drawing/2014/main" id="{A1081473-BB93-49A4-B605-4E2053739770}"/>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a:extLst>
              <a:ext uri="{FF2B5EF4-FFF2-40B4-BE49-F238E27FC236}">
                <a16:creationId xmlns:a16="http://schemas.microsoft.com/office/drawing/2014/main" id="{042A593A-002C-394D-9AC8-7A8C41D46F5D}"/>
              </a:ext>
            </a:extLst>
          </p:cNvPr>
          <p:cNvSpPr>
            <a:spLocks noGrp="1"/>
          </p:cNvSpPr>
          <p:nvPr>
            <p:ph type="title"/>
          </p:nvPr>
        </p:nvSpPr>
        <p:spPr>
          <a:xfrm>
            <a:off x="1286470" y="977793"/>
            <a:ext cx="6571060" cy="706964"/>
          </a:xfrm>
        </p:spPr>
        <p:txBody>
          <a:bodyPr>
            <a:noAutofit/>
          </a:bodyPr>
          <a:lstStyle/>
          <a:p>
            <a:pPr algn="ctr"/>
            <a:r>
              <a:rPr lang="en-US" sz="4400" dirty="0">
                <a:solidFill>
                  <a:srgbClr val="EBEBEB"/>
                </a:solidFill>
                <a:latin typeface="Tw Cen MT" panose="020B0602020104020603" pitchFamily="34" charset="77"/>
              </a:rPr>
              <a:t>Thank </a:t>
            </a:r>
            <a:r>
              <a:rPr lang="en-US" sz="4400" dirty="0" smtClean="0">
                <a:solidFill>
                  <a:srgbClr val="EBEBEB"/>
                </a:solidFill>
                <a:latin typeface="Tw Cen MT" panose="020B0602020104020603" pitchFamily="34" charset="77"/>
              </a:rPr>
              <a:t>you</a:t>
            </a:r>
            <a:endParaRPr lang="en-US" sz="4400" dirty="0">
              <a:solidFill>
                <a:srgbClr val="EBEBEB"/>
              </a:solidFill>
              <a:latin typeface="Tw Cen MT" panose="020B0602020104020603" pitchFamily="34" charset="77"/>
            </a:endParaRPr>
          </a:p>
        </p:txBody>
      </p:sp>
      <p:sp>
        <p:nvSpPr>
          <p:cNvPr id="3" name="Content Placeholder 2">
            <a:extLst>
              <a:ext uri="{FF2B5EF4-FFF2-40B4-BE49-F238E27FC236}">
                <a16:creationId xmlns:a16="http://schemas.microsoft.com/office/drawing/2014/main" id="{87018399-73F7-C84C-938A-699221FBF74C}"/>
              </a:ext>
            </a:extLst>
          </p:cNvPr>
          <p:cNvSpPr>
            <a:spLocks noGrp="1"/>
          </p:cNvSpPr>
          <p:nvPr>
            <p:ph idx="1"/>
          </p:nvPr>
        </p:nvSpPr>
        <p:spPr>
          <a:xfrm>
            <a:off x="510380" y="2603500"/>
            <a:ext cx="8123239" cy="3416300"/>
          </a:xfrm>
        </p:spPr>
        <p:txBody>
          <a:bodyPr>
            <a:noAutofit/>
          </a:bodyPr>
          <a:lstStyle/>
          <a:p>
            <a:pPr lvl="0">
              <a:lnSpc>
                <a:spcPct val="90000"/>
              </a:lnSpc>
              <a:buClr>
                <a:srgbClr val="E32D91"/>
              </a:buClr>
              <a:buFont typeface="Wingdings" panose="05000000000000000000" pitchFamily="2" charset="2"/>
              <a:buChar char="Ø"/>
            </a:pPr>
            <a:r>
              <a:rPr lang="en-US" sz="2800" b="1" dirty="0" smtClean="0">
                <a:solidFill>
                  <a:srgbClr val="404040"/>
                </a:solidFill>
                <a:latin typeface="Tw Cen MT Condensed" panose="020B0606020104020203" pitchFamily="34" charset="77"/>
              </a:rPr>
              <a:t>Please </a:t>
            </a:r>
            <a:r>
              <a:rPr lang="en-US" sz="2800" b="1" dirty="0">
                <a:solidFill>
                  <a:srgbClr val="404040"/>
                </a:solidFill>
                <a:latin typeface="Tw Cen MT Condensed" panose="020B0606020104020203" pitchFamily="34" charset="77"/>
              </a:rPr>
              <a:t>visit the Writing Across the Curriculum website for student </a:t>
            </a:r>
            <a:r>
              <a:rPr lang="en-US" sz="2800" b="1" dirty="0" smtClean="0">
                <a:solidFill>
                  <a:srgbClr val="404040"/>
                </a:solidFill>
                <a:latin typeface="Tw Cen MT Condensed" panose="020B0606020104020203" pitchFamily="34" charset="77"/>
              </a:rPr>
              <a:t>resources!</a:t>
            </a:r>
          </a:p>
          <a:p>
            <a:pPr lvl="1">
              <a:lnSpc>
                <a:spcPct val="90000"/>
              </a:lnSpc>
              <a:buClr>
                <a:srgbClr val="E32D91"/>
              </a:buClr>
              <a:buFont typeface="Wingdings" panose="05000000000000000000" pitchFamily="2" charset="2"/>
              <a:buChar char="Ø"/>
            </a:pPr>
            <a:r>
              <a:rPr lang="en-US" sz="2800" b="1" dirty="0" smtClean="0">
                <a:solidFill>
                  <a:srgbClr val="404040"/>
                </a:solidFill>
                <a:latin typeface="Tw Cen MT Condensed" panose="020B0606020104020203" pitchFamily="34" charset="77"/>
                <a:hlinkClick r:id="rId3"/>
              </a:rPr>
              <a:t>https</a:t>
            </a:r>
            <a:r>
              <a:rPr lang="en-US" sz="2800" b="1" dirty="0">
                <a:solidFill>
                  <a:srgbClr val="404040"/>
                </a:solidFill>
                <a:latin typeface="Tw Cen MT Condensed" panose="020B0606020104020203" pitchFamily="34" charset="77"/>
                <a:hlinkClick r:id="rId3"/>
              </a:rPr>
              <a:t>://openlab.citytech.cuny.edu/writingacrossthecurriculum/student-resources</a:t>
            </a:r>
            <a:r>
              <a:rPr lang="en-US" sz="2800" b="1" dirty="0" smtClean="0">
                <a:solidFill>
                  <a:srgbClr val="404040"/>
                </a:solidFill>
                <a:latin typeface="Tw Cen MT Condensed" panose="020B0606020104020203" pitchFamily="34" charset="77"/>
                <a:hlinkClick r:id="rId3"/>
              </a:rPr>
              <a:t>/</a:t>
            </a:r>
            <a:endParaRPr lang="en-US" sz="2800" b="1" dirty="0" smtClean="0">
              <a:solidFill>
                <a:srgbClr val="404040"/>
              </a:solidFill>
              <a:latin typeface="Tw Cen MT Condensed" panose="020B0606020104020203" pitchFamily="34" charset="77"/>
            </a:endParaRPr>
          </a:p>
          <a:p>
            <a:pPr lvl="0">
              <a:lnSpc>
                <a:spcPct val="90000"/>
              </a:lnSpc>
              <a:buClr>
                <a:srgbClr val="E32D91"/>
              </a:buClr>
              <a:buFont typeface="Wingdings" panose="05000000000000000000" pitchFamily="2" charset="2"/>
              <a:buChar char="Ø"/>
            </a:pPr>
            <a:endParaRPr lang="en-US" sz="2800" b="1" dirty="0">
              <a:solidFill>
                <a:srgbClr val="404040"/>
              </a:solidFill>
              <a:latin typeface="Tw Cen MT Condensed" panose="020B0606020104020203" pitchFamily="34" charset="77"/>
            </a:endParaRPr>
          </a:p>
          <a:p>
            <a:pPr lvl="0">
              <a:lnSpc>
                <a:spcPct val="90000"/>
              </a:lnSpc>
              <a:buClr>
                <a:srgbClr val="E32D91"/>
              </a:buClr>
              <a:buFont typeface="Wingdings" panose="05000000000000000000" pitchFamily="2" charset="2"/>
              <a:buChar char="Ø"/>
            </a:pPr>
            <a:r>
              <a:rPr lang="en-US" sz="2800" b="1" dirty="0" smtClean="0">
                <a:solidFill>
                  <a:srgbClr val="404040"/>
                </a:solidFill>
                <a:latin typeface="Tw Cen MT Condensed" panose="020B0606020104020203" pitchFamily="34" charset="77"/>
              </a:rPr>
              <a:t>WAC Fellow article on note-taking:</a:t>
            </a:r>
          </a:p>
          <a:p>
            <a:pPr lvl="1">
              <a:lnSpc>
                <a:spcPct val="90000"/>
              </a:lnSpc>
              <a:buClr>
                <a:srgbClr val="E32D91"/>
              </a:buClr>
              <a:buFont typeface="Wingdings" panose="05000000000000000000" pitchFamily="2" charset="2"/>
              <a:buChar char="Ø"/>
            </a:pPr>
            <a:r>
              <a:rPr lang="en-US" sz="2800" b="1" dirty="0">
                <a:solidFill>
                  <a:srgbClr val="404040"/>
                </a:solidFill>
                <a:latin typeface="Tw Cen MT Condensed" panose="020B0606020104020203" pitchFamily="34" charset="77"/>
                <a:hlinkClick r:id="rId4"/>
              </a:rPr>
              <a:t>https://openlab.citytech.cuny.edu/writingacrossthecurriculum/2014/09/02/notetaking-by-hand-writing-to-learn/</a:t>
            </a:r>
            <a:endParaRPr lang="en-US" sz="2800" b="1" dirty="0">
              <a:solidFill>
                <a:srgbClr val="404040"/>
              </a:solidFill>
              <a:latin typeface="Tw Cen MT Condensed" panose="020B0606020104020203" pitchFamily="34" charset="77"/>
            </a:endParaRPr>
          </a:p>
          <a:p>
            <a:pPr lvl="1">
              <a:lnSpc>
                <a:spcPct val="90000"/>
              </a:lnSpc>
              <a:buClr>
                <a:srgbClr val="E32D91"/>
              </a:buClr>
            </a:pPr>
            <a:endParaRPr lang="en-US" sz="2800" b="1" dirty="0">
              <a:solidFill>
                <a:srgbClr val="404040"/>
              </a:solidFill>
              <a:latin typeface="Tw Cen MT Condensed" panose="020B0606020104020203" pitchFamily="34" charset="77"/>
            </a:endParaRPr>
          </a:p>
          <a:p>
            <a:pPr marL="0" indent="0">
              <a:buNone/>
            </a:pPr>
            <a:endParaRPr lang="en-US" sz="2800" dirty="0">
              <a:solidFill>
                <a:srgbClr val="404040"/>
              </a:solidFill>
            </a:endParaRPr>
          </a:p>
        </p:txBody>
      </p:sp>
    </p:spTree>
    <p:extLst>
      <p:ext uri="{BB962C8B-B14F-4D97-AF65-F5344CB8AC3E}">
        <p14:creationId xmlns:p14="http://schemas.microsoft.com/office/powerpoint/2010/main" val="3504446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B3EF4D6-026A-4D52-B916-967329EE3F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5">
            <a:extLst>
              <a:ext uri="{FF2B5EF4-FFF2-40B4-BE49-F238E27FC236}">
                <a16:creationId xmlns:a16="http://schemas.microsoft.com/office/drawing/2014/main" id="{4DB4846F-6AA5-4DB3-9581-D95F22BD56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17975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25" name="Freeform: Shape 24">
            <a:extLst>
              <a:ext uri="{FF2B5EF4-FFF2-40B4-BE49-F238E27FC236}">
                <a16:creationId xmlns:a16="http://schemas.microsoft.com/office/drawing/2014/main" id="{D54EC22E-2292-4292-A80B-E81DF64BFB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9144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27" name="Group 26">
            <a:extLst>
              <a:ext uri="{FF2B5EF4-FFF2-40B4-BE49-F238E27FC236}">
                <a16:creationId xmlns:a16="http://schemas.microsoft.com/office/drawing/2014/main" id="{992A2039-50D4-4D49-A79F-C82A1D91316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28" name="Rectangle 27">
              <a:extLst>
                <a:ext uri="{FF2B5EF4-FFF2-40B4-BE49-F238E27FC236}">
                  <a16:creationId xmlns:a16="http://schemas.microsoft.com/office/drawing/2014/main" id="{CC1C7165-8A3A-44EB-88D0-4EFA36A004E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9" name="Freeform 5">
              <a:extLst>
                <a:ext uri="{FF2B5EF4-FFF2-40B4-BE49-F238E27FC236}">
                  <a16:creationId xmlns:a16="http://schemas.microsoft.com/office/drawing/2014/main" id="{A1081473-BB93-49A4-B605-4E2053739770}"/>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1286470" y="973668"/>
            <a:ext cx="6571060" cy="706964"/>
          </a:xfrm>
        </p:spPr>
        <p:txBody>
          <a:bodyPr>
            <a:noAutofit/>
          </a:bodyPr>
          <a:lstStyle/>
          <a:p>
            <a:pPr algn="ctr"/>
            <a:r>
              <a:rPr lang="en-US" sz="4400" dirty="0" smtClean="0">
                <a:solidFill>
                  <a:srgbClr val="EBEBEB"/>
                </a:solidFill>
                <a:latin typeface="Tw Cen MT" panose="020B0602020104020603" pitchFamily="34" charset="77"/>
              </a:rPr>
              <a:t>Goals for This Hour:</a:t>
            </a:r>
            <a:endParaRPr lang="en-US" sz="4400" dirty="0">
              <a:solidFill>
                <a:srgbClr val="EBEBEB"/>
              </a:solidFill>
              <a:latin typeface="Tw Cen MT" panose="020B0602020104020603" pitchFamily="34" charset="77"/>
            </a:endParaRPr>
          </a:p>
        </p:txBody>
      </p:sp>
      <p:sp>
        <p:nvSpPr>
          <p:cNvPr id="3" name="Content Placeholder 2"/>
          <p:cNvSpPr>
            <a:spLocks noGrp="1"/>
          </p:cNvSpPr>
          <p:nvPr>
            <p:ph idx="1"/>
          </p:nvPr>
        </p:nvSpPr>
        <p:spPr>
          <a:xfrm>
            <a:off x="573986" y="2610870"/>
            <a:ext cx="7996028" cy="3416300"/>
          </a:xfrm>
        </p:spPr>
        <p:txBody>
          <a:bodyPr>
            <a:normAutofit/>
          </a:bodyPr>
          <a:lstStyle/>
          <a:p>
            <a:pPr marL="514350" indent="-514350">
              <a:buFont typeface="+mj-lt"/>
              <a:buAutoNum type="arabicPeriod"/>
            </a:pPr>
            <a:r>
              <a:rPr lang="en-US" sz="2800" b="1" dirty="0" smtClean="0">
                <a:solidFill>
                  <a:srgbClr val="404040"/>
                </a:solidFill>
                <a:latin typeface="Tw Cen MT Condensed" panose="020B0606020104020203" pitchFamily="34" charset="0"/>
              </a:rPr>
              <a:t>Assess your current form of note-taking</a:t>
            </a:r>
          </a:p>
          <a:p>
            <a:pPr marL="514350" indent="-514350">
              <a:buFont typeface="+mj-lt"/>
              <a:buAutoNum type="arabicPeriod"/>
            </a:pPr>
            <a:r>
              <a:rPr lang="en-US" sz="2800" b="1" dirty="0" smtClean="0">
                <a:solidFill>
                  <a:srgbClr val="404040"/>
                </a:solidFill>
                <a:latin typeface="Tw Cen MT Condensed" panose="020B0606020104020203" pitchFamily="34" charset="0"/>
              </a:rPr>
              <a:t>Outline the benefits of personalized note-taking</a:t>
            </a:r>
          </a:p>
          <a:p>
            <a:pPr marL="514350" indent="-514350">
              <a:buFont typeface="+mj-lt"/>
              <a:buAutoNum type="arabicPeriod"/>
            </a:pPr>
            <a:r>
              <a:rPr lang="en-US" sz="2800" b="1" dirty="0" smtClean="0">
                <a:solidFill>
                  <a:srgbClr val="404040"/>
                </a:solidFill>
                <a:latin typeface="Tw Cen MT Condensed" panose="020B0606020104020203" pitchFamily="34" charset="0"/>
              </a:rPr>
              <a:t>Learn the “best practices” for note-taking</a:t>
            </a:r>
          </a:p>
          <a:p>
            <a:pPr marL="514350" indent="-514350">
              <a:buFont typeface="+mj-lt"/>
              <a:buAutoNum type="arabicPeriod"/>
            </a:pPr>
            <a:r>
              <a:rPr lang="en-US" sz="2800" b="1" dirty="0" smtClean="0">
                <a:solidFill>
                  <a:srgbClr val="404040"/>
                </a:solidFill>
                <a:latin typeface="Tw Cen MT Condensed" panose="020B0606020104020203" pitchFamily="34" charset="0"/>
              </a:rPr>
              <a:t>Practice the Cornell Method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B3EF4D6-026A-4D52-B916-967329EE3F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5">
            <a:extLst>
              <a:ext uri="{FF2B5EF4-FFF2-40B4-BE49-F238E27FC236}">
                <a16:creationId xmlns:a16="http://schemas.microsoft.com/office/drawing/2014/main" id="{4DB4846F-6AA5-4DB3-9581-D95F22BD56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17975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25" name="Freeform: Shape 24">
            <a:extLst>
              <a:ext uri="{FF2B5EF4-FFF2-40B4-BE49-F238E27FC236}">
                <a16:creationId xmlns:a16="http://schemas.microsoft.com/office/drawing/2014/main" id="{D54EC22E-2292-4292-A80B-E81DF64BFB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9144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27" name="Group 26">
            <a:extLst>
              <a:ext uri="{FF2B5EF4-FFF2-40B4-BE49-F238E27FC236}">
                <a16:creationId xmlns:a16="http://schemas.microsoft.com/office/drawing/2014/main" id="{992A2039-50D4-4D49-A79F-C82A1D91316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28" name="Rectangle 27">
              <a:extLst>
                <a:ext uri="{FF2B5EF4-FFF2-40B4-BE49-F238E27FC236}">
                  <a16:creationId xmlns:a16="http://schemas.microsoft.com/office/drawing/2014/main" id="{CC1C7165-8A3A-44EB-88D0-4EFA36A004E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9" name="Freeform 5">
              <a:extLst>
                <a:ext uri="{FF2B5EF4-FFF2-40B4-BE49-F238E27FC236}">
                  <a16:creationId xmlns:a16="http://schemas.microsoft.com/office/drawing/2014/main" id="{A1081473-BB93-49A4-B605-4E2053739770}"/>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1242499" y="952338"/>
            <a:ext cx="6571060" cy="706964"/>
          </a:xfrm>
        </p:spPr>
        <p:txBody>
          <a:bodyPr>
            <a:noAutofit/>
          </a:bodyPr>
          <a:lstStyle/>
          <a:p>
            <a:pPr algn="ctr"/>
            <a:r>
              <a:rPr lang="en-US" sz="4400" dirty="0">
                <a:solidFill>
                  <a:srgbClr val="EBEBEB"/>
                </a:solidFill>
                <a:latin typeface="Tw Cen MT" panose="020B0602020104020603" pitchFamily="34" charset="77"/>
              </a:rPr>
              <a:t>Intro Activity</a:t>
            </a:r>
          </a:p>
        </p:txBody>
      </p:sp>
      <p:sp>
        <p:nvSpPr>
          <p:cNvPr id="3" name="Content Placeholder 2"/>
          <p:cNvSpPr>
            <a:spLocks noGrp="1"/>
          </p:cNvSpPr>
          <p:nvPr>
            <p:ph idx="1"/>
          </p:nvPr>
        </p:nvSpPr>
        <p:spPr>
          <a:xfrm>
            <a:off x="866215" y="2687964"/>
            <a:ext cx="7323628" cy="3928557"/>
          </a:xfrm>
        </p:spPr>
        <p:txBody>
          <a:bodyPr>
            <a:normAutofit/>
          </a:bodyPr>
          <a:lstStyle/>
          <a:p>
            <a:pPr>
              <a:buFont typeface="Wingdings" panose="05000000000000000000" pitchFamily="2" charset="2"/>
              <a:buChar char="Ø"/>
            </a:pPr>
            <a:r>
              <a:rPr lang="en-US" sz="2800" b="1" dirty="0">
                <a:solidFill>
                  <a:srgbClr val="404040"/>
                </a:solidFill>
                <a:latin typeface="Tw Cen MT Condensed" panose="020B0606020104020203" pitchFamily="34" charset="77"/>
              </a:rPr>
              <a:t>Do you take notes during lectures?</a:t>
            </a:r>
          </a:p>
          <a:p>
            <a:pPr>
              <a:buFont typeface="Wingdings" panose="05000000000000000000" pitchFamily="2" charset="2"/>
              <a:buChar char="Ø"/>
            </a:pPr>
            <a:r>
              <a:rPr lang="en-US" sz="2800" b="1" dirty="0">
                <a:solidFill>
                  <a:srgbClr val="404040"/>
                </a:solidFill>
                <a:latin typeface="Tw Cen MT Condensed" panose="020B0606020104020203" pitchFamily="34" charset="77"/>
              </a:rPr>
              <a:t>To what extent does your success in a class depend on note taking? </a:t>
            </a:r>
          </a:p>
          <a:p>
            <a:pPr>
              <a:buFont typeface="Wingdings" panose="05000000000000000000" pitchFamily="2" charset="2"/>
              <a:buChar char="Ø"/>
            </a:pPr>
            <a:r>
              <a:rPr lang="en-US" sz="2800" b="1" dirty="0">
                <a:solidFill>
                  <a:srgbClr val="404040"/>
                </a:solidFill>
                <a:latin typeface="Tw Cen MT Condensed" panose="020B0606020104020203" pitchFamily="34" charset="77"/>
              </a:rPr>
              <a:t>For the following lecture, take notes as you normally </a:t>
            </a:r>
            <a:r>
              <a:rPr lang="en-US" sz="2800" b="1" dirty="0" smtClean="0">
                <a:solidFill>
                  <a:srgbClr val="404040"/>
                </a:solidFill>
                <a:latin typeface="Tw Cen MT Condensed" panose="020B0606020104020203" pitchFamily="34" charset="77"/>
              </a:rPr>
              <a:t>would:</a:t>
            </a:r>
            <a:endParaRPr lang="en-US" sz="2800" b="1" dirty="0">
              <a:solidFill>
                <a:srgbClr val="404040"/>
              </a:solidFill>
              <a:latin typeface="Tw Cen MT Condensed" panose="020B0606020104020203" pitchFamily="34" charset="77"/>
            </a:endParaRPr>
          </a:p>
          <a:p>
            <a:pPr marL="228600" lvl="1" indent="0">
              <a:buNone/>
            </a:pPr>
            <a:r>
              <a:rPr lang="en-US" sz="2800" b="1" dirty="0">
                <a:solidFill>
                  <a:schemeClr val="accent2">
                    <a:lumMod val="75000"/>
                  </a:schemeClr>
                </a:solidFill>
                <a:latin typeface="Tw Cen MT Condensed" panose="020B0606020104020203" pitchFamily="34" charset="77"/>
                <a:hlinkClick r:id="rId3"/>
              </a:rPr>
              <a:t>https://</a:t>
            </a:r>
            <a:r>
              <a:rPr lang="en-US" sz="2800" b="1" dirty="0" smtClean="0">
                <a:solidFill>
                  <a:schemeClr val="accent2">
                    <a:lumMod val="75000"/>
                  </a:schemeClr>
                </a:solidFill>
                <a:latin typeface="Tw Cen MT Condensed" panose="020B0606020104020203" pitchFamily="34" charset="77"/>
                <a:hlinkClick r:id="rId3"/>
              </a:rPr>
              <a:t>www.ted.com/talks/patrick_lin_the_ethical_dilemma_of_self_driving_cars#t-3576</a:t>
            </a:r>
            <a:r>
              <a:rPr lang="en-US" sz="2800" b="1" dirty="0" smtClean="0">
                <a:solidFill>
                  <a:schemeClr val="accent2">
                    <a:lumMod val="75000"/>
                  </a:schemeClr>
                </a:solidFill>
                <a:latin typeface="Tw Cen MT Condensed" panose="020B0606020104020203" pitchFamily="34" charset="77"/>
              </a:rPr>
              <a:t> </a:t>
            </a:r>
            <a:endParaRPr lang="en-US" sz="1800" dirty="0">
              <a:solidFill>
                <a:schemeClr val="accent2">
                  <a:lumMod val="75000"/>
                </a:schemeClr>
              </a:solidFill>
            </a:endParaRPr>
          </a:p>
        </p:txBody>
      </p:sp>
    </p:spTree>
    <p:extLst>
      <p:ext uri="{BB962C8B-B14F-4D97-AF65-F5344CB8AC3E}">
        <p14:creationId xmlns:p14="http://schemas.microsoft.com/office/powerpoint/2010/main" val="473676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B3EF4D6-026A-4D52-B916-967329EE3F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4DB4846F-6AA5-4DB3-9581-D95F22BD56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17975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7" name="Freeform: Shape 16">
            <a:extLst>
              <a:ext uri="{FF2B5EF4-FFF2-40B4-BE49-F238E27FC236}">
                <a16:creationId xmlns:a16="http://schemas.microsoft.com/office/drawing/2014/main" id="{D54EC22E-2292-4292-A80B-E81DF64BFB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9144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9" name="Group 18">
            <a:extLst>
              <a:ext uri="{FF2B5EF4-FFF2-40B4-BE49-F238E27FC236}">
                <a16:creationId xmlns:a16="http://schemas.microsoft.com/office/drawing/2014/main" id="{992A2039-50D4-4D49-A79F-C82A1D91316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20" name="Rectangle 19">
              <a:extLst>
                <a:ext uri="{FF2B5EF4-FFF2-40B4-BE49-F238E27FC236}">
                  <a16:creationId xmlns:a16="http://schemas.microsoft.com/office/drawing/2014/main" id="{CC1C7165-8A3A-44EB-88D0-4EFA36A004E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1" name="Freeform 5">
              <a:extLst>
                <a:ext uri="{FF2B5EF4-FFF2-40B4-BE49-F238E27FC236}">
                  <a16:creationId xmlns:a16="http://schemas.microsoft.com/office/drawing/2014/main" id="{A1081473-BB93-49A4-B605-4E2053739770}"/>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8" name="Content Placeholder 2"/>
          <p:cNvSpPr txBox="1">
            <a:spLocks/>
          </p:cNvSpPr>
          <p:nvPr/>
        </p:nvSpPr>
        <p:spPr>
          <a:xfrm>
            <a:off x="619100" y="3979333"/>
            <a:ext cx="7878788" cy="2226732"/>
          </a:xfrm>
          <a:prstGeom prst="rect">
            <a:avLst/>
          </a:prstGeom>
        </p:spPr>
        <p:txBody>
          <a:bodyPr vert="horz" lIns="91440" tIns="45720" rIns="91440" bIns="45720" rtlCol="0">
            <a:normAutofit/>
          </a:bodyPr>
          <a:lstStyle/>
          <a:p>
            <a:pPr>
              <a:buFont typeface="Arial"/>
              <a:buChar char="•"/>
            </a:pPr>
            <a:endParaRPr lang="en-US" sz="2400" dirty="0"/>
          </a:p>
        </p:txBody>
      </p:sp>
      <p:sp>
        <p:nvSpPr>
          <p:cNvPr id="2" name="Title 1"/>
          <p:cNvSpPr>
            <a:spLocks noGrp="1"/>
          </p:cNvSpPr>
          <p:nvPr>
            <p:ph type="title"/>
          </p:nvPr>
        </p:nvSpPr>
        <p:spPr>
          <a:xfrm>
            <a:off x="1272964" y="1078976"/>
            <a:ext cx="6571060" cy="706964"/>
          </a:xfrm>
        </p:spPr>
        <p:txBody>
          <a:bodyPr>
            <a:noAutofit/>
          </a:bodyPr>
          <a:lstStyle/>
          <a:p>
            <a:pPr algn="ctr"/>
            <a:r>
              <a:rPr lang="en-US" sz="4400" dirty="0">
                <a:solidFill>
                  <a:srgbClr val="EBEBEB"/>
                </a:solidFill>
                <a:latin typeface="Tw Cen MT" panose="020B0602020104020603" pitchFamily="34" charset="77"/>
              </a:rPr>
              <a:t>Follow-up Discussion</a:t>
            </a:r>
          </a:p>
        </p:txBody>
      </p:sp>
      <p:sp>
        <p:nvSpPr>
          <p:cNvPr id="3" name="Content Placeholder 2"/>
          <p:cNvSpPr>
            <a:spLocks noGrp="1"/>
          </p:cNvSpPr>
          <p:nvPr>
            <p:ph idx="1"/>
          </p:nvPr>
        </p:nvSpPr>
        <p:spPr>
          <a:xfrm>
            <a:off x="866214" y="2603500"/>
            <a:ext cx="7631673" cy="3416300"/>
          </a:xfrm>
        </p:spPr>
        <p:txBody>
          <a:bodyPr>
            <a:normAutofit/>
          </a:bodyPr>
          <a:lstStyle/>
          <a:p>
            <a:pPr>
              <a:buFont typeface="Wingdings" pitchFamily="2" charset="2"/>
              <a:buChar char="Ø"/>
            </a:pPr>
            <a:r>
              <a:rPr lang="en-US" sz="2800" b="1" dirty="0" smtClean="0">
                <a:solidFill>
                  <a:srgbClr val="404040"/>
                </a:solidFill>
                <a:latin typeface="Tw Cen MT Condensed" panose="020B0606020104020203" pitchFamily="34" charset="77"/>
              </a:rPr>
              <a:t>Discuss with your neighbor how </a:t>
            </a:r>
            <a:r>
              <a:rPr lang="en-US" sz="2800" b="1" dirty="0">
                <a:solidFill>
                  <a:srgbClr val="404040"/>
                </a:solidFill>
                <a:latin typeface="Tw Cen MT Condensed" panose="020B0606020104020203" pitchFamily="34" charset="77"/>
              </a:rPr>
              <a:t>you took notes. </a:t>
            </a:r>
            <a:r>
              <a:rPr lang="en-US" sz="2800" b="1" dirty="0" smtClean="0">
                <a:solidFill>
                  <a:srgbClr val="404040"/>
                </a:solidFill>
                <a:latin typeface="Tw Cen MT Condensed" panose="020B0606020104020203" pitchFamily="34" charset="77"/>
              </a:rPr>
              <a:t>What was </a:t>
            </a:r>
            <a:r>
              <a:rPr lang="en-US" sz="2800" b="1" dirty="0">
                <a:solidFill>
                  <a:srgbClr val="404040"/>
                </a:solidFill>
                <a:latin typeface="Tw Cen MT Condensed" panose="020B0606020104020203" pitchFamily="34" charset="77"/>
              </a:rPr>
              <a:t>your </a:t>
            </a:r>
            <a:r>
              <a:rPr lang="en-US" sz="2800" b="1" dirty="0" smtClean="0">
                <a:solidFill>
                  <a:srgbClr val="404040"/>
                </a:solidFill>
                <a:latin typeface="Tw Cen MT Condensed" panose="020B0606020104020203" pitchFamily="34" charset="77"/>
              </a:rPr>
              <a:t>method/style?</a:t>
            </a:r>
            <a:endParaRPr lang="en-US" sz="2800" b="1" dirty="0">
              <a:solidFill>
                <a:srgbClr val="404040"/>
              </a:solidFill>
              <a:latin typeface="Tw Cen MT Condensed" panose="020B0606020104020203" pitchFamily="34" charset="77"/>
            </a:endParaRPr>
          </a:p>
          <a:p>
            <a:pPr>
              <a:buFont typeface="Wingdings" pitchFamily="2" charset="2"/>
              <a:buChar char="Ø"/>
            </a:pPr>
            <a:r>
              <a:rPr lang="en-US" sz="2800" b="1" dirty="0" smtClean="0">
                <a:solidFill>
                  <a:srgbClr val="404040"/>
                </a:solidFill>
                <a:latin typeface="Tw Cen MT Condensed" panose="020B0606020104020203" pitchFamily="34" charset="77"/>
              </a:rPr>
              <a:t>What were </a:t>
            </a:r>
            <a:r>
              <a:rPr lang="en-US" sz="2800" b="1" dirty="0">
                <a:solidFill>
                  <a:srgbClr val="404040"/>
                </a:solidFill>
                <a:latin typeface="Tw Cen MT Condensed" panose="020B0606020104020203" pitchFamily="34" charset="77"/>
              </a:rPr>
              <a:t>the key points of the </a:t>
            </a:r>
            <a:r>
              <a:rPr lang="en-US" sz="2800" b="1" dirty="0" smtClean="0">
                <a:solidFill>
                  <a:srgbClr val="404040"/>
                </a:solidFill>
                <a:latin typeface="Tw Cen MT Condensed" panose="020B0606020104020203" pitchFamily="34" charset="77"/>
              </a:rPr>
              <a:t>lecture?</a:t>
            </a:r>
            <a:endParaRPr lang="en-US" sz="2800" b="1" dirty="0">
              <a:solidFill>
                <a:srgbClr val="404040"/>
              </a:solidFill>
              <a:latin typeface="Tw Cen MT Condensed" panose="020B0606020104020203" pitchFamily="34" charset="77"/>
            </a:endParaRPr>
          </a:p>
          <a:p>
            <a:pPr>
              <a:buFont typeface="Wingdings" pitchFamily="2" charset="2"/>
              <a:buChar char="Ø"/>
            </a:pPr>
            <a:r>
              <a:rPr lang="en-US" sz="2800" b="1" dirty="0" smtClean="0">
                <a:solidFill>
                  <a:srgbClr val="404040"/>
                </a:solidFill>
                <a:latin typeface="Tw Cen MT Condensed" panose="020B0606020104020203" pitchFamily="34" charset="77"/>
              </a:rPr>
              <a:t>How </a:t>
            </a:r>
            <a:r>
              <a:rPr lang="en-US" sz="2800" b="1" dirty="0">
                <a:solidFill>
                  <a:srgbClr val="404040"/>
                </a:solidFill>
                <a:latin typeface="Tw Cen MT Condensed" panose="020B0606020104020203" pitchFamily="34" charset="77"/>
              </a:rPr>
              <a:t>do you identify on your notes </a:t>
            </a:r>
            <a:r>
              <a:rPr lang="en-US" sz="2800" b="1" dirty="0" smtClean="0">
                <a:solidFill>
                  <a:srgbClr val="404040"/>
                </a:solidFill>
                <a:latin typeface="Tw Cen MT Condensed" panose="020B0606020104020203" pitchFamily="34" charset="77"/>
              </a:rPr>
              <a:t>the “important” parts?</a:t>
            </a:r>
          </a:p>
          <a:p>
            <a:pPr>
              <a:buFont typeface="Wingdings" pitchFamily="2" charset="2"/>
              <a:buChar char="Ø"/>
            </a:pPr>
            <a:r>
              <a:rPr lang="en-US" sz="2800" b="1" dirty="0" smtClean="0">
                <a:solidFill>
                  <a:srgbClr val="404040"/>
                </a:solidFill>
                <a:latin typeface="Tw Cen MT Condensed" panose="020B0606020104020203" pitchFamily="34" charset="77"/>
              </a:rPr>
              <a:t>Could you use these notes to plan a formal response?</a:t>
            </a:r>
            <a:endParaRPr lang="en-US" sz="2800" b="1" dirty="0">
              <a:solidFill>
                <a:srgbClr val="404040"/>
              </a:solidFill>
              <a:latin typeface="Tw Cen MT Condensed" panose="020B0606020104020203" pitchFamily="34" charset="77"/>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17975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9144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Freeform 5">
              <a:extLst>
                <a:ext uri="{FF2B5EF4-FFF2-40B4-BE49-F238E27FC236}">
                  <a16:creationId xmlns:a16="http://schemas.microsoft.com/office/drawing/2014/main" id="{A1081473-BB93-49A4-B605-4E2053739770}"/>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1286470" y="973559"/>
            <a:ext cx="6571060" cy="706964"/>
          </a:xfrm>
        </p:spPr>
        <p:txBody>
          <a:bodyPr>
            <a:noAutofit/>
          </a:bodyPr>
          <a:lstStyle/>
          <a:p>
            <a:pPr algn="ctr"/>
            <a:r>
              <a:rPr lang="en-US" sz="4400" dirty="0">
                <a:solidFill>
                  <a:srgbClr val="EBEBEB"/>
                </a:solidFill>
                <a:latin typeface="Tw Cen MT" panose="020B0602020104020603" pitchFamily="34" charset="77"/>
              </a:rPr>
              <a:t>Thoughts on Note Taking</a:t>
            </a:r>
          </a:p>
        </p:txBody>
      </p:sp>
      <p:sp>
        <p:nvSpPr>
          <p:cNvPr id="3" name="Content Placeholder 2"/>
          <p:cNvSpPr>
            <a:spLocks noGrp="1"/>
          </p:cNvSpPr>
          <p:nvPr>
            <p:ph idx="1"/>
          </p:nvPr>
        </p:nvSpPr>
        <p:spPr>
          <a:xfrm>
            <a:off x="866215" y="2603500"/>
            <a:ext cx="7601924" cy="3416300"/>
          </a:xfrm>
        </p:spPr>
        <p:txBody>
          <a:bodyPr>
            <a:normAutofit/>
          </a:bodyPr>
          <a:lstStyle/>
          <a:p>
            <a:pPr>
              <a:buFont typeface="Wingdings" panose="05000000000000000000" pitchFamily="2" charset="2"/>
              <a:buChar char="Ø"/>
            </a:pPr>
            <a:r>
              <a:rPr lang="en-US" sz="2800" b="1" dirty="0">
                <a:solidFill>
                  <a:srgbClr val="404040"/>
                </a:solidFill>
                <a:latin typeface="Tw Cen MT Condensed" panose="020B0606020104020203" pitchFamily="34" charset="77"/>
              </a:rPr>
              <a:t>Note taking is a </a:t>
            </a:r>
            <a:r>
              <a:rPr lang="en-US" sz="2800" b="1" u="sng" dirty="0">
                <a:solidFill>
                  <a:srgbClr val="404040"/>
                </a:solidFill>
                <a:latin typeface="Tw Cen MT Condensed" panose="020B0606020104020203" pitchFamily="34" charset="77"/>
              </a:rPr>
              <a:t>cognitive </a:t>
            </a:r>
            <a:r>
              <a:rPr lang="en-US" sz="2800" b="1" u="sng" dirty="0" smtClean="0">
                <a:solidFill>
                  <a:srgbClr val="404040"/>
                </a:solidFill>
                <a:latin typeface="Tw Cen MT Condensed" panose="020B0606020104020203" pitchFamily="34" charset="77"/>
              </a:rPr>
              <a:t>skill,</a:t>
            </a:r>
            <a:r>
              <a:rPr lang="en-US" sz="2800" b="1" dirty="0" smtClean="0">
                <a:solidFill>
                  <a:srgbClr val="404040"/>
                </a:solidFill>
                <a:latin typeface="Tw Cen MT Condensed" panose="020B0606020104020203" pitchFamily="34" charset="77"/>
              </a:rPr>
              <a:t> not dictation</a:t>
            </a:r>
            <a:endParaRPr lang="en-US" sz="2800" b="1" dirty="0">
              <a:solidFill>
                <a:srgbClr val="404040"/>
              </a:solidFill>
              <a:latin typeface="Tw Cen MT Condensed" panose="020B0606020104020203" pitchFamily="34" charset="77"/>
            </a:endParaRPr>
          </a:p>
          <a:p>
            <a:pPr lvl="1">
              <a:buFont typeface="Wingdings" panose="05000000000000000000" pitchFamily="2" charset="2"/>
              <a:buChar char="Ø"/>
            </a:pPr>
            <a:r>
              <a:rPr lang="en-US" sz="2800" b="1" dirty="0">
                <a:solidFill>
                  <a:srgbClr val="404040"/>
                </a:solidFill>
                <a:latin typeface="Tw Cen MT Condensed" panose="020B0606020104020203" pitchFamily="34" charset="77"/>
              </a:rPr>
              <a:t>“Encoding” vs. “external storage”</a:t>
            </a:r>
          </a:p>
          <a:p>
            <a:pPr>
              <a:buFont typeface="Wingdings" panose="05000000000000000000" pitchFamily="2" charset="2"/>
              <a:buChar char="Ø"/>
            </a:pPr>
            <a:r>
              <a:rPr lang="en-US" sz="2800" b="1" dirty="0">
                <a:solidFill>
                  <a:srgbClr val="404040"/>
                </a:solidFill>
                <a:latin typeface="Tw Cen MT Condensed" panose="020B0606020104020203" pitchFamily="34" charset="77"/>
              </a:rPr>
              <a:t>Note taking is a form of </a:t>
            </a:r>
            <a:r>
              <a:rPr lang="en-US" sz="2800" b="1" dirty="0" smtClean="0">
                <a:solidFill>
                  <a:srgbClr val="404040"/>
                </a:solidFill>
                <a:latin typeface="Tw Cen MT Condensed" panose="020B0606020104020203" pitchFamily="34" charset="77"/>
              </a:rPr>
              <a:t>writing/thinking for </a:t>
            </a:r>
            <a:r>
              <a:rPr lang="en-US" sz="2800" b="1" u="sng" dirty="0" smtClean="0">
                <a:solidFill>
                  <a:srgbClr val="404040"/>
                </a:solidFill>
                <a:latin typeface="Tw Cen MT Condensed" panose="020B0606020104020203" pitchFamily="34" charset="77"/>
              </a:rPr>
              <a:t>yourself</a:t>
            </a:r>
            <a:endParaRPr lang="en-US" sz="2800" b="1" u="sng" dirty="0">
              <a:solidFill>
                <a:srgbClr val="404040"/>
              </a:solidFill>
              <a:latin typeface="Tw Cen MT Condensed" panose="020B0606020104020203" pitchFamily="34" charset="77"/>
            </a:endParaRPr>
          </a:p>
          <a:p>
            <a:pPr lvl="1">
              <a:buFont typeface="Wingdings" panose="05000000000000000000" pitchFamily="2" charset="2"/>
              <a:buChar char="Ø"/>
            </a:pPr>
            <a:r>
              <a:rPr lang="en-US" sz="2800" b="1" dirty="0" smtClean="0">
                <a:solidFill>
                  <a:srgbClr val="404040"/>
                </a:solidFill>
                <a:latin typeface="Tw Cen MT Condensed" panose="020B0606020104020203" pitchFamily="34" charset="77"/>
              </a:rPr>
              <a:t>It is personal</a:t>
            </a:r>
          </a:p>
          <a:p>
            <a:pPr lvl="1">
              <a:buFont typeface="Wingdings" panose="05000000000000000000" pitchFamily="2" charset="2"/>
              <a:buChar char="Ø"/>
            </a:pPr>
            <a:r>
              <a:rPr lang="en-US" sz="2800" b="1" dirty="0" smtClean="0">
                <a:solidFill>
                  <a:srgbClr val="404040"/>
                </a:solidFill>
                <a:latin typeface="Tw Cen MT Condensed" panose="020B0606020104020203" pitchFamily="34" charset="77"/>
              </a:rPr>
              <a:t>It </a:t>
            </a:r>
            <a:r>
              <a:rPr lang="en-US" sz="2800" b="1" dirty="0">
                <a:solidFill>
                  <a:srgbClr val="404040"/>
                </a:solidFill>
                <a:latin typeface="Tw Cen MT Condensed" panose="020B0606020104020203" pitchFamily="34" charset="77"/>
              </a:rPr>
              <a:t>r</a:t>
            </a:r>
            <a:r>
              <a:rPr lang="en-US" sz="2800" b="1" dirty="0" smtClean="0">
                <a:solidFill>
                  <a:srgbClr val="404040"/>
                </a:solidFill>
                <a:latin typeface="Tw Cen MT Condensed" panose="020B0606020104020203" pitchFamily="34" charset="77"/>
              </a:rPr>
              <a:t>equires </a:t>
            </a:r>
            <a:r>
              <a:rPr lang="en-US" sz="2800" b="1" dirty="0">
                <a:solidFill>
                  <a:srgbClr val="404040"/>
                </a:solidFill>
                <a:latin typeface="Tw Cen MT Condensed" panose="020B0606020104020203" pitchFamily="34" charset="77"/>
              </a:rPr>
              <a:t>practice</a:t>
            </a:r>
          </a:p>
          <a:p>
            <a:pPr lvl="1">
              <a:buFont typeface="Wingdings" panose="05000000000000000000" pitchFamily="2" charset="2"/>
              <a:buChar char="Ø"/>
            </a:pPr>
            <a:r>
              <a:rPr lang="en-US" sz="2800" b="1" dirty="0">
                <a:solidFill>
                  <a:srgbClr val="404040"/>
                </a:solidFill>
                <a:latin typeface="Tw Cen MT Condensed" panose="020B0606020104020203" pitchFamily="34" charset="77"/>
              </a:rPr>
              <a:t>Initial effort = improved results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17975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9144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Freeform 5">
              <a:extLst>
                <a:ext uri="{FF2B5EF4-FFF2-40B4-BE49-F238E27FC236}">
                  <a16:creationId xmlns:a16="http://schemas.microsoft.com/office/drawing/2014/main" id="{A1081473-BB93-49A4-B605-4E2053739770}"/>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1286470" y="994570"/>
            <a:ext cx="6571060" cy="706964"/>
          </a:xfrm>
        </p:spPr>
        <p:txBody>
          <a:bodyPr>
            <a:noAutofit/>
          </a:bodyPr>
          <a:lstStyle/>
          <a:p>
            <a:pPr algn="ctr">
              <a:lnSpc>
                <a:spcPct val="90000"/>
              </a:lnSpc>
            </a:pPr>
            <a:r>
              <a:rPr lang="en-US" sz="4200" dirty="0">
                <a:solidFill>
                  <a:srgbClr val="EBEBEB"/>
                </a:solidFill>
                <a:latin typeface="Tw Cen MT" panose="020B0602020104020603" pitchFamily="34" charset="77"/>
              </a:rPr>
              <a:t>Science </a:t>
            </a:r>
            <a:r>
              <a:rPr lang="en-US" sz="4200" dirty="0" smtClean="0">
                <a:solidFill>
                  <a:srgbClr val="EBEBEB"/>
                </a:solidFill>
                <a:latin typeface="Tw Cen MT" panose="020B0602020104020603" pitchFamily="34" charset="77"/>
              </a:rPr>
              <a:t>Demonstrates </a:t>
            </a:r>
            <a:r>
              <a:rPr lang="en-US" sz="4200" dirty="0">
                <a:solidFill>
                  <a:srgbClr val="EBEBEB"/>
                </a:solidFill>
                <a:latin typeface="Tw Cen MT" panose="020B0602020104020603" pitchFamily="34" charset="77"/>
              </a:rPr>
              <a:t>the </a:t>
            </a:r>
            <a:r>
              <a:rPr lang="en-US" sz="4200" dirty="0" smtClean="0">
                <a:solidFill>
                  <a:srgbClr val="EBEBEB"/>
                </a:solidFill>
                <a:latin typeface="Tw Cen MT" panose="020B0602020104020603" pitchFamily="34" charset="77"/>
              </a:rPr>
              <a:t>Power </a:t>
            </a:r>
            <a:r>
              <a:rPr lang="en-US" sz="4200" dirty="0">
                <a:solidFill>
                  <a:srgbClr val="EBEBEB"/>
                </a:solidFill>
                <a:latin typeface="Tw Cen MT" panose="020B0602020104020603" pitchFamily="34" charset="77"/>
              </a:rPr>
              <a:t>of </a:t>
            </a:r>
            <a:r>
              <a:rPr lang="en-US" sz="4200" dirty="0" smtClean="0">
                <a:solidFill>
                  <a:srgbClr val="EBEBEB"/>
                </a:solidFill>
                <a:latin typeface="Tw Cen MT" panose="020B0602020104020603" pitchFamily="34" charset="77"/>
              </a:rPr>
              <a:t>Note Taking</a:t>
            </a:r>
            <a:endParaRPr lang="en-US" sz="4200" dirty="0">
              <a:solidFill>
                <a:srgbClr val="EBEBEB"/>
              </a:solidFill>
              <a:latin typeface="Tw Cen MT" panose="020B0602020104020603" pitchFamily="34" charset="77"/>
            </a:endParaRPr>
          </a:p>
        </p:txBody>
      </p:sp>
      <p:sp>
        <p:nvSpPr>
          <p:cNvPr id="3" name="Content Placeholder 2"/>
          <p:cNvSpPr>
            <a:spLocks noGrp="1"/>
          </p:cNvSpPr>
          <p:nvPr>
            <p:ph idx="1"/>
          </p:nvPr>
        </p:nvSpPr>
        <p:spPr>
          <a:xfrm>
            <a:off x="866214" y="2446485"/>
            <a:ext cx="7482655" cy="4015961"/>
          </a:xfrm>
        </p:spPr>
        <p:txBody>
          <a:bodyPr>
            <a:normAutofit/>
          </a:bodyPr>
          <a:lstStyle/>
          <a:p>
            <a:pPr>
              <a:buFont typeface="Wingdings" panose="05000000000000000000" pitchFamily="2" charset="2"/>
              <a:buChar char="Ø"/>
            </a:pPr>
            <a:r>
              <a:rPr lang="en-US" sz="2800" b="1" dirty="0">
                <a:solidFill>
                  <a:srgbClr val="404040"/>
                </a:solidFill>
                <a:latin typeface="Tw Cen MT Condensed" panose="020B0606020104020203" pitchFamily="34" charset="77"/>
              </a:rPr>
              <a:t>H</a:t>
            </a:r>
            <a:r>
              <a:rPr lang="en-US" sz="2800" b="1" dirty="0" smtClean="0">
                <a:solidFill>
                  <a:srgbClr val="404040"/>
                </a:solidFill>
                <a:latin typeface="Tw Cen MT Condensed" panose="020B0606020104020203" pitchFamily="34" charset="77"/>
              </a:rPr>
              <a:t>andwriting </a:t>
            </a:r>
            <a:r>
              <a:rPr lang="en-US" sz="2800" b="1" dirty="0">
                <a:solidFill>
                  <a:srgbClr val="404040"/>
                </a:solidFill>
                <a:latin typeface="Tw Cen MT Condensed" panose="020B0606020104020203" pitchFamily="34" charset="77"/>
              </a:rPr>
              <a:t>– in comparison to typing </a:t>
            </a:r>
            <a:r>
              <a:rPr lang="en-US" sz="2800" b="1" dirty="0" smtClean="0">
                <a:solidFill>
                  <a:srgbClr val="404040"/>
                </a:solidFill>
                <a:latin typeface="Tw Cen MT Condensed" panose="020B0606020104020203" pitchFamily="34" charset="77"/>
              </a:rPr>
              <a:t>– is more interactive, engages more brain areas, and </a:t>
            </a:r>
            <a:r>
              <a:rPr lang="en-US" sz="2800" b="1" dirty="0">
                <a:solidFill>
                  <a:srgbClr val="404040"/>
                </a:solidFill>
                <a:latin typeface="Tw Cen MT Condensed" panose="020B0606020104020203" pitchFamily="34" charset="77"/>
              </a:rPr>
              <a:t>enhances learning (James &amp; </a:t>
            </a:r>
            <a:r>
              <a:rPr lang="en-US" sz="2800" b="1" dirty="0" err="1">
                <a:solidFill>
                  <a:srgbClr val="404040"/>
                </a:solidFill>
                <a:latin typeface="Tw Cen MT Condensed" panose="020B0606020104020203" pitchFamily="34" charset="77"/>
              </a:rPr>
              <a:t>Englehardt</a:t>
            </a:r>
            <a:r>
              <a:rPr lang="en-US" sz="2800" b="1" dirty="0">
                <a:solidFill>
                  <a:srgbClr val="404040"/>
                </a:solidFill>
                <a:latin typeface="Tw Cen MT Condensed" panose="020B0606020104020203" pitchFamily="34" charset="77"/>
              </a:rPr>
              <a:t> 2012)</a:t>
            </a:r>
          </a:p>
          <a:p>
            <a:pPr>
              <a:buFont typeface="Wingdings" panose="05000000000000000000" pitchFamily="2" charset="2"/>
              <a:buChar char="Ø"/>
            </a:pPr>
            <a:r>
              <a:rPr lang="en-US" sz="2800" b="1" dirty="0">
                <a:solidFill>
                  <a:srgbClr val="404040"/>
                </a:solidFill>
                <a:latin typeface="Tw Cen MT Condensed" panose="020B0606020104020203" pitchFamily="34" charset="77"/>
              </a:rPr>
              <a:t>H</a:t>
            </a:r>
            <a:r>
              <a:rPr lang="en-US" sz="2800" b="1" dirty="0" smtClean="0">
                <a:solidFill>
                  <a:srgbClr val="404040"/>
                </a:solidFill>
                <a:latin typeface="Tw Cen MT Condensed" panose="020B0606020104020203" pitchFamily="34" charset="77"/>
              </a:rPr>
              <a:t>andwriting also improves </a:t>
            </a:r>
            <a:r>
              <a:rPr lang="en-US" sz="2800" b="1" dirty="0">
                <a:solidFill>
                  <a:srgbClr val="404040"/>
                </a:solidFill>
                <a:latin typeface="Tw Cen MT Condensed" panose="020B0606020104020203" pitchFamily="34" charset="77"/>
              </a:rPr>
              <a:t>conceptual understanding </a:t>
            </a:r>
            <a:r>
              <a:rPr lang="en-US" sz="2800" b="1" dirty="0" smtClean="0">
                <a:solidFill>
                  <a:srgbClr val="404040"/>
                </a:solidFill>
                <a:latin typeface="Tw Cen MT Condensed" panose="020B0606020104020203" pitchFamily="34" charset="77"/>
              </a:rPr>
              <a:t>in the long-term because you summarize/ re-think on the spot </a:t>
            </a:r>
            <a:r>
              <a:rPr lang="en-US" sz="2800" b="1" dirty="0">
                <a:solidFill>
                  <a:srgbClr val="404040"/>
                </a:solidFill>
                <a:latin typeface="Tw Cen MT Condensed" panose="020B0606020104020203" pitchFamily="34" charset="77"/>
              </a:rPr>
              <a:t>(Mueller &amp; Oppenheimer 2014)</a:t>
            </a:r>
          </a:p>
          <a:p>
            <a:pPr>
              <a:buFont typeface="Wingdings" panose="05000000000000000000" pitchFamily="2" charset="2"/>
              <a:buChar char="Ø"/>
            </a:pPr>
            <a:r>
              <a:rPr lang="en-US" sz="2800" b="1" dirty="0" smtClean="0">
                <a:solidFill>
                  <a:srgbClr val="404040"/>
                </a:solidFill>
                <a:latin typeface="Tw Cen MT Condensed" panose="020B0606020104020203" pitchFamily="34" charset="77"/>
              </a:rPr>
              <a:t>The “Cornell Method” </a:t>
            </a:r>
            <a:r>
              <a:rPr lang="en-US" sz="2800" b="1" dirty="0">
                <a:solidFill>
                  <a:srgbClr val="404040"/>
                </a:solidFill>
                <a:latin typeface="Tw Cen MT Condensed" panose="020B0606020104020203" pitchFamily="34" charset="77"/>
              </a:rPr>
              <a:t>leads to </a:t>
            </a:r>
            <a:r>
              <a:rPr lang="en-US" sz="2800" b="1" dirty="0" smtClean="0">
                <a:solidFill>
                  <a:srgbClr val="404040"/>
                </a:solidFill>
                <a:latin typeface="Tw Cen MT Condensed" panose="020B0606020104020203" pitchFamily="34" charset="77"/>
              </a:rPr>
              <a:t>higher levels of understanding through interpretation  </a:t>
            </a:r>
            <a:r>
              <a:rPr lang="en-US" sz="2800" b="1" dirty="0">
                <a:solidFill>
                  <a:srgbClr val="404040"/>
                </a:solidFill>
                <a:latin typeface="Tw Cen MT Condensed" panose="020B0606020104020203" pitchFamily="34" charset="77"/>
              </a:rPr>
              <a:t>(Jacobs 2008)</a:t>
            </a:r>
          </a:p>
          <a:p>
            <a:pPr>
              <a:buFont typeface="Wingdings" panose="05000000000000000000" pitchFamily="2" charset="2"/>
              <a:buChar char="Ø"/>
            </a:pPr>
            <a:endParaRPr lang="en-US" dirty="0">
              <a:solidFill>
                <a:srgbClr val="40404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17975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9144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Freeform 5">
              <a:extLst>
                <a:ext uri="{FF2B5EF4-FFF2-40B4-BE49-F238E27FC236}">
                  <a16:creationId xmlns:a16="http://schemas.microsoft.com/office/drawing/2014/main" id="{A1081473-BB93-49A4-B605-4E2053739770}"/>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1286470" y="1078976"/>
            <a:ext cx="6571060" cy="706964"/>
          </a:xfrm>
        </p:spPr>
        <p:txBody>
          <a:bodyPr>
            <a:normAutofit/>
          </a:bodyPr>
          <a:lstStyle/>
          <a:p>
            <a:r>
              <a:rPr lang="en-US" sz="4000" dirty="0">
                <a:solidFill>
                  <a:srgbClr val="EBEBEB"/>
                </a:solidFill>
                <a:latin typeface="Tw Cen MT" panose="020B0602020104020603" pitchFamily="34" charset="77"/>
              </a:rPr>
              <a:t>Note taking “best practices”</a:t>
            </a:r>
          </a:p>
        </p:txBody>
      </p:sp>
      <p:sp>
        <p:nvSpPr>
          <p:cNvPr id="3" name="Content Placeholder 2"/>
          <p:cNvSpPr>
            <a:spLocks noGrp="1"/>
          </p:cNvSpPr>
          <p:nvPr>
            <p:ph idx="1"/>
          </p:nvPr>
        </p:nvSpPr>
        <p:spPr>
          <a:xfrm>
            <a:off x="866215" y="2603500"/>
            <a:ext cx="6619244" cy="3416300"/>
          </a:xfrm>
        </p:spPr>
        <p:txBody>
          <a:bodyPr>
            <a:normAutofit/>
          </a:bodyPr>
          <a:lstStyle/>
          <a:p>
            <a:pPr marL="457200" indent="-457200">
              <a:buFont typeface="+mj-lt"/>
              <a:buAutoNum type="arabicPeriod"/>
            </a:pPr>
            <a:r>
              <a:rPr lang="en-US" sz="3200" b="1" dirty="0">
                <a:solidFill>
                  <a:srgbClr val="404040"/>
                </a:solidFill>
                <a:latin typeface="Tw Cen MT Condensed" panose="020B0606020104020203" pitchFamily="34" charset="77"/>
              </a:rPr>
              <a:t>Write it down!</a:t>
            </a:r>
          </a:p>
          <a:p>
            <a:pPr marL="457200" indent="-457200">
              <a:buFont typeface="+mj-lt"/>
              <a:buAutoNum type="arabicPeriod"/>
            </a:pPr>
            <a:r>
              <a:rPr lang="en-US" sz="3200" b="1" dirty="0">
                <a:solidFill>
                  <a:srgbClr val="404040"/>
                </a:solidFill>
                <a:latin typeface="Tw Cen MT Condensed" panose="020B0606020104020203" pitchFamily="34" charset="77"/>
              </a:rPr>
              <a:t>Question/Contextualize</a:t>
            </a:r>
          </a:p>
          <a:p>
            <a:pPr marL="457200" indent="-457200">
              <a:buFont typeface="+mj-lt"/>
              <a:buAutoNum type="arabicPeriod"/>
            </a:pPr>
            <a:r>
              <a:rPr lang="en-US" sz="3200" b="1" dirty="0">
                <a:solidFill>
                  <a:srgbClr val="404040"/>
                </a:solidFill>
                <a:latin typeface="Tw Cen MT Condensed" panose="020B0606020104020203" pitchFamily="34" charset="77"/>
              </a:rPr>
              <a:t>Reflect/Summarize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17975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9144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Freeform 5">
              <a:extLst>
                <a:ext uri="{FF2B5EF4-FFF2-40B4-BE49-F238E27FC236}">
                  <a16:creationId xmlns:a16="http://schemas.microsoft.com/office/drawing/2014/main" id="{A1081473-BB93-49A4-B605-4E2053739770}"/>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1286470" y="929902"/>
            <a:ext cx="6571060" cy="706964"/>
          </a:xfrm>
        </p:spPr>
        <p:txBody>
          <a:bodyPr>
            <a:noAutofit/>
          </a:bodyPr>
          <a:lstStyle/>
          <a:p>
            <a:pPr algn="ctr"/>
            <a:r>
              <a:rPr lang="en-US" sz="4400" dirty="0">
                <a:solidFill>
                  <a:srgbClr val="EBEBEB"/>
                </a:solidFill>
                <a:latin typeface="Tw Cen MT" panose="020B0602020104020603" pitchFamily="34" charset="77"/>
              </a:rPr>
              <a:t>1. Write it down</a:t>
            </a:r>
          </a:p>
        </p:txBody>
      </p:sp>
      <p:sp>
        <p:nvSpPr>
          <p:cNvPr id="3" name="Content Placeholder 2"/>
          <p:cNvSpPr>
            <a:spLocks noGrp="1"/>
          </p:cNvSpPr>
          <p:nvPr>
            <p:ph idx="1"/>
          </p:nvPr>
        </p:nvSpPr>
        <p:spPr>
          <a:xfrm>
            <a:off x="866215" y="2296437"/>
            <a:ext cx="7741072" cy="3723363"/>
          </a:xfrm>
        </p:spPr>
        <p:txBody>
          <a:bodyPr>
            <a:noAutofit/>
          </a:bodyPr>
          <a:lstStyle/>
          <a:p>
            <a:pPr>
              <a:buFont typeface="Wingdings" panose="05000000000000000000" pitchFamily="2" charset="2"/>
              <a:buChar char="Ø"/>
            </a:pPr>
            <a:r>
              <a:rPr lang="en-US" sz="2600" b="1" dirty="0">
                <a:solidFill>
                  <a:srgbClr val="404040"/>
                </a:solidFill>
                <a:latin typeface="Tw Cen MT Condensed" panose="020B0606020104020203" pitchFamily="34" charset="77"/>
              </a:rPr>
              <a:t>Differentiate between important and supporting materials</a:t>
            </a:r>
          </a:p>
          <a:p>
            <a:pPr>
              <a:buFont typeface="Wingdings" panose="05000000000000000000" pitchFamily="2" charset="2"/>
              <a:buChar char="Ø"/>
            </a:pPr>
            <a:r>
              <a:rPr lang="en-US" sz="2600" b="1" dirty="0">
                <a:solidFill>
                  <a:srgbClr val="404040"/>
                </a:solidFill>
                <a:latin typeface="Tw Cen MT Condensed" panose="020B0606020104020203" pitchFamily="34" charset="77"/>
              </a:rPr>
              <a:t>Paraphrase/Use your own words</a:t>
            </a:r>
          </a:p>
          <a:p>
            <a:pPr lvl="1">
              <a:buFont typeface="Wingdings" panose="05000000000000000000" pitchFamily="2" charset="2"/>
              <a:buChar char="Ø"/>
            </a:pPr>
            <a:r>
              <a:rPr lang="en-US" sz="2600" b="1" dirty="0">
                <a:solidFill>
                  <a:srgbClr val="404040"/>
                </a:solidFill>
                <a:latin typeface="Tw Cen MT Condensed" panose="020B0606020104020203" pitchFamily="34" charset="77"/>
              </a:rPr>
              <a:t>Don’t write down everything! Simplify!</a:t>
            </a:r>
          </a:p>
          <a:p>
            <a:pPr>
              <a:buFont typeface="Wingdings" panose="05000000000000000000" pitchFamily="2" charset="2"/>
              <a:buChar char="Ø"/>
            </a:pPr>
            <a:r>
              <a:rPr lang="en-US" sz="2600" b="1" dirty="0">
                <a:solidFill>
                  <a:srgbClr val="404040"/>
                </a:solidFill>
                <a:latin typeface="Tw Cen MT Condensed" panose="020B0606020104020203" pitchFamily="34" charset="77"/>
              </a:rPr>
              <a:t>Use symbols, abbreviations, arrows, lines</a:t>
            </a:r>
          </a:p>
          <a:p>
            <a:pPr lvl="2">
              <a:buFont typeface="Wingdings" panose="05000000000000000000" pitchFamily="2" charset="2"/>
              <a:buChar char="Ø"/>
            </a:pPr>
            <a:r>
              <a:rPr lang="en-US" sz="2600" b="1" dirty="0">
                <a:solidFill>
                  <a:srgbClr val="404040"/>
                </a:solidFill>
                <a:latin typeface="Tw Cen MT Condensed" panose="020B0606020104020203" pitchFamily="34" charset="77"/>
              </a:rPr>
              <a:t>e.g., i.e., b/c, w/, w/o, texting language (b4, WTF, IMO)</a:t>
            </a:r>
          </a:p>
          <a:p>
            <a:pPr marL="1143000" lvl="2" indent="-457200">
              <a:buFont typeface="Wingdings" panose="05000000000000000000" pitchFamily="2" charset="2"/>
              <a:buChar char="Ø"/>
            </a:pPr>
            <a:r>
              <a:rPr lang="en-US" sz="2600" b="1" dirty="0">
                <a:solidFill>
                  <a:srgbClr val="404040"/>
                </a:solidFill>
                <a:latin typeface="Tw Cen MT Condensed" panose="020B0606020104020203" pitchFamily="34" charset="77"/>
              </a:rPr>
              <a:t>These strategies may look different in your humanities classes versus your science / math classes.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17975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9144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Freeform 5">
              <a:extLst>
                <a:ext uri="{FF2B5EF4-FFF2-40B4-BE49-F238E27FC236}">
                  <a16:creationId xmlns:a16="http://schemas.microsoft.com/office/drawing/2014/main" id="{A1081473-BB93-49A4-B605-4E2053739770}"/>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1286470" y="965483"/>
            <a:ext cx="6571060" cy="706964"/>
          </a:xfrm>
        </p:spPr>
        <p:txBody>
          <a:bodyPr>
            <a:noAutofit/>
          </a:bodyPr>
          <a:lstStyle/>
          <a:p>
            <a:pPr algn="ctr"/>
            <a:r>
              <a:rPr lang="en-US" sz="4400" dirty="0">
                <a:solidFill>
                  <a:srgbClr val="EBEBEB"/>
                </a:solidFill>
                <a:latin typeface="Tw Cen MT" panose="020B0602020104020603" pitchFamily="34" charset="77"/>
              </a:rPr>
              <a:t>2. Question/Contextualize</a:t>
            </a:r>
          </a:p>
        </p:txBody>
      </p:sp>
      <p:sp>
        <p:nvSpPr>
          <p:cNvPr id="3" name="Content Placeholder 2"/>
          <p:cNvSpPr>
            <a:spLocks noGrp="1"/>
          </p:cNvSpPr>
          <p:nvPr>
            <p:ph idx="1"/>
          </p:nvPr>
        </p:nvSpPr>
        <p:spPr>
          <a:xfrm>
            <a:off x="866215" y="2603500"/>
            <a:ext cx="7442898" cy="3416300"/>
          </a:xfrm>
        </p:spPr>
        <p:txBody>
          <a:bodyPr>
            <a:normAutofit/>
          </a:bodyPr>
          <a:lstStyle/>
          <a:p>
            <a:pPr>
              <a:buFont typeface="Wingdings" panose="05000000000000000000" pitchFamily="2" charset="2"/>
              <a:buChar char="Ø"/>
            </a:pPr>
            <a:r>
              <a:rPr lang="en-US" sz="2600" b="1" dirty="0">
                <a:solidFill>
                  <a:srgbClr val="404040"/>
                </a:solidFill>
                <a:latin typeface="Tw Cen MT Condensed" panose="020B0606020104020203" pitchFamily="34" charset="77"/>
              </a:rPr>
              <a:t>Write down questions that you have</a:t>
            </a:r>
          </a:p>
          <a:p>
            <a:pPr>
              <a:buFont typeface="Wingdings" panose="05000000000000000000" pitchFamily="2" charset="2"/>
              <a:buChar char="Ø"/>
            </a:pPr>
            <a:r>
              <a:rPr lang="en-US" sz="2600" b="1" dirty="0">
                <a:solidFill>
                  <a:srgbClr val="404040"/>
                </a:solidFill>
                <a:latin typeface="Tw Cen MT Condensed" panose="020B0606020104020203" pitchFamily="34" charset="77"/>
              </a:rPr>
              <a:t>Write your own thoughts about the material separate from lecture</a:t>
            </a:r>
          </a:p>
          <a:p>
            <a:pPr>
              <a:buFont typeface="Wingdings" panose="05000000000000000000" pitchFamily="2" charset="2"/>
              <a:buChar char="Ø"/>
            </a:pPr>
            <a:r>
              <a:rPr lang="en-US" sz="2600" b="1" dirty="0">
                <a:solidFill>
                  <a:srgbClr val="404040"/>
                </a:solidFill>
                <a:latin typeface="Tw Cen MT Condensed" panose="020B0606020104020203" pitchFamily="34" charset="77"/>
              </a:rPr>
              <a:t>Indicate feelings/thoughts/events that occur during lecture to act as guideposts during review</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{CE9AF599-8D49-934A-B3F9-D00B839093FF}tf10001076</Template>
  <TotalTime>11298</TotalTime>
  <Words>1779</Words>
  <Application>Microsoft Office PowerPoint</Application>
  <PresentationFormat>On-screen Show (4:3)</PresentationFormat>
  <Paragraphs>208</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Century Gothic</vt:lpstr>
      <vt:lpstr>Tw Cen MT</vt:lpstr>
      <vt:lpstr>Tw Cen MT Condensed</vt:lpstr>
      <vt:lpstr>-webkit-standard</vt:lpstr>
      <vt:lpstr>Wingdings</vt:lpstr>
      <vt:lpstr>Wingdings 3</vt:lpstr>
      <vt:lpstr>Ion Boardroom</vt:lpstr>
      <vt:lpstr>Better Note Taking,  Better Grades: A Student Workshop</vt:lpstr>
      <vt:lpstr>Goals for This Hour:</vt:lpstr>
      <vt:lpstr>Intro Activity</vt:lpstr>
      <vt:lpstr>Follow-up Discussion</vt:lpstr>
      <vt:lpstr>Thoughts on Note Taking</vt:lpstr>
      <vt:lpstr>Science Demonstrates the Power of Note Taking</vt:lpstr>
      <vt:lpstr>Note taking “best practices”</vt:lpstr>
      <vt:lpstr>1. Write it down</vt:lpstr>
      <vt:lpstr>2. Question/Contextualize</vt:lpstr>
      <vt:lpstr>3. Reflect/Summarize</vt:lpstr>
      <vt:lpstr>PowerPoint Presentation</vt:lpstr>
      <vt:lpstr>How is this done? </vt:lpstr>
      <vt:lpstr>PowerPoint Presentation</vt:lpstr>
      <vt:lpstr>PowerPoint Presentation</vt:lpstr>
      <vt:lpstr>Try it out!  </vt:lpstr>
      <vt:lpstr>Recap</vt:lpstr>
      <vt:lpstr>Some Interesting Links</vt:lpstr>
      <vt:lpstr>Thank you</vt:lpstr>
    </vt:vector>
  </TitlesOfParts>
  <Company>CUNY Graduate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c:title>
  <dc:creator>Jake Cohen</dc:creator>
  <cp:lastModifiedBy>Malhotra, Laura</cp:lastModifiedBy>
  <cp:revision>171</cp:revision>
  <cp:lastPrinted>2018-02-13T16:09:05Z</cp:lastPrinted>
  <dcterms:created xsi:type="dcterms:W3CDTF">2015-02-10T14:51:22Z</dcterms:created>
  <dcterms:modified xsi:type="dcterms:W3CDTF">2019-10-09T13:51:18Z</dcterms:modified>
</cp:coreProperties>
</file>