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99" r:id="rId1"/>
  </p:sldMasterIdLst>
  <p:notesMasterIdLst>
    <p:notesMasterId r:id="rId8"/>
  </p:notesMasterIdLst>
  <p:sldIdLst>
    <p:sldId id="256" r:id="rId2"/>
    <p:sldId id="258" r:id="rId3"/>
    <p:sldId id="276" r:id="rId4"/>
    <p:sldId id="277" r:id="rId5"/>
    <p:sldId id="274" r:id="rId6"/>
    <p:sldId id="275" r:id="rId7"/>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 Gold" initials="" lastIdx="3" clrIdx="0"/>
  <p:cmAuthor id="1" name="Lisa Jahn"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D89840-FA0C-6ADC-FCC2-2727A2A54C7E}" v="2" dt="2019-03-17T23:02:52.7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590"/>
    <p:restoredTop sz="94697"/>
  </p:normalViewPr>
  <p:slideViewPr>
    <p:cSldViewPr snapToGrid="0">
      <p:cViewPr varScale="1">
        <p:scale>
          <a:sx n="84" d="100"/>
          <a:sy n="84" d="100"/>
        </p:scale>
        <p:origin x="96" y="4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wrap="square"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wrap="square"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wrap="square" lIns="91425" tIns="91425" rIns="91425" bIns="91425" anchor="t" anchorCtr="0"/>
          <a:lstStyle>
            <a:lvl1pPr marL="0" marR="0" lvl="0" indent="0" algn="l" rtl="0">
              <a:spcBef>
                <a:spcPts val="0"/>
              </a:spcBef>
              <a:buChar char="●"/>
              <a:defRPr sz="1200" b="0" i="0" u="none" strike="noStrike" cap="none">
                <a:solidFill>
                  <a:schemeClr val="dk1"/>
                </a:solidFill>
                <a:latin typeface="Calibri"/>
                <a:ea typeface="Calibri"/>
                <a:cs typeface="Calibri"/>
                <a:sym typeface="Calibri"/>
              </a:defRPr>
            </a:lvl1pPr>
            <a:lvl2pPr marL="457200" marR="0" lvl="1" indent="0" algn="l" rtl="0">
              <a:spcBef>
                <a:spcPts val="0"/>
              </a:spcBef>
              <a:buChar char="○"/>
              <a:defRPr sz="1200" b="0" i="0" u="none" strike="noStrike" cap="none">
                <a:solidFill>
                  <a:schemeClr val="dk1"/>
                </a:solidFill>
                <a:latin typeface="Calibri"/>
                <a:ea typeface="Calibri"/>
                <a:cs typeface="Calibri"/>
                <a:sym typeface="Calibri"/>
              </a:defRPr>
            </a:lvl2pPr>
            <a:lvl3pPr marL="914400" marR="0" lvl="2" indent="0" algn="l" rtl="0">
              <a:spcBef>
                <a:spcPts val="0"/>
              </a:spcBef>
              <a:buChar char="■"/>
              <a:defRPr sz="1200" b="0" i="0" u="none" strike="noStrike" cap="none">
                <a:solidFill>
                  <a:schemeClr val="dk1"/>
                </a:solidFill>
                <a:latin typeface="Calibri"/>
                <a:ea typeface="Calibri"/>
                <a:cs typeface="Calibri"/>
                <a:sym typeface="Calibri"/>
              </a:defRPr>
            </a:lvl3pPr>
            <a:lvl4pPr marL="1371600" marR="0" lvl="3" indent="0" algn="l" rtl="0">
              <a:spcBef>
                <a:spcPts val="0"/>
              </a:spcBef>
              <a:buChar char="●"/>
              <a:defRPr sz="1200" b="0" i="0" u="none" strike="noStrike" cap="none">
                <a:solidFill>
                  <a:schemeClr val="dk1"/>
                </a:solidFill>
                <a:latin typeface="Calibri"/>
                <a:ea typeface="Calibri"/>
                <a:cs typeface="Calibri"/>
                <a:sym typeface="Calibri"/>
              </a:defRPr>
            </a:lvl4pPr>
            <a:lvl5pPr marL="1828800" marR="0" lvl="4" indent="0" algn="l" rtl="0">
              <a:spcBef>
                <a:spcPts val="0"/>
              </a:spcBef>
              <a:buChar char="○"/>
              <a:defRPr sz="1200" b="0" i="0" u="none" strike="noStrike" cap="none">
                <a:solidFill>
                  <a:schemeClr val="dk1"/>
                </a:solidFill>
                <a:latin typeface="Calibri"/>
                <a:ea typeface="Calibri"/>
                <a:cs typeface="Calibri"/>
                <a:sym typeface="Calibri"/>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wrap="square"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14350829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95" name="Shape 95"/>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1</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669427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Shape 1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11" name="Shape 111"/>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r>
              <a:rPr lang="en-US" sz="1200" b="0" i="0" u="none" strike="noStrike" cap="none" dirty="0">
                <a:solidFill>
                  <a:schemeClr val="dk1"/>
                </a:solidFill>
                <a:latin typeface="Calibri"/>
                <a:ea typeface="Calibri"/>
                <a:cs typeface="Calibri"/>
                <a:sym typeface="Calibri"/>
              </a:rPr>
              <a:t>Who is their audience again?</a:t>
            </a:r>
          </a:p>
        </p:txBody>
      </p:sp>
      <p:sp>
        <p:nvSpPr>
          <p:cNvPr id="112" name="Shape 112"/>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94564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195" name="Shape 195"/>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en-US" sz="1200" b="0" i="0" u="none" strike="noStrike" cap="none">
                <a:solidFill>
                  <a:schemeClr val="dk1"/>
                </a:solidFill>
                <a:latin typeface="Calibri"/>
                <a:ea typeface="Calibri"/>
                <a:cs typeface="Calibri"/>
                <a:sym typeface="Calibri"/>
              </a:rPr>
              <a:t>Raise the question of background – don’t include too much background information in the abstract</a:t>
            </a:r>
          </a:p>
          <a:p>
            <a:pPr marL="228600" marR="0" lvl="0" indent="-228600" algn="l" rtl="0">
              <a:spcBef>
                <a:spcPts val="0"/>
              </a:spcBef>
              <a:buClr>
                <a:schemeClr val="dk1"/>
              </a:buClr>
              <a:buSzPct val="100000"/>
              <a:buFont typeface="Calibri"/>
              <a:buAutoNum type="arabicPeriod"/>
            </a:pPr>
            <a:r>
              <a:rPr lang="en-US" sz="1200" b="0" i="0" u="none" strike="noStrike" cap="none">
                <a:solidFill>
                  <a:schemeClr val="dk1"/>
                </a:solidFill>
                <a:latin typeface="Calibri"/>
                <a:ea typeface="Calibri"/>
                <a:cs typeface="Calibri"/>
                <a:sym typeface="Calibri"/>
              </a:rPr>
              <a:t>Broader issue or problem and its significance.</a:t>
            </a:r>
          </a:p>
          <a:p>
            <a:pPr marL="228600" marR="0" lvl="0" indent="-228600" algn="l" rtl="0">
              <a:spcBef>
                <a:spcPts val="0"/>
              </a:spcBef>
              <a:buClr>
                <a:schemeClr val="dk1"/>
              </a:buClr>
              <a:buSzPct val="100000"/>
              <a:buFont typeface="Calibri"/>
              <a:buAutoNum type="arabicPeriod"/>
            </a:pPr>
            <a:r>
              <a:rPr lang="en-US" sz="1200" b="0" i="0" u="none" strike="noStrike" cap="none">
                <a:solidFill>
                  <a:schemeClr val="dk1"/>
                </a:solidFill>
                <a:latin typeface="Calibri"/>
                <a:ea typeface="Calibri"/>
                <a:cs typeface="Calibri"/>
                <a:sym typeface="Calibri"/>
              </a:rPr>
              <a:t>What you are investigating about it / what questions are posed</a:t>
            </a:r>
          </a:p>
          <a:p>
            <a:pPr marL="228600" marR="0" lvl="0" indent="-228600" algn="l" rtl="0">
              <a:spcBef>
                <a:spcPts val="0"/>
              </a:spcBef>
              <a:buClr>
                <a:schemeClr val="dk1"/>
              </a:buClr>
              <a:buSzPct val="100000"/>
              <a:buFont typeface="Calibri"/>
              <a:buAutoNum type="arabicPeriod"/>
            </a:pPr>
            <a:r>
              <a:rPr lang="en-US" sz="1200" b="0" i="0" u="none" strike="noStrike" cap="none">
                <a:solidFill>
                  <a:schemeClr val="dk1"/>
                </a:solidFill>
                <a:latin typeface="Calibri"/>
                <a:ea typeface="Calibri"/>
                <a:cs typeface="Calibri"/>
                <a:sym typeface="Calibri"/>
              </a:rPr>
              <a:t>How you are studying it</a:t>
            </a:r>
          </a:p>
          <a:p>
            <a:pPr marL="228600" marR="0" lvl="0" indent="-228600" algn="l" rtl="0">
              <a:spcBef>
                <a:spcPts val="0"/>
              </a:spcBef>
              <a:buClr>
                <a:schemeClr val="dk1"/>
              </a:buClr>
              <a:buSzPct val="100000"/>
              <a:buFont typeface="Calibri"/>
              <a:buAutoNum type="arabicPeriod"/>
            </a:pPr>
            <a:r>
              <a:rPr lang="en-US" sz="1200" b="0" i="0" u="none" strike="noStrike" cap="none">
                <a:solidFill>
                  <a:schemeClr val="dk1"/>
                </a:solidFill>
                <a:latin typeface="Calibri"/>
                <a:ea typeface="Calibri"/>
                <a:cs typeface="Calibri"/>
                <a:sym typeface="Calibri"/>
              </a:rPr>
              <a:t>Predictions – what you expect</a:t>
            </a:r>
          </a:p>
          <a:p>
            <a:pPr marL="228600" marR="0" lvl="0" indent="-228600" algn="l" rtl="0">
              <a:spcBef>
                <a:spcPts val="0"/>
              </a:spcBef>
              <a:buClr>
                <a:schemeClr val="dk1"/>
              </a:buClr>
              <a:buSzPct val="100000"/>
              <a:buFont typeface="Calibri"/>
              <a:buAutoNum type="arabicPeriod"/>
            </a:pPr>
            <a:r>
              <a:rPr lang="en-US" sz="1200" b="0" i="0" u="none" strike="noStrike" cap="none">
                <a:solidFill>
                  <a:schemeClr val="dk1"/>
                </a:solidFill>
                <a:latin typeface="Calibri"/>
                <a:ea typeface="Calibri"/>
                <a:cs typeface="Calibri"/>
                <a:sym typeface="Calibri"/>
              </a:rPr>
              <a:t>What insights you might gain</a:t>
            </a: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196" name="Shape 196"/>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3</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58088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Highlight differences across disciplines</a:t>
            </a: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Finished abstract</a:t>
            </a: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Then, handout #2</a:t>
            </a:r>
          </a:p>
        </p:txBody>
      </p:sp>
      <p:sp>
        <p:nvSpPr>
          <p:cNvPr id="210" name="Shape 210"/>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64698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Shape 27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80" name="Shape 280"/>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r>
              <a:rPr lang="en-US" dirty="0"/>
              <a:t>[</a:t>
            </a:r>
            <a:r>
              <a:rPr lang="en-US" sz="1200" b="0" i="0" u="none" strike="noStrike" cap="none" dirty="0">
                <a:solidFill>
                  <a:schemeClr val="dk1"/>
                </a:solidFill>
                <a:latin typeface="Calibri"/>
                <a:ea typeface="Calibri"/>
                <a:cs typeface="Calibri"/>
                <a:sym typeface="Calibri"/>
              </a:rPr>
              <a:t> if time]</a:t>
            </a:r>
          </a:p>
        </p:txBody>
      </p:sp>
      <p:sp>
        <p:nvSpPr>
          <p:cNvPr id="281" name="Shape 281"/>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5</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376066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Shape 2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293" name="Shape 293"/>
          <p:cNvSpPr txBox="1">
            <a:spLocks noGrp="1"/>
          </p:cNvSpPr>
          <p:nvPr>
            <p:ph type="body" idx="1"/>
          </p:nvPr>
        </p:nvSpPr>
        <p:spPr>
          <a:xfrm>
            <a:off x="685800" y="4343400"/>
            <a:ext cx="5486399" cy="4114800"/>
          </a:xfrm>
          <a:prstGeom prst="rect">
            <a:avLst/>
          </a:prstGeom>
          <a:noFill/>
          <a:ln>
            <a:noFill/>
          </a:ln>
        </p:spPr>
        <p:txBody>
          <a:bodyPr wrap="square" lIns="91425" tIns="45700" rIns="91425" bIns="45700" anchor="t" anchorCtr="0">
            <a:noAutofit/>
          </a:bodyPr>
          <a:lstStyle/>
          <a:p>
            <a:pPr marL="0" marR="0" lvl="0" indent="0" algn="l" rtl="0">
              <a:spcBef>
                <a:spcPts val="0"/>
              </a:spcBef>
              <a:buSzPct val="25000"/>
              <a:buNone/>
            </a:pPr>
            <a:endParaRPr sz="1200" b="0" i="0" u="none" strike="noStrike" cap="none">
              <a:solidFill>
                <a:schemeClr val="dk1"/>
              </a:solidFill>
              <a:latin typeface="Calibri"/>
              <a:ea typeface="Calibri"/>
              <a:cs typeface="Calibri"/>
              <a:sym typeface="Calibri"/>
            </a:endParaRPr>
          </a:p>
        </p:txBody>
      </p:sp>
      <p:sp>
        <p:nvSpPr>
          <p:cNvPr id="294" name="Shape 294"/>
          <p:cNvSpPr txBox="1">
            <a:spLocks noGrp="1"/>
          </p:cNvSpPr>
          <p:nvPr>
            <p:ph type="sldNum" idx="12"/>
          </p:nvPr>
        </p:nvSpPr>
        <p:spPr>
          <a:xfrm>
            <a:off x="3884612" y="8685213"/>
            <a:ext cx="2971799" cy="457200"/>
          </a:xfrm>
          <a:prstGeom prst="rect">
            <a:avLst/>
          </a:prstGeom>
          <a:noFill/>
          <a:ln>
            <a:noFill/>
          </a:ln>
        </p:spPr>
        <p:txBody>
          <a:bodyPr wrap="square" lIns="91425" tIns="45700" rIns="91425" bIns="45700" anchor="b" anchorCtr="0">
            <a:noAutofit/>
          </a:bodyPr>
          <a:lstStyle/>
          <a:p>
            <a:pPr marL="0" marR="0" lvl="0" indent="0" algn="r" rtl="0">
              <a:spcBef>
                <a:spcPts val="0"/>
              </a:spcBef>
              <a:buSzPct val="25000"/>
              <a:buNone/>
            </a:pPr>
            <a:fld id="{00000000-1234-1234-1234-123412341234}" type="slidenum">
              <a:rPr lang="en-US" sz="1200">
                <a:solidFill>
                  <a:schemeClr val="dk1"/>
                </a:solidFill>
                <a:latin typeface="Calibri"/>
                <a:ea typeface="Calibri"/>
                <a:cs typeface="Calibri"/>
                <a:sym typeface="Calibri"/>
              </a:rPr>
              <a:t>6</a:t>
            </a:fld>
            <a:endParaRPr lang="en-US" sz="120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507837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3600" b="0" i="0" u="none" strike="noStrike" cap="none" smtClean="0">
                <a:solidFill>
                  <a:schemeClr val="lt1"/>
                </a:solidFill>
                <a:latin typeface="Source Sans Pro"/>
                <a:ea typeface="Source Sans Pro"/>
                <a:cs typeface="Source Sans Pro"/>
                <a:sym typeface="Source Sans Pro"/>
              </a:rPr>
              <a:t>‹#›</a:t>
            </a:fld>
            <a:endParaRPr lang="en-US" sz="3600" b="0" i="0" u="none" strike="noStrike" cap="none">
              <a:solidFill>
                <a:schemeClr val="lt1"/>
              </a:solidFill>
              <a:latin typeface="Source Sans Pro"/>
              <a:ea typeface="Source Sans Pro"/>
              <a:cs typeface="Source Sans Pro"/>
              <a:sym typeface="Source Sans Pro"/>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3600" smtClean="0">
                <a:solidFill>
                  <a:schemeClr val="lt1"/>
                </a:solidFill>
                <a:latin typeface="Source Sans Pro"/>
                <a:ea typeface="Source Sans Pro"/>
                <a:cs typeface="Source Sans Pro"/>
                <a:sym typeface="Source Sans Pro"/>
              </a:rPr>
              <a:t>‹#›</a:t>
            </a:fld>
            <a:endParaRPr lang="en-US" sz="3600">
              <a:solidFill>
                <a:schemeClr val="lt1"/>
              </a:solidFill>
              <a:latin typeface="Source Sans Pro"/>
              <a:ea typeface="Source Sans Pro"/>
              <a:cs typeface="Source Sans Pro"/>
              <a:sym typeface="Source Sans Pro"/>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3600" smtClean="0">
                <a:solidFill>
                  <a:schemeClr val="lt1"/>
                </a:solidFill>
                <a:latin typeface="Source Sans Pro"/>
                <a:ea typeface="Source Sans Pro"/>
                <a:cs typeface="Source Sans Pro"/>
                <a:sym typeface="Source Sans Pro"/>
              </a:rPr>
              <a:t>‹#›</a:t>
            </a:fld>
            <a:endParaRPr lang="en-US" sz="3600">
              <a:solidFill>
                <a:schemeClr val="lt1"/>
              </a:solidFill>
              <a:latin typeface="Source Sans Pro"/>
              <a:ea typeface="Source Sans Pro"/>
              <a:cs typeface="Source Sans Pro"/>
              <a:sym typeface="Source Sans Pro"/>
            </a:endParaRPr>
          </a:p>
        </p:txBody>
      </p:sp>
    </p:spTree>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3600" b="0" i="0" u="none" strike="noStrike" cap="none" smtClean="0">
                <a:solidFill>
                  <a:schemeClr val="lt1"/>
                </a:solidFill>
                <a:latin typeface="Source Sans Pro"/>
                <a:ea typeface="Source Sans Pro"/>
                <a:cs typeface="Source Sans Pro"/>
                <a:sym typeface="Source Sans Pro"/>
              </a:rPr>
              <a:t>‹#›</a:t>
            </a:fld>
            <a:endParaRPr lang="en-US" sz="3600" b="0" i="0" u="none" strike="noStrike" cap="none">
              <a:solidFill>
                <a:schemeClr val="lt1"/>
              </a:solidFill>
              <a:latin typeface="Source Sans Pro"/>
              <a:ea typeface="Source Sans Pro"/>
              <a:cs typeface="Source Sans Pro"/>
              <a:sym typeface="Source Sans Pro"/>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3600" smtClean="0">
                <a:solidFill>
                  <a:schemeClr val="lt1"/>
                </a:solidFill>
                <a:latin typeface="Source Sans Pro"/>
                <a:ea typeface="Source Sans Pro"/>
                <a:cs typeface="Source Sans Pro"/>
                <a:sym typeface="Source Sans Pro"/>
              </a:rPr>
              <a:t>‹#›</a:t>
            </a:fld>
            <a:endParaRPr lang="en-US" sz="3600">
              <a:solidFill>
                <a:schemeClr val="lt1"/>
              </a:solidFill>
              <a:latin typeface="Source Sans Pro"/>
              <a:ea typeface="Source Sans Pro"/>
              <a:cs typeface="Source Sans Pro"/>
              <a:sym typeface="Source Sans Pro"/>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3600" smtClean="0">
                <a:solidFill>
                  <a:schemeClr val="lt1"/>
                </a:solidFill>
                <a:latin typeface="Source Sans Pro"/>
                <a:ea typeface="Source Sans Pro"/>
                <a:cs typeface="Source Sans Pro"/>
                <a:sym typeface="Source Sans Pro"/>
              </a:rPr>
              <a:t>‹#›</a:t>
            </a:fld>
            <a:endParaRPr lang="en-US" sz="3600">
              <a:solidFill>
                <a:schemeClr val="lt1"/>
              </a:solidFill>
              <a:latin typeface="Source Sans Pro"/>
              <a:ea typeface="Source Sans Pro"/>
              <a:cs typeface="Source Sans Pro"/>
              <a:sym typeface="Source Sans Pro"/>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3600" smtClean="0">
                <a:solidFill>
                  <a:schemeClr val="lt1"/>
                </a:solidFill>
                <a:latin typeface="Source Sans Pro"/>
                <a:ea typeface="Source Sans Pro"/>
                <a:cs typeface="Source Sans Pro"/>
                <a:sym typeface="Source Sans Pro"/>
              </a:rPr>
              <a:t>‹#›</a:t>
            </a:fld>
            <a:endParaRPr lang="en-US" sz="3600">
              <a:solidFill>
                <a:schemeClr val="lt1"/>
              </a:solidFill>
              <a:latin typeface="Source Sans Pro"/>
              <a:ea typeface="Source Sans Pro"/>
              <a:cs typeface="Source Sans Pro"/>
              <a:sym typeface="Source Sans Pro"/>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3600" b="0" i="0" u="none" strike="noStrike" cap="none" smtClean="0">
                <a:solidFill>
                  <a:schemeClr val="lt1"/>
                </a:solidFill>
                <a:latin typeface="Source Sans Pro"/>
                <a:ea typeface="Source Sans Pro"/>
                <a:cs typeface="Source Sans Pro"/>
                <a:sym typeface="Source Sans Pro"/>
              </a:rPr>
              <a:t>‹#›</a:t>
            </a:fld>
            <a:endParaRPr lang="en-US" sz="3600" b="0" i="0" u="none" strike="noStrike" cap="none">
              <a:solidFill>
                <a:schemeClr val="lt1"/>
              </a:solidFill>
              <a:latin typeface="Source Sans Pro"/>
              <a:ea typeface="Source Sans Pro"/>
              <a:cs typeface="Source Sans Pro"/>
              <a:sym typeface="Source Sans Pro"/>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3600" b="0" i="0" u="none" strike="noStrike" cap="none" smtClean="0">
                <a:solidFill>
                  <a:schemeClr val="lt1"/>
                </a:solidFill>
                <a:latin typeface="Source Sans Pro"/>
                <a:ea typeface="Source Sans Pro"/>
                <a:cs typeface="Source Sans Pro"/>
                <a:sym typeface="Source Sans Pro"/>
              </a:rPr>
              <a:t>‹#›</a:t>
            </a:fld>
            <a:endParaRPr lang="en-US" sz="3600" b="0" i="0" u="none" strike="noStrike" cap="none">
              <a:solidFill>
                <a:schemeClr val="lt1"/>
              </a:solidFill>
              <a:latin typeface="Source Sans Pro"/>
              <a:ea typeface="Source Sans Pro"/>
              <a:cs typeface="Source Sans Pro"/>
              <a:sym typeface="Source Sans Pro"/>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marR="0" lvl="0" indent="0" algn="r" rtl="0">
              <a:spcBef>
                <a:spcPts val="0"/>
              </a:spcBef>
              <a:buSzPct val="25000"/>
              <a:buNone/>
            </a:pPr>
            <a:fld id="{00000000-1234-1234-1234-123412341234}" type="slidenum">
              <a:rPr lang="en-US" sz="3600" smtClean="0">
                <a:solidFill>
                  <a:schemeClr val="lt1"/>
                </a:solidFill>
                <a:latin typeface="Source Sans Pro"/>
                <a:ea typeface="Source Sans Pro"/>
                <a:cs typeface="Source Sans Pro"/>
                <a:sym typeface="Source Sans Pro"/>
              </a:rPr>
              <a:t>‹#›</a:t>
            </a:fld>
            <a:endParaRPr lang="en-US" sz="3600">
              <a:solidFill>
                <a:schemeClr val="lt1"/>
              </a:solidFill>
              <a:latin typeface="Source Sans Pro"/>
              <a:ea typeface="Source Sans Pro"/>
              <a:cs typeface="Source Sans Pro"/>
              <a:sym typeface="Source Sans Pro"/>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accent2"/>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marR="0" lvl="0" indent="0" algn="r" rtl="0">
              <a:spcBef>
                <a:spcPts val="0"/>
              </a:spcBef>
              <a:buSzPct val="25000"/>
              <a:buNone/>
            </a:pPr>
            <a:fld id="{00000000-1234-1234-1234-123412341234}" type="slidenum">
              <a:rPr lang="en-US" sz="3600" smtClean="0">
                <a:solidFill>
                  <a:schemeClr val="lt1"/>
                </a:solidFill>
                <a:latin typeface="Source Sans Pro"/>
                <a:ea typeface="Source Sans Pro"/>
                <a:cs typeface="Source Sans Pro"/>
                <a:sym typeface="Source Sans Pro"/>
              </a:rPr>
              <a:t>‹#›</a:t>
            </a:fld>
            <a:endParaRPr lang="en-US" sz="3600">
              <a:solidFill>
                <a:schemeClr val="lt1"/>
              </a:solidFill>
              <a:latin typeface="Source Sans Pro"/>
              <a:ea typeface="Source Sans Pro"/>
              <a:cs typeface="Source Sans Pro"/>
              <a:sym typeface="Source Sans Pro"/>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marL="0" marR="0" lvl="0" indent="0" algn="r" rtl="0">
              <a:spcBef>
                <a:spcPts val="0"/>
              </a:spcBef>
              <a:buSzPct val="25000"/>
              <a:buNone/>
            </a:pPr>
            <a:fld id="{00000000-1234-1234-1234-123412341234}" type="slidenum">
              <a:rPr lang="en-US" sz="3600" b="0" i="0" u="none" strike="noStrike" cap="none" smtClean="0">
                <a:solidFill>
                  <a:schemeClr val="lt1"/>
                </a:solidFill>
                <a:latin typeface="Source Sans Pro"/>
                <a:ea typeface="Source Sans Pro"/>
                <a:cs typeface="Source Sans Pro"/>
                <a:sym typeface="Source Sans Pro"/>
              </a:rPr>
              <a:t>‹#›</a:t>
            </a:fld>
            <a:endParaRPr lang="en-US" sz="3600" b="0" i="0" u="none" strike="noStrike" cap="none">
              <a:solidFill>
                <a:schemeClr val="lt1"/>
              </a:solidFill>
              <a:latin typeface="Source Sans Pro"/>
              <a:ea typeface="Source Sans Pro"/>
              <a:cs typeface="Source Sans Pro"/>
              <a:sym typeface="Source Sans Pro"/>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335413"/>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openlab.citytech.cuny.edu/writingacrossthecurriculu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ctrTitle"/>
          </p:nvPr>
        </p:nvSpPr>
        <p:spPr>
          <a:xfrm>
            <a:off x="1252581" y="1457319"/>
            <a:ext cx="6498157" cy="1724866"/>
          </a:xfrm>
          <a:prstGeom prst="rect">
            <a:avLst/>
          </a:prstGeom>
          <a:noFill/>
          <a:ln>
            <a:noFill/>
          </a:ln>
        </p:spPr>
        <p:txBody>
          <a:bodyPr wrap="square" lIns="91425" tIns="45700" rIns="91425" bIns="45700" anchor="b" anchorCtr="0">
            <a:noAutofit/>
          </a:bodyPr>
          <a:lstStyle/>
          <a:p>
            <a:pPr marL="0" marR="0" lvl="0" indent="0" algn="ctr" rtl="0">
              <a:spcBef>
                <a:spcPts val="0"/>
              </a:spcBef>
              <a:buClr>
                <a:srgbClr val="6DB7D7"/>
              </a:buClr>
              <a:buSzPct val="25000"/>
              <a:buFont typeface="Noto Sans Symbols"/>
              <a:buNone/>
            </a:pPr>
            <a:r>
              <a:rPr lang="en-US" sz="4800" b="1" i="0" u="none" strike="noStrike" cap="none">
                <a:solidFill>
                  <a:schemeClr val="accent1"/>
                </a:solidFill>
                <a:ea typeface="Source Sans Pro"/>
                <a:cs typeface="Source Sans Pro"/>
                <a:sym typeface="Source Sans Pro"/>
              </a:rPr>
              <a:t>Advanced Abstract Workshop</a:t>
            </a:r>
            <a:r>
              <a:rPr lang="en-US" sz="4800" b="1" i="0" u="none" strike="noStrike" cap="none" dirty="0">
                <a:solidFill>
                  <a:schemeClr val="accent1"/>
                </a:solidFill>
                <a:ea typeface="Source Sans Pro"/>
                <a:cs typeface="Source Sans Pro"/>
                <a:sym typeface="Source Sans Pro"/>
              </a:rPr>
              <a:t/>
            </a:r>
            <a:br>
              <a:rPr lang="en-US" sz="4800" b="1" i="0" u="none" strike="noStrike" cap="none" dirty="0">
                <a:solidFill>
                  <a:schemeClr val="accent1"/>
                </a:solidFill>
                <a:ea typeface="Source Sans Pro"/>
                <a:cs typeface="Source Sans Pro"/>
                <a:sym typeface="Source Sans Pro"/>
              </a:rPr>
            </a:br>
            <a:endParaRPr lang="en-US" sz="4800" b="1" i="0" u="none" strike="noStrike" cap="none" dirty="0">
              <a:solidFill>
                <a:schemeClr val="accent1"/>
              </a:solidFill>
              <a:ea typeface="Source Sans Pro"/>
              <a:cs typeface="Source Sans Pro"/>
              <a:sym typeface="Source Sans Pro"/>
            </a:endParaRPr>
          </a:p>
        </p:txBody>
      </p:sp>
      <p:sp>
        <p:nvSpPr>
          <p:cNvPr id="98" name="Shape 98"/>
          <p:cNvSpPr txBox="1">
            <a:spLocks noGrp="1"/>
          </p:cNvSpPr>
          <p:nvPr>
            <p:ph type="subTitle" idx="1"/>
          </p:nvPr>
        </p:nvSpPr>
        <p:spPr>
          <a:xfrm>
            <a:off x="871536" y="2856084"/>
            <a:ext cx="7600949" cy="1458725"/>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DB7D7"/>
              </a:buClr>
              <a:buSzPct val="25000"/>
              <a:buFont typeface="Noto Sans Symbols"/>
              <a:buNone/>
            </a:pPr>
            <a:r>
              <a:rPr lang="en-US" b="0" i="0" u="none" strike="noStrike" cap="none" dirty="0">
                <a:solidFill>
                  <a:schemeClr val="tx1"/>
                </a:solidFill>
                <a:ea typeface="Source Sans Pro"/>
                <a:cs typeface="Source Sans Pro"/>
                <a:sym typeface="Source Sans Pro"/>
              </a:rPr>
              <a:t>Organized by the Writing Across the Curriculum, </a:t>
            </a:r>
          </a:p>
          <a:p>
            <a:pPr marL="0" marR="0" lvl="0" indent="0" algn="ctr" rtl="0">
              <a:spcBef>
                <a:spcPts val="300"/>
              </a:spcBef>
              <a:spcAft>
                <a:spcPts val="0"/>
              </a:spcAft>
              <a:buClr>
                <a:srgbClr val="6DB7D7"/>
              </a:buClr>
              <a:buSzPct val="25000"/>
              <a:buFont typeface="Noto Sans Symbols"/>
              <a:buNone/>
            </a:pPr>
            <a:r>
              <a:rPr lang="en-US" b="0" i="0" u="none" strike="noStrike" cap="none" dirty="0">
                <a:solidFill>
                  <a:schemeClr val="tx1"/>
                </a:solidFill>
                <a:ea typeface="Source Sans Pro"/>
                <a:cs typeface="Source Sans Pro"/>
                <a:sym typeface="Source Sans Pro"/>
              </a:rPr>
              <a:t>Emerging Scholars, and Honors Scholars Programs</a:t>
            </a:r>
          </a:p>
          <a:p>
            <a:pPr marL="0" marR="0" lvl="0" indent="0" algn="ctr" rtl="0">
              <a:spcBef>
                <a:spcPts val="300"/>
              </a:spcBef>
              <a:spcAft>
                <a:spcPts val="0"/>
              </a:spcAft>
              <a:buClr>
                <a:srgbClr val="6DB7D7"/>
              </a:buClr>
              <a:buSzPct val="25000"/>
              <a:buFont typeface="Noto Sans Symbols"/>
              <a:buNone/>
            </a:pPr>
            <a:endParaRPr b="0" i="0" u="none" strike="noStrike" cap="none" dirty="0">
              <a:solidFill>
                <a:schemeClr val="tx1"/>
              </a:solidFill>
              <a:ea typeface="Source Sans Pro"/>
              <a:cs typeface="Source Sans Pro"/>
              <a:sym typeface="Source Sans Pro"/>
            </a:endParaRPr>
          </a:p>
          <a:p>
            <a:pPr marL="0" marR="0" lvl="0" indent="0" algn="ctr" rtl="0">
              <a:spcBef>
                <a:spcPts val="300"/>
              </a:spcBef>
              <a:buClr>
                <a:srgbClr val="6DB7D7"/>
              </a:buClr>
              <a:buSzPct val="25000"/>
              <a:buFont typeface="Noto Sans Symbols"/>
              <a:buNone/>
            </a:pPr>
            <a:r>
              <a:rPr lang="en-US" b="0" i="0" u="none" strike="noStrike" cap="none" dirty="0">
                <a:solidFill>
                  <a:schemeClr val="tx1"/>
                </a:solidFill>
                <a:ea typeface="Source Sans Pro"/>
                <a:cs typeface="Source Sans Pro"/>
                <a:sym typeface="Source Sans Pro"/>
              </a:rPr>
              <a:t>Presented by Francois </a:t>
            </a:r>
            <a:r>
              <a:rPr lang="en-US" b="0" i="0" u="none" strike="noStrike" cap="none" dirty="0" err="1">
                <a:solidFill>
                  <a:schemeClr val="tx1"/>
                </a:solidFill>
                <a:ea typeface="Source Sans Pro"/>
                <a:cs typeface="Source Sans Pro"/>
                <a:sym typeface="Source Sans Pro"/>
              </a:rPr>
              <a:t>Kiper</a:t>
            </a:r>
            <a:endParaRPr lang="en-US" dirty="0">
              <a:solidFill>
                <a:schemeClr val="tx1"/>
              </a:solidFill>
            </a:endParaRPr>
          </a:p>
        </p:txBody>
      </p:sp>
      <p:sp>
        <p:nvSpPr>
          <p:cNvPr id="100" name="Shape 100"/>
          <p:cNvSpPr txBox="1">
            <a:spLocks noGrp="1"/>
          </p:cNvSpPr>
          <p:nvPr>
            <p:ph type="sldNum" sz="quarter" idx="12"/>
          </p:nvPr>
        </p:nvSpPr>
        <p:spPr>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3600" b="0" i="0" u="none" strike="noStrike" cap="none">
                <a:solidFill>
                  <a:schemeClr val="lt1"/>
                </a:solidFill>
                <a:latin typeface="Source Sans Pro"/>
                <a:ea typeface="Source Sans Pro"/>
                <a:cs typeface="Source Sans Pro"/>
                <a:sym typeface="Source Sans Pro"/>
              </a:rPr>
              <a:t>1</a:t>
            </a:fld>
            <a:endParaRPr lang="en-US" sz="3600" b="0" i="0" u="none" strike="noStrike" cap="none">
              <a:solidFill>
                <a:schemeClr val="lt1"/>
              </a:solidFill>
              <a:latin typeface="Source Sans Pro"/>
              <a:ea typeface="Source Sans Pro"/>
              <a:cs typeface="Source Sans Pro"/>
              <a:sym typeface="Source Sans Pr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prstGeom prst="rect">
            <a:avLst/>
          </a:prstGeom>
          <a:noFill/>
          <a:ln>
            <a:noFill/>
          </a:ln>
        </p:spPr>
        <p:txBody>
          <a:bodyPr wrap="square" lIns="91425" tIns="45700" rIns="91425" bIns="45700" anchor="b" anchorCtr="0">
            <a:noAutofit/>
          </a:bodyPr>
          <a:lstStyle/>
          <a:p>
            <a:pPr marL="0" marR="0" lvl="0" indent="0" algn="ctr" rtl="0">
              <a:spcBef>
                <a:spcPts val="0"/>
              </a:spcBef>
              <a:buClr>
                <a:schemeClr val="accent1"/>
              </a:buClr>
              <a:buSzPct val="25000"/>
              <a:buFont typeface="Source Sans Pro"/>
              <a:buNone/>
            </a:pPr>
            <a:r>
              <a:rPr lang="en-US" sz="4600" b="1" i="0" u="none" strike="noStrike" cap="none" dirty="0">
                <a:solidFill>
                  <a:schemeClr val="accent1"/>
                </a:solidFill>
                <a:ea typeface="Source Sans Pro"/>
                <a:cs typeface="Source Sans Pro"/>
                <a:sym typeface="Source Sans Pro"/>
              </a:rPr>
              <a:t>What is an Abstract?</a:t>
            </a:r>
          </a:p>
        </p:txBody>
      </p:sp>
      <p:sp>
        <p:nvSpPr>
          <p:cNvPr id="115" name="Shape 115"/>
          <p:cNvSpPr txBox="1">
            <a:spLocks noGrp="1"/>
          </p:cNvSpPr>
          <p:nvPr>
            <p:ph idx="1"/>
          </p:nvPr>
        </p:nvSpPr>
        <p:spPr>
          <a:prstGeom prst="rect">
            <a:avLst/>
          </a:prstGeom>
          <a:noFill/>
          <a:ln>
            <a:noFill/>
          </a:ln>
        </p:spPr>
        <p:txBody>
          <a:bodyPr wrap="square" lIns="91425" tIns="45700" rIns="91425" bIns="45700" anchor="t" anchorCtr="0">
            <a:noAutofit/>
          </a:bodyPr>
          <a:lstStyle/>
          <a:p>
            <a:pPr marL="0" marR="0" lvl="0" indent="0" algn="l" rtl="0">
              <a:lnSpc>
                <a:spcPct val="100000"/>
              </a:lnSpc>
              <a:spcBef>
                <a:spcPts val="0"/>
              </a:spcBef>
              <a:spcAft>
                <a:spcPts val="0"/>
              </a:spcAft>
              <a:buClr>
                <a:srgbClr val="6DB7D7"/>
              </a:buClr>
              <a:buSzPct val="25000"/>
              <a:buFont typeface="Noto Sans Symbols"/>
              <a:buNone/>
            </a:pPr>
            <a:r>
              <a:rPr lang="en-US" sz="1679" dirty="0"/>
              <a:t>A s</a:t>
            </a:r>
            <a:r>
              <a:rPr lang="en-US" sz="1679" b="0" i="0" u="none" strike="noStrike" cap="none" dirty="0">
                <a:solidFill>
                  <a:srgbClr val="595959"/>
                </a:solidFill>
                <a:ea typeface="Source Sans Pro"/>
                <a:cs typeface="Source Sans Pro"/>
                <a:sym typeface="Source Sans Pro"/>
              </a:rPr>
              <a:t>ummary of the main ideas in a paper, talk, or project. Depending on the context, </a:t>
            </a:r>
            <a:r>
              <a:rPr lang="en-US" sz="1679" dirty="0"/>
              <a:t>abstracts</a:t>
            </a:r>
            <a:r>
              <a:rPr lang="en-US" sz="1679" b="0" i="0" u="none" strike="noStrike" cap="none" dirty="0">
                <a:solidFill>
                  <a:srgbClr val="595959"/>
                </a:solidFill>
                <a:ea typeface="Source Sans Pro"/>
                <a:cs typeface="Source Sans Pro"/>
                <a:sym typeface="Source Sans Pro"/>
              </a:rPr>
              <a:t> tend to be 1-3 paragraphs, or 150 – 300 words</a:t>
            </a:r>
            <a:r>
              <a:rPr lang="en-US" sz="1679" dirty="0"/>
              <a:t>. Abstracts should be:</a:t>
            </a:r>
          </a:p>
          <a:p>
            <a:pPr marL="349250" marR="0" lvl="0" indent="-384371" algn="l" rtl="0">
              <a:lnSpc>
                <a:spcPct val="100000"/>
              </a:lnSpc>
              <a:spcBef>
                <a:spcPts val="2000"/>
              </a:spcBef>
              <a:spcAft>
                <a:spcPts val="0"/>
              </a:spcAft>
              <a:buClr>
                <a:srgbClr val="6DB7D7"/>
              </a:buClr>
              <a:buSzPct val="141176"/>
              <a:buFont typeface="Noto Sans Symbols"/>
              <a:buChar char="●"/>
            </a:pPr>
            <a:r>
              <a:rPr lang="en-US" sz="1679" i="1" dirty="0"/>
              <a:t>Concise</a:t>
            </a:r>
            <a:r>
              <a:rPr lang="en-US" sz="1679" b="0" i="0" u="none" strike="noStrike" cap="none" dirty="0">
                <a:solidFill>
                  <a:srgbClr val="595959"/>
                </a:solidFill>
                <a:ea typeface="Source Sans Pro"/>
                <a:cs typeface="Source Sans Pro"/>
                <a:sym typeface="Source Sans Pro"/>
              </a:rPr>
              <a:t>:  </a:t>
            </a:r>
            <a:r>
              <a:rPr lang="en-US" sz="1679" dirty="0"/>
              <a:t>Include only information that summarizes your project.</a:t>
            </a:r>
          </a:p>
          <a:p>
            <a:pPr marL="349250" marR="0" lvl="0" indent="-384371" algn="l" rtl="0">
              <a:lnSpc>
                <a:spcPct val="100000"/>
              </a:lnSpc>
              <a:spcBef>
                <a:spcPts val="2000"/>
              </a:spcBef>
              <a:spcAft>
                <a:spcPts val="0"/>
              </a:spcAft>
              <a:buClr>
                <a:srgbClr val="6DB7D7"/>
              </a:buClr>
              <a:buSzPct val="141176"/>
              <a:buFont typeface="Noto Sans Symbols"/>
              <a:buChar char="●"/>
            </a:pPr>
            <a:r>
              <a:rPr lang="en-US" sz="1679" b="0" i="1" u="none" strike="noStrike" cap="none" dirty="0">
                <a:solidFill>
                  <a:srgbClr val="595959"/>
                </a:solidFill>
                <a:ea typeface="Source Sans Pro"/>
                <a:cs typeface="Source Sans Pro"/>
                <a:sym typeface="Source Sans Pro"/>
              </a:rPr>
              <a:t>Discipline-specific</a:t>
            </a:r>
            <a:r>
              <a:rPr lang="en-US" sz="1679" b="0" i="0" u="none" strike="noStrike" cap="none" dirty="0">
                <a:solidFill>
                  <a:srgbClr val="595959"/>
                </a:solidFill>
                <a:ea typeface="Source Sans Pro"/>
                <a:cs typeface="Source Sans Pro"/>
                <a:sym typeface="Source Sans Pro"/>
              </a:rPr>
              <a:t>: Use the writin</a:t>
            </a:r>
            <a:r>
              <a:rPr lang="en-US" sz="1679" dirty="0"/>
              <a:t>g conventions relevant to your discipline and the journal, conference, etc. where you are presenting your work. </a:t>
            </a:r>
          </a:p>
          <a:p>
            <a:pPr marL="349250" marR="0" lvl="0" indent="-384371" algn="l" rtl="0">
              <a:lnSpc>
                <a:spcPct val="100000"/>
              </a:lnSpc>
              <a:spcBef>
                <a:spcPts val="2000"/>
              </a:spcBef>
              <a:spcAft>
                <a:spcPts val="0"/>
              </a:spcAft>
              <a:buClr>
                <a:srgbClr val="6DB7D7"/>
              </a:buClr>
              <a:buSzPct val="141176"/>
              <a:buFont typeface="Noto Sans Symbols"/>
              <a:buChar char="●"/>
            </a:pPr>
            <a:r>
              <a:rPr lang="en-US" sz="1679" b="0" i="1" u="none" strike="noStrike" cap="none" dirty="0">
                <a:solidFill>
                  <a:srgbClr val="595959"/>
                </a:solidFill>
                <a:ea typeface="Source Sans Pro"/>
                <a:cs typeface="Source Sans Pro"/>
                <a:sym typeface="Source Sans Pro"/>
              </a:rPr>
              <a:t>Audience-specific</a:t>
            </a:r>
            <a:r>
              <a:rPr lang="en-US" sz="1679" b="0" i="0" u="none" strike="noStrike" cap="none" dirty="0">
                <a:solidFill>
                  <a:srgbClr val="595959"/>
                </a:solidFill>
                <a:ea typeface="Source Sans Pro"/>
                <a:cs typeface="Source Sans Pro"/>
                <a:sym typeface="Source Sans Pro"/>
              </a:rPr>
              <a:t>: Have a clear idea of who will be reading your abstract</a:t>
            </a:r>
            <a:r>
              <a:rPr lang="en-US" sz="1679" dirty="0"/>
              <a:t> (</a:t>
            </a:r>
            <a:r>
              <a:rPr lang="en-US" sz="1679" dirty="0" err="1"/>
              <a:t>ie</a:t>
            </a:r>
            <a:r>
              <a:rPr lang="en-US" sz="1679" dirty="0"/>
              <a:t>. your peers, your professors, scholars inside or outside your field).</a:t>
            </a:r>
          </a:p>
          <a:p>
            <a:pPr marL="349250" marR="0" lvl="0" indent="-384371" algn="l" rtl="0">
              <a:lnSpc>
                <a:spcPct val="100000"/>
              </a:lnSpc>
              <a:spcBef>
                <a:spcPts val="2000"/>
              </a:spcBef>
              <a:buClr>
                <a:srgbClr val="6DB7D7"/>
              </a:buClr>
              <a:buSzPct val="141176"/>
              <a:buFont typeface="Noto Sans Symbols"/>
              <a:buChar char="●"/>
            </a:pPr>
            <a:r>
              <a:rPr lang="en-US" sz="1679" b="0" i="1" u="none" strike="noStrike" cap="none" dirty="0">
                <a:solidFill>
                  <a:srgbClr val="595959"/>
                </a:solidFill>
                <a:ea typeface="Source Sans Pro"/>
                <a:cs typeface="Source Sans Pro"/>
                <a:sym typeface="Source Sans Pro"/>
              </a:rPr>
              <a:t>Searchable</a:t>
            </a:r>
            <a:r>
              <a:rPr lang="en-US" sz="1679" b="1" i="0" u="none" strike="noStrike" cap="none" dirty="0">
                <a:solidFill>
                  <a:srgbClr val="595959"/>
                </a:solidFill>
                <a:ea typeface="Source Sans Pro"/>
                <a:cs typeface="Source Sans Pro"/>
                <a:sym typeface="Source Sans Pro"/>
              </a:rPr>
              <a:t>:  </a:t>
            </a:r>
            <a:r>
              <a:rPr lang="en-US" sz="1679" dirty="0"/>
              <a:t>Use </a:t>
            </a:r>
            <a:r>
              <a:rPr lang="en-US" sz="1679" b="0" i="0" u="none" strike="noStrike" cap="none" dirty="0">
                <a:solidFill>
                  <a:srgbClr val="595959"/>
                </a:solidFill>
                <a:ea typeface="Source Sans Pro"/>
                <a:cs typeface="Source Sans Pro"/>
                <a:sym typeface="Source Sans Pro"/>
              </a:rPr>
              <a:t>key words that express the big picture of your paper and make it easier to search for in databases or collections</a:t>
            </a:r>
          </a:p>
        </p:txBody>
      </p:sp>
      <p:sp>
        <p:nvSpPr>
          <p:cNvPr id="116" name="Shape 116"/>
          <p:cNvSpPr txBox="1">
            <a:spLocks noGrp="1"/>
          </p:cNvSpPr>
          <p:nvPr>
            <p:ph type="sldNum" sz="quarter" idx="12"/>
          </p:nvPr>
        </p:nvSpPr>
        <p:spPr>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3600" b="0" i="0" u="none" strike="noStrike" cap="none">
                <a:solidFill>
                  <a:schemeClr val="lt1"/>
                </a:solidFill>
                <a:latin typeface="Source Sans Pro"/>
                <a:ea typeface="Source Sans Pro"/>
                <a:cs typeface="Source Sans Pro"/>
                <a:sym typeface="Source Sans Pro"/>
              </a:rPr>
              <a:t>2</a:t>
            </a:fld>
            <a:endParaRPr lang="en-US" sz="3600" b="0" i="0" u="none" strike="noStrike" cap="none">
              <a:solidFill>
                <a:schemeClr val="lt1"/>
              </a:solidFill>
              <a:latin typeface="Source Sans Pro"/>
              <a:ea typeface="Source Sans Pro"/>
              <a:cs typeface="Source Sans Pro"/>
              <a:sym typeface="Source Sans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animEffect transition="in" filter="fade">
                                      <p:cBhvr>
                                        <p:cTn id="7" dur="500"/>
                                        <p:tgtEl>
                                          <p:spTgt spid="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5">
                                            <p:txEl>
                                              <p:pRg st="1" end="1"/>
                                            </p:txEl>
                                          </p:spTgt>
                                        </p:tgtEl>
                                        <p:attrNameLst>
                                          <p:attrName>style.visibility</p:attrName>
                                        </p:attrNameLst>
                                      </p:cBhvr>
                                      <p:to>
                                        <p:strVal val="visible"/>
                                      </p:to>
                                    </p:set>
                                    <p:animEffect transition="in" filter="fade">
                                      <p:cBhvr>
                                        <p:cTn id="12" dur="500"/>
                                        <p:tgtEl>
                                          <p:spTgt spid="1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5">
                                            <p:txEl>
                                              <p:pRg st="2" end="2"/>
                                            </p:txEl>
                                          </p:spTgt>
                                        </p:tgtEl>
                                        <p:attrNameLst>
                                          <p:attrName>style.visibility</p:attrName>
                                        </p:attrNameLst>
                                      </p:cBhvr>
                                      <p:to>
                                        <p:strVal val="visible"/>
                                      </p:to>
                                    </p:set>
                                    <p:animEffect transition="in" filter="fade">
                                      <p:cBhvr>
                                        <p:cTn id="17" dur="500"/>
                                        <p:tgtEl>
                                          <p:spTgt spid="1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15">
                                            <p:txEl>
                                              <p:pRg st="3" end="3"/>
                                            </p:txEl>
                                          </p:spTgt>
                                        </p:tgtEl>
                                        <p:attrNameLst>
                                          <p:attrName>style.visibility</p:attrName>
                                        </p:attrNameLst>
                                      </p:cBhvr>
                                      <p:to>
                                        <p:strVal val="visible"/>
                                      </p:to>
                                    </p:set>
                                    <p:animEffect transition="in" filter="fade">
                                      <p:cBhvr>
                                        <p:cTn id="22" dur="500"/>
                                        <p:tgtEl>
                                          <p:spTgt spid="1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15">
                                            <p:txEl>
                                              <p:pRg st="4" end="4"/>
                                            </p:txEl>
                                          </p:spTgt>
                                        </p:tgtEl>
                                        <p:attrNameLst>
                                          <p:attrName>style.visibility</p:attrName>
                                        </p:attrNameLst>
                                      </p:cBhvr>
                                      <p:to>
                                        <p:strVal val="visible"/>
                                      </p:to>
                                    </p:set>
                                    <p:animEffect transition="in" filter="fade">
                                      <p:cBhvr>
                                        <p:cTn id="27" dur="500"/>
                                        <p:tgtEl>
                                          <p:spTgt spid="1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grpSp>
        <p:nvGrpSpPr>
          <p:cNvPr id="198" name="Shape 198"/>
          <p:cNvGrpSpPr/>
          <p:nvPr/>
        </p:nvGrpSpPr>
        <p:grpSpPr>
          <a:xfrm>
            <a:off x="685800" y="457200"/>
            <a:ext cx="8001000" cy="5867400"/>
            <a:chOff x="685800" y="457200"/>
            <a:chExt cx="8001000" cy="5867400"/>
          </a:xfrm>
        </p:grpSpPr>
        <p:sp>
          <p:nvSpPr>
            <p:cNvPr id="199" name="Shape 199"/>
            <p:cNvSpPr/>
            <p:nvPr/>
          </p:nvSpPr>
          <p:spPr>
            <a:xfrm>
              <a:off x="685800" y="457200"/>
              <a:ext cx="8001000" cy="5867400"/>
            </a:xfrm>
            <a:custGeom>
              <a:avLst/>
              <a:gdLst/>
              <a:ahLst/>
              <a:cxnLst/>
              <a:rect l="0" t="0" r="0" b="0"/>
              <a:pathLst>
                <a:path w="120000" h="120000" extrusionOk="0">
                  <a:moveTo>
                    <a:pt x="0" y="0"/>
                  </a:moveTo>
                  <a:lnTo>
                    <a:pt x="120000" y="0"/>
                  </a:lnTo>
                  <a:lnTo>
                    <a:pt x="120000" y="120000"/>
                  </a:lnTo>
                  <a:lnTo>
                    <a:pt x="0" y="120000"/>
                  </a:lnTo>
                  <a:close/>
                </a:path>
                <a:path w="120000" h="120000" fill="none" extrusionOk="0">
                  <a:moveTo>
                    <a:pt x="-9999" y="0"/>
                  </a:moveTo>
                  <a:close/>
                  <a:lnTo>
                    <a:pt x="-9999" y="120000"/>
                  </a:lnTo>
                </a:path>
                <a:path w="120000" h="120000" fill="none" extrusionOk="0">
                  <a:moveTo>
                    <a:pt x="-9999" y="22500"/>
                  </a:moveTo>
                  <a:lnTo>
                    <a:pt x="-45999" y="135000"/>
                  </a:lnTo>
                </a:path>
              </a:pathLst>
            </a:custGeom>
            <a:noFill/>
            <a:ln>
              <a:noFill/>
            </a:ln>
          </p:spPr>
          <p:txBody>
            <a:bodyPr wrap="square" lIns="91425" tIns="45700" rIns="91425" bIns="45700" anchor="ctr" anchorCtr="1">
              <a:noAutofit/>
            </a:bodyPr>
            <a:lstStyle/>
            <a:p>
              <a:pPr marL="457200" marR="0" lvl="0" indent="0" algn="l" rtl="0">
                <a:lnSpc>
                  <a:spcPct val="75000"/>
                </a:lnSpc>
                <a:spcBef>
                  <a:spcPts val="240"/>
                </a:spcBef>
                <a:spcAft>
                  <a:spcPts val="0"/>
                </a:spcAft>
                <a:buNone/>
              </a:pPr>
              <a:endParaRPr/>
            </a:p>
            <a:p>
              <a:pPr marL="114300" marR="0" lvl="1" indent="-114300" algn="l" rtl="0">
                <a:lnSpc>
                  <a:spcPct val="75000"/>
                </a:lnSpc>
                <a:spcBef>
                  <a:spcPts val="240"/>
                </a:spcBef>
                <a:spcAft>
                  <a:spcPts val="0"/>
                </a:spcAft>
                <a:buClr>
                  <a:schemeClr val="dk1"/>
                </a:buClr>
                <a:buFont typeface="Source Sans Pro"/>
                <a:buNone/>
              </a:pPr>
              <a:endParaRPr sz="1800" b="0" i="0" u="none" strike="noStrike" cap="none">
                <a:solidFill>
                  <a:schemeClr val="dk1"/>
                </a:solidFill>
                <a:latin typeface="Source Sans Pro"/>
                <a:ea typeface="Source Sans Pro"/>
                <a:cs typeface="Source Sans Pro"/>
                <a:sym typeface="Source Sans Pro"/>
              </a:endParaRPr>
            </a:p>
            <a:p>
              <a:pPr marL="0" marR="0" lvl="0" indent="0" algn="l" rtl="0">
                <a:lnSpc>
                  <a:spcPct val="75000"/>
                </a:lnSpc>
                <a:spcBef>
                  <a:spcPts val="180"/>
                </a:spcBef>
                <a:spcAft>
                  <a:spcPts val="0"/>
                </a:spcAft>
                <a:buNone/>
              </a:pPr>
              <a:endParaRPr/>
            </a:p>
            <a:p>
              <a:pPr marL="114300" marR="0" lvl="1" indent="-114300" algn="l" rtl="0">
                <a:lnSpc>
                  <a:spcPct val="75000"/>
                </a:lnSpc>
                <a:spcBef>
                  <a:spcPts val="240"/>
                </a:spcBef>
                <a:spcAft>
                  <a:spcPts val="0"/>
                </a:spcAft>
                <a:buClr>
                  <a:schemeClr val="dk1"/>
                </a:buClr>
                <a:buFont typeface="Source Sans Pro"/>
                <a:buNone/>
              </a:pPr>
              <a:endParaRPr sz="1800" b="0" i="0" u="none" strike="noStrike" cap="none">
                <a:solidFill>
                  <a:schemeClr val="dk1"/>
                </a:solidFill>
                <a:latin typeface="Source Sans Pro"/>
                <a:ea typeface="Source Sans Pro"/>
                <a:cs typeface="Source Sans Pro"/>
                <a:sym typeface="Source Sans Pro"/>
              </a:endParaRPr>
            </a:p>
          </p:txBody>
        </p:sp>
        <p:sp>
          <p:nvSpPr>
            <p:cNvPr id="200" name="Shape 200"/>
            <p:cNvSpPr/>
            <p:nvPr/>
          </p:nvSpPr>
          <p:spPr>
            <a:xfrm>
              <a:off x="3419567" y="2695551"/>
              <a:ext cx="2446215" cy="1828800"/>
            </a:xfrm>
            <a:prstGeom prst="rect">
              <a:avLst/>
            </a:prstGeom>
            <a:noFill/>
            <a:ln>
              <a:noFill/>
            </a:ln>
          </p:spPr>
          <p:txBody>
            <a:bodyPr wrap="square" lIns="91425" tIns="45700" rIns="91425" bIns="45700" anchor="ctr" anchorCtr="0">
              <a:noAutofit/>
            </a:bodyPr>
            <a:lstStyle/>
            <a:p>
              <a:pPr marL="0" marR="0" lvl="0" indent="0" algn="ctr" rtl="0">
                <a:spcBef>
                  <a:spcPts val="0"/>
                </a:spcBef>
                <a:buSzPct val="25000"/>
                <a:buNone/>
              </a:pPr>
              <a:r>
                <a:rPr lang="en-US" sz="3000" b="1" i="0" u="none" strike="noStrike" cap="none">
                  <a:solidFill>
                    <a:srgbClr val="C00000"/>
                  </a:solidFill>
                  <a:latin typeface="Calibri"/>
                  <a:ea typeface="Calibri"/>
                  <a:cs typeface="Calibri"/>
                  <a:sym typeface="Calibri"/>
                </a:rPr>
                <a:t>ABSTRACT</a:t>
              </a:r>
            </a:p>
          </p:txBody>
        </p:sp>
      </p:grpSp>
      <p:sp>
        <p:nvSpPr>
          <p:cNvPr id="201" name="Shape 201"/>
          <p:cNvSpPr txBox="1">
            <a:spLocks noGrp="1"/>
          </p:cNvSpPr>
          <p:nvPr>
            <p:ph type="sldNum" sz="quarter" idx="12"/>
          </p:nvPr>
        </p:nvSpPr>
        <p:spPr>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3600" b="0" i="0" u="none" strike="noStrike" cap="none">
                <a:solidFill>
                  <a:schemeClr val="lt1"/>
                </a:solidFill>
                <a:latin typeface="Source Sans Pro"/>
                <a:ea typeface="Source Sans Pro"/>
                <a:cs typeface="Source Sans Pro"/>
                <a:sym typeface="Source Sans Pro"/>
              </a:rPr>
              <a:t>3</a:t>
            </a:fld>
            <a:endParaRPr lang="en-US" sz="3600" b="0" i="0" u="none" strike="noStrike" cap="none">
              <a:solidFill>
                <a:schemeClr val="lt1"/>
              </a:solidFill>
              <a:latin typeface="Source Sans Pro"/>
              <a:ea typeface="Source Sans Pro"/>
              <a:cs typeface="Source Sans Pro"/>
              <a:sym typeface="Source Sans Pro"/>
            </a:endParaRPr>
          </a:p>
        </p:txBody>
      </p:sp>
      <p:sp>
        <p:nvSpPr>
          <p:cNvPr id="202" name="Shape 202"/>
          <p:cNvSpPr/>
          <p:nvPr/>
        </p:nvSpPr>
        <p:spPr>
          <a:xfrm>
            <a:off x="2806403" y="305713"/>
            <a:ext cx="3025831" cy="2211982"/>
          </a:xfrm>
          <a:prstGeom prst="ellipse">
            <a:avLst/>
          </a:prstGeom>
          <a:solidFill>
            <a:srgbClr val="00B0F0"/>
          </a:solidFill>
          <a:ln w="9525" cap="flat" cmpd="sng">
            <a:solidFill>
              <a:srgbClr val="000000"/>
            </a:solidFill>
            <a:prstDash val="solid"/>
            <a:round/>
            <a:headEnd type="none" w="med" len="med"/>
            <a:tailEnd type="none" w="med" len="med"/>
          </a:ln>
        </p:spPr>
        <p:txBody>
          <a:bodyPr wrap="square" lIns="91425" tIns="91425" rIns="91425" bIns="91425" anchor="ctr" anchorCtr="1">
            <a:noAutofit/>
          </a:bodyPr>
          <a:lstStyle/>
          <a:p>
            <a:pPr lvl="0">
              <a:spcBef>
                <a:spcPts val="0"/>
              </a:spcBef>
              <a:buNone/>
            </a:pPr>
            <a:r>
              <a:rPr lang="en-US" sz="2400" b="1" dirty="0">
                <a:latin typeface="Calibri"/>
                <a:ea typeface="Calibri"/>
                <a:cs typeface="Calibri"/>
                <a:sym typeface="Calibri"/>
              </a:rPr>
              <a:t>Motivation/</a:t>
            </a:r>
          </a:p>
          <a:p>
            <a:pPr lvl="0">
              <a:spcBef>
                <a:spcPts val="0"/>
              </a:spcBef>
              <a:buNone/>
            </a:pPr>
            <a:r>
              <a:rPr lang="en-US" sz="2400" b="1" dirty="0">
                <a:latin typeface="Calibri"/>
                <a:ea typeface="Calibri"/>
                <a:cs typeface="Calibri"/>
                <a:sym typeface="Calibri"/>
              </a:rPr>
              <a:t>Significance</a:t>
            </a:r>
          </a:p>
        </p:txBody>
      </p:sp>
      <p:sp>
        <p:nvSpPr>
          <p:cNvPr id="203" name="Shape 203"/>
          <p:cNvSpPr/>
          <p:nvPr/>
        </p:nvSpPr>
        <p:spPr>
          <a:xfrm>
            <a:off x="396569" y="1788730"/>
            <a:ext cx="2935500" cy="2142105"/>
          </a:xfrm>
          <a:prstGeom prst="ellipse">
            <a:avLst/>
          </a:prstGeom>
          <a:gradFill>
            <a:gsLst>
              <a:gs pos="0">
                <a:srgbClr val="FF0303"/>
              </a:gs>
              <a:gs pos="100000">
                <a:srgbClr val="7B0505"/>
              </a:gs>
            </a:gsLst>
            <a:lin ang="5400012" scaled="0"/>
          </a:gradFill>
          <a:ln w="9525" cap="flat" cmpd="sng">
            <a:solidFill>
              <a:srgbClr val="000000"/>
            </a:solidFill>
            <a:prstDash val="solid"/>
            <a:round/>
            <a:headEnd type="none" w="med" len="med"/>
            <a:tailEnd type="none" w="med" len="med"/>
          </a:ln>
        </p:spPr>
        <p:txBody>
          <a:bodyPr wrap="square" lIns="91425" tIns="91425" rIns="91425" bIns="91425" anchor="ctr" anchorCtr="1">
            <a:noAutofit/>
          </a:bodyPr>
          <a:lstStyle/>
          <a:p>
            <a:pPr lvl="0">
              <a:spcBef>
                <a:spcPts val="0"/>
              </a:spcBef>
              <a:buNone/>
            </a:pPr>
            <a:r>
              <a:rPr lang="en-US" sz="2400" b="1"/>
              <a:t>Implications</a:t>
            </a:r>
          </a:p>
        </p:txBody>
      </p:sp>
      <p:sp>
        <p:nvSpPr>
          <p:cNvPr id="204" name="Shape 204"/>
          <p:cNvSpPr/>
          <p:nvPr/>
        </p:nvSpPr>
        <p:spPr>
          <a:xfrm>
            <a:off x="5441826" y="1636311"/>
            <a:ext cx="3012865" cy="2202000"/>
          </a:xfrm>
          <a:prstGeom prst="ellipse">
            <a:avLst/>
          </a:prstGeom>
          <a:gradFill>
            <a:gsLst>
              <a:gs pos="0">
                <a:srgbClr val="EA9958"/>
              </a:gs>
              <a:gs pos="100000">
                <a:srgbClr val="A2591D"/>
              </a:gs>
            </a:gsLst>
            <a:lin ang="5400012" scaled="0"/>
          </a:gradFill>
          <a:ln w="9525" cap="flat" cmpd="sng">
            <a:solidFill>
              <a:schemeClr val="dk2"/>
            </a:solidFill>
            <a:prstDash val="solid"/>
            <a:round/>
            <a:headEnd type="none" w="med" len="med"/>
            <a:tailEnd type="none" w="med" len="med"/>
          </a:ln>
        </p:spPr>
        <p:txBody>
          <a:bodyPr wrap="square" lIns="91425" tIns="91425" rIns="91425" bIns="91425" anchor="ctr" anchorCtr="1">
            <a:noAutofit/>
          </a:bodyPr>
          <a:lstStyle/>
          <a:p>
            <a:pPr lvl="0">
              <a:spcBef>
                <a:spcPts val="0"/>
              </a:spcBef>
              <a:buNone/>
            </a:pPr>
            <a:r>
              <a:rPr lang="en-US" sz="2400" b="1" dirty="0">
                <a:latin typeface="Calibri"/>
                <a:ea typeface="Calibri"/>
                <a:cs typeface="Calibri"/>
                <a:sym typeface="Calibri"/>
              </a:rPr>
              <a:t>Problem/ Objective</a:t>
            </a:r>
          </a:p>
        </p:txBody>
      </p:sp>
      <p:sp>
        <p:nvSpPr>
          <p:cNvPr id="205" name="Shape 205"/>
          <p:cNvSpPr/>
          <p:nvPr/>
        </p:nvSpPr>
        <p:spPr>
          <a:xfrm>
            <a:off x="4765543" y="3931708"/>
            <a:ext cx="2993498" cy="2202000"/>
          </a:xfrm>
          <a:prstGeom prst="ellipse">
            <a:avLst/>
          </a:prstGeom>
          <a:gradFill>
            <a:gsLst>
              <a:gs pos="0">
                <a:srgbClr val="DBD4EB"/>
              </a:gs>
              <a:gs pos="100000">
                <a:srgbClr val="9180BB"/>
              </a:gs>
            </a:gsLst>
            <a:path path="circle">
              <a:fillToRect l="50000" t="50000" r="50000" b="50000"/>
            </a:path>
            <a:tileRect/>
          </a:gradFill>
          <a:ln w="9525" cap="flat" cmpd="sng">
            <a:solidFill>
              <a:schemeClr val="dk2"/>
            </a:solidFill>
            <a:prstDash val="solid"/>
            <a:round/>
            <a:headEnd type="none" w="med" len="med"/>
            <a:tailEnd type="none" w="med" len="med"/>
          </a:ln>
        </p:spPr>
        <p:txBody>
          <a:bodyPr wrap="square" lIns="91425" tIns="91425" rIns="91425" bIns="91425" anchor="ctr" anchorCtr="1">
            <a:noAutofit/>
          </a:bodyPr>
          <a:lstStyle/>
          <a:p>
            <a:pPr lvl="0">
              <a:spcBef>
                <a:spcPts val="0"/>
              </a:spcBef>
              <a:buNone/>
            </a:pPr>
            <a:r>
              <a:rPr lang="en-US" sz="2400" b="1">
                <a:latin typeface="Calibri"/>
                <a:ea typeface="Calibri"/>
                <a:cs typeface="Calibri"/>
                <a:sym typeface="Calibri"/>
              </a:rPr>
              <a:t>Methodology</a:t>
            </a:r>
          </a:p>
        </p:txBody>
      </p:sp>
      <p:sp>
        <p:nvSpPr>
          <p:cNvPr id="206" name="Shape 206"/>
          <p:cNvSpPr/>
          <p:nvPr/>
        </p:nvSpPr>
        <p:spPr>
          <a:xfrm>
            <a:off x="1474320" y="3927950"/>
            <a:ext cx="3022312" cy="2202000"/>
          </a:xfrm>
          <a:prstGeom prst="ellipse">
            <a:avLst/>
          </a:prstGeom>
          <a:gradFill>
            <a:gsLst>
              <a:gs pos="0">
                <a:srgbClr val="ABF608"/>
              </a:gs>
              <a:gs pos="100000">
                <a:srgbClr val="517309"/>
              </a:gs>
            </a:gsLst>
            <a:lin ang="5400012" scaled="0"/>
          </a:gradFill>
          <a:ln w="9525" cap="flat" cmpd="sng">
            <a:solidFill>
              <a:schemeClr val="dk2"/>
            </a:solidFill>
            <a:prstDash val="solid"/>
            <a:round/>
            <a:headEnd type="none" w="med" len="med"/>
            <a:tailEnd type="none" w="med" len="med"/>
          </a:ln>
        </p:spPr>
        <p:txBody>
          <a:bodyPr wrap="square" lIns="91425" tIns="91425" rIns="91425" bIns="91425" anchor="ctr" anchorCtr="1">
            <a:noAutofit/>
          </a:bodyPr>
          <a:lstStyle/>
          <a:p>
            <a:pPr lvl="0">
              <a:spcBef>
                <a:spcPts val="0"/>
              </a:spcBef>
              <a:buNone/>
            </a:pPr>
            <a:r>
              <a:rPr lang="en-US" sz="2400" b="1" dirty="0">
                <a:latin typeface="Calibri"/>
                <a:ea typeface="Calibri"/>
                <a:cs typeface="Calibri"/>
                <a:sym typeface="Calibri"/>
              </a:rPr>
              <a:t>Conclusions</a:t>
            </a:r>
          </a:p>
          <a:p>
            <a:pPr lvl="0">
              <a:spcBef>
                <a:spcPts val="0"/>
              </a:spcBef>
              <a:buNone/>
            </a:pPr>
            <a:r>
              <a:rPr lang="en-US" sz="2400" b="1" dirty="0">
                <a:latin typeface="Calibri"/>
                <a:ea typeface="Calibri"/>
                <a:cs typeface="Calibri"/>
                <a:sym typeface="Calibri"/>
              </a:rPr>
              <a:t>(or Predictions)</a:t>
            </a:r>
          </a:p>
        </p:txBody>
      </p:sp>
    </p:spTree>
    <p:extLst>
      <p:ext uri="{BB962C8B-B14F-4D97-AF65-F5344CB8AC3E}">
        <p14:creationId xmlns:p14="http://schemas.microsoft.com/office/powerpoint/2010/main" val="1545485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549275" y="107576"/>
            <a:ext cx="8042276" cy="1126863"/>
          </a:xfrm>
          <a:prstGeom prst="rect">
            <a:avLst/>
          </a:prstGeom>
          <a:noFill/>
          <a:ln>
            <a:noFill/>
          </a:ln>
        </p:spPr>
        <p:txBody>
          <a:bodyPr wrap="square" lIns="91425" tIns="45700" rIns="91425" bIns="45700" anchor="b" anchorCtr="0">
            <a:noAutofit/>
          </a:bodyPr>
          <a:lstStyle/>
          <a:p>
            <a:pPr marL="0" marR="0" lvl="0" indent="0" algn="ctr" rtl="0">
              <a:spcBef>
                <a:spcPts val="0"/>
              </a:spcBef>
              <a:buClr>
                <a:schemeClr val="accent1"/>
              </a:buClr>
              <a:buSzPct val="25000"/>
              <a:buFont typeface="Source Sans Pro"/>
              <a:buNone/>
            </a:pPr>
            <a:r>
              <a:rPr lang="en-US" sz="4600" b="1" i="0" u="none" strike="noStrike" cap="none" dirty="0">
                <a:solidFill>
                  <a:schemeClr val="accent1"/>
                </a:solidFill>
                <a:ea typeface="Source Sans Pro"/>
                <a:cs typeface="Source Sans Pro"/>
                <a:sym typeface="Source Sans Pro"/>
              </a:rPr>
              <a:t>Sample Abstract 1</a:t>
            </a:r>
          </a:p>
        </p:txBody>
      </p:sp>
      <p:sp>
        <p:nvSpPr>
          <p:cNvPr id="213" name="Shape 213"/>
          <p:cNvSpPr txBox="1">
            <a:spLocks noGrp="1"/>
          </p:cNvSpPr>
          <p:nvPr>
            <p:ph idx="1"/>
          </p:nvPr>
        </p:nvSpPr>
        <p:spPr>
          <a:xfrm>
            <a:off x="549274" y="1261871"/>
            <a:ext cx="8173818" cy="5414390"/>
          </a:xfrm>
          <a:prstGeom prst="rect">
            <a:avLst/>
          </a:prstGeom>
          <a:noFill/>
          <a:ln>
            <a:noFill/>
          </a:ln>
        </p:spPr>
        <p:txBody>
          <a:bodyPr wrap="square" lIns="91425" tIns="45700" rIns="91425" bIns="45700" anchor="t" anchorCtr="0">
            <a:noAutofit/>
          </a:bodyPr>
          <a:lstStyle/>
          <a:p>
            <a:pPr marL="0" marR="0" lvl="0" indent="0" algn="l" rtl="0">
              <a:lnSpc>
                <a:spcPct val="80000"/>
              </a:lnSpc>
              <a:spcBef>
                <a:spcPts val="0"/>
              </a:spcBef>
              <a:spcAft>
                <a:spcPts val="0"/>
              </a:spcAft>
              <a:buClr>
                <a:srgbClr val="6DB7D7"/>
              </a:buClr>
              <a:buSzPct val="25000"/>
              <a:buFont typeface="Noto Sans Symbols"/>
              <a:buNone/>
            </a:pPr>
            <a:r>
              <a:rPr lang="en-US" sz="1600" b="1" i="0" u="none" strike="noStrike" cap="none" dirty="0">
                <a:solidFill>
                  <a:srgbClr val="595959"/>
                </a:solidFill>
                <a:latin typeface="Source Sans Pro"/>
                <a:ea typeface="Source Sans Pro"/>
                <a:cs typeface="Source Sans Pro"/>
                <a:sym typeface="Source Sans Pro"/>
              </a:rPr>
              <a:t>Title: Cranberry Juice And Grape Juice As Anti-Viral Agents and Cytotoxicity Studies</a:t>
            </a:r>
          </a:p>
          <a:p>
            <a:pPr marL="0" indent="0">
              <a:lnSpc>
                <a:spcPct val="80000"/>
              </a:lnSpc>
              <a:spcBef>
                <a:spcPts val="2000"/>
              </a:spcBef>
              <a:spcAft>
                <a:spcPts val="0"/>
              </a:spcAft>
              <a:buClr>
                <a:srgbClr val="6DB7D7"/>
              </a:buClr>
              <a:buSzPct val="25000"/>
              <a:buNone/>
            </a:pPr>
            <a:r>
              <a:rPr lang="en-US" sz="1550" b="0" i="0" u="none" strike="noStrike" cap="none" dirty="0">
                <a:solidFill>
                  <a:srgbClr val="FF9432"/>
                </a:solidFill>
                <a:ea typeface="Source Sans Pro"/>
                <a:cs typeface="Source Sans Pro"/>
                <a:sym typeface="Source Sans Pro"/>
              </a:rPr>
              <a:t>Defined phytochemicals in potable juices (grape juice and cranberry juice) have been shown to possess antiviral properties both in vitro and in vivo. However, cytotoxicity by chemical treatment of cells may mask any antiviral effects. </a:t>
            </a:r>
            <a:r>
              <a:rPr lang="en-US" sz="1550" b="0" i="0" u="none" strike="noStrike" cap="none" dirty="0">
                <a:solidFill>
                  <a:srgbClr val="0070C0"/>
                </a:solidFill>
                <a:ea typeface="Source Sans Pro"/>
                <a:cs typeface="Source Sans Pro"/>
                <a:sym typeface="Source Sans Pro"/>
              </a:rPr>
              <a:t>Accordingly, testing is critical to validate the effect of the juices in question as antiviral agents.</a:t>
            </a:r>
            <a:r>
              <a:rPr lang="en-US" sz="1550" dirty="0">
                <a:solidFill>
                  <a:srgbClr val="0070C0"/>
                </a:solidFill>
                <a:ea typeface="Source Sans Pro"/>
                <a:cs typeface="Source Sans Pro"/>
                <a:sym typeface="Source Sans Pro"/>
              </a:rPr>
              <a:t> </a:t>
            </a:r>
            <a:endParaRPr lang="en-US" sz="1550" b="0" i="0" u="none" strike="noStrike" cap="none" dirty="0">
              <a:solidFill>
                <a:srgbClr val="0070C0"/>
              </a:solidFill>
              <a:ea typeface="Source Sans Pro"/>
              <a:cs typeface="Source Sans Pro"/>
            </a:endParaRPr>
          </a:p>
          <a:p>
            <a:pPr marL="0" indent="0">
              <a:lnSpc>
                <a:spcPct val="80000"/>
              </a:lnSpc>
              <a:spcBef>
                <a:spcPts val="2000"/>
              </a:spcBef>
              <a:spcAft>
                <a:spcPts val="0"/>
              </a:spcAft>
              <a:buClr>
                <a:srgbClr val="6DB7D7"/>
              </a:buClr>
              <a:buSzPct val="25000"/>
              <a:buNone/>
            </a:pPr>
            <a:r>
              <a:rPr lang="en-US" sz="1550" b="0" i="0" u="none" strike="noStrike" cap="none" dirty="0">
                <a:solidFill>
                  <a:srgbClr val="7030A0"/>
                </a:solidFill>
                <a:ea typeface="Source Sans Pro"/>
                <a:cs typeface="Source Sans Pro"/>
                <a:sym typeface="Source Sans Pro"/>
              </a:rPr>
              <a:t>Antiviral testing in cell culture has addressed the potential issue of cytotoxicity by monolayer pretreatment with cranberry and Concord grape juices. Such [cytotoxicity] testing employed trypan blue exclusion and cell </a:t>
            </a:r>
            <a:r>
              <a:rPr lang="en-US" sz="1550" b="0" i="0" u="none" strike="noStrike" cap="none" dirty="0" err="1">
                <a:solidFill>
                  <a:srgbClr val="7030A0"/>
                </a:solidFill>
                <a:ea typeface="Source Sans Pro"/>
                <a:cs typeface="Source Sans Pro"/>
                <a:sym typeface="Source Sans Pro"/>
              </a:rPr>
              <a:t>subpassage</a:t>
            </a:r>
            <a:r>
              <a:rPr lang="en-US" sz="1550" b="0" i="0" u="none" strike="noStrike" cap="none" dirty="0">
                <a:solidFill>
                  <a:srgbClr val="7030A0"/>
                </a:solidFill>
                <a:ea typeface="Source Sans Pro"/>
                <a:cs typeface="Source Sans Pro"/>
                <a:sym typeface="Source Sans Pro"/>
              </a:rPr>
              <a:t>. However, confirmatory testing to identify subtle effects by juices and other phytochemicals or nutraceuticals needs to be tested by a metabolic assay. This required a non-destructive bioluminescent cytotoxicity assay, which quantitatively measures the release of adenylate kinase (AK) from damaged cells. Release of AK from damaged cells, in complex with ADP, </a:t>
            </a:r>
            <a:r>
              <a:rPr lang="en-US" sz="1550" b="0" i="0" u="none" strike="noStrike" cap="none" dirty="0" err="1">
                <a:solidFill>
                  <a:srgbClr val="7030A0"/>
                </a:solidFill>
                <a:ea typeface="Source Sans Pro"/>
                <a:cs typeface="Source Sans Pro"/>
                <a:sym typeface="Source Sans Pro"/>
              </a:rPr>
              <a:t>luciferein</a:t>
            </a:r>
            <a:r>
              <a:rPr lang="en-US" sz="1550" b="0" i="0" u="none" strike="noStrike" cap="none" dirty="0">
                <a:solidFill>
                  <a:srgbClr val="7030A0"/>
                </a:solidFill>
                <a:ea typeface="Source Sans Pro"/>
                <a:cs typeface="Source Sans Pro"/>
                <a:sym typeface="Source Sans Pro"/>
              </a:rPr>
              <a:t> and luciferase additives from the </a:t>
            </a:r>
            <a:r>
              <a:rPr lang="en-US" sz="1550" b="0" i="0" u="none" strike="noStrike" cap="none" dirty="0" err="1">
                <a:solidFill>
                  <a:srgbClr val="7030A0"/>
                </a:solidFill>
                <a:ea typeface="Source Sans Pro"/>
                <a:cs typeface="Source Sans Pro"/>
                <a:sym typeface="Source Sans Pro"/>
              </a:rPr>
              <a:t>ToxilightR</a:t>
            </a:r>
            <a:r>
              <a:rPr lang="en-US" sz="1550" b="0" i="0" u="none" strike="noStrike" cap="none" dirty="0">
                <a:solidFill>
                  <a:srgbClr val="7030A0"/>
                </a:solidFill>
                <a:ea typeface="Source Sans Pro"/>
                <a:cs typeface="Source Sans Pro"/>
                <a:sym typeface="Source Sans Pro"/>
              </a:rPr>
              <a:t> </a:t>
            </a:r>
            <a:r>
              <a:rPr lang="en-US" sz="1550" b="0" i="0" u="none" strike="noStrike" cap="none" dirty="0" err="1">
                <a:solidFill>
                  <a:srgbClr val="7030A0"/>
                </a:solidFill>
                <a:ea typeface="Source Sans Pro"/>
                <a:cs typeface="Source Sans Pro"/>
                <a:sym typeface="Source Sans Pro"/>
              </a:rPr>
              <a:t>BioAssay</a:t>
            </a:r>
            <a:r>
              <a:rPr lang="en-US" sz="1550" b="0" i="0" u="none" strike="noStrike" cap="none" dirty="0">
                <a:solidFill>
                  <a:srgbClr val="7030A0"/>
                </a:solidFill>
                <a:ea typeface="Source Sans Pro"/>
                <a:cs typeface="Source Sans Pro"/>
                <a:sym typeface="Source Sans Pro"/>
              </a:rPr>
              <a:t> kit, yields an ATP spark – which can be detected by placement of the reaction mix in a luminometer. The luminometer was procured through a GRTI grant, which was used in this collaborative effort.</a:t>
            </a:r>
            <a:r>
              <a:rPr lang="en-US" sz="1550" dirty="0">
                <a:solidFill>
                  <a:srgbClr val="7030A0"/>
                </a:solidFill>
                <a:ea typeface="Source Sans Pro"/>
                <a:cs typeface="Source Sans Pro"/>
                <a:sym typeface="Source Sans Pro"/>
              </a:rPr>
              <a:t> </a:t>
            </a:r>
            <a:endParaRPr lang="en-US" sz="1550" dirty="0">
              <a:solidFill>
                <a:srgbClr val="7030A0"/>
              </a:solidFill>
              <a:ea typeface="Source Sans Pro"/>
              <a:cs typeface="Source Sans Pro"/>
            </a:endParaRPr>
          </a:p>
          <a:p>
            <a:pPr marL="0" marR="0" lvl="0" indent="0" algn="l" rtl="0">
              <a:lnSpc>
                <a:spcPct val="80000"/>
              </a:lnSpc>
              <a:spcBef>
                <a:spcPts val="2000"/>
              </a:spcBef>
              <a:spcAft>
                <a:spcPts val="0"/>
              </a:spcAft>
              <a:buClr>
                <a:srgbClr val="6DB7D7"/>
              </a:buClr>
              <a:buSzPct val="25000"/>
              <a:buFont typeface="Noto Sans Symbols"/>
              <a:buNone/>
            </a:pPr>
            <a:r>
              <a:rPr lang="en-US" sz="1550" b="0" i="0" u="none" strike="noStrike" cap="none" dirty="0">
                <a:solidFill>
                  <a:srgbClr val="00BC00"/>
                </a:solidFill>
                <a:ea typeface="Source Sans Pro"/>
                <a:cs typeface="Source Sans Pro"/>
                <a:sym typeface="Source Sans Pro"/>
              </a:rPr>
              <a:t>After the assay was perfected, the data collected from the luminometer showed that 50% Purple, Niagara, and pure cranberry juice reveal no cytotoxicity to monkey kidney cells grown in monolayer culture. </a:t>
            </a:r>
            <a:r>
              <a:rPr lang="en-US" sz="1550" b="0" i="0" u="none" strike="noStrike" cap="none" dirty="0">
                <a:solidFill>
                  <a:srgbClr val="FF0000"/>
                </a:solidFill>
                <a:ea typeface="Source Sans Pro"/>
                <a:cs typeface="Source Sans Pro"/>
                <a:sym typeface="Source Sans Pro"/>
              </a:rPr>
              <a:t>This data confirms earlier results in that the antiviral effects were clearly due to the juices, and not artifact associated to host cell cytotoxicity</a:t>
            </a:r>
            <a:r>
              <a:rPr lang="en-US" sz="1550" b="1" i="0" u="none" strike="noStrike" cap="none" dirty="0">
                <a:solidFill>
                  <a:srgbClr val="FF0000"/>
                </a:solidFill>
                <a:ea typeface="Source Sans Pro"/>
                <a:cs typeface="Source Sans Pro"/>
                <a:sym typeface="Source Sans Pro"/>
              </a:rPr>
              <a:t>.</a:t>
            </a:r>
            <a:r>
              <a:rPr lang="en-US" sz="1550" b="1" dirty="0">
                <a:solidFill>
                  <a:srgbClr val="FF0000"/>
                </a:solidFill>
                <a:ea typeface="Source Sans Pro"/>
                <a:cs typeface="Source Sans Pro"/>
                <a:sym typeface="Source Sans Pro"/>
              </a:rPr>
              <a:t> </a:t>
            </a:r>
            <a:endParaRPr lang="en-US" sz="1550" b="1" i="0" u="none" strike="noStrike" cap="none" dirty="0">
              <a:solidFill>
                <a:srgbClr val="FF0000"/>
              </a:solidFill>
              <a:ea typeface="Source Sans Pro"/>
              <a:cs typeface="Source Sans Pro"/>
              <a:sym typeface="Source Sans Pro"/>
            </a:endParaRPr>
          </a:p>
        </p:txBody>
      </p:sp>
      <p:sp>
        <p:nvSpPr>
          <p:cNvPr id="214" name="Shape 214"/>
          <p:cNvSpPr txBox="1">
            <a:spLocks noGrp="1"/>
          </p:cNvSpPr>
          <p:nvPr>
            <p:ph type="sldNum" sz="quarter" idx="12"/>
          </p:nvPr>
        </p:nvSpPr>
        <p:spPr>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3600" b="0" i="0" u="none" strike="noStrike" cap="none">
                <a:solidFill>
                  <a:schemeClr val="lt1"/>
                </a:solidFill>
                <a:latin typeface="Source Sans Pro"/>
                <a:ea typeface="Source Sans Pro"/>
                <a:cs typeface="Source Sans Pro"/>
                <a:sym typeface="Source Sans Pro"/>
              </a:rPr>
              <a:t>4</a:t>
            </a:fld>
            <a:endParaRPr lang="en-US" sz="3600" b="0" i="0" u="none" strike="noStrike" cap="none">
              <a:solidFill>
                <a:schemeClr val="lt1"/>
              </a:solidFill>
              <a:latin typeface="Source Sans Pro"/>
              <a:ea typeface="Source Sans Pro"/>
              <a:cs typeface="Source Sans Pro"/>
              <a:sym typeface="Source Sans Pro"/>
            </a:endParaRPr>
          </a:p>
        </p:txBody>
      </p:sp>
      <p:sp>
        <p:nvSpPr>
          <p:cNvPr id="3" name="Oval 2">
            <a:extLst>
              <a:ext uri="{FF2B5EF4-FFF2-40B4-BE49-F238E27FC236}">
                <a16:creationId xmlns:a16="http://schemas.microsoft.com/office/drawing/2014/main" id="{33D99ED2-8392-455E-8074-0E7AE7554A1C}"/>
              </a:ext>
            </a:extLst>
          </p:cNvPr>
          <p:cNvSpPr/>
          <p:nvPr/>
        </p:nvSpPr>
        <p:spPr>
          <a:xfrm>
            <a:off x="0" y="2177915"/>
            <a:ext cx="1846263" cy="952353"/>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000000"/>
                </a:solidFill>
              </a:rPr>
              <a:t>Motivation</a:t>
            </a:r>
          </a:p>
        </p:txBody>
      </p:sp>
      <p:sp>
        <p:nvSpPr>
          <p:cNvPr id="4" name="Oval 3">
            <a:extLst>
              <a:ext uri="{FF2B5EF4-FFF2-40B4-BE49-F238E27FC236}">
                <a16:creationId xmlns:a16="http://schemas.microsoft.com/office/drawing/2014/main" id="{30FB0177-FBB2-4BD3-B18D-D2EEEF61681A}"/>
              </a:ext>
            </a:extLst>
          </p:cNvPr>
          <p:cNvSpPr/>
          <p:nvPr/>
        </p:nvSpPr>
        <p:spPr>
          <a:xfrm>
            <a:off x="0" y="5086350"/>
            <a:ext cx="1846263" cy="952353"/>
          </a:xfrm>
          <a:prstGeom prst="ellipse">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0000"/>
                </a:solidFill>
              </a:rPr>
              <a:t>Implications</a:t>
            </a:r>
          </a:p>
        </p:txBody>
      </p:sp>
      <p:sp>
        <p:nvSpPr>
          <p:cNvPr id="5" name="Oval 4">
            <a:extLst>
              <a:ext uri="{FF2B5EF4-FFF2-40B4-BE49-F238E27FC236}">
                <a16:creationId xmlns:a16="http://schemas.microsoft.com/office/drawing/2014/main" id="{EFBC12BB-3854-47FC-B5DE-44A274374FF5}"/>
              </a:ext>
            </a:extLst>
          </p:cNvPr>
          <p:cNvSpPr/>
          <p:nvPr/>
        </p:nvSpPr>
        <p:spPr>
          <a:xfrm>
            <a:off x="0" y="4068433"/>
            <a:ext cx="1846263" cy="952353"/>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000000"/>
                </a:solidFill>
              </a:rPr>
              <a:t>Conclusions</a:t>
            </a:r>
          </a:p>
        </p:txBody>
      </p:sp>
      <p:sp>
        <p:nvSpPr>
          <p:cNvPr id="6" name="Oval 5">
            <a:extLst>
              <a:ext uri="{FF2B5EF4-FFF2-40B4-BE49-F238E27FC236}">
                <a16:creationId xmlns:a16="http://schemas.microsoft.com/office/drawing/2014/main" id="{A1D854C1-EC30-4414-ABF9-072F21F9EEEA}"/>
              </a:ext>
            </a:extLst>
          </p:cNvPr>
          <p:cNvSpPr/>
          <p:nvPr/>
        </p:nvSpPr>
        <p:spPr>
          <a:xfrm>
            <a:off x="0" y="3105150"/>
            <a:ext cx="1846263" cy="952353"/>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000000"/>
                </a:solidFill>
              </a:rPr>
              <a:t>Methodology</a:t>
            </a:r>
          </a:p>
        </p:txBody>
      </p:sp>
      <p:sp>
        <p:nvSpPr>
          <p:cNvPr id="7" name="Oval 6">
            <a:extLst>
              <a:ext uri="{FF2B5EF4-FFF2-40B4-BE49-F238E27FC236}">
                <a16:creationId xmlns:a16="http://schemas.microsoft.com/office/drawing/2014/main" id="{7567AB87-0AF7-4DC3-954F-516DF7714851}"/>
              </a:ext>
            </a:extLst>
          </p:cNvPr>
          <p:cNvSpPr/>
          <p:nvPr/>
        </p:nvSpPr>
        <p:spPr>
          <a:xfrm>
            <a:off x="0" y="1229010"/>
            <a:ext cx="1846263" cy="952353"/>
          </a:xfrm>
          <a:prstGeom prst="ellipse">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800" dirty="0">
                <a:solidFill>
                  <a:srgbClr val="000000"/>
                </a:solidFill>
              </a:rPr>
              <a:t>Problem</a:t>
            </a:r>
          </a:p>
        </p:txBody>
      </p:sp>
    </p:spTree>
    <p:extLst>
      <p:ext uri="{BB962C8B-B14F-4D97-AF65-F5344CB8AC3E}">
        <p14:creationId xmlns:p14="http://schemas.microsoft.com/office/powerpoint/2010/main" val="83444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pic>
        <p:nvPicPr>
          <p:cNvPr id="283" name="Shape 283" descr="Olympic-rings.jpg"/>
          <p:cNvPicPr preferRelativeResize="0"/>
          <p:nvPr/>
        </p:nvPicPr>
        <p:blipFill rotWithShape="1">
          <a:blip r:embed="rId3">
            <a:alphaModFix/>
          </a:blip>
          <a:srcRect l="3180" t="10635" r="4176" b="9600"/>
          <a:stretch/>
        </p:blipFill>
        <p:spPr>
          <a:xfrm>
            <a:off x="603504" y="1524000"/>
            <a:ext cx="7936991" cy="3840479"/>
          </a:xfrm>
          <a:prstGeom prst="rect">
            <a:avLst/>
          </a:prstGeom>
          <a:noFill/>
          <a:ln>
            <a:noFill/>
          </a:ln>
        </p:spPr>
      </p:pic>
      <p:sp>
        <p:nvSpPr>
          <p:cNvPr id="284" name="Shape 284"/>
          <p:cNvSpPr txBox="1"/>
          <p:nvPr/>
        </p:nvSpPr>
        <p:spPr>
          <a:xfrm>
            <a:off x="4905533" y="3551212"/>
            <a:ext cx="2057400" cy="1200329"/>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en-US" sz="2400" b="1">
                <a:solidFill>
                  <a:schemeClr val="dk1"/>
                </a:solidFill>
                <a:latin typeface="Calibri"/>
                <a:ea typeface="Calibri"/>
                <a:cs typeface="Calibri"/>
                <a:sym typeface="Calibri"/>
              </a:rPr>
              <a:t>… is </a:t>
            </a:r>
          </a:p>
          <a:p>
            <a:pPr marL="0" marR="0" lvl="0" indent="0" algn="ctr" rtl="0">
              <a:spcBef>
                <a:spcPts val="0"/>
              </a:spcBef>
              <a:buSzPct val="25000"/>
              <a:buNone/>
            </a:pPr>
            <a:r>
              <a:rPr lang="en-US" sz="2400" b="1">
                <a:solidFill>
                  <a:schemeClr val="dk1"/>
                </a:solidFill>
                <a:latin typeface="Calibri"/>
                <a:ea typeface="Calibri"/>
                <a:cs typeface="Calibri"/>
                <a:sym typeface="Calibri"/>
              </a:rPr>
              <a:t>tailored to an</a:t>
            </a:r>
          </a:p>
          <a:p>
            <a:pPr marL="0" marR="0" lvl="0" indent="0" algn="ctr" rtl="0">
              <a:spcBef>
                <a:spcPts val="0"/>
              </a:spcBef>
              <a:buSzPct val="25000"/>
              <a:buNone/>
            </a:pPr>
            <a:r>
              <a:rPr lang="en-US" sz="2400" b="1">
                <a:solidFill>
                  <a:srgbClr val="C00000"/>
                </a:solidFill>
                <a:latin typeface="Calibri"/>
                <a:ea typeface="Calibri"/>
                <a:cs typeface="Calibri"/>
                <a:sym typeface="Calibri"/>
              </a:rPr>
              <a:t>audience </a:t>
            </a:r>
          </a:p>
        </p:txBody>
      </p:sp>
      <p:sp>
        <p:nvSpPr>
          <p:cNvPr id="285" name="Shape 285"/>
          <p:cNvSpPr txBox="1"/>
          <p:nvPr/>
        </p:nvSpPr>
        <p:spPr>
          <a:xfrm>
            <a:off x="3656012" y="2168775"/>
            <a:ext cx="1828800" cy="1200329"/>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en-US" sz="2400" b="1">
                <a:solidFill>
                  <a:schemeClr val="dk1"/>
                </a:solidFill>
                <a:latin typeface="Calibri"/>
                <a:ea typeface="Calibri"/>
                <a:cs typeface="Calibri"/>
                <a:sym typeface="Calibri"/>
              </a:rPr>
              <a:t>… is </a:t>
            </a:r>
            <a:r>
              <a:rPr lang="en-US" sz="2400" b="1">
                <a:solidFill>
                  <a:srgbClr val="C00000"/>
                </a:solidFill>
                <a:latin typeface="Calibri"/>
                <a:ea typeface="Calibri"/>
                <a:cs typeface="Calibri"/>
                <a:sym typeface="Calibri"/>
              </a:rPr>
              <a:t>discipline-specific</a:t>
            </a:r>
          </a:p>
        </p:txBody>
      </p:sp>
      <p:sp>
        <p:nvSpPr>
          <p:cNvPr id="286" name="Shape 286"/>
          <p:cNvSpPr txBox="1"/>
          <p:nvPr/>
        </p:nvSpPr>
        <p:spPr>
          <a:xfrm>
            <a:off x="927100" y="2248752"/>
            <a:ext cx="1920239" cy="830996"/>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en-US" sz="2400" b="1">
                <a:solidFill>
                  <a:schemeClr val="dk1"/>
                </a:solidFill>
                <a:latin typeface="Calibri"/>
                <a:ea typeface="Calibri"/>
                <a:cs typeface="Calibri"/>
                <a:sym typeface="Calibri"/>
              </a:rPr>
              <a:t>… is a clear</a:t>
            </a:r>
          </a:p>
          <a:p>
            <a:pPr marL="0" marR="0" lvl="0" indent="0" algn="ctr" rtl="0">
              <a:spcBef>
                <a:spcPts val="0"/>
              </a:spcBef>
              <a:buSzPct val="25000"/>
              <a:buNone/>
            </a:pPr>
            <a:r>
              <a:rPr lang="en-US" sz="2400" b="1">
                <a:solidFill>
                  <a:srgbClr val="C00000"/>
                </a:solidFill>
                <a:latin typeface="Calibri"/>
                <a:ea typeface="Calibri"/>
                <a:cs typeface="Calibri"/>
                <a:sym typeface="Calibri"/>
              </a:rPr>
              <a:t>summary</a:t>
            </a:r>
          </a:p>
        </p:txBody>
      </p:sp>
      <p:sp>
        <p:nvSpPr>
          <p:cNvPr id="287" name="Shape 287"/>
          <p:cNvSpPr txBox="1"/>
          <p:nvPr/>
        </p:nvSpPr>
        <p:spPr>
          <a:xfrm>
            <a:off x="6437405" y="2150528"/>
            <a:ext cx="1828800" cy="1200329"/>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en-US" sz="2400" b="1">
                <a:solidFill>
                  <a:schemeClr val="dk1"/>
                </a:solidFill>
                <a:latin typeface="Calibri"/>
                <a:ea typeface="Calibri"/>
                <a:cs typeface="Calibri"/>
                <a:sym typeface="Calibri"/>
              </a:rPr>
              <a:t>… uses </a:t>
            </a:r>
            <a:r>
              <a:rPr lang="en-US" sz="2400" b="1">
                <a:solidFill>
                  <a:srgbClr val="C00000"/>
                </a:solidFill>
                <a:latin typeface="Calibri"/>
                <a:ea typeface="Calibri"/>
                <a:cs typeface="Calibri"/>
                <a:sym typeface="Calibri"/>
              </a:rPr>
              <a:t>keywords</a:t>
            </a:r>
            <a:r>
              <a:rPr lang="en-US" sz="2400" b="1">
                <a:solidFill>
                  <a:schemeClr val="dk1"/>
                </a:solidFill>
                <a:latin typeface="Calibri"/>
                <a:ea typeface="Calibri"/>
                <a:cs typeface="Calibri"/>
                <a:sym typeface="Calibri"/>
              </a:rPr>
              <a:t> as tags</a:t>
            </a:r>
          </a:p>
        </p:txBody>
      </p:sp>
      <p:sp>
        <p:nvSpPr>
          <p:cNvPr id="288" name="Shape 288"/>
          <p:cNvSpPr txBox="1"/>
          <p:nvPr/>
        </p:nvSpPr>
        <p:spPr>
          <a:xfrm>
            <a:off x="2240168" y="3551214"/>
            <a:ext cx="2057400" cy="1200329"/>
          </a:xfrm>
          <a:prstGeom prst="rect">
            <a:avLst/>
          </a:prstGeom>
          <a:noFill/>
          <a:ln>
            <a:noFill/>
          </a:ln>
        </p:spPr>
        <p:txBody>
          <a:bodyPr wrap="square" lIns="91425" tIns="45700" rIns="91425" bIns="45700" anchor="t" anchorCtr="0">
            <a:noAutofit/>
          </a:bodyPr>
          <a:lstStyle/>
          <a:p>
            <a:pPr marL="0" marR="0" lvl="0" indent="0" algn="ctr" rtl="0">
              <a:spcBef>
                <a:spcPts val="0"/>
              </a:spcBef>
              <a:buSzPct val="25000"/>
              <a:buNone/>
            </a:pPr>
            <a:r>
              <a:rPr lang="en-US" sz="2400" b="1">
                <a:solidFill>
                  <a:schemeClr val="dk1"/>
                </a:solidFill>
                <a:latin typeface="Calibri"/>
                <a:ea typeface="Calibri"/>
                <a:cs typeface="Calibri"/>
                <a:sym typeface="Calibri"/>
              </a:rPr>
              <a:t>… adds </a:t>
            </a:r>
          </a:p>
          <a:p>
            <a:pPr marL="0" marR="0" lvl="0" indent="0" algn="ctr" rtl="0">
              <a:spcBef>
                <a:spcPts val="0"/>
              </a:spcBef>
              <a:buSzPct val="25000"/>
              <a:buNone/>
            </a:pPr>
            <a:r>
              <a:rPr lang="en-US" sz="2400" b="1">
                <a:solidFill>
                  <a:srgbClr val="C00000"/>
                </a:solidFill>
                <a:latin typeface="Calibri"/>
                <a:ea typeface="Calibri"/>
                <a:cs typeface="Calibri"/>
                <a:sym typeface="Calibri"/>
              </a:rPr>
              <a:t>no new information</a:t>
            </a:r>
          </a:p>
        </p:txBody>
      </p:sp>
      <p:sp>
        <p:nvSpPr>
          <p:cNvPr id="289" name="Shape 289"/>
          <p:cNvSpPr txBox="1">
            <a:spLocks noGrp="1"/>
          </p:cNvSpPr>
          <p:nvPr>
            <p:ph type="title"/>
          </p:nvPr>
        </p:nvSpPr>
        <p:spPr>
          <a:xfrm>
            <a:off x="798512" y="0"/>
            <a:ext cx="7543800" cy="1450757"/>
          </a:xfrm>
          <a:prstGeom prst="rect">
            <a:avLst/>
          </a:prstGeom>
          <a:noFill/>
          <a:ln>
            <a:noFill/>
          </a:ln>
        </p:spPr>
        <p:txBody>
          <a:bodyPr wrap="square" lIns="91425" tIns="45700" rIns="91425" bIns="45700" anchor="b" anchorCtr="0">
            <a:noAutofit/>
          </a:bodyPr>
          <a:lstStyle/>
          <a:p>
            <a:pPr marL="0" marR="0" lvl="0" indent="0" algn="ctr" rtl="0">
              <a:spcBef>
                <a:spcPts val="0"/>
              </a:spcBef>
              <a:buClr>
                <a:schemeClr val="accent1"/>
              </a:buClr>
              <a:buSzPct val="25000"/>
              <a:buFont typeface="Source Sans Pro"/>
              <a:buNone/>
            </a:pPr>
            <a:r>
              <a:rPr lang="en-US" sz="4600" b="1" i="0" u="none" strike="noStrike" cap="none">
                <a:solidFill>
                  <a:schemeClr val="accent1"/>
                </a:solidFill>
                <a:ea typeface="Source Sans Pro"/>
                <a:cs typeface="Source Sans Pro"/>
                <a:sym typeface="Source Sans Pro"/>
              </a:rPr>
              <a:t>A Successful </a:t>
            </a:r>
            <a:r>
              <a:rPr lang="en-US" sz="4600" b="1" dirty="0">
                <a:solidFill>
                  <a:schemeClr val="accent1"/>
                </a:solidFill>
                <a:ea typeface="Source Sans Pro"/>
                <a:cs typeface="Source Sans Pro"/>
                <a:sym typeface="Source Sans Pro"/>
              </a:rPr>
              <a:t>A</a:t>
            </a:r>
            <a:r>
              <a:rPr lang="en-US" sz="4600" b="1" i="0" u="none" strike="noStrike" cap="none">
                <a:solidFill>
                  <a:schemeClr val="accent1"/>
                </a:solidFill>
                <a:ea typeface="Source Sans Pro"/>
                <a:cs typeface="Source Sans Pro"/>
                <a:sym typeface="Source Sans Pro"/>
              </a:rPr>
              <a:t>bstract</a:t>
            </a:r>
            <a:r>
              <a:rPr lang="en-US" sz="4600" b="1" i="0" u="none" strike="noStrike" cap="none" dirty="0">
                <a:solidFill>
                  <a:schemeClr val="accent1"/>
                </a:solidFill>
                <a:ea typeface="Source Sans Pro"/>
                <a:cs typeface="Source Sans Pro"/>
                <a:sym typeface="Source Sans Pro"/>
              </a:rPr>
              <a:t>…</a:t>
            </a:r>
          </a:p>
        </p:txBody>
      </p:sp>
      <p:sp>
        <p:nvSpPr>
          <p:cNvPr id="290" name="Shape 290"/>
          <p:cNvSpPr txBox="1">
            <a:spLocks noGrp="1"/>
          </p:cNvSpPr>
          <p:nvPr>
            <p:ph type="sldNum" sz="quarter" idx="12"/>
          </p:nvPr>
        </p:nvSpPr>
        <p:spPr>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3600">
                <a:solidFill>
                  <a:schemeClr val="lt1"/>
                </a:solidFill>
                <a:latin typeface="Source Sans Pro"/>
                <a:ea typeface="Source Sans Pro"/>
                <a:cs typeface="Source Sans Pro"/>
                <a:sym typeface="Source Sans Pro"/>
              </a:rPr>
              <a:t>5</a:t>
            </a:fld>
            <a:endParaRPr lang="en-US" sz="3600">
              <a:solidFill>
                <a:schemeClr val="lt1"/>
              </a:solidFill>
              <a:latin typeface="Source Sans Pro"/>
              <a:ea typeface="Source Sans Pro"/>
              <a:cs typeface="Source Sans Pro"/>
              <a:sym typeface="Source Sans Pr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86"/>
                                        </p:tgtEl>
                                        <p:attrNameLst>
                                          <p:attrName>style.visibility</p:attrName>
                                        </p:attrNameLst>
                                      </p:cBhvr>
                                      <p:to>
                                        <p:strVal val="visible"/>
                                      </p:to>
                                    </p:set>
                                    <p:anim calcmode="lin" valueType="num">
                                      <p:cBhvr additive="base">
                                        <p:cTn id="7" dur="500"/>
                                        <p:tgtEl>
                                          <p:spTgt spid="286"/>
                                        </p:tgtEl>
                                        <p:attrNameLst>
                                          <p:attrName>ppt_w</p:attrName>
                                        </p:attrNameLst>
                                      </p:cBhvr>
                                      <p:tavLst>
                                        <p:tav tm="0">
                                          <p:val>
                                            <p:strVal val="0"/>
                                          </p:val>
                                        </p:tav>
                                        <p:tav tm="100000">
                                          <p:val>
                                            <p:strVal val="#ppt_w"/>
                                          </p:val>
                                        </p:tav>
                                      </p:tavLst>
                                    </p:anim>
                                    <p:anim calcmode="lin" valueType="num">
                                      <p:cBhvr additive="base">
                                        <p:cTn id="8" dur="500"/>
                                        <p:tgtEl>
                                          <p:spTgt spid="286"/>
                                        </p:tgtEl>
                                        <p:attrNameLst>
                                          <p:attrName>ppt_h</p:attrName>
                                        </p:attrNameLst>
                                      </p:cBhvr>
                                      <p:tavLst>
                                        <p:tav tm="0">
                                          <p:val>
                                            <p:str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288"/>
                                        </p:tgtEl>
                                        <p:attrNameLst>
                                          <p:attrName>style.visibility</p:attrName>
                                        </p:attrNameLst>
                                      </p:cBhvr>
                                      <p:to>
                                        <p:strVal val="visible"/>
                                      </p:to>
                                    </p:set>
                                    <p:anim calcmode="lin" valueType="num">
                                      <p:cBhvr additive="base">
                                        <p:cTn id="13" dur="500"/>
                                        <p:tgtEl>
                                          <p:spTgt spid="288"/>
                                        </p:tgtEl>
                                        <p:attrNameLst>
                                          <p:attrName>ppt_w</p:attrName>
                                        </p:attrNameLst>
                                      </p:cBhvr>
                                      <p:tavLst>
                                        <p:tav tm="0">
                                          <p:val>
                                            <p:strVal val="0"/>
                                          </p:val>
                                        </p:tav>
                                        <p:tav tm="100000">
                                          <p:val>
                                            <p:strVal val="#ppt_w"/>
                                          </p:val>
                                        </p:tav>
                                      </p:tavLst>
                                    </p:anim>
                                    <p:anim calcmode="lin" valueType="num">
                                      <p:cBhvr additive="base">
                                        <p:cTn id="14" dur="500"/>
                                        <p:tgtEl>
                                          <p:spTgt spid="288"/>
                                        </p:tgtEl>
                                        <p:attrNameLst>
                                          <p:attrName>ppt_h</p:attrName>
                                        </p:attrNameLst>
                                      </p:cBhvr>
                                      <p:tavLst>
                                        <p:tav tm="0">
                                          <p:val>
                                            <p:str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nodeType="clickEffect">
                                  <p:stCondLst>
                                    <p:cond delay="0"/>
                                  </p:stCondLst>
                                  <p:childTnLst>
                                    <p:set>
                                      <p:cBhvr>
                                        <p:cTn id="18" dur="1" fill="hold">
                                          <p:stCondLst>
                                            <p:cond delay="0"/>
                                          </p:stCondLst>
                                        </p:cTn>
                                        <p:tgtEl>
                                          <p:spTgt spid="285"/>
                                        </p:tgtEl>
                                        <p:attrNameLst>
                                          <p:attrName>style.visibility</p:attrName>
                                        </p:attrNameLst>
                                      </p:cBhvr>
                                      <p:to>
                                        <p:strVal val="visible"/>
                                      </p:to>
                                    </p:set>
                                    <p:anim calcmode="lin" valueType="num">
                                      <p:cBhvr additive="base">
                                        <p:cTn id="19" dur="500"/>
                                        <p:tgtEl>
                                          <p:spTgt spid="285"/>
                                        </p:tgtEl>
                                        <p:attrNameLst>
                                          <p:attrName>ppt_w</p:attrName>
                                        </p:attrNameLst>
                                      </p:cBhvr>
                                      <p:tavLst>
                                        <p:tav tm="0">
                                          <p:val>
                                            <p:strVal val="0"/>
                                          </p:val>
                                        </p:tav>
                                        <p:tav tm="100000">
                                          <p:val>
                                            <p:strVal val="#ppt_w"/>
                                          </p:val>
                                        </p:tav>
                                      </p:tavLst>
                                    </p:anim>
                                    <p:anim calcmode="lin" valueType="num">
                                      <p:cBhvr additive="base">
                                        <p:cTn id="20" dur="500"/>
                                        <p:tgtEl>
                                          <p:spTgt spid="285"/>
                                        </p:tgtEl>
                                        <p:attrNameLst>
                                          <p:attrName>ppt_h</p:attrName>
                                        </p:attrNameLst>
                                      </p:cBhvr>
                                      <p:tavLst>
                                        <p:tav tm="0">
                                          <p:val>
                                            <p:str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284"/>
                                        </p:tgtEl>
                                        <p:attrNameLst>
                                          <p:attrName>style.visibility</p:attrName>
                                        </p:attrNameLst>
                                      </p:cBhvr>
                                      <p:to>
                                        <p:strVal val="visible"/>
                                      </p:to>
                                    </p:set>
                                    <p:anim calcmode="lin" valueType="num">
                                      <p:cBhvr additive="base">
                                        <p:cTn id="25" dur="500"/>
                                        <p:tgtEl>
                                          <p:spTgt spid="284"/>
                                        </p:tgtEl>
                                        <p:attrNameLst>
                                          <p:attrName>ppt_w</p:attrName>
                                        </p:attrNameLst>
                                      </p:cBhvr>
                                      <p:tavLst>
                                        <p:tav tm="0">
                                          <p:val>
                                            <p:strVal val="0"/>
                                          </p:val>
                                        </p:tav>
                                        <p:tav tm="100000">
                                          <p:val>
                                            <p:strVal val="#ppt_w"/>
                                          </p:val>
                                        </p:tav>
                                      </p:tavLst>
                                    </p:anim>
                                    <p:anim calcmode="lin" valueType="num">
                                      <p:cBhvr additive="base">
                                        <p:cTn id="26" dur="500"/>
                                        <p:tgtEl>
                                          <p:spTgt spid="284"/>
                                        </p:tgtEl>
                                        <p:attrNameLst>
                                          <p:attrName>ppt_h</p:attrName>
                                        </p:attrNameLst>
                                      </p:cBhvr>
                                      <p:tavLst>
                                        <p:tav tm="0">
                                          <p:val>
                                            <p:str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287"/>
                                        </p:tgtEl>
                                        <p:attrNameLst>
                                          <p:attrName>style.visibility</p:attrName>
                                        </p:attrNameLst>
                                      </p:cBhvr>
                                      <p:to>
                                        <p:strVal val="visible"/>
                                      </p:to>
                                    </p:set>
                                    <p:anim calcmode="lin" valueType="num">
                                      <p:cBhvr additive="base">
                                        <p:cTn id="31" dur="500"/>
                                        <p:tgtEl>
                                          <p:spTgt spid="287"/>
                                        </p:tgtEl>
                                        <p:attrNameLst>
                                          <p:attrName>ppt_w</p:attrName>
                                        </p:attrNameLst>
                                      </p:cBhvr>
                                      <p:tavLst>
                                        <p:tav tm="0">
                                          <p:val>
                                            <p:strVal val="0"/>
                                          </p:val>
                                        </p:tav>
                                        <p:tav tm="100000">
                                          <p:val>
                                            <p:strVal val="#ppt_w"/>
                                          </p:val>
                                        </p:tav>
                                      </p:tavLst>
                                    </p:anim>
                                    <p:anim calcmode="lin" valueType="num">
                                      <p:cBhvr additive="base">
                                        <p:cTn id="32" dur="500"/>
                                        <p:tgtEl>
                                          <p:spTgt spid="287"/>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454273" y="213432"/>
            <a:ext cx="8042276" cy="1336956"/>
          </a:xfrm>
          <a:prstGeom prst="rect">
            <a:avLst/>
          </a:prstGeom>
          <a:noFill/>
          <a:ln>
            <a:noFill/>
          </a:ln>
        </p:spPr>
        <p:txBody>
          <a:bodyPr wrap="square" lIns="91425" tIns="45700" rIns="91425" bIns="45700" anchor="b" anchorCtr="0">
            <a:noAutofit/>
          </a:bodyPr>
          <a:lstStyle/>
          <a:p>
            <a:pPr marL="0" marR="0" lvl="0" indent="0" algn="ctr" rtl="0">
              <a:spcBef>
                <a:spcPts val="0"/>
              </a:spcBef>
              <a:buClr>
                <a:schemeClr val="accent1"/>
              </a:buClr>
              <a:buSzPct val="25000"/>
              <a:buFont typeface="Source Sans Pro"/>
              <a:buNone/>
            </a:pPr>
            <a:r>
              <a:rPr lang="en-US" sz="4600" b="1" i="0" u="none" strike="noStrike" cap="none" dirty="0">
                <a:solidFill>
                  <a:schemeClr val="accent1"/>
                </a:solidFill>
                <a:ea typeface="Source Sans Pro"/>
                <a:cs typeface="Source Sans Pro"/>
                <a:sym typeface="Source Sans Pro"/>
              </a:rPr>
              <a:t>Thank You!</a:t>
            </a:r>
          </a:p>
        </p:txBody>
      </p:sp>
      <p:sp>
        <p:nvSpPr>
          <p:cNvPr id="297" name="Shape 297"/>
          <p:cNvSpPr txBox="1">
            <a:spLocks noGrp="1"/>
          </p:cNvSpPr>
          <p:nvPr>
            <p:ph idx="1"/>
          </p:nvPr>
        </p:nvSpPr>
        <p:spPr>
          <a:xfrm>
            <a:off x="783028" y="1845734"/>
            <a:ext cx="7703522" cy="4023360"/>
          </a:xfrm>
          <a:prstGeom prst="rect">
            <a:avLst/>
          </a:prstGeom>
          <a:noFill/>
          <a:ln>
            <a:noFill/>
          </a:ln>
        </p:spPr>
        <p:txBody>
          <a:bodyPr wrap="square" lIns="91425" tIns="45700" rIns="91425" bIns="45700" anchor="t" anchorCtr="0">
            <a:noAutofit/>
          </a:bodyPr>
          <a:lstStyle/>
          <a:p>
            <a:pPr marL="349250" marR="0" lvl="0" indent="-349250" algn="l" rtl="0">
              <a:spcBef>
                <a:spcPts val="0"/>
              </a:spcBef>
              <a:spcAft>
                <a:spcPts val="0"/>
              </a:spcAft>
              <a:buClr>
                <a:srgbClr val="6DB7D7"/>
              </a:buClr>
              <a:buSzPct val="110000"/>
              <a:buFont typeface="Noto Sans Symbols"/>
              <a:buNone/>
            </a:pPr>
            <a:endParaRPr sz="2400" b="0" i="0" u="none" strike="noStrike" cap="none" dirty="0">
              <a:solidFill>
                <a:srgbClr val="595959"/>
              </a:solidFill>
              <a:latin typeface="Source Sans Pro"/>
              <a:ea typeface="Source Sans Pro"/>
              <a:cs typeface="Source Sans Pro"/>
              <a:sym typeface="Source Sans Pro"/>
            </a:endParaRPr>
          </a:p>
          <a:p>
            <a:pPr marL="349250" marR="0" lvl="0" indent="-349250" algn="l" rtl="0">
              <a:spcBef>
                <a:spcPts val="2000"/>
              </a:spcBef>
              <a:spcAft>
                <a:spcPts val="0"/>
              </a:spcAft>
              <a:buClr>
                <a:srgbClr val="6DB7D7"/>
              </a:buClr>
              <a:buSzPct val="110000"/>
              <a:buFont typeface="Noto Sans Symbols"/>
              <a:buNone/>
            </a:pPr>
            <a:endParaRPr sz="2400" b="0" i="0" u="none" strike="noStrike" cap="none" dirty="0">
              <a:solidFill>
                <a:srgbClr val="595959"/>
              </a:solidFill>
              <a:latin typeface="Source Sans Pro"/>
              <a:ea typeface="Source Sans Pro"/>
              <a:cs typeface="Source Sans Pro"/>
              <a:sym typeface="Source Sans Pro"/>
            </a:endParaRPr>
          </a:p>
          <a:p>
            <a:pPr marL="0" marR="0" lvl="0" indent="0" algn="l" rtl="0">
              <a:spcBef>
                <a:spcPts val="2000"/>
              </a:spcBef>
              <a:spcAft>
                <a:spcPts val="0"/>
              </a:spcAft>
              <a:buClr>
                <a:srgbClr val="6DB7D7"/>
              </a:buClr>
              <a:buSzPct val="25000"/>
              <a:buFont typeface="Noto Sans Symbols"/>
              <a:buNone/>
            </a:pPr>
            <a:r>
              <a:rPr lang="en-US" sz="2400" b="0" i="0" u="none" strike="noStrike" cap="none" dirty="0">
                <a:solidFill>
                  <a:srgbClr val="595959"/>
                </a:solidFill>
                <a:ea typeface="Source Sans Pro"/>
                <a:cs typeface="Source Sans Pro"/>
                <a:sym typeface="Source Sans Pro"/>
              </a:rPr>
              <a:t>If you have any further questions, feel free to contact</a:t>
            </a:r>
            <a:r>
              <a:rPr lang="en-US" sz="2400" dirty="0">
                <a:solidFill>
                  <a:srgbClr val="595959"/>
                </a:solidFill>
                <a:ea typeface="Source Sans Pro"/>
                <a:cs typeface="Source Sans Pro"/>
                <a:sym typeface="Source Sans Pro"/>
              </a:rPr>
              <a:t> us or visit our website below:</a:t>
            </a:r>
            <a:endParaRPr lang="en-US" dirty="0">
              <a:cs typeface="Calibri"/>
            </a:endParaRPr>
          </a:p>
          <a:p>
            <a:pPr marL="0" marR="0" indent="0" algn="l">
              <a:spcBef>
                <a:spcPts val="2000"/>
              </a:spcBef>
              <a:spcAft>
                <a:spcPts val="0"/>
              </a:spcAft>
              <a:buClr>
                <a:srgbClr val="205C77"/>
              </a:buClr>
              <a:buSzPct val="25000"/>
              <a:buFont typeface="Noto Sans Symbols"/>
              <a:buNone/>
            </a:pPr>
            <a:r>
              <a:rPr lang="en-US" sz="2200" dirty="0">
                <a:solidFill>
                  <a:srgbClr val="404040"/>
                </a:solidFill>
                <a:latin typeface="Source Sans Pro"/>
                <a:ea typeface="Source Sans Pro"/>
                <a:hlinkClick r:id="rId3"/>
              </a:rPr>
              <a:t>https://openlab.citytech.cuny.edu/writingacrossthecurriculum/</a:t>
            </a:r>
            <a:endParaRPr>
              <a:cs typeface="Calibri"/>
            </a:endParaRPr>
          </a:p>
          <a:p>
            <a:pPr marL="349250" marR="0" lvl="1" indent="-6350" algn="l">
              <a:spcBef>
                <a:spcPts val="600"/>
              </a:spcBef>
              <a:spcAft>
                <a:spcPts val="0"/>
              </a:spcAft>
              <a:buClr>
                <a:srgbClr val="6DB7D7"/>
              </a:buClr>
              <a:buSzPct val="110000"/>
              <a:buFont typeface="Calibri" pitchFamily="34" charset="0"/>
              <a:buNone/>
            </a:pPr>
            <a:endParaRPr lang="en-US" sz="2200" b="0" i="0" u="none" strike="noStrike" cap="none" dirty="0">
              <a:solidFill>
                <a:srgbClr val="404040"/>
              </a:solidFill>
              <a:latin typeface="Source Sans Pro"/>
              <a:ea typeface="Source Sans Pro"/>
              <a:cs typeface="Source Sans Pro"/>
            </a:endParaRPr>
          </a:p>
          <a:p>
            <a:pPr marL="349250" indent="-349250">
              <a:spcBef>
                <a:spcPts val="2000"/>
              </a:spcBef>
              <a:buClr>
                <a:srgbClr val="6DB7D7"/>
              </a:buClr>
              <a:buSzPct val="110000"/>
              <a:buFont typeface="Noto Sans Symbols"/>
              <a:buNone/>
            </a:pPr>
            <a:endParaRPr lang="en-US" sz="2400" dirty="0">
              <a:solidFill>
                <a:srgbClr val="595959"/>
              </a:solidFill>
              <a:latin typeface="Source Sans Pro"/>
              <a:ea typeface="Source Sans Pro"/>
              <a:cs typeface="Source Sans Pro"/>
            </a:endParaRPr>
          </a:p>
        </p:txBody>
      </p:sp>
      <p:sp>
        <p:nvSpPr>
          <p:cNvPr id="298" name="Shape 298"/>
          <p:cNvSpPr txBox="1">
            <a:spLocks noGrp="1"/>
          </p:cNvSpPr>
          <p:nvPr>
            <p:ph type="sldNum" sz="quarter" idx="12"/>
          </p:nvPr>
        </p:nvSpPr>
        <p:spPr>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3600">
                <a:solidFill>
                  <a:schemeClr val="lt1"/>
                </a:solidFill>
                <a:latin typeface="Source Sans Pro"/>
                <a:ea typeface="Source Sans Pro"/>
                <a:cs typeface="Source Sans Pro"/>
                <a:sym typeface="Source Sans Pro"/>
              </a:rPr>
              <a:t>6</a:t>
            </a:fld>
            <a:endParaRPr lang="en-US" sz="3600">
              <a:solidFill>
                <a:schemeClr val="lt1"/>
              </a:solidFill>
              <a:latin typeface="Source Sans Pro"/>
              <a:ea typeface="Source Sans Pro"/>
              <a:cs typeface="Source Sans Pro"/>
              <a:sym typeface="Source Sans Pro"/>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53</TotalTime>
  <Words>380</Words>
  <Application>Microsoft Office PowerPoint</Application>
  <PresentationFormat>On-screen Show (4:3)</PresentationFormat>
  <Paragraphs>69</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Noto Sans Symbols</vt:lpstr>
      <vt:lpstr>Source Sans Pro</vt:lpstr>
      <vt:lpstr>Retrospect</vt:lpstr>
      <vt:lpstr>Advanced Abstract Workshop </vt:lpstr>
      <vt:lpstr>What is an Abstract?</vt:lpstr>
      <vt:lpstr>PowerPoint Presentation</vt:lpstr>
      <vt:lpstr>Sample Abstract 1</vt:lpstr>
      <vt:lpstr>A Successful Abstract…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Abstracts for Research Projects</dc:title>
  <dc:creator>Faculty</dc:creator>
  <cp:lastModifiedBy>Soo_Hoo, Anna</cp:lastModifiedBy>
  <cp:revision>164</cp:revision>
  <dcterms:modified xsi:type="dcterms:W3CDTF">2019-03-17T23:11:59Z</dcterms:modified>
</cp:coreProperties>
</file>