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0" r:id="rId4"/>
    <p:sldId id="266" r:id="rId5"/>
    <p:sldId id="281" r:id="rId6"/>
    <p:sldId id="267" r:id="rId7"/>
    <p:sldId id="268" r:id="rId8"/>
    <p:sldId id="269" r:id="rId9"/>
    <p:sldId id="272" r:id="rId10"/>
    <p:sldId id="274" r:id="rId11"/>
    <p:sldId id="262" r:id="rId12"/>
    <p:sldId id="263" r:id="rId13"/>
    <p:sldId id="275" r:id="rId14"/>
    <p:sldId id="276" r:id="rId15"/>
    <p:sldId id="264" r:id="rId16"/>
    <p:sldId id="282" r:id="rId17"/>
    <p:sldId id="280" r:id="rId18"/>
    <p:sldId id="271" r:id="rId19"/>
    <p:sldId id="259" r:id="rId20"/>
    <p:sldId id="273" r:id="rId21"/>
    <p:sldId id="270" r:id="rId22"/>
    <p:sldId id="26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82A92-886F-9897-BCC7-7A49413D6425}" v="86" dt="2019-02-21T17:10:37.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461724a9449b7d9228ddc7bb12c2825d339e8dae1e3f101ece8a7f884257f6d6::" providerId="AD" clId="Web-{8B484332-8720-0835-1095-DCD3ACF43396}"/>
    <pc:docChg chg="addSld delSld modSld">
      <pc:chgData name="Guest User" userId="S::urn:spo:anon#461724a9449b7d9228ddc7bb12c2825d339e8dae1e3f101ece8a7f884257f6d6::" providerId="AD" clId="Web-{8B484332-8720-0835-1095-DCD3ACF43396}" dt="2019-02-21T17:33:47.238" v="746"/>
      <pc:docMkLst>
        <pc:docMk/>
      </pc:docMkLst>
      <pc:sldChg chg="del">
        <pc:chgData name="Guest User" userId="S::urn:spo:anon#461724a9449b7d9228ddc7bb12c2825d339e8dae1e3f101ece8a7f884257f6d6::" providerId="AD" clId="Web-{8B484332-8720-0835-1095-DCD3ACF43396}" dt="2019-02-21T17:33:47.238" v="746"/>
        <pc:sldMkLst>
          <pc:docMk/>
          <pc:sldMk cId="1256416523" sldId="278"/>
        </pc:sldMkLst>
      </pc:sldChg>
      <pc:sldChg chg="modSp new">
        <pc:chgData name="Guest User" userId="S::urn:spo:anon#461724a9449b7d9228ddc7bb12c2825d339e8dae1e3f101ece8a7f884257f6d6::" providerId="AD" clId="Web-{8B484332-8720-0835-1095-DCD3ACF43396}" dt="2019-02-21T17:33:45.144" v="744" actId="20577"/>
        <pc:sldMkLst>
          <pc:docMk/>
          <pc:sldMk cId="2958074216" sldId="282"/>
        </pc:sldMkLst>
        <pc:spChg chg="mod">
          <ac:chgData name="Guest User" userId="S::urn:spo:anon#461724a9449b7d9228ddc7bb12c2825d339e8dae1e3f101ece8a7f884257f6d6::" providerId="AD" clId="Web-{8B484332-8720-0835-1095-DCD3ACF43396}" dt="2019-02-21T17:21:55.435" v="40" actId="20577"/>
          <ac:spMkLst>
            <pc:docMk/>
            <pc:sldMk cId="2958074216" sldId="282"/>
            <ac:spMk id="2" creationId="{87491D5B-B311-4E58-8368-612DCA3834CF}"/>
          </ac:spMkLst>
        </pc:spChg>
        <pc:spChg chg="mod">
          <ac:chgData name="Guest User" userId="S::urn:spo:anon#461724a9449b7d9228ddc7bb12c2825d339e8dae1e3f101ece8a7f884257f6d6::" providerId="AD" clId="Web-{8B484332-8720-0835-1095-DCD3ACF43396}" dt="2019-02-21T17:33:45.144" v="744" actId="20577"/>
          <ac:spMkLst>
            <pc:docMk/>
            <pc:sldMk cId="2958074216" sldId="282"/>
            <ac:spMk id="3" creationId="{DFBEABA1-B42B-46A2-AE22-C969002EC593}"/>
          </ac:spMkLst>
        </pc:spChg>
      </pc:sldChg>
    </pc:docChg>
  </pc:docChgLst>
  <pc:docChgLst>
    <pc:chgData name="Guest User" userId="S::urn:spo:anon#461724a9449b7d9228ddc7bb12c2825d339e8dae1e3f101ece8a7f884257f6d6::" providerId="AD" clId="Web-{C086C2DB-FEF4-46CD-4723-A5139368D110}"/>
    <pc:docChg chg="modSld">
      <pc:chgData name="Guest User" userId="S::urn:spo:anon#461724a9449b7d9228ddc7bb12c2825d339e8dae1e3f101ece8a7f884257f6d6::" providerId="AD" clId="Web-{C086C2DB-FEF4-46CD-4723-A5139368D110}" dt="2019-02-14T16:45:38.225" v="20" actId="20577"/>
      <pc:docMkLst>
        <pc:docMk/>
      </pc:docMkLst>
      <pc:sldChg chg="modSp">
        <pc:chgData name="Guest User" userId="S::urn:spo:anon#461724a9449b7d9228ddc7bb12c2825d339e8dae1e3f101ece8a7f884257f6d6::" providerId="AD" clId="Web-{C086C2DB-FEF4-46CD-4723-A5139368D110}" dt="2019-02-14T16:45:38.225" v="19" actId="20577"/>
        <pc:sldMkLst>
          <pc:docMk/>
          <pc:sldMk cId="120106941" sldId="256"/>
        </pc:sldMkLst>
        <pc:spChg chg="mod">
          <ac:chgData name="Guest User" userId="S::urn:spo:anon#461724a9449b7d9228ddc7bb12c2825d339e8dae1e3f101ece8a7f884257f6d6::" providerId="AD" clId="Web-{C086C2DB-FEF4-46CD-4723-A5139368D110}" dt="2019-02-14T16:45:38.225" v="19" actId="20577"/>
          <ac:spMkLst>
            <pc:docMk/>
            <pc:sldMk cId="120106941" sldId="256"/>
            <ac:spMk id="2" creationId="{00000000-0000-0000-0000-000000000000}"/>
          </ac:spMkLst>
        </pc:spChg>
        <pc:spChg chg="mod">
          <ac:chgData name="Guest User" userId="S::urn:spo:anon#461724a9449b7d9228ddc7bb12c2825d339e8dae1e3f101ece8a7f884257f6d6::" providerId="AD" clId="Web-{C086C2DB-FEF4-46CD-4723-A5139368D110}" dt="2019-02-14T16:27:39.785" v="0" actId="20577"/>
          <ac:spMkLst>
            <pc:docMk/>
            <pc:sldMk cId="120106941" sldId="256"/>
            <ac:spMk id="3" creationId="{00000000-0000-0000-0000-000000000000}"/>
          </ac:spMkLst>
        </pc:spChg>
      </pc:sldChg>
    </pc:docChg>
  </pc:docChgLst>
  <pc:docChgLst>
    <pc:chgData name="Samar.Elhitti15" userId="S::samar.elhitti15@login.cuny.edu::a75dc1e4-17ed-449b-842d-850d4f3628c4" providerId="AD" clId="Web-{99E07E1C-2BEF-5429-BEAE-C4D8CEE51346}"/>
    <pc:docChg chg="addSld">
      <pc:chgData name="Samar.Elhitti15" userId="S::samar.elhitti15@login.cuny.edu::a75dc1e4-17ed-449b-842d-850d4f3628c4" providerId="AD" clId="Web-{99E07E1C-2BEF-5429-BEAE-C4D8CEE51346}" dt="2019-02-07T17:22:45.215" v="0"/>
      <pc:docMkLst>
        <pc:docMk/>
      </pc:docMkLst>
      <pc:sldChg chg="new">
        <pc:chgData name="Samar.Elhitti15" userId="S::samar.elhitti15@login.cuny.edu::a75dc1e4-17ed-449b-842d-850d4f3628c4" providerId="AD" clId="Web-{99E07E1C-2BEF-5429-BEAE-C4D8CEE51346}" dt="2019-02-07T17:22:45.215" v="0"/>
        <pc:sldMkLst>
          <pc:docMk/>
          <pc:sldMk cId="1676569274" sldId="282"/>
        </pc:sldMkLst>
      </pc:sldChg>
    </pc:docChg>
  </pc:docChgLst>
  <pc:docChgLst>
    <pc:chgData name="Guest User" userId="S::urn:spo:anon#461724a9449b7d9228ddc7bb12c2825d339e8dae1e3f101ece8a7f884257f6d6::" providerId="AD" clId="Web-{1EDE251F-2A2E-4589-8F0B-A70C36D93779}"/>
    <pc:docChg chg="delSld">
      <pc:chgData name="Guest User" userId="S::urn:spo:anon#461724a9449b7d9228ddc7bb12c2825d339e8dae1e3f101ece8a7f884257f6d6::" providerId="AD" clId="Web-{1EDE251F-2A2E-4589-8F0B-A70C36D93779}" dt="2019-02-19T21:15:14.912" v="0"/>
      <pc:docMkLst>
        <pc:docMk/>
      </pc:docMkLst>
      <pc:sldChg chg="del">
        <pc:chgData name="Guest User" userId="S::urn:spo:anon#461724a9449b7d9228ddc7bb12c2825d339e8dae1e3f101ece8a7f884257f6d6::" providerId="AD" clId="Web-{1EDE251F-2A2E-4589-8F0B-A70C36D93779}" dt="2019-02-19T21:15:14.912" v="0"/>
        <pc:sldMkLst>
          <pc:docMk/>
          <pc:sldMk cId="1676569274" sldId="282"/>
        </pc:sldMkLst>
      </pc:sldChg>
    </pc:docChg>
  </pc:docChgLst>
  <pc:docChgLst>
    <pc:chgData name="Samar.Elhitti15" userId="S::samar.elhitti15@login.cuny.edu::a75dc1e4-17ed-449b-842d-850d4f3628c4" providerId="AD" clId="Web-{87882A92-886F-9897-BCC7-7A49413D6425}"/>
    <pc:docChg chg="addSld delSld modSld sldOrd">
      <pc:chgData name="Samar.Elhitti15" userId="S::samar.elhitti15@login.cuny.edu::a75dc1e4-17ed-449b-842d-850d4f3628c4" providerId="AD" clId="Web-{87882A92-886F-9897-BCC7-7A49413D6425}" dt="2019-02-21T17:10:41.673" v="114" actId="20577"/>
      <pc:docMkLst>
        <pc:docMk/>
      </pc:docMkLst>
      <pc:sldChg chg="modSp">
        <pc:chgData name="Samar.Elhitti15" userId="S::samar.elhitti15@login.cuny.edu::a75dc1e4-17ed-449b-842d-850d4f3628c4" providerId="AD" clId="Web-{87882A92-886F-9897-BCC7-7A49413D6425}" dt="2019-02-21T16:56:22.436" v="22" actId="20577"/>
        <pc:sldMkLst>
          <pc:docMk/>
          <pc:sldMk cId="214539454" sldId="259"/>
        </pc:sldMkLst>
        <pc:spChg chg="mod">
          <ac:chgData name="Samar.Elhitti15" userId="S::samar.elhitti15@login.cuny.edu::a75dc1e4-17ed-449b-842d-850d4f3628c4" providerId="AD" clId="Web-{87882A92-886F-9897-BCC7-7A49413D6425}" dt="2019-02-21T16:56:22.436" v="22" actId="20577"/>
          <ac:spMkLst>
            <pc:docMk/>
            <pc:sldMk cId="214539454" sldId="259"/>
            <ac:spMk id="3" creationId="{00000000-0000-0000-0000-000000000000}"/>
          </ac:spMkLst>
        </pc:spChg>
      </pc:sldChg>
      <pc:sldChg chg="modSp mod modClrScheme chgLayout">
        <pc:chgData name="Samar.Elhitti15" userId="S::samar.elhitti15@login.cuny.edu::a75dc1e4-17ed-449b-842d-850d4f3628c4" providerId="AD" clId="Web-{87882A92-886F-9897-BCC7-7A49413D6425}" dt="2019-02-21T17:10:37.814" v="112" actId="20577"/>
        <pc:sldMkLst>
          <pc:docMk/>
          <pc:sldMk cId="1423946489" sldId="261"/>
        </pc:sldMkLst>
        <pc:spChg chg="mod ord">
          <ac:chgData name="Samar.Elhitti15" userId="S::samar.elhitti15@login.cuny.edu::a75dc1e4-17ed-449b-842d-850d4f3628c4" providerId="AD" clId="Web-{87882A92-886F-9897-BCC7-7A49413D6425}" dt="2019-02-21T17:10:15.750" v="111"/>
          <ac:spMkLst>
            <pc:docMk/>
            <pc:sldMk cId="1423946489" sldId="261"/>
            <ac:spMk id="2" creationId="{00000000-0000-0000-0000-000000000000}"/>
          </ac:spMkLst>
        </pc:spChg>
        <pc:spChg chg="mod ord">
          <ac:chgData name="Samar.Elhitti15" userId="S::samar.elhitti15@login.cuny.edu::a75dc1e4-17ed-449b-842d-850d4f3628c4" providerId="AD" clId="Web-{87882A92-886F-9897-BCC7-7A49413D6425}" dt="2019-02-21T17:10:37.814" v="112" actId="20577"/>
          <ac:spMkLst>
            <pc:docMk/>
            <pc:sldMk cId="1423946489" sldId="261"/>
            <ac:spMk id="3" creationId="{00000000-0000-0000-0000-000000000000}"/>
          </ac:spMkLst>
        </pc:spChg>
      </pc:sldChg>
      <pc:sldChg chg="ord">
        <pc:chgData name="Samar.Elhitti15" userId="S::samar.elhitti15@login.cuny.edu::a75dc1e4-17ed-449b-842d-850d4f3628c4" providerId="AD" clId="Web-{87882A92-886F-9897-BCC7-7A49413D6425}" dt="2019-02-21T17:04:44.893" v="105"/>
        <pc:sldMkLst>
          <pc:docMk/>
          <pc:sldMk cId="256352519" sldId="270"/>
        </pc:sldMkLst>
      </pc:sldChg>
      <pc:sldChg chg="modSp">
        <pc:chgData name="Samar.Elhitti15" userId="S::samar.elhitti15@login.cuny.edu::a75dc1e4-17ed-449b-842d-850d4f3628c4" providerId="AD" clId="Web-{87882A92-886F-9897-BCC7-7A49413D6425}" dt="2019-02-21T16:54:57.573" v="11" actId="20577"/>
        <pc:sldMkLst>
          <pc:docMk/>
          <pc:sldMk cId="1847546820" sldId="271"/>
        </pc:sldMkLst>
        <pc:spChg chg="mod">
          <ac:chgData name="Samar.Elhitti15" userId="S::samar.elhitti15@login.cuny.edu::a75dc1e4-17ed-449b-842d-850d4f3628c4" providerId="AD" clId="Web-{87882A92-886F-9897-BCC7-7A49413D6425}" dt="2019-02-21T16:54:57.573" v="11" actId="20577"/>
          <ac:spMkLst>
            <pc:docMk/>
            <pc:sldMk cId="1847546820" sldId="271"/>
            <ac:spMk id="3" creationId="{00000000-0000-0000-0000-000000000000}"/>
          </ac:spMkLst>
        </pc:spChg>
      </pc:sldChg>
      <pc:sldChg chg="addSp modSp">
        <pc:chgData name="Samar.Elhitti15" userId="S::samar.elhitti15@login.cuny.edu::a75dc1e4-17ed-449b-842d-850d4f3628c4" providerId="AD" clId="Web-{87882A92-886F-9897-BCC7-7A49413D6425}" dt="2019-02-21T17:03:02.920" v="90" actId="20577"/>
        <pc:sldMkLst>
          <pc:docMk/>
          <pc:sldMk cId="1979662848" sldId="273"/>
        </pc:sldMkLst>
        <pc:spChg chg="add mod">
          <ac:chgData name="Samar.Elhitti15" userId="S::samar.elhitti15@login.cuny.edu::a75dc1e4-17ed-449b-842d-850d4f3628c4" providerId="AD" clId="Web-{87882A92-886F-9897-BCC7-7A49413D6425}" dt="2019-02-21T17:03:02.920" v="90" actId="20577"/>
          <ac:spMkLst>
            <pc:docMk/>
            <pc:sldMk cId="1979662848" sldId="273"/>
            <ac:spMk id="2" creationId="{A783754A-EDE9-4323-91A2-56E03BAF4BF8}"/>
          </ac:spMkLst>
        </pc:spChg>
      </pc:sldChg>
      <pc:sldChg chg="addSp modSp">
        <pc:chgData name="Samar.Elhitti15" userId="S::samar.elhitti15@login.cuny.edu::a75dc1e4-17ed-449b-842d-850d4f3628c4" providerId="AD" clId="Web-{87882A92-886F-9897-BCC7-7A49413D6425}" dt="2019-02-21T16:41:56.761" v="7" actId="14100"/>
        <pc:sldMkLst>
          <pc:docMk/>
          <pc:sldMk cId="1085429779" sldId="274"/>
        </pc:sldMkLst>
        <pc:spChg chg="add mod">
          <ac:chgData name="Samar.Elhitti15" userId="S::samar.elhitti15@login.cuny.edu::a75dc1e4-17ed-449b-842d-850d4f3628c4" providerId="AD" clId="Web-{87882A92-886F-9897-BCC7-7A49413D6425}" dt="2019-02-21T16:41:56.761" v="7" actId="14100"/>
          <ac:spMkLst>
            <pc:docMk/>
            <pc:sldMk cId="1085429779" sldId="274"/>
            <ac:spMk id="3" creationId="{FCF7251E-1525-44C8-AFD5-63046B171D3E}"/>
          </ac:spMkLst>
        </pc:spChg>
      </pc:sldChg>
      <pc:sldChg chg="new del">
        <pc:chgData name="Samar.Elhitti15" userId="S::samar.elhitti15@login.cuny.edu::a75dc1e4-17ed-449b-842d-850d4f3628c4" providerId="AD" clId="Web-{87882A92-886F-9897-BCC7-7A49413D6425}" dt="2019-02-21T16:35:02.104" v="1"/>
        <pc:sldMkLst>
          <pc:docMk/>
          <pc:sldMk cId="922758776" sldId="282"/>
        </pc:sldMkLst>
      </pc:sldChg>
      <pc:sldChg chg="new del">
        <pc:chgData name="Samar.Elhitti15" userId="S::samar.elhitti15@login.cuny.edu::a75dc1e4-17ed-449b-842d-850d4f3628c4" providerId="AD" clId="Web-{87882A92-886F-9897-BCC7-7A49413D6425}" dt="2019-02-21T17:09:58.202" v="110"/>
        <pc:sldMkLst>
          <pc:docMk/>
          <pc:sldMk cId="1144632335" sldId="282"/>
        </pc:sldMkLst>
      </pc:sldChg>
      <pc:sldChg chg="add del replId">
        <pc:chgData name="Samar.Elhitti15" userId="S::samar.elhitti15@login.cuny.edu::a75dc1e4-17ed-449b-842d-850d4f3628c4" providerId="AD" clId="Web-{87882A92-886F-9897-BCC7-7A49413D6425}" dt="2019-02-21T17:00:48.274" v="25"/>
        <pc:sldMkLst>
          <pc:docMk/>
          <pc:sldMk cId="2266312682" sldId="282"/>
        </pc:sldMkLst>
      </pc:sldChg>
      <pc:sldChg chg="add del replId">
        <pc:chgData name="Samar.Elhitti15" userId="S::samar.elhitti15@login.cuny.edu::a75dc1e4-17ed-449b-842d-850d4f3628c4" providerId="AD" clId="Web-{87882A92-886F-9897-BCC7-7A49413D6425}" dt="2019-02-21T17:01:14.275" v="27"/>
        <pc:sldMkLst>
          <pc:docMk/>
          <pc:sldMk cId="3272428989" sldId="282"/>
        </pc:sldMkLst>
      </pc:sldChg>
    </pc:docChg>
  </pc:docChgLst>
  <pc:docChgLst>
    <pc:chgData name="Guest User" userId="S::urn:spo:anon#461724a9449b7d9228ddc7bb12c2825d339e8dae1e3f101ece8a7f884257f6d6::" providerId="AD" clId="Web-{4563BA8D-2042-86C1-FBDF-D8B98FC57895}"/>
    <pc:docChg chg="modSld">
      <pc:chgData name="Guest User" userId="S::urn:spo:anon#461724a9449b7d9228ddc7bb12c2825d339e8dae1e3f101ece8a7f884257f6d6::" providerId="AD" clId="Web-{4563BA8D-2042-86C1-FBDF-D8B98FC57895}" dt="2019-02-21T14:44:08.386" v="91" actId="1076"/>
      <pc:docMkLst>
        <pc:docMk/>
      </pc:docMkLst>
      <pc:sldChg chg="addSp modSp">
        <pc:chgData name="Guest User" userId="S::urn:spo:anon#461724a9449b7d9228ddc7bb12c2825d339e8dae1e3f101ece8a7f884257f6d6::" providerId="AD" clId="Web-{4563BA8D-2042-86C1-FBDF-D8B98FC57895}" dt="2019-02-21T13:51:25.895" v="51" actId="14100"/>
        <pc:sldMkLst>
          <pc:docMk/>
          <pc:sldMk cId="1392068225" sldId="272"/>
        </pc:sldMkLst>
        <pc:spChg chg="add mod">
          <ac:chgData name="Guest User" userId="S::urn:spo:anon#461724a9449b7d9228ddc7bb12c2825d339e8dae1e3f101ece8a7f884257f6d6::" providerId="AD" clId="Web-{4563BA8D-2042-86C1-FBDF-D8B98FC57895}" dt="2019-02-21T13:51:25.895" v="51" actId="14100"/>
          <ac:spMkLst>
            <pc:docMk/>
            <pc:sldMk cId="1392068225" sldId="272"/>
            <ac:spMk id="3" creationId="{ADA2EBC3-9A92-4D5F-AF0E-030885269C62}"/>
          </ac:spMkLst>
        </pc:spChg>
      </pc:sldChg>
      <pc:sldChg chg="addSp modSp">
        <pc:chgData name="Guest User" userId="S::urn:spo:anon#461724a9449b7d9228ddc7bb12c2825d339e8dae1e3f101ece8a7f884257f6d6::" providerId="AD" clId="Web-{4563BA8D-2042-86C1-FBDF-D8B98FC57895}" dt="2019-02-21T14:44:08.386" v="91" actId="1076"/>
        <pc:sldMkLst>
          <pc:docMk/>
          <pc:sldMk cId="3162015611" sldId="280"/>
        </pc:sldMkLst>
        <pc:spChg chg="mod">
          <ac:chgData name="Guest User" userId="S::urn:spo:anon#461724a9449b7d9228ddc7bb12c2825d339e8dae1e3f101ece8a7f884257f6d6::" providerId="AD" clId="Web-{4563BA8D-2042-86C1-FBDF-D8B98FC57895}" dt="2019-02-21T13:56:30.571" v="52" actId="20577"/>
          <ac:spMkLst>
            <pc:docMk/>
            <pc:sldMk cId="3162015611" sldId="280"/>
            <ac:spMk id="2" creationId="{00000000-0000-0000-0000-000000000000}"/>
          </ac:spMkLst>
        </pc:spChg>
        <pc:spChg chg="add mod">
          <ac:chgData name="Guest User" userId="S::urn:spo:anon#461724a9449b7d9228ddc7bb12c2825d339e8dae1e3f101ece8a7f884257f6d6::" providerId="AD" clId="Web-{4563BA8D-2042-86C1-FBDF-D8B98FC57895}" dt="2019-02-21T14:44:08.386" v="91" actId="1076"/>
          <ac:spMkLst>
            <pc:docMk/>
            <pc:sldMk cId="3162015611" sldId="280"/>
            <ac:spMk id="4" creationId="{50955F5E-A457-4060-A792-4F3D1CEAF2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28929-3F37-1046-8F44-720642F9DF25}"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AABE6-D9B8-8640-9D7F-0AE1DBF4CA5A}" type="slidenum">
              <a:rPr lang="en-US" smtClean="0"/>
              <a:t>‹#›</a:t>
            </a:fld>
            <a:endParaRPr lang="en-US"/>
          </a:p>
        </p:txBody>
      </p:sp>
    </p:spTree>
    <p:extLst>
      <p:ext uri="{BB962C8B-B14F-4D97-AF65-F5344CB8AC3E}">
        <p14:creationId xmlns:p14="http://schemas.microsoft.com/office/powerpoint/2010/main" val="13354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concrete examples for</a:t>
            </a:r>
            <a:r>
              <a:rPr lang="en-US" baseline="0"/>
              <a:t> each subsection  </a:t>
            </a:r>
            <a:endParaRPr lang="en-US"/>
          </a:p>
        </p:txBody>
      </p:sp>
      <p:sp>
        <p:nvSpPr>
          <p:cNvPr id="4" name="Slide Number Placeholder 3"/>
          <p:cNvSpPr>
            <a:spLocks noGrp="1"/>
          </p:cNvSpPr>
          <p:nvPr>
            <p:ph type="sldNum" sz="quarter" idx="10"/>
          </p:nvPr>
        </p:nvSpPr>
        <p:spPr/>
        <p:txBody>
          <a:bodyPr/>
          <a:lstStyle/>
          <a:p>
            <a:fld id="{9E7AABE6-D9B8-8640-9D7F-0AE1DBF4CA5A}" type="slidenum">
              <a:rPr lang="en-US" smtClean="0"/>
              <a:t>1</a:t>
            </a:fld>
            <a:endParaRPr lang="en-US"/>
          </a:p>
        </p:txBody>
      </p:sp>
    </p:spTree>
    <p:extLst>
      <p:ext uri="{BB962C8B-B14F-4D97-AF65-F5344CB8AC3E}">
        <p14:creationId xmlns:p14="http://schemas.microsoft.com/office/powerpoint/2010/main" val="660780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p:sp>
      <p:sp>
        <p:nvSpPr>
          <p:cNvPr id="35842" name="Notes Placeholder 2"/>
          <p:cNvSpPr>
            <a:spLocks noGrp="1"/>
          </p:cNvSpPr>
          <p:nvPr>
            <p:ph type="body" idx="1"/>
          </p:nvPr>
        </p:nvSpPr>
        <p:spPr bwMode="auto">
          <a:xfrm>
            <a:off x="700088" y="4467225"/>
            <a:ext cx="5597525" cy="3656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SimSun" charset="-122"/>
            </a:endParaRPr>
          </a:p>
        </p:txBody>
      </p:sp>
      <p:sp>
        <p:nvSpPr>
          <p:cNvPr id="35843"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SimSun" charset="-122"/>
              </a:defRPr>
            </a:lvl1pPr>
            <a:lvl2pPr marL="742950" indent="-285750">
              <a:defRPr>
                <a:solidFill>
                  <a:schemeClr val="tx1"/>
                </a:solidFill>
                <a:latin typeface="Arial" charset="0"/>
                <a:ea typeface="SimSun" charset="-122"/>
              </a:defRPr>
            </a:lvl2pPr>
            <a:lvl3pPr marL="1143000" indent="-228600">
              <a:defRPr>
                <a:solidFill>
                  <a:schemeClr val="tx1"/>
                </a:solidFill>
                <a:latin typeface="Arial" charset="0"/>
                <a:ea typeface="SimSun" charset="-122"/>
              </a:defRPr>
            </a:lvl3pPr>
            <a:lvl4pPr marL="1600200" indent="-228600">
              <a:defRPr>
                <a:solidFill>
                  <a:schemeClr val="tx1"/>
                </a:solidFill>
                <a:latin typeface="Arial" charset="0"/>
                <a:ea typeface="SimSun" charset="-122"/>
              </a:defRPr>
            </a:lvl4pPr>
            <a:lvl5pPr marL="2057400" indent="-228600">
              <a:defRPr>
                <a:solidFill>
                  <a:schemeClr val="tx1"/>
                </a:solidFill>
                <a:latin typeface="Arial" charset="0"/>
                <a:ea typeface="SimSun" charset="-122"/>
              </a:defRPr>
            </a:lvl5pPr>
            <a:lvl6pPr marL="2514600" indent="-228600" eaLnBrk="0" fontAlgn="base" hangingPunct="0">
              <a:spcBef>
                <a:spcPct val="0"/>
              </a:spcBef>
              <a:spcAft>
                <a:spcPct val="0"/>
              </a:spcAft>
              <a:defRPr>
                <a:solidFill>
                  <a:schemeClr val="tx1"/>
                </a:solidFill>
                <a:latin typeface="Arial" charset="0"/>
                <a:ea typeface="SimSun" charset="-122"/>
              </a:defRPr>
            </a:lvl6pPr>
            <a:lvl7pPr marL="2971800" indent="-228600" eaLnBrk="0" fontAlgn="base" hangingPunct="0">
              <a:spcBef>
                <a:spcPct val="0"/>
              </a:spcBef>
              <a:spcAft>
                <a:spcPct val="0"/>
              </a:spcAft>
              <a:defRPr>
                <a:solidFill>
                  <a:schemeClr val="tx1"/>
                </a:solidFill>
                <a:latin typeface="Arial" charset="0"/>
                <a:ea typeface="SimSun" charset="-122"/>
              </a:defRPr>
            </a:lvl7pPr>
            <a:lvl8pPr marL="3429000" indent="-228600" eaLnBrk="0" fontAlgn="base" hangingPunct="0">
              <a:spcBef>
                <a:spcPct val="0"/>
              </a:spcBef>
              <a:spcAft>
                <a:spcPct val="0"/>
              </a:spcAft>
              <a:defRPr>
                <a:solidFill>
                  <a:schemeClr val="tx1"/>
                </a:solidFill>
                <a:latin typeface="Arial" charset="0"/>
                <a:ea typeface="SimSun" charset="-122"/>
              </a:defRPr>
            </a:lvl8pPr>
            <a:lvl9pPr marL="3886200" indent="-228600" eaLnBrk="0" fontAlgn="base" hangingPunct="0">
              <a:spcBef>
                <a:spcPct val="0"/>
              </a:spcBef>
              <a:spcAft>
                <a:spcPct val="0"/>
              </a:spcAft>
              <a:defRPr>
                <a:solidFill>
                  <a:schemeClr val="tx1"/>
                </a:solidFill>
                <a:latin typeface="Arial" charset="0"/>
                <a:ea typeface="SimSun" charset="-122"/>
              </a:defRPr>
            </a:lvl9pPr>
          </a:lstStyle>
          <a:p>
            <a:pPr>
              <a:buFont typeface="Arial" charset="0"/>
              <a:buNone/>
            </a:pPr>
            <a:fld id="{D11076BB-059A-0746-B3D8-DA4B97657C31}" type="datetime1">
              <a:rPr lang="en-US" altLang="en-US"/>
              <a:pPr>
                <a:buFont typeface="Arial" charset="0"/>
                <a:buNone/>
              </a:pPr>
              <a:t>2/21/2019</a:t>
            </a:fld>
            <a:endParaRPr lang="en-US" altLang="en-US" sz="1200"/>
          </a:p>
        </p:txBody>
      </p:sp>
      <p:sp>
        <p:nvSpPr>
          <p:cNvPr id="35844"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SimSun" charset="-122"/>
              </a:defRPr>
            </a:lvl1pPr>
            <a:lvl2pPr marL="742950" indent="-285750">
              <a:defRPr>
                <a:solidFill>
                  <a:schemeClr val="tx1"/>
                </a:solidFill>
                <a:latin typeface="Arial" charset="0"/>
                <a:ea typeface="SimSun" charset="-122"/>
              </a:defRPr>
            </a:lvl2pPr>
            <a:lvl3pPr marL="1143000" indent="-228600">
              <a:defRPr>
                <a:solidFill>
                  <a:schemeClr val="tx1"/>
                </a:solidFill>
                <a:latin typeface="Arial" charset="0"/>
                <a:ea typeface="SimSun" charset="-122"/>
              </a:defRPr>
            </a:lvl3pPr>
            <a:lvl4pPr marL="1600200" indent="-228600">
              <a:defRPr>
                <a:solidFill>
                  <a:schemeClr val="tx1"/>
                </a:solidFill>
                <a:latin typeface="Arial" charset="0"/>
                <a:ea typeface="SimSun" charset="-122"/>
              </a:defRPr>
            </a:lvl4pPr>
            <a:lvl5pPr marL="2057400" indent="-228600">
              <a:defRPr>
                <a:solidFill>
                  <a:schemeClr val="tx1"/>
                </a:solidFill>
                <a:latin typeface="Arial" charset="0"/>
                <a:ea typeface="SimSun" charset="-122"/>
              </a:defRPr>
            </a:lvl5pPr>
            <a:lvl6pPr marL="2514600" indent="-228600" eaLnBrk="0" fontAlgn="base" hangingPunct="0">
              <a:spcBef>
                <a:spcPct val="0"/>
              </a:spcBef>
              <a:spcAft>
                <a:spcPct val="0"/>
              </a:spcAft>
              <a:defRPr>
                <a:solidFill>
                  <a:schemeClr val="tx1"/>
                </a:solidFill>
                <a:latin typeface="Arial" charset="0"/>
                <a:ea typeface="SimSun" charset="-122"/>
              </a:defRPr>
            </a:lvl6pPr>
            <a:lvl7pPr marL="2971800" indent="-228600" eaLnBrk="0" fontAlgn="base" hangingPunct="0">
              <a:spcBef>
                <a:spcPct val="0"/>
              </a:spcBef>
              <a:spcAft>
                <a:spcPct val="0"/>
              </a:spcAft>
              <a:defRPr>
                <a:solidFill>
                  <a:schemeClr val="tx1"/>
                </a:solidFill>
                <a:latin typeface="Arial" charset="0"/>
                <a:ea typeface="SimSun" charset="-122"/>
              </a:defRPr>
            </a:lvl7pPr>
            <a:lvl8pPr marL="3429000" indent="-228600" eaLnBrk="0" fontAlgn="base" hangingPunct="0">
              <a:spcBef>
                <a:spcPct val="0"/>
              </a:spcBef>
              <a:spcAft>
                <a:spcPct val="0"/>
              </a:spcAft>
              <a:defRPr>
                <a:solidFill>
                  <a:schemeClr val="tx1"/>
                </a:solidFill>
                <a:latin typeface="Arial" charset="0"/>
                <a:ea typeface="SimSun" charset="-122"/>
              </a:defRPr>
            </a:lvl8pPr>
            <a:lvl9pPr marL="3886200" indent="-228600" eaLnBrk="0" fontAlgn="base" hangingPunct="0">
              <a:spcBef>
                <a:spcPct val="0"/>
              </a:spcBef>
              <a:spcAft>
                <a:spcPct val="0"/>
              </a:spcAft>
              <a:defRPr>
                <a:solidFill>
                  <a:schemeClr val="tx1"/>
                </a:solidFill>
                <a:latin typeface="Arial" charset="0"/>
                <a:ea typeface="SimSun" charset="-122"/>
              </a:defRPr>
            </a:lvl9pPr>
          </a:lstStyle>
          <a:p>
            <a:pPr>
              <a:buFont typeface="Arial" charset="0"/>
              <a:buNone/>
            </a:pPr>
            <a:fld id="{5472C4B3-9D81-A54D-834B-53DAED976409}" type="slidenum">
              <a:rPr lang="en-US" altLang="en-US"/>
              <a:pPr>
                <a:buFont typeface="Arial" charset="0"/>
                <a:buNone/>
              </a:pPr>
              <a:t>15</a:t>
            </a:fld>
            <a:endParaRPr lang="en-US" altLang="en-US" sz="1200"/>
          </a:p>
        </p:txBody>
      </p:sp>
    </p:spTree>
    <p:extLst>
      <p:ext uri="{BB962C8B-B14F-4D97-AF65-F5344CB8AC3E}">
        <p14:creationId xmlns:p14="http://schemas.microsoft.com/office/powerpoint/2010/main" val="134315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Scaffolding in a Comprehensive WI course schedule</a:t>
            </a:r>
          </a:p>
          <a:p>
            <a:r>
              <a:rPr lang="en-US"/>
              <a:t>Professor </a:t>
            </a:r>
            <a:r>
              <a:rPr lang="en-US" err="1"/>
              <a:t>Javiela</a:t>
            </a:r>
            <a:r>
              <a:rPr lang="en-US"/>
              <a:t> Evangelista’s Course </a:t>
            </a:r>
          </a:p>
          <a:p>
            <a:r>
              <a:rPr lang="en-US"/>
              <a:t>Afro-Caribbean Literature</a:t>
            </a:r>
          </a:p>
          <a:p>
            <a:endParaRPr lang="en-US"/>
          </a:p>
        </p:txBody>
      </p:sp>
      <p:sp>
        <p:nvSpPr>
          <p:cNvPr id="4" name="Slide Number Placeholder 3"/>
          <p:cNvSpPr>
            <a:spLocks noGrp="1"/>
          </p:cNvSpPr>
          <p:nvPr>
            <p:ph type="sldNum" sz="quarter" idx="10"/>
          </p:nvPr>
        </p:nvSpPr>
        <p:spPr/>
        <p:txBody>
          <a:bodyPr/>
          <a:lstStyle/>
          <a:p>
            <a:fld id="{9E7AABE6-D9B8-8640-9D7F-0AE1DBF4CA5A}" type="slidenum">
              <a:rPr lang="en-US" smtClean="0"/>
              <a:t>20</a:t>
            </a:fld>
            <a:endParaRPr lang="en-US"/>
          </a:p>
        </p:txBody>
      </p:sp>
    </p:spTree>
    <p:extLst>
      <p:ext uri="{BB962C8B-B14F-4D97-AF65-F5344CB8AC3E}">
        <p14:creationId xmlns:p14="http://schemas.microsoft.com/office/powerpoint/2010/main" val="174034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en-US" sz="2200"/>
          </a:p>
        </p:txBody>
      </p:sp>
      <p:sp>
        <p:nvSpPr>
          <p:cNvPr id="4" name="Slide Number Placeholder 3"/>
          <p:cNvSpPr>
            <a:spLocks noGrp="1"/>
          </p:cNvSpPr>
          <p:nvPr>
            <p:ph type="sldNum" sz="quarter" idx="10"/>
          </p:nvPr>
        </p:nvSpPr>
        <p:spPr/>
        <p:txBody>
          <a:bodyPr/>
          <a:lstStyle/>
          <a:p>
            <a:fld id="{9E7AABE6-D9B8-8640-9D7F-0AE1DBF4CA5A}" type="slidenum">
              <a:rPr lang="en-US" smtClean="0"/>
              <a:t>2</a:t>
            </a:fld>
            <a:endParaRPr lang="en-US"/>
          </a:p>
        </p:txBody>
      </p:sp>
    </p:spTree>
    <p:extLst>
      <p:ext uri="{BB962C8B-B14F-4D97-AF65-F5344CB8AC3E}">
        <p14:creationId xmlns:p14="http://schemas.microsoft.com/office/powerpoint/2010/main" val="30336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a:t>
            </a:r>
          </a:p>
        </p:txBody>
      </p:sp>
      <p:sp>
        <p:nvSpPr>
          <p:cNvPr id="4" name="Slide Number Placeholder 3"/>
          <p:cNvSpPr>
            <a:spLocks noGrp="1"/>
          </p:cNvSpPr>
          <p:nvPr>
            <p:ph type="sldNum" sz="quarter" idx="10"/>
          </p:nvPr>
        </p:nvSpPr>
        <p:spPr/>
        <p:txBody>
          <a:bodyPr/>
          <a:lstStyle/>
          <a:p>
            <a:fld id="{9E7AABE6-D9B8-8640-9D7F-0AE1DBF4CA5A}" type="slidenum">
              <a:rPr lang="en-US" smtClean="0"/>
              <a:t>4</a:t>
            </a:fld>
            <a:endParaRPr lang="en-US"/>
          </a:p>
        </p:txBody>
      </p:sp>
    </p:spTree>
    <p:extLst>
      <p:ext uri="{BB962C8B-B14F-4D97-AF65-F5344CB8AC3E}">
        <p14:creationId xmlns:p14="http://schemas.microsoft.com/office/powerpoint/2010/main" val="176912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consider</a:t>
            </a:r>
            <a:r>
              <a:rPr lang="en-US" baseline="0"/>
              <a:t> the questions above; regardless of your discipline, you can come up with a variety of viable answers. </a:t>
            </a:r>
            <a:endParaRPr lang="en-US"/>
          </a:p>
        </p:txBody>
      </p:sp>
      <p:sp>
        <p:nvSpPr>
          <p:cNvPr id="4" name="Slide Number Placeholder 3"/>
          <p:cNvSpPr>
            <a:spLocks noGrp="1"/>
          </p:cNvSpPr>
          <p:nvPr>
            <p:ph type="sldNum" sz="quarter" idx="10"/>
          </p:nvPr>
        </p:nvSpPr>
        <p:spPr/>
        <p:txBody>
          <a:bodyPr/>
          <a:lstStyle/>
          <a:p>
            <a:fld id="{9E7AABE6-D9B8-8640-9D7F-0AE1DBF4CA5A}" type="slidenum">
              <a:rPr lang="en-US" smtClean="0"/>
              <a:t>6</a:t>
            </a:fld>
            <a:endParaRPr lang="en-US"/>
          </a:p>
        </p:txBody>
      </p:sp>
    </p:spTree>
    <p:extLst>
      <p:ext uri="{BB962C8B-B14F-4D97-AF65-F5344CB8AC3E}">
        <p14:creationId xmlns:p14="http://schemas.microsoft.com/office/powerpoint/2010/main" val="76793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Elvira</a:t>
            </a:r>
            <a:r>
              <a:rPr lang="en-US" baseline="0"/>
              <a:t>: </a:t>
            </a:r>
            <a:r>
              <a:rPr lang="en-US"/>
              <a:t>Whatever</a:t>
            </a:r>
            <a:r>
              <a:rPr lang="en-US" baseline="0"/>
              <a:t> your goals are put them down in your syllabus!</a:t>
            </a:r>
            <a:endParaRPr lang="en-US"/>
          </a:p>
        </p:txBody>
      </p:sp>
      <p:sp>
        <p:nvSpPr>
          <p:cNvPr id="4" name="Slide Number Placeholder 3"/>
          <p:cNvSpPr>
            <a:spLocks noGrp="1"/>
          </p:cNvSpPr>
          <p:nvPr>
            <p:ph type="sldNum" sz="quarter" idx="10"/>
          </p:nvPr>
        </p:nvSpPr>
        <p:spPr/>
        <p:txBody>
          <a:bodyPr/>
          <a:lstStyle/>
          <a:p>
            <a:fld id="{9E7AABE6-D9B8-8640-9D7F-0AE1DBF4CA5A}" type="slidenum">
              <a:rPr lang="en-US" smtClean="0"/>
              <a:t>7</a:t>
            </a:fld>
            <a:endParaRPr lang="en-US"/>
          </a:p>
        </p:txBody>
      </p:sp>
    </p:spTree>
    <p:extLst>
      <p:ext uri="{BB962C8B-B14F-4D97-AF65-F5344CB8AC3E}">
        <p14:creationId xmlns:p14="http://schemas.microsoft.com/office/powerpoint/2010/main" val="64900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 </a:t>
            </a:r>
            <a:r>
              <a:rPr lang="en-US" err="1"/>
              <a:t>Javiela</a:t>
            </a:r>
            <a:r>
              <a:rPr lang="en-US"/>
              <a:t> Evangelista</a:t>
            </a:r>
          </a:p>
        </p:txBody>
      </p:sp>
      <p:sp>
        <p:nvSpPr>
          <p:cNvPr id="4" name="Slide Number Placeholder 3"/>
          <p:cNvSpPr>
            <a:spLocks noGrp="1"/>
          </p:cNvSpPr>
          <p:nvPr>
            <p:ph type="sldNum" sz="quarter" idx="10"/>
          </p:nvPr>
        </p:nvSpPr>
        <p:spPr/>
        <p:txBody>
          <a:bodyPr/>
          <a:lstStyle/>
          <a:p>
            <a:fld id="{9E7AABE6-D9B8-8640-9D7F-0AE1DBF4CA5A}" type="slidenum">
              <a:rPr lang="en-US" smtClean="0"/>
              <a:t>9</a:t>
            </a:fld>
            <a:endParaRPr lang="en-US"/>
          </a:p>
        </p:txBody>
      </p:sp>
    </p:spTree>
    <p:extLst>
      <p:ext uri="{BB962C8B-B14F-4D97-AF65-F5344CB8AC3E}">
        <p14:creationId xmlns:p14="http://schemas.microsoft.com/office/powerpoint/2010/main" val="119800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AABE6-D9B8-8640-9D7F-0AE1DBF4CA5A}" type="slidenum">
              <a:rPr lang="en-US" smtClean="0"/>
              <a:t>10</a:t>
            </a:fld>
            <a:endParaRPr lang="en-US"/>
          </a:p>
        </p:txBody>
      </p:sp>
    </p:spTree>
    <p:extLst>
      <p:ext uri="{BB962C8B-B14F-4D97-AF65-F5344CB8AC3E}">
        <p14:creationId xmlns:p14="http://schemas.microsoft.com/office/powerpoint/2010/main" val="62145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idx="4294967295"/>
          </p:nvPr>
        </p:nvSpPr>
        <p:spPr>
          <a:xfrm>
            <a:off x="2110422500" y="0"/>
            <a:ext cx="296492613" cy="166777988"/>
          </a:xfrm>
        </p:spPr>
      </p:sp>
      <p:sp>
        <p:nvSpPr>
          <p:cNvPr id="25603" name="Notes Placeholder 2"/>
          <p:cNvSpPr>
            <a:spLocks noGrp="1" noRot="1" noChangeAspect="1" noChangeArrowheads="1"/>
          </p:cNvSpPr>
          <p:nvPr>
            <p:ph type="body" idx="1"/>
          </p:nvPr>
        </p:nvSpPr>
        <p:spPr bwMode="auto">
          <a:xfrm>
            <a:off x="914400" y="1447800"/>
            <a:ext cx="7772400" cy="4572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SimSun" charset="-122"/>
            </a:endParaRPr>
          </a:p>
          <a:p>
            <a:r>
              <a:rPr lang="en-US" altLang="en-US">
                <a:latin typeface="Arial" charset="0"/>
                <a:ea typeface="SimSun" charset="-122"/>
              </a:rPr>
              <a:t>Formal – Final lab report, 15 page report, term paper, research paper</a:t>
            </a:r>
          </a:p>
          <a:p>
            <a:endParaRPr lang="en-US" altLang="en-US">
              <a:latin typeface="Arial" charset="0"/>
              <a:ea typeface="SimSun" charset="-122"/>
            </a:endParaRPr>
          </a:p>
          <a:p>
            <a:r>
              <a:rPr lang="en-US" altLang="en-US">
                <a:latin typeface="Arial" charset="0"/>
                <a:ea typeface="SimSun" charset="-122"/>
              </a:rPr>
              <a:t>Informal writing assignments immerse students in complexity without being threatening</a:t>
            </a:r>
          </a:p>
          <a:p>
            <a:r>
              <a:rPr lang="en-US" altLang="en-US">
                <a:latin typeface="Arial" charset="0"/>
                <a:ea typeface="SimSun" charset="-122"/>
              </a:rPr>
              <a:t>They change the way students approach course readings – by developing exploratory thought</a:t>
            </a:r>
          </a:p>
          <a:p>
            <a:endParaRPr lang="en-US" altLang="en-US">
              <a:latin typeface="Arial" charset="0"/>
              <a:ea typeface="SimSun" charset="-122"/>
            </a:endParaRPr>
          </a:p>
          <a:p>
            <a:pPr eaLnBrk="1" hangingPunct="1">
              <a:lnSpc>
                <a:spcPct val="80000"/>
              </a:lnSpc>
            </a:pPr>
            <a:r>
              <a:rPr lang="en-US" altLang="zh-CN" u="sng">
                <a:latin typeface="Arial" charset="0"/>
                <a:ea typeface="SimSun" charset="-122"/>
              </a:rPr>
              <a:t>Example Informal Writing Prompts</a:t>
            </a:r>
          </a:p>
          <a:p>
            <a:pPr marL="320675" lvl="1" eaLnBrk="1" hangingPunct="1">
              <a:lnSpc>
                <a:spcPct val="80000"/>
              </a:lnSpc>
            </a:pPr>
            <a:r>
              <a:rPr lang="en-US" altLang="zh-CN">
                <a:latin typeface="Arial" charset="0"/>
                <a:ea typeface="SimSun" charset="-122"/>
              </a:rPr>
              <a:t>“What did you find most interesting about this chapter?”</a:t>
            </a:r>
          </a:p>
          <a:p>
            <a:pPr marL="320675" lvl="1" eaLnBrk="1" hangingPunct="1">
              <a:lnSpc>
                <a:spcPct val="80000"/>
              </a:lnSpc>
            </a:pPr>
            <a:r>
              <a:rPr lang="en-US" altLang="zh-CN">
                <a:latin typeface="Arial" charset="0"/>
                <a:ea typeface="SimSun" charset="-122"/>
              </a:rPr>
              <a:t>“Relate concept X from today’s class to our previous lecture on Y/your personal experience.”</a:t>
            </a:r>
          </a:p>
          <a:p>
            <a:pPr marL="320675" lvl="1" eaLnBrk="1" hangingPunct="1">
              <a:lnSpc>
                <a:spcPct val="80000"/>
              </a:lnSpc>
            </a:pPr>
            <a:r>
              <a:rPr lang="en-US" altLang="zh-CN">
                <a:latin typeface="Arial" charset="0"/>
                <a:ea typeface="SimSun" charset="-122"/>
              </a:rPr>
              <a:t>“What didn’t you understand about the reading? Write 3 questions about the reading that you would like to be answered.”</a:t>
            </a:r>
          </a:p>
          <a:p>
            <a:pPr marL="320675" lvl="1" eaLnBrk="1" hangingPunct="1">
              <a:lnSpc>
                <a:spcPct val="80000"/>
              </a:lnSpc>
            </a:pPr>
            <a:r>
              <a:rPr lang="en-US" altLang="zh-CN">
                <a:latin typeface="Arial" charset="0"/>
                <a:ea typeface="SimSun" charset="-122"/>
              </a:rPr>
              <a:t>“Compose a question about this week’s reading to be discussed in class.”</a:t>
            </a:r>
          </a:p>
          <a:p>
            <a:endParaRPr lang="en-US" altLang="en-US">
              <a:latin typeface="Arial" charset="0"/>
              <a:ea typeface="SimSun" charset="-122"/>
            </a:endParaRPr>
          </a:p>
        </p:txBody>
      </p:sp>
    </p:spTree>
    <p:extLst>
      <p:ext uri="{BB962C8B-B14F-4D97-AF65-F5344CB8AC3E}">
        <p14:creationId xmlns:p14="http://schemas.microsoft.com/office/powerpoint/2010/main" val="1247577362"/>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p:sp>
      <p:sp>
        <p:nvSpPr>
          <p:cNvPr id="27650" name="Notes Placeholder 2"/>
          <p:cNvSpPr>
            <a:spLocks noGrp="1"/>
          </p:cNvSpPr>
          <p:nvPr>
            <p:ph type="body" idx="1"/>
          </p:nvPr>
        </p:nvSpPr>
        <p:spPr bwMode="auto">
          <a:xfrm>
            <a:off x="700088" y="4467225"/>
            <a:ext cx="5597525" cy="3656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SimSun" charset="-122"/>
              </a:rPr>
              <a:t>[Elvira] – informal reading</a:t>
            </a:r>
            <a:r>
              <a:rPr lang="en-US" altLang="en-US" baseline="0">
                <a:latin typeface="Arial" charset="0"/>
                <a:ea typeface="SimSun" charset="-122"/>
              </a:rPr>
              <a:t> responses</a:t>
            </a:r>
          </a:p>
          <a:p>
            <a:r>
              <a:rPr lang="en-US" altLang="en-US" baseline="0">
                <a:latin typeface="Arial" charset="0"/>
                <a:ea typeface="SimSun" charset="-122"/>
              </a:rPr>
              <a:t>[Alicia] – dream blogging </a:t>
            </a:r>
          </a:p>
          <a:p>
            <a:r>
              <a:rPr lang="en-US" altLang="en-US" baseline="0">
                <a:latin typeface="Arial" charset="0"/>
                <a:ea typeface="SimSun" charset="-122"/>
              </a:rPr>
              <a:t>[Marianna] -- </a:t>
            </a:r>
            <a:endParaRPr lang="en-US" altLang="en-US">
              <a:latin typeface="Arial" charset="0"/>
              <a:ea typeface="SimSun" charset="-122"/>
            </a:endParaRPr>
          </a:p>
          <a:p>
            <a:endParaRPr lang="en-US" altLang="en-US">
              <a:latin typeface="Arial" charset="0"/>
              <a:ea typeface="SimSun" charset="-122"/>
            </a:endParaRPr>
          </a:p>
        </p:txBody>
      </p:sp>
      <p:sp>
        <p:nvSpPr>
          <p:cNvPr id="27651"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SimSun" charset="-122"/>
              </a:defRPr>
            </a:lvl1pPr>
            <a:lvl2pPr marL="742950" indent="-285750">
              <a:defRPr>
                <a:solidFill>
                  <a:schemeClr val="tx1"/>
                </a:solidFill>
                <a:latin typeface="Arial" charset="0"/>
                <a:ea typeface="SimSun" charset="-122"/>
              </a:defRPr>
            </a:lvl2pPr>
            <a:lvl3pPr marL="1143000" indent="-228600">
              <a:defRPr>
                <a:solidFill>
                  <a:schemeClr val="tx1"/>
                </a:solidFill>
                <a:latin typeface="Arial" charset="0"/>
                <a:ea typeface="SimSun" charset="-122"/>
              </a:defRPr>
            </a:lvl3pPr>
            <a:lvl4pPr marL="1600200" indent="-228600">
              <a:defRPr>
                <a:solidFill>
                  <a:schemeClr val="tx1"/>
                </a:solidFill>
                <a:latin typeface="Arial" charset="0"/>
                <a:ea typeface="SimSun" charset="-122"/>
              </a:defRPr>
            </a:lvl4pPr>
            <a:lvl5pPr marL="2057400" indent="-228600">
              <a:defRPr>
                <a:solidFill>
                  <a:schemeClr val="tx1"/>
                </a:solidFill>
                <a:latin typeface="Arial" charset="0"/>
                <a:ea typeface="SimSun" charset="-122"/>
              </a:defRPr>
            </a:lvl5pPr>
            <a:lvl6pPr marL="2514600" indent="-228600" eaLnBrk="0" fontAlgn="base" hangingPunct="0">
              <a:spcBef>
                <a:spcPct val="0"/>
              </a:spcBef>
              <a:spcAft>
                <a:spcPct val="0"/>
              </a:spcAft>
              <a:defRPr>
                <a:solidFill>
                  <a:schemeClr val="tx1"/>
                </a:solidFill>
                <a:latin typeface="Arial" charset="0"/>
                <a:ea typeface="SimSun" charset="-122"/>
              </a:defRPr>
            </a:lvl6pPr>
            <a:lvl7pPr marL="2971800" indent="-228600" eaLnBrk="0" fontAlgn="base" hangingPunct="0">
              <a:spcBef>
                <a:spcPct val="0"/>
              </a:spcBef>
              <a:spcAft>
                <a:spcPct val="0"/>
              </a:spcAft>
              <a:defRPr>
                <a:solidFill>
                  <a:schemeClr val="tx1"/>
                </a:solidFill>
                <a:latin typeface="Arial" charset="0"/>
                <a:ea typeface="SimSun" charset="-122"/>
              </a:defRPr>
            </a:lvl7pPr>
            <a:lvl8pPr marL="3429000" indent="-228600" eaLnBrk="0" fontAlgn="base" hangingPunct="0">
              <a:spcBef>
                <a:spcPct val="0"/>
              </a:spcBef>
              <a:spcAft>
                <a:spcPct val="0"/>
              </a:spcAft>
              <a:defRPr>
                <a:solidFill>
                  <a:schemeClr val="tx1"/>
                </a:solidFill>
                <a:latin typeface="Arial" charset="0"/>
                <a:ea typeface="SimSun" charset="-122"/>
              </a:defRPr>
            </a:lvl8pPr>
            <a:lvl9pPr marL="3886200" indent="-228600" eaLnBrk="0" fontAlgn="base" hangingPunct="0">
              <a:spcBef>
                <a:spcPct val="0"/>
              </a:spcBef>
              <a:spcAft>
                <a:spcPct val="0"/>
              </a:spcAft>
              <a:defRPr>
                <a:solidFill>
                  <a:schemeClr val="tx1"/>
                </a:solidFill>
                <a:latin typeface="Arial" charset="0"/>
                <a:ea typeface="SimSun" charset="-122"/>
              </a:defRPr>
            </a:lvl9pPr>
          </a:lstStyle>
          <a:p>
            <a:pPr>
              <a:buFont typeface="Arial" charset="0"/>
              <a:buNone/>
            </a:pPr>
            <a:fld id="{38EF6A89-B026-A842-9ADE-261AC00FBF72}" type="datetime1">
              <a:rPr lang="en-US" altLang="en-US"/>
              <a:pPr>
                <a:buFont typeface="Arial" charset="0"/>
                <a:buNone/>
              </a:pPr>
              <a:t>2/21/2019</a:t>
            </a:fld>
            <a:endParaRPr lang="en-US" altLang="en-US" sz="1200"/>
          </a:p>
        </p:txBody>
      </p:sp>
      <p:sp>
        <p:nvSpPr>
          <p:cNvPr id="27652"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SimSun" charset="-122"/>
              </a:defRPr>
            </a:lvl1pPr>
            <a:lvl2pPr marL="742950" indent="-285750">
              <a:defRPr>
                <a:solidFill>
                  <a:schemeClr val="tx1"/>
                </a:solidFill>
                <a:latin typeface="Arial" charset="0"/>
                <a:ea typeface="SimSun" charset="-122"/>
              </a:defRPr>
            </a:lvl2pPr>
            <a:lvl3pPr marL="1143000" indent="-228600">
              <a:defRPr>
                <a:solidFill>
                  <a:schemeClr val="tx1"/>
                </a:solidFill>
                <a:latin typeface="Arial" charset="0"/>
                <a:ea typeface="SimSun" charset="-122"/>
              </a:defRPr>
            </a:lvl3pPr>
            <a:lvl4pPr marL="1600200" indent="-228600">
              <a:defRPr>
                <a:solidFill>
                  <a:schemeClr val="tx1"/>
                </a:solidFill>
                <a:latin typeface="Arial" charset="0"/>
                <a:ea typeface="SimSun" charset="-122"/>
              </a:defRPr>
            </a:lvl4pPr>
            <a:lvl5pPr marL="2057400" indent="-228600">
              <a:defRPr>
                <a:solidFill>
                  <a:schemeClr val="tx1"/>
                </a:solidFill>
                <a:latin typeface="Arial" charset="0"/>
                <a:ea typeface="SimSun" charset="-122"/>
              </a:defRPr>
            </a:lvl5pPr>
            <a:lvl6pPr marL="2514600" indent="-228600" eaLnBrk="0" fontAlgn="base" hangingPunct="0">
              <a:spcBef>
                <a:spcPct val="0"/>
              </a:spcBef>
              <a:spcAft>
                <a:spcPct val="0"/>
              </a:spcAft>
              <a:defRPr>
                <a:solidFill>
                  <a:schemeClr val="tx1"/>
                </a:solidFill>
                <a:latin typeface="Arial" charset="0"/>
                <a:ea typeface="SimSun" charset="-122"/>
              </a:defRPr>
            </a:lvl6pPr>
            <a:lvl7pPr marL="2971800" indent="-228600" eaLnBrk="0" fontAlgn="base" hangingPunct="0">
              <a:spcBef>
                <a:spcPct val="0"/>
              </a:spcBef>
              <a:spcAft>
                <a:spcPct val="0"/>
              </a:spcAft>
              <a:defRPr>
                <a:solidFill>
                  <a:schemeClr val="tx1"/>
                </a:solidFill>
                <a:latin typeface="Arial" charset="0"/>
                <a:ea typeface="SimSun" charset="-122"/>
              </a:defRPr>
            </a:lvl7pPr>
            <a:lvl8pPr marL="3429000" indent="-228600" eaLnBrk="0" fontAlgn="base" hangingPunct="0">
              <a:spcBef>
                <a:spcPct val="0"/>
              </a:spcBef>
              <a:spcAft>
                <a:spcPct val="0"/>
              </a:spcAft>
              <a:defRPr>
                <a:solidFill>
                  <a:schemeClr val="tx1"/>
                </a:solidFill>
                <a:latin typeface="Arial" charset="0"/>
                <a:ea typeface="SimSun" charset="-122"/>
              </a:defRPr>
            </a:lvl8pPr>
            <a:lvl9pPr marL="3886200" indent="-228600" eaLnBrk="0" fontAlgn="base" hangingPunct="0">
              <a:spcBef>
                <a:spcPct val="0"/>
              </a:spcBef>
              <a:spcAft>
                <a:spcPct val="0"/>
              </a:spcAft>
              <a:defRPr>
                <a:solidFill>
                  <a:schemeClr val="tx1"/>
                </a:solidFill>
                <a:latin typeface="Arial" charset="0"/>
                <a:ea typeface="SimSun" charset="-122"/>
              </a:defRPr>
            </a:lvl9pPr>
          </a:lstStyle>
          <a:p>
            <a:pPr>
              <a:buFont typeface="Arial" charset="0"/>
              <a:buNone/>
            </a:pPr>
            <a:fld id="{1C4CFD64-55C9-0C4F-835D-38078E7E8AC0}" type="slidenum">
              <a:rPr lang="en-US" altLang="en-US"/>
              <a:pPr>
                <a:buFont typeface="Arial" charset="0"/>
                <a:buNone/>
              </a:pPr>
              <a:t>12</a:t>
            </a:fld>
            <a:endParaRPr lang="en-US" altLang="en-US" sz="1200"/>
          </a:p>
        </p:txBody>
      </p:sp>
    </p:spTree>
    <p:extLst>
      <p:ext uri="{BB962C8B-B14F-4D97-AF65-F5344CB8AC3E}">
        <p14:creationId xmlns:p14="http://schemas.microsoft.com/office/powerpoint/2010/main" val="131147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2/21/2019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2/21/2019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1143000"/>
          </a:xfrm>
        </p:spPr>
        <p:txBody>
          <a:bodyPr/>
          <a:lstStyle/>
          <a:p>
            <a:r>
              <a:rPr lang="en-US"/>
              <a:t>Click to edit Master title style</a:t>
            </a:r>
          </a:p>
        </p:txBody>
      </p:sp>
      <p:sp>
        <p:nvSpPr>
          <p:cNvPr id="3" name="Date Placeholder 13"/>
          <p:cNvSpPr>
            <a:spLocks noGrp="1" noChangeArrowheads="1"/>
          </p:cNvSpPr>
          <p:nvPr>
            <p:ph type="dt" sz="half" idx="10"/>
          </p:nvPr>
        </p:nvSpPr>
        <p:spPr/>
        <p:txBody>
          <a:bodyPr/>
          <a:lstStyle>
            <a:lvl1pPr>
              <a:defRPr/>
            </a:lvl1pPr>
          </a:lstStyle>
          <a:p>
            <a:pPr>
              <a:defRPr/>
            </a:pPr>
            <a:fld id="{9EA006D5-F80C-FD4B-835C-6A746236596B}" type="datetime1">
              <a:rPr lang="en-US" altLang="en-US"/>
              <a:pPr>
                <a:defRPr/>
              </a:pPr>
              <a:t>2/21/2019</a:t>
            </a:fld>
            <a:endParaRPr lang="en-US" altLang="en-US" sz="1800">
              <a:solidFill>
                <a:schemeClr val="tx1"/>
              </a:solidFill>
            </a:endParaRPr>
          </a:p>
        </p:txBody>
      </p:sp>
      <p:sp>
        <p:nvSpPr>
          <p:cNvPr id="4" name="Footer Placeholder 2"/>
          <p:cNvSpPr>
            <a:spLocks noGrp="1" noChangeArrowheads="1"/>
          </p:cNvSpPr>
          <p:nvPr>
            <p:ph type="ftr" sz="quarter" idx="11"/>
          </p:nvPr>
        </p:nvSpPr>
        <p:spPr/>
        <p:txBody>
          <a:bodyPr/>
          <a:lstStyle>
            <a:lvl1pPr>
              <a:defRPr/>
            </a:lvl1pPr>
          </a:lstStyle>
          <a:p>
            <a:pPr>
              <a:defRPr/>
            </a:pPr>
            <a:endParaRPr lang="en-US" altLang="en-US"/>
          </a:p>
        </p:txBody>
      </p:sp>
      <p:sp>
        <p:nvSpPr>
          <p:cNvPr id="5" name="Slide Number Placeholder 22"/>
          <p:cNvSpPr>
            <a:spLocks noGrp="1" noChangeArrowheads="1"/>
          </p:cNvSpPr>
          <p:nvPr>
            <p:ph type="sldNum" sz="quarter" idx="12"/>
          </p:nvPr>
        </p:nvSpPr>
        <p:spPr/>
        <p:txBody>
          <a:bodyPr/>
          <a:lstStyle>
            <a:lvl1pPr>
              <a:defRPr/>
            </a:lvl1pPr>
          </a:lstStyle>
          <a:p>
            <a:pPr>
              <a:defRPr/>
            </a:pPr>
            <a:fld id="{2ACA5186-93E6-DA42-A0ED-48154241E04B}" type="slidenum">
              <a:rPr lang="en-US" altLang="en-US"/>
              <a:pPr>
                <a:defRPr/>
              </a:pPr>
              <a:t>‹#›</a:t>
            </a:fld>
            <a:endParaRPr lang="en-US"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129848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2/21/2019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2/21/2019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2/21/2019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t>Developing Writing-intensive Syllabi </a:t>
            </a:r>
          </a:p>
        </p:txBody>
      </p:sp>
      <p:sp>
        <p:nvSpPr>
          <p:cNvPr id="3" name="Subtitle 2"/>
          <p:cNvSpPr>
            <a:spLocks noGrp="1"/>
          </p:cNvSpPr>
          <p:nvPr>
            <p:ph type="subTitle" idx="1"/>
          </p:nvPr>
        </p:nvSpPr>
        <p:spPr/>
        <p:txBody>
          <a:bodyPr/>
          <a:lstStyle/>
          <a:p>
            <a:pPr algn="ctr"/>
            <a:r>
              <a:rPr lang="en-US"/>
              <a:t>By Heather Mir &amp; Alicia Andrzejewski</a:t>
            </a:r>
          </a:p>
        </p:txBody>
      </p:sp>
    </p:spTree>
    <p:extLst>
      <p:ext uri="{BB962C8B-B14F-4D97-AF65-F5344CB8AC3E}">
        <p14:creationId xmlns:p14="http://schemas.microsoft.com/office/powerpoint/2010/main" val="12010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a:t>Sample WI-Specific course objectives</a:t>
            </a:r>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l="3248" t="39184" r="3339" b="1223"/>
          <a:stretch/>
        </p:blipFill>
        <p:spPr>
          <a:xfrm>
            <a:off x="0" y="2390273"/>
            <a:ext cx="12091231" cy="3609474"/>
          </a:xfrm>
        </p:spPr>
      </p:pic>
      <p:sp>
        <p:nvSpPr>
          <p:cNvPr id="3" name="TextBox 2">
            <a:extLst>
              <a:ext uri="{FF2B5EF4-FFF2-40B4-BE49-F238E27FC236}">
                <a16:creationId xmlns:a16="http://schemas.microsoft.com/office/drawing/2014/main" id="{FCF7251E-1525-44C8-AFD5-63046B171D3E}"/>
              </a:ext>
            </a:extLst>
          </p:cNvPr>
          <p:cNvSpPr txBox="1"/>
          <p:nvPr/>
        </p:nvSpPr>
        <p:spPr>
          <a:xfrm>
            <a:off x="7456099" y="6133381"/>
            <a:ext cx="498606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from Professor Javiela Evangelista's WI syllabus​</a:t>
            </a:r>
          </a:p>
        </p:txBody>
      </p:sp>
    </p:spTree>
    <p:extLst>
      <p:ext uri="{BB962C8B-B14F-4D97-AF65-F5344CB8AC3E}">
        <p14:creationId xmlns:p14="http://schemas.microsoft.com/office/powerpoint/2010/main" val="108542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2109788" y="274638"/>
            <a:ext cx="8001000" cy="715962"/>
          </a:xfrm>
        </p:spPr>
        <p:txBody>
          <a:bodyPr>
            <a:normAutofit fontScale="90000"/>
          </a:bodyPr>
          <a:lstStyle/>
          <a:p>
            <a:pPr>
              <a:defRPr/>
            </a:pPr>
            <a:r>
              <a:rPr lang="en-US" altLang="zh-CN" sz="3600">
                <a:ea typeface="SimSun" charset="-122"/>
              </a:rPr>
              <a:t>Formal vs. Informal Writing Assignments</a:t>
            </a:r>
          </a:p>
        </p:txBody>
      </p:sp>
      <p:sp>
        <p:nvSpPr>
          <p:cNvPr id="27649" name="Slide Number Placeholder 4"/>
          <p:cNvSpPr>
            <a:spLocks noGrp="1"/>
          </p:cNvSpPr>
          <p:nvPr>
            <p:ph type="sldNum" sz="quarter" idx="12"/>
          </p:nvPr>
        </p:nvSpPr>
        <p:spPr>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SimSun" charset="-122"/>
              </a:defRPr>
            </a:lvl1pPr>
            <a:lvl2pPr marL="37931725" indent="-37474525">
              <a:defRPr>
                <a:solidFill>
                  <a:schemeClr val="tx1"/>
                </a:solidFill>
                <a:latin typeface="Arial" charset="0"/>
                <a:ea typeface="SimSun" charset="-122"/>
              </a:defRPr>
            </a:lvl2pPr>
            <a:lvl3pPr marL="1143000" indent="-228600">
              <a:defRPr>
                <a:solidFill>
                  <a:schemeClr val="tx1"/>
                </a:solidFill>
                <a:latin typeface="Arial" charset="0"/>
                <a:ea typeface="SimSun" charset="-122"/>
              </a:defRPr>
            </a:lvl3pPr>
            <a:lvl4pPr marL="1600200" indent="-228600">
              <a:defRPr>
                <a:solidFill>
                  <a:schemeClr val="tx1"/>
                </a:solidFill>
                <a:latin typeface="Arial" charset="0"/>
                <a:ea typeface="SimSun" charset="-122"/>
              </a:defRPr>
            </a:lvl4pPr>
            <a:lvl5pPr marL="2057400" indent="-228600">
              <a:defRPr>
                <a:solidFill>
                  <a:schemeClr val="tx1"/>
                </a:solidFill>
                <a:latin typeface="Arial" charset="0"/>
                <a:ea typeface="SimSun" charset="-122"/>
              </a:defRPr>
            </a:lvl5pPr>
            <a:lvl6pPr marL="2514600" indent="-228600" eaLnBrk="0" fontAlgn="base" hangingPunct="0">
              <a:spcBef>
                <a:spcPct val="0"/>
              </a:spcBef>
              <a:spcAft>
                <a:spcPct val="0"/>
              </a:spcAft>
              <a:defRPr>
                <a:solidFill>
                  <a:schemeClr val="tx1"/>
                </a:solidFill>
                <a:latin typeface="Arial" charset="0"/>
                <a:ea typeface="SimSun" charset="-122"/>
              </a:defRPr>
            </a:lvl6pPr>
            <a:lvl7pPr marL="2971800" indent="-228600" eaLnBrk="0" fontAlgn="base" hangingPunct="0">
              <a:spcBef>
                <a:spcPct val="0"/>
              </a:spcBef>
              <a:spcAft>
                <a:spcPct val="0"/>
              </a:spcAft>
              <a:defRPr>
                <a:solidFill>
                  <a:schemeClr val="tx1"/>
                </a:solidFill>
                <a:latin typeface="Arial" charset="0"/>
                <a:ea typeface="SimSun" charset="-122"/>
              </a:defRPr>
            </a:lvl7pPr>
            <a:lvl8pPr marL="3429000" indent="-228600" eaLnBrk="0" fontAlgn="base" hangingPunct="0">
              <a:spcBef>
                <a:spcPct val="0"/>
              </a:spcBef>
              <a:spcAft>
                <a:spcPct val="0"/>
              </a:spcAft>
              <a:defRPr>
                <a:solidFill>
                  <a:schemeClr val="tx1"/>
                </a:solidFill>
                <a:latin typeface="Arial" charset="0"/>
                <a:ea typeface="SimSun" charset="-122"/>
              </a:defRPr>
            </a:lvl8pPr>
            <a:lvl9pPr marL="3886200" indent="-228600" eaLnBrk="0" fontAlgn="base" hangingPunct="0">
              <a:spcBef>
                <a:spcPct val="0"/>
              </a:spcBef>
              <a:spcAft>
                <a:spcPct val="0"/>
              </a:spcAft>
              <a:defRPr>
                <a:solidFill>
                  <a:schemeClr val="tx1"/>
                </a:solidFill>
                <a:latin typeface="Arial" charset="0"/>
                <a:ea typeface="SimSun" charset="-122"/>
              </a:defRPr>
            </a:lvl9pPr>
          </a:lstStyle>
          <a:p>
            <a:pPr>
              <a:buFont typeface="Arial" charset="0"/>
              <a:buNone/>
              <a:defRPr/>
            </a:pPr>
            <a:fld id="{6667AFCA-D91E-C043-A97D-4354BBB40407}" type="slidenum">
              <a:rPr lang="en-US" altLang="en-US">
                <a:solidFill>
                  <a:srgbClr val="FFFFFF"/>
                </a:solidFill>
                <a:latin typeface="Franklin Gothic Book" charset="0"/>
                <a:sym typeface="Franklin Gothic Book" charset="0"/>
              </a:rPr>
              <a:pPr>
                <a:buFont typeface="Arial" charset="0"/>
                <a:buNone/>
                <a:defRPr/>
              </a:pPr>
              <a:t>11</a:t>
            </a:fld>
            <a:endParaRPr lang="en-US" altLang="en-US" sz="1800">
              <a:sym typeface="Franklin Gothic Book" charset="0"/>
            </a:endParaRPr>
          </a:p>
        </p:txBody>
      </p:sp>
      <p:grpSp>
        <p:nvGrpSpPr>
          <p:cNvPr id="2" name="Group 5"/>
          <p:cNvGrpSpPr>
            <a:grpSpLocks/>
          </p:cNvGrpSpPr>
          <p:nvPr/>
        </p:nvGrpSpPr>
        <p:grpSpPr bwMode="auto">
          <a:xfrm>
            <a:off x="2000251" y="1066801"/>
            <a:ext cx="2989263" cy="2638425"/>
            <a:chOff x="0" y="0"/>
            <a:chExt cx="2990088" cy="2639057"/>
          </a:xfrm>
          <a:solidFill>
            <a:schemeClr val="accent1">
              <a:lumMod val="75000"/>
            </a:schemeClr>
          </a:solidFill>
        </p:grpSpPr>
        <p:sp>
          <p:nvSpPr>
            <p:cNvPr id="24591" name="Rounded Rectangle 6"/>
            <p:cNvSpPr>
              <a:spLocks noChangeArrowheads="1"/>
            </p:cNvSpPr>
            <p:nvPr/>
          </p:nvSpPr>
          <p:spPr bwMode="auto">
            <a:xfrm>
              <a:off x="0" y="0"/>
              <a:ext cx="2990088" cy="2639057"/>
            </a:xfrm>
            <a:prstGeom prst="roundRect">
              <a:avLst>
                <a:gd name="adj" fmla="val 16667"/>
              </a:avLst>
            </a:prstGeom>
            <a:grpFill/>
            <a:ln w="12700">
              <a:solidFill>
                <a:srgbClr val="FFFFFF"/>
              </a:solidFill>
              <a:bevel/>
              <a:headEnd/>
              <a:tailEnd/>
            </a:ln>
          </p:spPr>
          <p:txBody>
            <a:bodyPr/>
            <a:lstStyle>
              <a:lvl1pPr>
                <a:defRPr sz="2400">
                  <a:solidFill>
                    <a:schemeClr val="tx1"/>
                  </a:solidFill>
                  <a:latin typeface="Arial" panose="020B0604020202020204" pitchFamily="34" charset="0"/>
                  <a:ea typeface="SimSun" panose="02010600030101010101" pitchFamily="2" charset="-122"/>
                </a:defRPr>
              </a:lvl1pPr>
              <a:lvl2pPr marL="37931725" indent="-37474525">
                <a:defRPr sz="2400">
                  <a:solidFill>
                    <a:schemeClr val="tx1"/>
                  </a:solidFill>
                  <a:latin typeface="Arial" panose="020B0604020202020204" pitchFamily="34" charset="0"/>
                  <a:ea typeface="SimSun" panose="02010600030101010101" pitchFamily="2" charset="-122"/>
                </a:defRPr>
              </a:lvl2pPr>
              <a:lvl3pPr>
                <a:defRPr sz="2400">
                  <a:solidFill>
                    <a:schemeClr val="tx1"/>
                  </a:solidFill>
                  <a:latin typeface="Arial" panose="020B0604020202020204" pitchFamily="34" charset="0"/>
                  <a:ea typeface="SimSun" panose="02010600030101010101" pitchFamily="2" charset="-122"/>
                </a:defRPr>
              </a:lvl3pPr>
              <a:lvl4pPr>
                <a:defRPr sz="2400">
                  <a:solidFill>
                    <a:schemeClr val="tx1"/>
                  </a:solidFill>
                  <a:latin typeface="Arial" panose="020B0604020202020204" pitchFamily="34" charset="0"/>
                  <a:ea typeface="SimSun" panose="02010600030101010101" pitchFamily="2" charset="-122"/>
                </a:defRPr>
              </a:lvl4pPr>
              <a:lvl5pPr>
                <a:defRPr sz="2400">
                  <a:solidFill>
                    <a:schemeClr val="tx1"/>
                  </a:solidFill>
                  <a:latin typeface="Arial" panose="020B0604020202020204" pitchFamily="34" charset="0"/>
                  <a:ea typeface="SimSun" panose="02010600030101010101" pitchFamily="2" charset="-122"/>
                </a:defRPr>
              </a:lvl5pPr>
              <a:lvl6pPr marL="4572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6pPr>
              <a:lvl7pPr marL="9144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7pPr>
              <a:lvl8pPr marL="1371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8pPr>
              <a:lvl9pPr marL="18288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9pPr>
            </a:lstStyle>
            <a:p>
              <a:pPr eaLnBrk="1" hangingPunct="1">
                <a:buFont typeface="Arial" panose="020B0604020202020204" pitchFamily="34" charset="0"/>
                <a:buNone/>
                <a:defRPr/>
              </a:pPr>
              <a:endParaRPr lang="en-US" altLang="en-US" sz="1800"/>
            </a:p>
          </p:txBody>
        </p:sp>
        <p:sp>
          <p:nvSpPr>
            <p:cNvPr id="24592" name="Rounded Rectangle 4"/>
            <p:cNvSpPr>
              <a:spLocks noChangeArrowheads="1"/>
            </p:cNvSpPr>
            <p:nvPr/>
          </p:nvSpPr>
          <p:spPr bwMode="auto">
            <a:xfrm>
              <a:off x="128828" y="128828"/>
              <a:ext cx="2732432" cy="23814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9540" tIns="64770" rIns="129540" bIns="64770" anchor="ctr"/>
            <a:lstStyle>
              <a:lvl1pPr>
                <a:defRPr sz="2400">
                  <a:solidFill>
                    <a:schemeClr val="tx1"/>
                  </a:solidFill>
                  <a:latin typeface="Arial" panose="020B0604020202020204" pitchFamily="34" charset="0"/>
                  <a:ea typeface="SimSun" panose="02010600030101010101" pitchFamily="2" charset="-122"/>
                </a:defRPr>
              </a:lvl1pPr>
              <a:lvl2pPr marL="37931725" indent="-37474525">
                <a:defRPr sz="2400">
                  <a:solidFill>
                    <a:schemeClr val="tx1"/>
                  </a:solidFill>
                  <a:latin typeface="Arial" panose="020B0604020202020204" pitchFamily="34" charset="0"/>
                  <a:ea typeface="SimSun" panose="02010600030101010101" pitchFamily="2" charset="-122"/>
                </a:defRPr>
              </a:lvl2pPr>
              <a:lvl3pPr>
                <a:defRPr sz="2400">
                  <a:solidFill>
                    <a:schemeClr val="tx1"/>
                  </a:solidFill>
                  <a:latin typeface="Arial" panose="020B0604020202020204" pitchFamily="34" charset="0"/>
                  <a:ea typeface="SimSun" panose="02010600030101010101" pitchFamily="2" charset="-122"/>
                </a:defRPr>
              </a:lvl3pPr>
              <a:lvl4pPr>
                <a:defRPr sz="2400">
                  <a:solidFill>
                    <a:schemeClr val="tx1"/>
                  </a:solidFill>
                  <a:latin typeface="Arial" panose="020B0604020202020204" pitchFamily="34" charset="0"/>
                  <a:ea typeface="SimSun" panose="02010600030101010101" pitchFamily="2" charset="-122"/>
                </a:defRPr>
              </a:lvl4pPr>
              <a:lvl5pPr>
                <a:defRPr sz="2400">
                  <a:solidFill>
                    <a:schemeClr val="tx1"/>
                  </a:solidFill>
                  <a:latin typeface="Arial" panose="020B0604020202020204" pitchFamily="34" charset="0"/>
                  <a:ea typeface="SimSun" panose="02010600030101010101" pitchFamily="2" charset="-122"/>
                </a:defRPr>
              </a:lvl5pPr>
              <a:lvl6pPr marL="4572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6pPr>
              <a:lvl7pPr marL="9144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7pPr>
              <a:lvl8pPr marL="1371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8pPr>
              <a:lvl9pPr marL="18288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9pPr>
            </a:lstStyle>
            <a:p>
              <a:pPr algn="ctr" eaLnBrk="1" hangingPunct="1">
                <a:lnSpc>
                  <a:spcPct val="90000"/>
                </a:lnSpc>
                <a:spcAft>
                  <a:spcPct val="35000"/>
                </a:spcAft>
                <a:buFont typeface="Arial" panose="020B0604020202020204" pitchFamily="34" charset="0"/>
                <a:buNone/>
                <a:defRPr/>
              </a:pPr>
              <a:r>
                <a:rPr lang="en-US" altLang="en-US" sz="3400">
                  <a:solidFill>
                    <a:srgbClr val="FFFFFF"/>
                  </a:solidFill>
                  <a:latin typeface="Perpetua" panose="02020502060401020303" pitchFamily="18" charset="0"/>
                  <a:sym typeface="Perpetua" panose="02020502060401020303" pitchFamily="18" charset="0"/>
                </a:rPr>
                <a:t>Formal Writing Assignments</a:t>
              </a:r>
            </a:p>
          </p:txBody>
        </p:sp>
      </p:grpSp>
      <p:grpSp>
        <p:nvGrpSpPr>
          <p:cNvPr id="3" name="Group 8"/>
          <p:cNvGrpSpPr>
            <a:grpSpLocks/>
          </p:cNvGrpSpPr>
          <p:nvPr/>
        </p:nvGrpSpPr>
        <p:grpSpPr bwMode="auto">
          <a:xfrm>
            <a:off x="5124450" y="1447801"/>
            <a:ext cx="5314950" cy="2111375"/>
            <a:chOff x="0" y="0"/>
            <a:chExt cx="5315712" cy="2111246"/>
          </a:xfrm>
          <a:solidFill>
            <a:schemeClr val="accent4">
              <a:lumMod val="40000"/>
              <a:lumOff val="60000"/>
            </a:schemeClr>
          </a:solidFill>
        </p:grpSpPr>
        <p:sp>
          <p:nvSpPr>
            <p:cNvPr id="24589" name="Round Same Side Corner Rectangle 9"/>
            <p:cNvSpPr>
              <a:spLocks/>
            </p:cNvSpPr>
            <p:nvPr/>
          </p:nvSpPr>
          <p:spPr bwMode="auto">
            <a:xfrm rot="5400000">
              <a:off x="1602233" y="-1602233"/>
              <a:ext cx="2111246" cy="5315712"/>
            </a:xfrm>
            <a:custGeom>
              <a:avLst/>
              <a:gdLst>
                <a:gd name="T0" fmla="*/ 351881 w 2111246"/>
                <a:gd name="T1" fmla="*/ 0 h 5315712"/>
                <a:gd name="T2" fmla="*/ 1759364 w 2111246"/>
                <a:gd name="T3" fmla="*/ 0 h 5315712"/>
                <a:gd name="T4" fmla="*/ 1759364 w 2111246"/>
                <a:gd name="T5" fmla="*/ 0 h 5315712"/>
                <a:gd name="T6" fmla="*/ 2111245 w 2111246"/>
                <a:gd name="T7" fmla="*/ 351881 h 5315712"/>
                <a:gd name="T8" fmla="*/ 2111246 w 2111246"/>
                <a:gd name="T9" fmla="*/ 5315712 h 5315712"/>
                <a:gd name="T10" fmla="*/ 2111246 w 2111246"/>
                <a:gd name="T11" fmla="*/ 5315712 h 5315712"/>
                <a:gd name="T12" fmla="*/ 2111246 w 2111246"/>
                <a:gd name="T13" fmla="*/ 5315712 h 5315712"/>
                <a:gd name="T14" fmla="*/ 2111246 w 2111246"/>
                <a:gd name="T15" fmla="*/ 5315712 h 5315712"/>
                <a:gd name="T16" fmla="*/ 2111246 w 2111246"/>
                <a:gd name="T17" fmla="*/ 5315712 h 5315712"/>
                <a:gd name="T18" fmla="*/ 2111246 w 2111246"/>
                <a:gd name="T19" fmla="*/ 5315712 h 5315712"/>
                <a:gd name="T20" fmla="*/ 0 w 2111246"/>
                <a:gd name="T21" fmla="*/ 5315712 h 5315712"/>
                <a:gd name="T22" fmla="*/ 0 w 2111246"/>
                <a:gd name="T23" fmla="*/ 5315712 h 5315712"/>
                <a:gd name="T24" fmla="*/ 0 w 2111246"/>
                <a:gd name="T25" fmla="*/ 5315712 h 5315712"/>
                <a:gd name="T26" fmla="*/ 0 w 2111246"/>
                <a:gd name="T27" fmla="*/ 5315712 h 5315712"/>
                <a:gd name="T28" fmla="*/ 0 w 2111246"/>
                <a:gd name="T29" fmla="*/ 5315712 h 5315712"/>
                <a:gd name="T30" fmla="*/ 0 w 2111246"/>
                <a:gd name="T31" fmla="*/ 5315712 h 5315712"/>
                <a:gd name="T32" fmla="*/ 0 w 2111246"/>
                <a:gd name="T33" fmla="*/ 351881 h 5315712"/>
                <a:gd name="T34" fmla="*/ 0 w 2111246"/>
                <a:gd name="T35" fmla="*/ 351881 h 5315712"/>
                <a:gd name="T36" fmla="*/ 351880 w 2111246"/>
                <a:gd name="T37" fmla="*/ 0 h 53157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11246"/>
                <a:gd name="T58" fmla="*/ 0 h 5315712"/>
                <a:gd name="T59" fmla="*/ 2111246 w 2111246"/>
                <a:gd name="T60" fmla="*/ 5315712 h 53157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11246" h="5315712">
                  <a:moveTo>
                    <a:pt x="351881" y="0"/>
                  </a:moveTo>
                  <a:lnTo>
                    <a:pt x="1759364" y="0"/>
                  </a:lnTo>
                  <a:cubicBezTo>
                    <a:pt x="1953702" y="0"/>
                    <a:pt x="2111245" y="157542"/>
                    <a:pt x="2111245" y="351881"/>
                  </a:cubicBezTo>
                  <a:lnTo>
                    <a:pt x="2111246" y="5315712"/>
                  </a:lnTo>
                  <a:cubicBezTo>
                    <a:pt x="2111246" y="5315712"/>
                    <a:pt x="2111246" y="5315712"/>
                    <a:pt x="2111246" y="5315712"/>
                  </a:cubicBezTo>
                  <a:cubicBezTo>
                    <a:pt x="2111246" y="5315712"/>
                    <a:pt x="2111246" y="5315712"/>
                    <a:pt x="2111246" y="5315712"/>
                  </a:cubicBezTo>
                  <a:cubicBezTo>
                    <a:pt x="2111246" y="5315712"/>
                    <a:pt x="2111246" y="5315712"/>
                    <a:pt x="2111246" y="5315712"/>
                  </a:cubicBezTo>
                  <a:cubicBezTo>
                    <a:pt x="2111246" y="5315712"/>
                    <a:pt x="2111246" y="5315712"/>
                    <a:pt x="2111246" y="5315712"/>
                  </a:cubicBezTo>
                  <a:lnTo>
                    <a:pt x="0" y="5315712"/>
                  </a:lnTo>
                  <a:cubicBezTo>
                    <a:pt x="0" y="5315712"/>
                    <a:pt x="0" y="5315712"/>
                    <a:pt x="0" y="5315712"/>
                  </a:cubicBezTo>
                  <a:cubicBezTo>
                    <a:pt x="0" y="5315712"/>
                    <a:pt x="0" y="5315712"/>
                    <a:pt x="0" y="5315712"/>
                  </a:cubicBezTo>
                  <a:cubicBezTo>
                    <a:pt x="0" y="5315712"/>
                    <a:pt x="0" y="5315712"/>
                    <a:pt x="0" y="5315712"/>
                  </a:cubicBezTo>
                  <a:cubicBezTo>
                    <a:pt x="0" y="5315712"/>
                    <a:pt x="0" y="5315712"/>
                    <a:pt x="0" y="5315712"/>
                  </a:cubicBezTo>
                  <a:lnTo>
                    <a:pt x="0" y="351881"/>
                  </a:lnTo>
                  <a:cubicBezTo>
                    <a:pt x="0" y="157542"/>
                    <a:pt x="157542" y="0"/>
                    <a:pt x="351880" y="0"/>
                  </a:cubicBezTo>
                  <a:lnTo>
                    <a:pt x="351881" y="0"/>
                  </a:lnTo>
                  <a:close/>
                </a:path>
              </a:pathLst>
            </a:custGeom>
            <a:grpFill/>
            <a:ln w="12700">
              <a:solidFill>
                <a:srgbClr val="EFCECB"/>
              </a:solidFill>
              <a:bevel/>
              <a:headEnd/>
              <a:tailEnd/>
            </a:ln>
          </p:spPr>
          <p:txBody>
            <a:bodyPr/>
            <a:lstStyle>
              <a:lvl1pPr>
                <a:defRPr sz="2400">
                  <a:solidFill>
                    <a:schemeClr val="tx1"/>
                  </a:solidFill>
                  <a:latin typeface="Arial" panose="020B0604020202020204" pitchFamily="34" charset="0"/>
                  <a:ea typeface="SimSun" panose="02010600030101010101" pitchFamily="2" charset="-122"/>
                </a:defRPr>
              </a:lvl1pPr>
              <a:lvl2pPr marL="37931725" indent="-37474525">
                <a:defRPr sz="2400">
                  <a:solidFill>
                    <a:schemeClr val="tx1"/>
                  </a:solidFill>
                  <a:latin typeface="Arial" panose="020B0604020202020204" pitchFamily="34" charset="0"/>
                  <a:ea typeface="SimSun" panose="02010600030101010101" pitchFamily="2" charset="-122"/>
                </a:defRPr>
              </a:lvl2pPr>
              <a:lvl3pPr>
                <a:defRPr sz="2400">
                  <a:solidFill>
                    <a:schemeClr val="tx1"/>
                  </a:solidFill>
                  <a:latin typeface="Arial" panose="020B0604020202020204" pitchFamily="34" charset="0"/>
                  <a:ea typeface="SimSun" panose="02010600030101010101" pitchFamily="2" charset="-122"/>
                </a:defRPr>
              </a:lvl3pPr>
              <a:lvl4pPr>
                <a:defRPr sz="2400">
                  <a:solidFill>
                    <a:schemeClr val="tx1"/>
                  </a:solidFill>
                  <a:latin typeface="Arial" panose="020B0604020202020204" pitchFamily="34" charset="0"/>
                  <a:ea typeface="SimSun" panose="02010600030101010101" pitchFamily="2" charset="-122"/>
                </a:defRPr>
              </a:lvl4pPr>
              <a:lvl5pPr>
                <a:defRPr sz="2400">
                  <a:solidFill>
                    <a:schemeClr val="tx1"/>
                  </a:solidFill>
                  <a:latin typeface="Arial" panose="020B0604020202020204" pitchFamily="34" charset="0"/>
                  <a:ea typeface="SimSun" panose="02010600030101010101" pitchFamily="2" charset="-122"/>
                </a:defRPr>
              </a:lvl5pPr>
              <a:lvl6pPr marL="4572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6pPr>
              <a:lvl7pPr marL="9144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7pPr>
              <a:lvl8pPr marL="1371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8pPr>
              <a:lvl9pPr marL="18288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9pPr>
            </a:lstStyle>
            <a:p>
              <a:pPr>
                <a:defRPr/>
              </a:pPr>
              <a:endParaRPr lang="en-US" altLang="en-US" sz="1800"/>
            </a:p>
          </p:txBody>
        </p:sp>
        <p:sp>
          <p:nvSpPr>
            <p:cNvPr id="24590" name="Round Same Side Corner Rectangle 4"/>
            <p:cNvSpPr>
              <a:spLocks noChangeArrowheads="1"/>
            </p:cNvSpPr>
            <p:nvPr/>
          </p:nvSpPr>
          <p:spPr bwMode="auto">
            <a:xfrm>
              <a:off x="1" y="103062"/>
              <a:ext cx="5212649" cy="19051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72390" tIns="36195" rIns="72390" bIns="36195" anchor="ctr"/>
            <a:lstStyle>
              <a:lvl1pPr marL="24161750" indent="-24161750">
                <a:defRPr sz="2400">
                  <a:solidFill>
                    <a:schemeClr val="tx1"/>
                  </a:solidFill>
                  <a:latin typeface="Arial" panose="020B0604020202020204" pitchFamily="34" charset="0"/>
                  <a:ea typeface="SimSun" panose="02010600030101010101" pitchFamily="2" charset="-122"/>
                </a:defRPr>
              </a:lvl1pPr>
              <a:lvl2pPr marL="171450" indent="-171450">
                <a:defRPr sz="2400">
                  <a:solidFill>
                    <a:schemeClr val="tx1"/>
                  </a:solidFill>
                  <a:latin typeface="Arial" panose="020B0604020202020204" pitchFamily="34" charset="0"/>
                  <a:ea typeface="SimSun" panose="02010600030101010101" pitchFamily="2" charset="-122"/>
                </a:defRPr>
              </a:lvl2pPr>
              <a:lvl3pPr>
                <a:defRPr sz="2400">
                  <a:solidFill>
                    <a:schemeClr val="tx1"/>
                  </a:solidFill>
                  <a:latin typeface="Arial" panose="020B0604020202020204" pitchFamily="34" charset="0"/>
                  <a:ea typeface="SimSun" panose="02010600030101010101" pitchFamily="2" charset="-122"/>
                </a:defRPr>
              </a:lvl3pPr>
              <a:lvl4pPr>
                <a:defRPr sz="2400">
                  <a:solidFill>
                    <a:schemeClr val="tx1"/>
                  </a:solidFill>
                  <a:latin typeface="Arial" panose="020B0604020202020204" pitchFamily="34" charset="0"/>
                  <a:ea typeface="SimSun" panose="02010600030101010101" pitchFamily="2" charset="-122"/>
                </a:defRPr>
              </a:lvl4pPr>
              <a:lvl5pPr>
                <a:defRPr sz="2400">
                  <a:solidFill>
                    <a:schemeClr val="tx1"/>
                  </a:solidFill>
                  <a:latin typeface="Arial" panose="020B0604020202020204" pitchFamily="34" charset="0"/>
                  <a:ea typeface="SimSun" panose="02010600030101010101" pitchFamily="2" charset="-122"/>
                </a:defRPr>
              </a:lvl5pPr>
              <a:lvl6pPr marL="4572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6pPr>
              <a:lvl7pPr marL="9144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7pPr>
              <a:lvl8pPr marL="1371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8pPr>
              <a:lvl9pPr marL="18288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9pPr>
            </a:lstStyle>
            <a:p>
              <a:pPr lvl="1" eaLnBrk="1" hangingPunct="1">
                <a:lnSpc>
                  <a:spcPct val="90000"/>
                </a:lnSpc>
                <a:spcAft>
                  <a:spcPct val="15000"/>
                </a:spcAft>
                <a:buFont typeface="Arial" panose="020B0604020202020204" pitchFamily="34" charset="0"/>
                <a:buChar char="•"/>
                <a:defRPr/>
              </a:pPr>
              <a:r>
                <a:rPr lang="en-US" altLang="en-US" sz="2100" b="1">
                  <a:solidFill>
                    <a:srgbClr val="000000"/>
                  </a:solidFill>
                  <a:latin typeface="Perpetua" panose="02020502060401020303" pitchFamily="18" charset="0"/>
                  <a:sym typeface="Perpetua" panose="02020502060401020303" pitchFamily="18" charset="0"/>
                </a:rPr>
                <a:t>Writing to Communicate</a:t>
              </a:r>
              <a:endParaRPr lang="en-US" altLang="en-US" sz="2100">
                <a:solidFill>
                  <a:srgbClr val="000000"/>
                </a:solidFill>
                <a:latin typeface="Perpetua" panose="02020502060401020303" pitchFamily="18" charset="0"/>
                <a:sym typeface="Perpetua" panose="02020502060401020303" pitchFamily="18" charset="0"/>
              </a:endParaRPr>
            </a:p>
            <a:p>
              <a:pPr lvl="1" eaLnBrk="1" hangingPunct="1">
                <a:lnSpc>
                  <a:spcPct val="90000"/>
                </a:lnSpc>
                <a:spcAft>
                  <a:spcPct val="15000"/>
                </a:spcAft>
                <a:buFont typeface="Arial" panose="020B0604020202020204" pitchFamily="34" charset="0"/>
                <a:buChar char="•"/>
                <a:defRPr/>
              </a:pPr>
              <a:r>
                <a:rPr lang="en-US" altLang="en-US" sz="2100">
                  <a:solidFill>
                    <a:srgbClr val="000000"/>
                  </a:solidFill>
                  <a:latin typeface="Perpetua" panose="02020502060401020303" pitchFamily="18" charset="0"/>
                  <a:sym typeface="Perpetua" panose="02020502060401020303" pitchFamily="18" charset="0"/>
                </a:rPr>
                <a:t>A polished piece of work that is representative of formal writing in the field </a:t>
              </a:r>
            </a:p>
            <a:p>
              <a:pPr lvl="1" eaLnBrk="1" hangingPunct="1">
                <a:lnSpc>
                  <a:spcPct val="90000"/>
                </a:lnSpc>
                <a:spcAft>
                  <a:spcPct val="15000"/>
                </a:spcAft>
                <a:buFont typeface="Arial" panose="020B0604020202020204" pitchFamily="34" charset="0"/>
                <a:buChar char="•"/>
                <a:defRPr/>
              </a:pPr>
              <a:r>
                <a:rPr lang="en-US" altLang="en-US" sz="2100">
                  <a:solidFill>
                    <a:srgbClr val="000000"/>
                  </a:solidFill>
                  <a:latin typeface="Perpetua" panose="02020502060401020303" pitchFamily="18" charset="0"/>
                  <a:sym typeface="Perpetua" panose="02020502060401020303" pitchFamily="18" charset="0"/>
                </a:rPr>
                <a:t>Assignment significantly impacts student grades</a:t>
              </a:r>
              <a:endParaRPr lang="en-US" altLang="en-US">
                <a:solidFill>
                  <a:srgbClr val="000000"/>
                </a:solidFill>
                <a:latin typeface="Perpetua" panose="02020502060401020303" pitchFamily="18" charset="0"/>
                <a:sym typeface="Perpetua" panose="02020502060401020303" pitchFamily="18" charset="0"/>
              </a:endParaRPr>
            </a:p>
          </p:txBody>
        </p:sp>
      </p:grpSp>
      <p:grpSp>
        <p:nvGrpSpPr>
          <p:cNvPr id="4" name="Group 11"/>
          <p:cNvGrpSpPr>
            <a:grpSpLocks/>
          </p:cNvGrpSpPr>
          <p:nvPr/>
        </p:nvGrpSpPr>
        <p:grpSpPr bwMode="auto">
          <a:xfrm>
            <a:off x="1981200" y="3733801"/>
            <a:ext cx="2990850" cy="2638425"/>
            <a:chOff x="0" y="0"/>
            <a:chExt cx="2990088" cy="2639057"/>
          </a:xfrm>
          <a:solidFill>
            <a:schemeClr val="accent2">
              <a:lumMod val="75000"/>
            </a:schemeClr>
          </a:solidFill>
        </p:grpSpPr>
        <p:sp>
          <p:nvSpPr>
            <p:cNvPr id="24587" name="Rounded Rectangle 12"/>
            <p:cNvSpPr>
              <a:spLocks noChangeArrowheads="1"/>
            </p:cNvSpPr>
            <p:nvPr/>
          </p:nvSpPr>
          <p:spPr bwMode="auto">
            <a:xfrm>
              <a:off x="0" y="0"/>
              <a:ext cx="2990088" cy="2639057"/>
            </a:xfrm>
            <a:prstGeom prst="roundRect">
              <a:avLst>
                <a:gd name="adj" fmla="val 16667"/>
              </a:avLst>
            </a:prstGeom>
            <a:grpFill/>
            <a:ln w="12700">
              <a:solidFill>
                <a:srgbClr val="FFFFFF"/>
              </a:solidFill>
              <a:bevel/>
              <a:headEnd/>
              <a:tailEnd/>
            </a:ln>
          </p:spPr>
          <p:txBody>
            <a:bodyPr/>
            <a:lstStyle>
              <a:lvl1pPr>
                <a:defRPr sz="2400">
                  <a:solidFill>
                    <a:schemeClr val="tx1"/>
                  </a:solidFill>
                  <a:latin typeface="Arial" panose="020B0604020202020204" pitchFamily="34" charset="0"/>
                  <a:ea typeface="SimSun" panose="02010600030101010101" pitchFamily="2" charset="-122"/>
                </a:defRPr>
              </a:lvl1pPr>
              <a:lvl2pPr marL="37931725" indent="-37474525">
                <a:defRPr sz="2400">
                  <a:solidFill>
                    <a:schemeClr val="tx1"/>
                  </a:solidFill>
                  <a:latin typeface="Arial" panose="020B0604020202020204" pitchFamily="34" charset="0"/>
                  <a:ea typeface="SimSun" panose="02010600030101010101" pitchFamily="2" charset="-122"/>
                </a:defRPr>
              </a:lvl2pPr>
              <a:lvl3pPr>
                <a:defRPr sz="2400">
                  <a:solidFill>
                    <a:schemeClr val="tx1"/>
                  </a:solidFill>
                  <a:latin typeface="Arial" panose="020B0604020202020204" pitchFamily="34" charset="0"/>
                  <a:ea typeface="SimSun" panose="02010600030101010101" pitchFamily="2" charset="-122"/>
                </a:defRPr>
              </a:lvl3pPr>
              <a:lvl4pPr>
                <a:defRPr sz="2400">
                  <a:solidFill>
                    <a:schemeClr val="tx1"/>
                  </a:solidFill>
                  <a:latin typeface="Arial" panose="020B0604020202020204" pitchFamily="34" charset="0"/>
                  <a:ea typeface="SimSun" panose="02010600030101010101" pitchFamily="2" charset="-122"/>
                </a:defRPr>
              </a:lvl4pPr>
              <a:lvl5pPr>
                <a:defRPr sz="2400">
                  <a:solidFill>
                    <a:schemeClr val="tx1"/>
                  </a:solidFill>
                  <a:latin typeface="Arial" panose="020B0604020202020204" pitchFamily="34" charset="0"/>
                  <a:ea typeface="SimSun" panose="02010600030101010101" pitchFamily="2" charset="-122"/>
                </a:defRPr>
              </a:lvl5pPr>
              <a:lvl6pPr marL="4572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6pPr>
              <a:lvl7pPr marL="9144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7pPr>
              <a:lvl8pPr marL="1371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8pPr>
              <a:lvl9pPr marL="18288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9pPr>
            </a:lstStyle>
            <a:p>
              <a:pPr eaLnBrk="1" hangingPunct="1">
                <a:buFont typeface="Arial" panose="020B0604020202020204" pitchFamily="34" charset="0"/>
                <a:buNone/>
                <a:defRPr/>
              </a:pPr>
              <a:endParaRPr lang="en-US" altLang="en-US" sz="1800"/>
            </a:p>
          </p:txBody>
        </p:sp>
        <p:sp>
          <p:nvSpPr>
            <p:cNvPr id="24588" name="Rounded Rectangle 4"/>
            <p:cNvSpPr>
              <a:spLocks noChangeArrowheads="1"/>
            </p:cNvSpPr>
            <p:nvPr/>
          </p:nvSpPr>
          <p:spPr bwMode="auto">
            <a:xfrm>
              <a:off x="128828" y="128828"/>
              <a:ext cx="2732432" cy="23814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9540" tIns="64770" rIns="129540" bIns="64770" anchor="ctr"/>
            <a:lstStyle>
              <a:lvl1pPr>
                <a:defRPr sz="2400">
                  <a:solidFill>
                    <a:schemeClr val="tx1"/>
                  </a:solidFill>
                  <a:latin typeface="Arial" panose="020B0604020202020204" pitchFamily="34" charset="0"/>
                  <a:ea typeface="SimSun" panose="02010600030101010101" pitchFamily="2" charset="-122"/>
                </a:defRPr>
              </a:lvl1pPr>
              <a:lvl2pPr marL="37931725" indent="-37474525">
                <a:defRPr sz="2400">
                  <a:solidFill>
                    <a:schemeClr val="tx1"/>
                  </a:solidFill>
                  <a:latin typeface="Arial" panose="020B0604020202020204" pitchFamily="34" charset="0"/>
                  <a:ea typeface="SimSun" panose="02010600030101010101" pitchFamily="2" charset="-122"/>
                </a:defRPr>
              </a:lvl2pPr>
              <a:lvl3pPr>
                <a:defRPr sz="2400">
                  <a:solidFill>
                    <a:schemeClr val="tx1"/>
                  </a:solidFill>
                  <a:latin typeface="Arial" panose="020B0604020202020204" pitchFamily="34" charset="0"/>
                  <a:ea typeface="SimSun" panose="02010600030101010101" pitchFamily="2" charset="-122"/>
                </a:defRPr>
              </a:lvl3pPr>
              <a:lvl4pPr>
                <a:defRPr sz="2400">
                  <a:solidFill>
                    <a:schemeClr val="tx1"/>
                  </a:solidFill>
                  <a:latin typeface="Arial" panose="020B0604020202020204" pitchFamily="34" charset="0"/>
                  <a:ea typeface="SimSun" panose="02010600030101010101" pitchFamily="2" charset="-122"/>
                </a:defRPr>
              </a:lvl4pPr>
              <a:lvl5pPr>
                <a:defRPr sz="2400">
                  <a:solidFill>
                    <a:schemeClr val="tx1"/>
                  </a:solidFill>
                  <a:latin typeface="Arial" panose="020B0604020202020204" pitchFamily="34" charset="0"/>
                  <a:ea typeface="SimSun" panose="02010600030101010101" pitchFamily="2" charset="-122"/>
                </a:defRPr>
              </a:lvl5pPr>
              <a:lvl6pPr marL="4572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6pPr>
              <a:lvl7pPr marL="9144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7pPr>
              <a:lvl8pPr marL="13716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8pPr>
              <a:lvl9pPr marL="1828800" eaLnBrk="0" fontAlgn="base" hangingPunct="0">
                <a:spcBef>
                  <a:spcPct val="0"/>
                </a:spcBef>
                <a:spcAft>
                  <a:spcPct val="0"/>
                </a:spcAft>
                <a:defRPr sz="2400">
                  <a:solidFill>
                    <a:schemeClr val="tx1"/>
                  </a:solidFill>
                  <a:latin typeface="Arial" panose="020B0604020202020204" pitchFamily="34" charset="0"/>
                  <a:ea typeface="SimSun" panose="02010600030101010101" pitchFamily="2" charset="-122"/>
                </a:defRPr>
              </a:lvl9pPr>
            </a:lstStyle>
            <a:p>
              <a:pPr algn="ctr" eaLnBrk="1" hangingPunct="1">
                <a:lnSpc>
                  <a:spcPct val="90000"/>
                </a:lnSpc>
                <a:spcAft>
                  <a:spcPct val="35000"/>
                </a:spcAft>
                <a:buFont typeface="Arial" panose="020B0604020202020204" pitchFamily="34" charset="0"/>
                <a:buNone/>
                <a:defRPr/>
              </a:pPr>
              <a:r>
                <a:rPr lang="en-US" altLang="en-US" sz="3400">
                  <a:solidFill>
                    <a:srgbClr val="FFFFFF"/>
                  </a:solidFill>
                  <a:latin typeface="Perpetua" panose="02020502060401020303" pitchFamily="18" charset="0"/>
                  <a:sym typeface="Perpetua" panose="02020502060401020303" pitchFamily="18" charset="0"/>
                </a:rPr>
                <a:t>Informal Writing Assignments</a:t>
              </a:r>
            </a:p>
          </p:txBody>
        </p:sp>
      </p:grpSp>
      <p:grpSp>
        <p:nvGrpSpPr>
          <p:cNvPr id="5" name="Group 14"/>
          <p:cNvGrpSpPr>
            <a:grpSpLocks/>
          </p:cNvGrpSpPr>
          <p:nvPr/>
        </p:nvGrpSpPr>
        <p:grpSpPr bwMode="auto">
          <a:xfrm>
            <a:off x="5124450" y="3962401"/>
            <a:ext cx="5314950" cy="2111375"/>
            <a:chOff x="0" y="0"/>
            <a:chExt cx="5315712" cy="2111246"/>
          </a:xfrm>
        </p:grpSpPr>
        <p:sp>
          <p:nvSpPr>
            <p:cNvPr id="24584" name="Round Same Side Corner Rectangle 15"/>
            <p:cNvSpPr>
              <a:spLocks/>
            </p:cNvSpPr>
            <p:nvPr/>
          </p:nvSpPr>
          <p:spPr bwMode="auto">
            <a:xfrm rot="5400000">
              <a:off x="1602233" y="-1602233"/>
              <a:ext cx="2111246" cy="5315712"/>
            </a:xfrm>
            <a:custGeom>
              <a:avLst/>
              <a:gdLst>
                <a:gd name="T0" fmla="*/ 351881 w 2111246"/>
                <a:gd name="T1" fmla="*/ 0 h 5315712"/>
                <a:gd name="T2" fmla="*/ 1759364 w 2111246"/>
                <a:gd name="T3" fmla="*/ 0 h 5315712"/>
                <a:gd name="T4" fmla="*/ 1759364 w 2111246"/>
                <a:gd name="T5" fmla="*/ 0 h 5315712"/>
                <a:gd name="T6" fmla="*/ 2111245 w 2111246"/>
                <a:gd name="T7" fmla="*/ 351881 h 5315712"/>
                <a:gd name="T8" fmla="*/ 2111246 w 2111246"/>
                <a:gd name="T9" fmla="*/ 5315712 h 5315712"/>
                <a:gd name="T10" fmla="*/ 2111246 w 2111246"/>
                <a:gd name="T11" fmla="*/ 5315712 h 5315712"/>
                <a:gd name="T12" fmla="*/ 2111246 w 2111246"/>
                <a:gd name="T13" fmla="*/ 5315712 h 5315712"/>
                <a:gd name="T14" fmla="*/ 2111246 w 2111246"/>
                <a:gd name="T15" fmla="*/ 5315712 h 5315712"/>
                <a:gd name="T16" fmla="*/ 2111246 w 2111246"/>
                <a:gd name="T17" fmla="*/ 5315712 h 5315712"/>
                <a:gd name="T18" fmla="*/ 2111246 w 2111246"/>
                <a:gd name="T19" fmla="*/ 5315712 h 5315712"/>
                <a:gd name="T20" fmla="*/ 0 w 2111246"/>
                <a:gd name="T21" fmla="*/ 5315712 h 5315712"/>
                <a:gd name="T22" fmla="*/ 0 w 2111246"/>
                <a:gd name="T23" fmla="*/ 5315712 h 5315712"/>
                <a:gd name="T24" fmla="*/ 0 w 2111246"/>
                <a:gd name="T25" fmla="*/ 5315712 h 5315712"/>
                <a:gd name="T26" fmla="*/ 0 w 2111246"/>
                <a:gd name="T27" fmla="*/ 5315712 h 5315712"/>
                <a:gd name="T28" fmla="*/ 0 w 2111246"/>
                <a:gd name="T29" fmla="*/ 5315712 h 5315712"/>
                <a:gd name="T30" fmla="*/ 0 w 2111246"/>
                <a:gd name="T31" fmla="*/ 5315712 h 5315712"/>
                <a:gd name="T32" fmla="*/ 0 w 2111246"/>
                <a:gd name="T33" fmla="*/ 351881 h 5315712"/>
                <a:gd name="T34" fmla="*/ 0 w 2111246"/>
                <a:gd name="T35" fmla="*/ 351881 h 5315712"/>
                <a:gd name="T36" fmla="*/ 351880 w 2111246"/>
                <a:gd name="T37" fmla="*/ 0 h 53157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11246"/>
                <a:gd name="T58" fmla="*/ 0 h 5315712"/>
                <a:gd name="T59" fmla="*/ 2111246 w 2111246"/>
                <a:gd name="T60" fmla="*/ 5315712 h 53157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11246" h="5315712">
                  <a:moveTo>
                    <a:pt x="351881" y="0"/>
                  </a:moveTo>
                  <a:lnTo>
                    <a:pt x="1759364" y="0"/>
                  </a:lnTo>
                  <a:cubicBezTo>
                    <a:pt x="1953702" y="0"/>
                    <a:pt x="2111245" y="157542"/>
                    <a:pt x="2111245" y="351881"/>
                  </a:cubicBezTo>
                  <a:lnTo>
                    <a:pt x="2111246" y="5315712"/>
                  </a:lnTo>
                  <a:cubicBezTo>
                    <a:pt x="2111246" y="5315712"/>
                    <a:pt x="2111246" y="5315712"/>
                    <a:pt x="2111246" y="5315712"/>
                  </a:cubicBezTo>
                  <a:cubicBezTo>
                    <a:pt x="2111246" y="5315712"/>
                    <a:pt x="2111246" y="5315712"/>
                    <a:pt x="2111246" y="5315712"/>
                  </a:cubicBezTo>
                  <a:cubicBezTo>
                    <a:pt x="2111246" y="5315712"/>
                    <a:pt x="2111246" y="5315712"/>
                    <a:pt x="2111246" y="5315712"/>
                  </a:cubicBezTo>
                  <a:cubicBezTo>
                    <a:pt x="2111246" y="5315712"/>
                    <a:pt x="2111246" y="5315712"/>
                    <a:pt x="2111246" y="5315712"/>
                  </a:cubicBezTo>
                  <a:lnTo>
                    <a:pt x="0" y="5315712"/>
                  </a:lnTo>
                  <a:cubicBezTo>
                    <a:pt x="0" y="5315712"/>
                    <a:pt x="0" y="5315712"/>
                    <a:pt x="0" y="5315712"/>
                  </a:cubicBezTo>
                  <a:cubicBezTo>
                    <a:pt x="0" y="5315712"/>
                    <a:pt x="0" y="5315712"/>
                    <a:pt x="0" y="5315712"/>
                  </a:cubicBezTo>
                  <a:cubicBezTo>
                    <a:pt x="0" y="5315712"/>
                    <a:pt x="0" y="5315712"/>
                    <a:pt x="0" y="5315712"/>
                  </a:cubicBezTo>
                  <a:cubicBezTo>
                    <a:pt x="0" y="5315712"/>
                    <a:pt x="0" y="5315712"/>
                    <a:pt x="0" y="5315712"/>
                  </a:cubicBezTo>
                  <a:lnTo>
                    <a:pt x="0" y="351881"/>
                  </a:lnTo>
                  <a:cubicBezTo>
                    <a:pt x="0" y="157542"/>
                    <a:pt x="157542" y="0"/>
                    <a:pt x="351880" y="0"/>
                  </a:cubicBezTo>
                  <a:lnTo>
                    <a:pt x="351881" y="0"/>
                  </a:lnTo>
                  <a:close/>
                </a:path>
              </a:pathLst>
            </a:custGeom>
            <a:solidFill>
              <a:srgbClr val="EFCECB"/>
            </a:solidFill>
            <a:ln w="12700">
              <a:solidFill>
                <a:srgbClr val="EFCECB"/>
              </a:solidFill>
              <a:bevel/>
              <a:headEnd/>
              <a:tailEnd/>
            </a:ln>
          </p:spPr>
          <p:txBody>
            <a:bodyPr/>
            <a:lstStyle/>
            <a:p>
              <a:endParaRPr lang="en-US"/>
            </a:p>
          </p:txBody>
        </p:sp>
        <p:sp>
          <p:nvSpPr>
            <p:cNvPr id="24585" name="Round Same Side Corner Rectangle 4"/>
            <p:cNvSpPr>
              <a:spLocks noChangeArrowheads="1"/>
            </p:cNvSpPr>
            <p:nvPr/>
          </p:nvSpPr>
          <p:spPr bwMode="auto">
            <a:xfrm>
              <a:off x="0" y="103182"/>
              <a:ext cx="5212510" cy="190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90" tIns="36195" rIns="72390" bIns="36195" anchor="ctr"/>
            <a:lstStyle>
              <a:lvl1pPr marL="24161750" indent="-24161750">
                <a:defRPr>
                  <a:solidFill>
                    <a:schemeClr val="tx1"/>
                  </a:solidFill>
                  <a:latin typeface="Arial" charset="0"/>
                  <a:ea typeface="SimSun" charset="-122"/>
                </a:defRPr>
              </a:lvl1pPr>
              <a:lvl2pPr marL="171450" indent="-171450">
                <a:defRPr>
                  <a:solidFill>
                    <a:schemeClr val="tx1"/>
                  </a:solidFill>
                  <a:latin typeface="Arial" charset="0"/>
                  <a:ea typeface="SimSun" charset="-122"/>
                </a:defRPr>
              </a:lvl2pPr>
              <a:lvl3pPr marL="1143000" indent="-228600">
                <a:defRPr>
                  <a:solidFill>
                    <a:schemeClr val="tx1"/>
                  </a:solidFill>
                  <a:latin typeface="Arial" charset="0"/>
                  <a:ea typeface="SimSun" charset="-122"/>
                </a:defRPr>
              </a:lvl3pPr>
              <a:lvl4pPr marL="1600200" indent="-228600">
                <a:defRPr>
                  <a:solidFill>
                    <a:schemeClr val="tx1"/>
                  </a:solidFill>
                  <a:latin typeface="Arial" charset="0"/>
                  <a:ea typeface="SimSun" charset="-122"/>
                </a:defRPr>
              </a:lvl4pPr>
              <a:lvl5pPr marL="2057400" indent="-228600">
                <a:defRPr>
                  <a:solidFill>
                    <a:schemeClr val="tx1"/>
                  </a:solidFill>
                  <a:latin typeface="Arial" charset="0"/>
                  <a:ea typeface="SimSun" charset="-122"/>
                </a:defRPr>
              </a:lvl5pPr>
              <a:lvl6pPr marL="2514600" indent="-228600" eaLnBrk="0" fontAlgn="base" hangingPunct="0">
                <a:spcBef>
                  <a:spcPct val="0"/>
                </a:spcBef>
                <a:spcAft>
                  <a:spcPct val="0"/>
                </a:spcAft>
                <a:defRPr>
                  <a:solidFill>
                    <a:schemeClr val="tx1"/>
                  </a:solidFill>
                  <a:latin typeface="Arial" charset="0"/>
                  <a:ea typeface="SimSun" charset="-122"/>
                </a:defRPr>
              </a:lvl6pPr>
              <a:lvl7pPr marL="2971800" indent="-228600" eaLnBrk="0" fontAlgn="base" hangingPunct="0">
                <a:spcBef>
                  <a:spcPct val="0"/>
                </a:spcBef>
                <a:spcAft>
                  <a:spcPct val="0"/>
                </a:spcAft>
                <a:defRPr>
                  <a:solidFill>
                    <a:schemeClr val="tx1"/>
                  </a:solidFill>
                  <a:latin typeface="Arial" charset="0"/>
                  <a:ea typeface="SimSun" charset="-122"/>
                </a:defRPr>
              </a:lvl7pPr>
              <a:lvl8pPr marL="3429000" indent="-228600" eaLnBrk="0" fontAlgn="base" hangingPunct="0">
                <a:spcBef>
                  <a:spcPct val="0"/>
                </a:spcBef>
                <a:spcAft>
                  <a:spcPct val="0"/>
                </a:spcAft>
                <a:defRPr>
                  <a:solidFill>
                    <a:schemeClr val="tx1"/>
                  </a:solidFill>
                  <a:latin typeface="Arial" charset="0"/>
                  <a:ea typeface="SimSun" charset="-122"/>
                </a:defRPr>
              </a:lvl8pPr>
              <a:lvl9pPr marL="3886200" indent="-228600" eaLnBrk="0" fontAlgn="base" hangingPunct="0">
                <a:spcBef>
                  <a:spcPct val="0"/>
                </a:spcBef>
                <a:spcAft>
                  <a:spcPct val="0"/>
                </a:spcAft>
                <a:defRPr>
                  <a:solidFill>
                    <a:schemeClr val="tx1"/>
                  </a:solidFill>
                  <a:latin typeface="Arial" charset="0"/>
                  <a:ea typeface="SimSun" charset="-122"/>
                </a:defRPr>
              </a:lvl9pPr>
            </a:lstStyle>
            <a:p>
              <a:pPr lvl="1" eaLnBrk="1" hangingPunct="1">
                <a:lnSpc>
                  <a:spcPct val="90000"/>
                </a:lnSpc>
                <a:spcAft>
                  <a:spcPct val="15000"/>
                </a:spcAft>
                <a:buFont typeface="Arial" charset="0"/>
                <a:buChar char="•"/>
              </a:pPr>
              <a:r>
                <a:rPr lang="en-US" altLang="en-US" sz="2200" b="1">
                  <a:solidFill>
                    <a:srgbClr val="000000"/>
                  </a:solidFill>
                  <a:latin typeface="Perpetua" charset="0"/>
                  <a:sym typeface="Perpetua" charset="0"/>
                </a:rPr>
                <a:t>Writing to Learn</a:t>
              </a:r>
              <a:endParaRPr lang="en-US" altLang="en-US" sz="2200">
                <a:solidFill>
                  <a:srgbClr val="000000"/>
                </a:solidFill>
                <a:latin typeface="Perpetua" charset="0"/>
                <a:sym typeface="Perpetua" charset="0"/>
              </a:endParaRPr>
            </a:p>
            <a:p>
              <a:pPr lvl="1" eaLnBrk="1" hangingPunct="1">
                <a:lnSpc>
                  <a:spcPct val="90000"/>
                </a:lnSpc>
                <a:spcAft>
                  <a:spcPct val="15000"/>
                </a:spcAft>
                <a:buFont typeface="Arial" charset="0"/>
                <a:buChar char="•"/>
              </a:pPr>
              <a:r>
                <a:rPr lang="en-US" altLang="en-US" sz="2200">
                  <a:solidFill>
                    <a:srgbClr val="000000"/>
                  </a:solidFill>
                  <a:latin typeface="Perpetua" charset="0"/>
                  <a:sym typeface="Perpetua" charset="0"/>
                </a:rPr>
                <a:t>Focus is not on grammar or organization</a:t>
              </a:r>
            </a:p>
            <a:p>
              <a:pPr lvl="1" eaLnBrk="1" hangingPunct="1">
                <a:lnSpc>
                  <a:spcPct val="90000"/>
                </a:lnSpc>
                <a:spcAft>
                  <a:spcPct val="15000"/>
                </a:spcAft>
                <a:buFont typeface="Arial" charset="0"/>
                <a:buChar char="•"/>
              </a:pPr>
              <a:r>
                <a:rPr lang="en-US" altLang="zh-CN" sz="2400">
                  <a:latin typeface="Perpetua" charset="0"/>
                </a:rPr>
                <a:t>Low-stakes (not graded or minimal points)</a:t>
              </a:r>
            </a:p>
          </p:txBody>
        </p:sp>
      </p:grpSp>
    </p:spTree>
    <p:extLst>
      <p:ext uri="{BB962C8B-B14F-4D97-AF65-F5344CB8AC3E}">
        <p14:creationId xmlns:p14="http://schemas.microsoft.com/office/powerpoint/2010/main" val="927196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normAutofit/>
          </a:bodyPr>
          <a:lstStyle/>
          <a:p>
            <a:pPr algn="ctr">
              <a:defRPr/>
            </a:pPr>
            <a:r>
              <a:rPr lang="en-US" altLang="en-US" sz="3500">
                <a:cs typeface="+mj-cs"/>
              </a:rPr>
              <a:t>Informal Writing Assignments</a:t>
            </a:r>
          </a:p>
        </p:txBody>
      </p:sp>
      <p:sp>
        <p:nvSpPr>
          <p:cNvPr id="2" name="Vertical Text Placeholder 1"/>
          <p:cNvSpPr>
            <a:spLocks noGrp="1"/>
          </p:cNvSpPr>
          <p:nvPr>
            <p:ph type="body" orient="vert" idx="1"/>
          </p:nvPr>
        </p:nvSpPr>
        <p:spPr/>
        <p:txBody>
          <a:bodyPr vert="horz">
            <a:normAutofit/>
          </a:bodyPr>
          <a:lstStyle/>
          <a:p>
            <a:pPr marL="457200" indent="-457200">
              <a:buFont typeface="Arial" charset="0"/>
              <a:buChar char="•"/>
              <a:defRPr/>
            </a:pPr>
            <a:r>
              <a:rPr lang="en-US" sz="2800"/>
              <a:t>Exploratory writing </a:t>
            </a:r>
            <a:r>
              <a:rPr lang="en-US" sz="2800" i="1"/>
              <a:t>in order</a:t>
            </a:r>
            <a:r>
              <a:rPr lang="en-US" sz="2800"/>
              <a:t> </a:t>
            </a:r>
            <a:r>
              <a:rPr lang="en-US" sz="2800" i="1"/>
              <a:t>to learn</a:t>
            </a:r>
          </a:p>
          <a:p>
            <a:pPr marL="1051200" lvl="2" indent="-457200">
              <a:buFont typeface="+mj-lt"/>
              <a:buAutoNum type="arabicPeriod"/>
              <a:defRPr/>
            </a:pPr>
            <a:r>
              <a:rPr lang="en-US" sz="2800"/>
              <a:t>In-class writing</a:t>
            </a:r>
          </a:p>
          <a:p>
            <a:pPr marL="1393200" lvl="3" indent="-457200">
              <a:buFont typeface="Arial" charset="0"/>
              <a:buChar char="•"/>
              <a:defRPr/>
            </a:pPr>
            <a:r>
              <a:rPr lang="en-US" sz="2200"/>
              <a:t>Free writes, minor drafting, short answer reading quizzes</a:t>
            </a:r>
          </a:p>
          <a:p>
            <a:pPr marL="1108350" lvl="2" indent="-514350">
              <a:buFont typeface="+mj-lt"/>
              <a:buAutoNum type="arabicPeriod"/>
              <a:defRPr/>
            </a:pPr>
            <a:r>
              <a:rPr lang="en-US" sz="2800"/>
              <a:t>Out-of-class writing</a:t>
            </a:r>
          </a:p>
          <a:p>
            <a:pPr marL="1393200" lvl="3" indent="-457200">
              <a:buFont typeface="Arial" charset="0"/>
              <a:buChar char="•"/>
              <a:defRPr/>
            </a:pPr>
            <a:r>
              <a:rPr lang="en-US" sz="2200"/>
              <a:t>“Shaped exercises” in Blackboard/online forums, journaling, reading responses, defining key concepts, blogging</a:t>
            </a:r>
          </a:p>
        </p:txBody>
      </p:sp>
      <p:sp>
        <p:nvSpPr>
          <p:cNvPr id="26626"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SimSun" charset="-122"/>
              </a:defRPr>
            </a:lvl1pPr>
            <a:lvl2pPr marL="742950" indent="-285750">
              <a:defRPr>
                <a:solidFill>
                  <a:schemeClr val="tx1"/>
                </a:solidFill>
                <a:latin typeface="Arial" charset="0"/>
                <a:ea typeface="SimSun" charset="-122"/>
              </a:defRPr>
            </a:lvl2pPr>
            <a:lvl3pPr marL="1143000" indent="-228600">
              <a:defRPr>
                <a:solidFill>
                  <a:schemeClr val="tx1"/>
                </a:solidFill>
                <a:latin typeface="Arial" charset="0"/>
                <a:ea typeface="SimSun" charset="-122"/>
              </a:defRPr>
            </a:lvl3pPr>
            <a:lvl4pPr marL="1600200" indent="-228600">
              <a:defRPr>
                <a:solidFill>
                  <a:schemeClr val="tx1"/>
                </a:solidFill>
                <a:latin typeface="Arial" charset="0"/>
                <a:ea typeface="SimSun" charset="-122"/>
              </a:defRPr>
            </a:lvl4pPr>
            <a:lvl5pPr marL="2057400" indent="-228600">
              <a:defRPr>
                <a:solidFill>
                  <a:schemeClr val="tx1"/>
                </a:solidFill>
                <a:latin typeface="Arial" charset="0"/>
                <a:ea typeface="SimSun" charset="-122"/>
              </a:defRPr>
            </a:lvl5pPr>
            <a:lvl6pPr marL="2514600" indent="-228600" eaLnBrk="0" fontAlgn="base" hangingPunct="0">
              <a:spcBef>
                <a:spcPct val="0"/>
              </a:spcBef>
              <a:spcAft>
                <a:spcPct val="0"/>
              </a:spcAft>
              <a:defRPr>
                <a:solidFill>
                  <a:schemeClr val="tx1"/>
                </a:solidFill>
                <a:latin typeface="Arial" charset="0"/>
                <a:ea typeface="SimSun" charset="-122"/>
              </a:defRPr>
            </a:lvl6pPr>
            <a:lvl7pPr marL="2971800" indent="-228600" eaLnBrk="0" fontAlgn="base" hangingPunct="0">
              <a:spcBef>
                <a:spcPct val="0"/>
              </a:spcBef>
              <a:spcAft>
                <a:spcPct val="0"/>
              </a:spcAft>
              <a:defRPr>
                <a:solidFill>
                  <a:schemeClr val="tx1"/>
                </a:solidFill>
                <a:latin typeface="Arial" charset="0"/>
                <a:ea typeface="SimSun" charset="-122"/>
              </a:defRPr>
            </a:lvl7pPr>
            <a:lvl8pPr marL="3429000" indent="-228600" eaLnBrk="0" fontAlgn="base" hangingPunct="0">
              <a:spcBef>
                <a:spcPct val="0"/>
              </a:spcBef>
              <a:spcAft>
                <a:spcPct val="0"/>
              </a:spcAft>
              <a:defRPr>
                <a:solidFill>
                  <a:schemeClr val="tx1"/>
                </a:solidFill>
                <a:latin typeface="Arial" charset="0"/>
                <a:ea typeface="SimSun" charset="-122"/>
              </a:defRPr>
            </a:lvl8pPr>
            <a:lvl9pPr marL="3886200" indent="-228600" eaLnBrk="0" fontAlgn="base" hangingPunct="0">
              <a:spcBef>
                <a:spcPct val="0"/>
              </a:spcBef>
              <a:spcAft>
                <a:spcPct val="0"/>
              </a:spcAft>
              <a:defRPr>
                <a:solidFill>
                  <a:schemeClr val="tx1"/>
                </a:solidFill>
                <a:latin typeface="Arial" charset="0"/>
                <a:ea typeface="SimSun" charset="-122"/>
              </a:defRPr>
            </a:lvl9pPr>
          </a:lstStyle>
          <a:p>
            <a:pPr>
              <a:buFont typeface="Arial" charset="0"/>
              <a:buNone/>
            </a:pPr>
            <a:fld id="{85E967C4-B089-6848-8C4F-AAB70A67A9B3}" type="datetime1">
              <a:rPr lang="en-US" altLang="en-US">
                <a:solidFill>
                  <a:schemeClr val="tx2"/>
                </a:solidFill>
              </a:rPr>
              <a:pPr>
                <a:buFont typeface="Arial" charset="0"/>
                <a:buNone/>
              </a:pPr>
              <a:t>2/21/2019</a:t>
            </a:fld>
            <a:endParaRPr lang="en-US" altLang="en-US" sz="1800"/>
          </a:p>
        </p:txBody>
      </p:sp>
    </p:spTree>
    <p:extLst>
      <p:ext uri="{BB962C8B-B14F-4D97-AF65-F5344CB8AC3E}">
        <p14:creationId xmlns:p14="http://schemas.microsoft.com/office/powerpoint/2010/main" val="143024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Informal writing EXAMPLE</a:t>
            </a:r>
          </a:p>
        </p:txBody>
      </p:sp>
      <p:sp>
        <p:nvSpPr>
          <p:cNvPr id="5" name="Content Placeholder 4"/>
          <p:cNvSpPr>
            <a:spLocks noGrp="1"/>
          </p:cNvSpPr>
          <p:nvPr>
            <p:ph idx="1"/>
          </p:nvPr>
        </p:nvSpPr>
        <p:spPr>
          <a:xfrm>
            <a:off x="581192" y="2435329"/>
            <a:ext cx="11029615" cy="3678303"/>
          </a:xfrm>
        </p:spPr>
        <p:txBody>
          <a:bodyPr>
            <a:noAutofit/>
          </a:bodyPr>
          <a:lstStyle/>
          <a:p>
            <a:pPr marL="0" indent="0">
              <a:buNone/>
            </a:pPr>
            <a:r>
              <a:rPr lang="en-US" sz="2400" b="1"/>
              <a:t>Reading Quizzes (20 pts)</a:t>
            </a:r>
            <a:endParaRPr lang="en-US" sz="2400"/>
          </a:p>
          <a:p>
            <a:pPr marL="0" indent="0">
              <a:buNone/>
            </a:pPr>
            <a:r>
              <a:rPr lang="en-US" sz="2400"/>
              <a:t>Expect a reading quiz at the beginning of </a:t>
            </a:r>
            <a:r>
              <a:rPr lang="en-US" sz="2400" b="1"/>
              <a:t>every</a:t>
            </a:r>
            <a:r>
              <a:rPr lang="en-US" sz="2400"/>
              <a:t> class period that will assess your comprehension of the assigned readings. Completing the assigned readings carefully before they are discussed in class will constitute a large part of your final grade. You will not be able to pass this class if you do not consistently complete the assigned readings. </a:t>
            </a:r>
            <a:r>
              <a:rPr lang="en-US" sz="2400" b="1"/>
              <a:t>These quizzes also function as mini-writing assignments, so the questions will often ask about your personal observations, opinions, and responses. </a:t>
            </a:r>
            <a:r>
              <a:rPr lang="en-US" sz="2400"/>
              <a:t>However, they are specific enough to render </a:t>
            </a:r>
            <a:r>
              <a:rPr lang="en-US" sz="2400" i="1" err="1"/>
              <a:t>Sparknotes</a:t>
            </a:r>
            <a:r>
              <a:rPr lang="en-US" sz="2400"/>
              <a:t> and other online summaries insufficient, as well as reading completed hastily, just before class. The best approach to this course's heavy reading load is to grapple with the original texts the night before class (at the latest), e-mailing me with any questions or difficulties you have. </a:t>
            </a:r>
          </a:p>
        </p:txBody>
      </p:sp>
    </p:spTree>
    <p:extLst>
      <p:ext uri="{BB962C8B-B14F-4D97-AF65-F5344CB8AC3E}">
        <p14:creationId xmlns:p14="http://schemas.microsoft.com/office/powerpoint/2010/main" val="62760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informal writing example</a:t>
            </a:r>
          </a:p>
        </p:txBody>
      </p:sp>
      <p:sp>
        <p:nvSpPr>
          <p:cNvPr id="3" name="Content Placeholder 2"/>
          <p:cNvSpPr>
            <a:spLocks noGrp="1"/>
          </p:cNvSpPr>
          <p:nvPr>
            <p:ph idx="1"/>
          </p:nvPr>
        </p:nvSpPr>
        <p:spPr>
          <a:xfrm>
            <a:off x="581192" y="1858780"/>
            <a:ext cx="11029615" cy="4886794"/>
          </a:xfrm>
        </p:spPr>
        <p:txBody>
          <a:bodyPr>
            <a:normAutofit fontScale="47500" lnSpcReduction="20000"/>
          </a:bodyPr>
          <a:lstStyle/>
          <a:p>
            <a:pPr marL="0" indent="0">
              <a:buNone/>
            </a:pPr>
            <a:endParaRPr lang="en-US" sz="4400" b="1"/>
          </a:p>
          <a:p>
            <a:pPr marL="0" indent="0">
              <a:buNone/>
            </a:pPr>
            <a:r>
              <a:rPr lang="en-US" sz="4400" b="1"/>
              <a:t>Dream Blogs (15 pts) </a:t>
            </a:r>
            <a:endParaRPr lang="en-US" sz="4400"/>
          </a:p>
          <a:p>
            <a:pPr marL="0" indent="0">
              <a:buNone/>
            </a:pPr>
            <a:r>
              <a:rPr lang="en-US" sz="4400"/>
              <a:t>For the duration of the semester, every student will keep a dream blog under a pseudonym. Most of the time, you will be describing recent dreams, but you will also be exploring different topics and writing styles / skills that directly relate to the major writing assignments. Hopefully, most of your papers will start with an informal blog post. You will also use your blogs to respond to readings about dreams and dream analysis / interpretation. Each student must post a minimum of one blog entry and two comments on others’ entries per week. All posts are due by Wednesday nights, and comments are due Sunday nights, as indicated on the schedule. Please post more if you’re having interesting dreams you want to document and share! </a:t>
            </a:r>
            <a:r>
              <a:rPr lang="en-US" sz="4400" b="1"/>
              <a:t>The blogs are intended to give you a place to write informally, communicate with an audience in mind, experiment with ideas and styles of writing, digest ideas we explore in the course, and accumulate a collection of your own dreams for interpretation. Approach the blogs informally and creatively. When I evaluate them, I will be looking for sincere effort and critical engagement, not polish, structure, or mechanics.</a:t>
            </a:r>
          </a:p>
          <a:p>
            <a:endParaRPr lang="en-US"/>
          </a:p>
          <a:p>
            <a:endParaRPr lang="en-US"/>
          </a:p>
        </p:txBody>
      </p:sp>
    </p:spTree>
    <p:extLst>
      <p:ext uri="{BB962C8B-B14F-4D97-AF65-F5344CB8AC3E}">
        <p14:creationId xmlns:p14="http://schemas.microsoft.com/office/powerpoint/2010/main" val="181667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algn="ctr">
              <a:defRPr/>
            </a:pPr>
            <a:r>
              <a:rPr lang="en-US" altLang="en-US" sz="3500">
                <a:cs typeface="+mj-cs"/>
              </a:rPr>
              <a:t>Formal Writing Assignments</a:t>
            </a:r>
          </a:p>
        </p:txBody>
      </p:sp>
      <p:sp>
        <p:nvSpPr>
          <p:cNvPr id="2" name="Vertical Text Placeholder 1"/>
          <p:cNvSpPr>
            <a:spLocks noGrp="1"/>
          </p:cNvSpPr>
          <p:nvPr>
            <p:ph type="body" orient="vert" idx="1"/>
          </p:nvPr>
        </p:nvSpPr>
        <p:spPr>
          <a:xfrm>
            <a:off x="581192" y="2133600"/>
            <a:ext cx="11029616" cy="3725197"/>
          </a:xfrm>
        </p:spPr>
        <p:txBody>
          <a:bodyPr vert="horz">
            <a:normAutofit fontScale="92500" lnSpcReduction="10000"/>
          </a:bodyPr>
          <a:lstStyle/>
          <a:p>
            <a:pPr marL="914400" lvl="1" indent="-457200">
              <a:buFont typeface="Arial" charset="0"/>
              <a:buChar char="•"/>
              <a:defRPr/>
            </a:pPr>
            <a:r>
              <a:rPr lang="en-US" sz="2800" b="1"/>
              <a:t>Meaning-constructing task</a:t>
            </a:r>
          </a:p>
          <a:p>
            <a:pPr marL="1371600" lvl="2" indent="-457200">
              <a:buFont typeface="Arial" charset="0"/>
              <a:buChar char="•"/>
              <a:defRPr/>
            </a:pPr>
            <a:r>
              <a:rPr lang="en-US" sz="2400"/>
              <a:t>Problem-focused, not topic-focused</a:t>
            </a:r>
          </a:p>
          <a:p>
            <a:pPr marL="1371600" lvl="2" indent="-457200">
              <a:buFont typeface="Arial" charset="0"/>
              <a:buChar char="•"/>
              <a:defRPr/>
            </a:pPr>
            <a:r>
              <a:rPr lang="en-US" sz="2400"/>
              <a:t>Define the purpose</a:t>
            </a:r>
          </a:p>
          <a:p>
            <a:pPr marL="1371600" lvl="2" indent="-457200">
              <a:buFont typeface="Arial" charset="0"/>
              <a:buChar char="•"/>
              <a:defRPr/>
            </a:pPr>
            <a:r>
              <a:rPr lang="en-US" sz="2400"/>
              <a:t>Define the audience</a:t>
            </a:r>
          </a:p>
          <a:p>
            <a:pPr marL="914400" lvl="1" indent="-457200">
              <a:buFont typeface="Arial" charset="0"/>
              <a:buChar char="•"/>
              <a:defRPr/>
            </a:pPr>
            <a:r>
              <a:rPr lang="en-US" sz="2800" b="1"/>
              <a:t>Clear explanations of expectations</a:t>
            </a:r>
          </a:p>
          <a:p>
            <a:pPr marL="1371600" lvl="2" indent="-457200">
              <a:buFont typeface="Arial" charset="0"/>
              <a:buChar char="•"/>
              <a:defRPr/>
            </a:pPr>
            <a:r>
              <a:rPr lang="en-US" sz="2400"/>
              <a:t>Purpose</a:t>
            </a:r>
          </a:p>
          <a:p>
            <a:pPr marL="1371600" lvl="2" indent="-457200">
              <a:buFont typeface="Arial" charset="0"/>
              <a:buChar char="•"/>
              <a:defRPr/>
            </a:pPr>
            <a:r>
              <a:rPr lang="en-US" sz="2400"/>
              <a:t>Grading criteria</a:t>
            </a:r>
          </a:p>
          <a:p>
            <a:pPr marL="1371600" lvl="2" indent="-457200">
              <a:buFont typeface="Arial" charset="0"/>
              <a:buChar char="•"/>
              <a:defRPr/>
            </a:pPr>
            <a:r>
              <a:rPr lang="en-US" sz="2400"/>
              <a:t>Written assignment prompt</a:t>
            </a:r>
          </a:p>
        </p:txBody>
      </p:sp>
      <p:sp>
        <p:nvSpPr>
          <p:cNvPr id="34818"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SimSun" charset="-122"/>
              </a:defRPr>
            </a:lvl1pPr>
            <a:lvl2pPr marL="742950" indent="-285750">
              <a:defRPr>
                <a:solidFill>
                  <a:schemeClr val="tx1"/>
                </a:solidFill>
                <a:latin typeface="Arial" charset="0"/>
                <a:ea typeface="SimSun" charset="-122"/>
              </a:defRPr>
            </a:lvl2pPr>
            <a:lvl3pPr marL="1143000" indent="-228600">
              <a:defRPr>
                <a:solidFill>
                  <a:schemeClr val="tx1"/>
                </a:solidFill>
                <a:latin typeface="Arial" charset="0"/>
                <a:ea typeface="SimSun" charset="-122"/>
              </a:defRPr>
            </a:lvl3pPr>
            <a:lvl4pPr marL="1600200" indent="-228600">
              <a:defRPr>
                <a:solidFill>
                  <a:schemeClr val="tx1"/>
                </a:solidFill>
                <a:latin typeface="Arial" charset="0"/>
                <a:ea typeface="SimSun" charset="-122"/>
              </a:defRPr>
            </a:lvl4pPr>
            <a:lvl5pPr marL="2057400" indent="-228600">
              <a:defRPr>
                <a:solidFill>
                  <a:schemeClr val="tx1"/>
                </a:solidFill>
                <a:latin typeface="Arial" charset="0"/>
                <a:ea typeface="SimSun" charset="-122"/>
              </a:defRPr>
            </a:lvl5pPr>
            <a:lvl6pPr marL="2514600" indent="-228600" eaLnBrk="0" fontAlgn="base" hangingPunct="0">
              <a:spcBef>
                <a:spcPct val="0"/>
              </a:spcBef>
              <a:spcAft>
                <a:spcPct val="0"/>
              </a:spcAft>
              <a:defRPr>
                <a:solidFill>
                  <a:schemeClr val="tx1"/>
                </a:solidFill>
                <a:latin typeface="Arial" charset="0"/>
                <a:ea typeface="SimSun" charset="-122"/>
              </a:defRPr>
            </a:lvl6pPr>
            <a:lvl7pPr marL="2971800" indent="-228600" eaLnBrk="0" fontAlgn="base" hangingPunct="0">
              <a:spcBef>
                <a:spcPct val="0"/>
              </a:spcBef>
              <a:spcAft>
                <a:spcPct val="0"/>
              </a:spcAft>
              <a:defRPr>
                <a:solidFill>
                  <a:schemeClr val="tx1"/>
                </a:solidFill>
                <a:latin typeface="Arial" charset="0"/>
                <a:ea typeface="SimSun" charset="-122"/>
              </a:defRPr>
            </a:lvl7pPr>
            <a:lvl8pPr marL="3429000" indent="-228600" eaLnBrk="0" fontAlgn="base" hangingPunct="0">
              <a:spcBef>
                <a:spcPct val="0"/>
              </a:spcBef>
              <a:spcAft>
                <a:spcPct val="0"/>
              </a:spcAft>
              <a:defRPr>
                <a:solidFill>
                  <a:schemeClr val="tx1"/>
                </a:solidFill>
                <a:latin typeface="Arial" charset="0"/>
                <a:ea typeface="SimSun" charset="-122"/>
              </a:defRPr>
            </a:lvl8pPr>
            <a:lvl9pPr marL="3886200" indent="-228600" eaLnBrk="0" fontAlgn="base" hangingPunct="0">
              <a:spcBef>
                <a:spcPct val="0"/>
              </a:spcBef>
              <a:spcAft>
                <a:spcPct val="0"/>
              </a:spcAft>
              <a:defRPr>
                <a:solidFill>
                  <a:schemeClr val="tx1"/>
                </a:solidFill>
                <a:latin typeface="Arial" charset="0"/>
                <a:ea typeface="SimSun" charset="-122"/>
              </a:defRPr>
            </a:lvl9pPr>
          </a:lstStyle>
          <a:p>
            <a:pPr>
              <a:buFont typeface="Arial" charset="0"/>
              <a:buNone/>
            </a:pPr>
            <a:fld id="{33EB53EC-318E-FF49-9193-AFD8BEFD6174}" type="datetime1">
              <a:rPr lang="en-US" altLang="en-US">
                <a:solidFill>
                  <a:schemeClr val="tx2"/>
                </a:solidFill>
              </a:rPr>
              <a:pPr>
                <a:buFont typeface="Arial" charset="0"/>
                <a:buNone/>
              </a:pPr>
              <a:t>2/21/2019</a:t>
            </a:fld>
            <a:endParaRPr lang="en-US" altLang="en-US" sz="1800"/>
          </a:p>
        </p:txBody>
      </p:sp>
    </p:spTree>
    <p:extLst>
      <p:ext uri="{BB962C8B-B14F-4D97-AF65-F5344CB8AC3E}">
        <p14:creationId xmlns:p14="http://schemas.microsoft.com/office/powerpoint/2010/main" val="414831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1D5B-B311-4E58-8368-612DCA3834CF}"/>
              </a:ext>
            </a:extLst>
          </p:cNvPr>
          <p:cNvSpPr>
            <a:spLocks noGrp="1"/>
          </p:cNvSpPr>
          <p:nvPr>
            <p:ph type="title"/>
          </p:nvPr>
        </p:nvSpPr>
        <p:spPr/>
        <p:txBody>
          <a:bodyPr>
            <a:normAutofit/>
          </a:bodyPr>
          <a:lstStyle/>
          <a:p>
            <a:pPr algn="ctr">
              <a:spcBef>
                <a:spcPts val="0"/>
              </a:spcBef>
            </a:pPr>
            <a:r>
              <a:rPr lang="en-US" b="1" dirty="0"/>
              <a:t>Formal Assignment: Introduction to Computer Systems </a:t>
            </a:r>
          </a:p>
        </p:txBody>
      </p:sp>
      <p:sp>
        <p:nvSpPr>
          <p:cNvPr id="3" name="Content Placeholder 2">
            <a:extLst>
              <a:ext uri="{FF2B5EF4-FFF2-40B4-BE49-F238E27FC236}">
                <a16:creationId xmlns:a16="http://schemas.microsoft.com/office/drawing/2014/main" id="{DFBEABA1-B42B-46A2-AE22-C969002EC593}"/>
              </a:ext>
            </a:extLst>
          </p:cNvPr>
          <p:cNvSpPr>
            <a:spLocks noGrp="1"/>
          </p:cNvSpPr>
          <p:nvPr>
            <p:ph idx="1"/>
          </p:nvPr>
        </p:nvSpPr>
        <p:spPr>
          <a:xfrm>
            <a:off x="581192" y="1720422"/>
            <a:ext cx="11029615" cy="5130414"/>
          </a:xfrm>
        </p:spPr>
        <p:txBody>
          <a:bodyPr>
            <a:normAutofit fontScale="92500" lnSpcReduction="20000"/>
          </a:bodyPr>
          <a:lstStyle/>
          <a:p>
            <a:pPr marL="0" indent="0" algn="ctr">
              <a:buNone/>
            </a:pPr>
            <a:endParaRPr lang="en-US" b="1" u="sng" dirty="0"/>
          </a:p>
          <a:p>
            <a:pPr marL="0" indent="0" algn="ctr">
              <a:buNone/>
            </a:pPr>
            <a:endParaRPr lang="en-US" b="1" u="sng" dirty="0"/>
          </a:p>
          <a:p>
            <a:pPr marL="0" indent="0" algn="ctr">
              <a:buNone/>
            </a:pPr>
            <a:r>
              <a:rPr lang="en-US" b="1" u="sng" dirty="0"/>
              <a:t>Required Supplementary Writing Assignment: The Pros and Cons of Social Networking</a:t>
            </a:r>
            <a:endParaRPr lang="en-US" dirty="0"/>
          </a:p>
          <a:p>
            <a:pPr marL="0" indent="0" algn="ctr">
              <a:buNone/>
            </a:pPr>
            <a:endParaRPr lang="en-US" b="1" u="sng" dirty="0"/>
          </a:p>
          <a:p>
            <a:pPr marL="0" indent="0">
              <a:buNone/>
            </a:pPr>
            <a:r>
              <a:rPr lang="en-US" dirty="0"/>
              <a:t>Social networks allow people to connect for a variety of reasons in a digital environment. Professionals might join </a:t>
            </a:r>
            <a:r>
              <a:rPr lang="en-US" dirty="0" err="1"/>
              <a:t>Linkedin</a:t>
            </a:r>
            <a:r>
              <a:rPr lang="en-US" dirty="0"/>
              <a:t>, for example, to meet business contacts, or Facebook to contact old friends and meet new ones. Social networking serves to bring people with common interests together, offering exposure to new ideas from people around the globe. In addition, social media may decrease social anxiety for some people.</a:t>
            </a:r>
            <a:endParaRPr lang="en-US" b="1" u="sng" dirty="0"/>
          </a:p>
          <a:p>
            <a:pPr marL="0" indent="0">
              <a:buNone/>
            </a:pPr>
            <a:r>
              <a:rPr lang="en-US" dirty="0"/>
              <a:t>At what cost, however? There are a number of problems associated with social networking—cyber bullying, privacy issues, and identity theft, for example. </a:t>
            </a:r>
            <a:r>
              <a:rPr lang="en-US" b="1" dirty="0"/>
              <a:t>This paper requires students to take a position on social networking and defend their viewpoint. There are no right or wrong answers. </a:t>
            </a:r>
          </a:p>
          <a:p>
            <a:pPr marL="0" indent="0">
              <a:buNone/>
            </a:pPr>
            <a:endParaRPr lang="en-US" dirty="0"/>
          </a:p>
          <a:p>
            <a:pPr marL="0" indent="0">
              <a:buNone/>
            </a:pPr>
            <a:r>
              <a:rPr lang="en-US" b="1" dirty="0"/>
              <a:t>Basic Requirements:</a:t>
            </a:r>
            <a:endParaRPr lang="en-US" b="1"/>
          </a:p>
          <a:p>
            <a:pPr marL="285750" indent="-285750"/>
            <a:r>
              <a:rPr lang="en-US" dirty="0"/>
              <a:t>Three pages, 1.5 spacing, default margins, and Times New Roman font</a:t>
            </a:r>
          </a:p>
          <a:p>
            <a:pPr marL="285750" indent="-285750"/>
            <a:r>
              <a:rPr lang="en-US" dirty="0"/>
              <a:t>Cite four articles, two based on the pros and two based on the cons of social networking</a:t>
            </a:r>
          </a:p>
          <a:p>
            <a:pPr marL="285750" indent="-285750"/>
            <a:r>
              <a:rPr lang="en-US" dirty="0"/>
              <a:t>MLA citations</a:t>
            </a:r>
          </a:p>
          <a:p>
            <a:pPr marL="285750" indent="-285750"/>
            <a:endParaRPr lang="en-US" dirty="0"/>
          </a:p>
          <a:p>
            <a:pPr marL="285750" indent="-285750"/>
            <a:endParaRPr lang="en-US" dirty="0"/>
          </a:p>
        </p:txBody>
      </p:sp>
    </p:spTree>
    <p:extLst>
      <p:ext uri="{BB962C8B-B14F-4D97-AF65-F5344CB8AC3E}">
        <p14:creationId xmlns:p14="http://schemas.microsoft.com/office/powerpoint/2010/main" val="295807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46" y="1686503"/>
            <a:ext cx="11399520" cy="3416320"/>
          </a:xfrm>
          <a:prstGeom prst="rect">
            <a:avLst/>
          </a:prstGeom>
        </p:spPr>
        <p:txBody>
          <a:bodyPr wrap="square" anchor="t">
            <a:spAutoFit/>
          </a:bodyPr>
          <a:lstStyle/>
          <a:p>
            <a:pPr algn="ctr"/>
            <a:endParaRPr lang="en-US"/>
          </a:p>
          <a:p>
            <a:r>
              <a:rPr lang="en-US" b="1"/>
              <a:t>Evaluation:  </a:t>
            </a:r>
            <a:r>
              <a:rPr lang="en-US"/>
              <a:t>There will be one in class exam (a midterm) worth 100 points and a 100-point comprehensive final exam. In addition to the exams, there will be three class projects worth 25 points each (total of 75) and a lab grade of 5 points in each lecture (total of 125). So there are 400 total points in this course. The grading scale will be no worse than what is shown in the table below and the grades will NOT be curved. To find your final class grade at the end of the semester, add all your points and divide by 400.</a:t>
            </a:r>
          </a:p>
          <a:p>
            <a:endParaRPr lang="en-US"/>
          </a:p>
          <a:p>
            <a:r>
              <a:rPr lang="en-US" b="1"/>
              <a:t>Writing Component:  </a:t>
            </a:r>
            <a:r>
              <a:rPr lang="en-US"/>
              <a:t>This is a writing intensive course. The course consists of 25 labs/lectures and each of these labs will have a short writing component. You need to be able to express your findings/solutions to non-experts in formal writing. Your three projects will be in the form of technical report (see the attached guidelines). Your writing and organizational skills will be also evaluated as part of the course grade (see writing rubrics).</a:t>
            </a:r>
          </a:p>
          <a:p>
            <a:endParaRPr lang="en-US"/>
          </a:p>
        </p:txBody>
      </p:sp>
      <p:sp>
        <p:nvSpPr>
          <p:cNvPr id="3" name="Rectangle 2"/>
          <p:cNvSpPr/>
          <p:nvPr/>
        </p:nvSpPr>
        <p:spPr>
          <a:xfrm>
            <a:off x="609600" y="661739"/>
            <a:ext cx="11033760" cy="646331"/>
          </a:xfrm>
          <a:prstGeom prst="rect">
            <a:avLst/>
          </a:prstGeom>
        </p:spPr>
        <p:txBody>
          <a:bodyPr wrap="square">
            <a:spAutoFit/>
          </a:bodyPr>
          <a:lstStyle/>
          <a:p>
            <a:pPr algn="ctr"/>
            <a:r>
              <a:rPr lang="en-US" b="1"/>
              <a:t>SYLLABUS FOR COMPUTATIONAL STATISTICS WITH APPLICATIONS</a:t>
            </a:r>
          </a:p>
          <a:p>
            <a:pPr algn="ctr"/>
            <a:r>
              <a:rPr lang="en-US" b="1"/>
              <a:t>MAT 4672 - Section D676, Spring 2016</a:t>
            </a:r>
          </a:p>
        </p:txBody>
      </p:sp>
      <p:sp>
        <p:nvSpPr>
          <p:cNvPr id="4" name="TextBox 3">
            <a:extLst>
              <a:ext uri="{FF2B5EF4-FFF2-40B4-BE49-F238E27FC236}">
                <a16:creationId xmlns:a16="http://schemas.microsoft.com/office/drawing/2014/main" id="{50955F5E-A457-4060-A792-4F3D1CEAF297}"/>
              </a:ext>
            </a:extLst>
          </p:cNvPr>
          <p:cNvSpPr txBox="1"/>
          <p:nvPr/>
        </p:nvSpPr>
        <p:spPr>
          <a:xfrm>
            <a:off x="6205270" y="5213231"/>
            <a:ext cx="5949349"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from Professor Hüseyin Yüce's WI syllabus</a:t>
            </a:r>
          </a:p>
        </p:txBody>
      </p:sp>
    </p:spTree>
    <p:extLst>
      <p:ext uri="{BB962C8B-B14F-4D97-AF65-F5344CB8AC3E}">
        <p14:creationId xmlns:p14="http://schemas.microsoft.com/office/powerpoint/2010/main" val="316201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a:t>a WAC-Y Course calendar</a:t>
            </a:r>
          </a:p>
        </p:txBody>
      </p:sp>
      <p:sp>
        <p:nvSpPr>
          <p:cNvPr id="3" name="Vertical Text Placeholder 2"/>
          <p:cNvSpPr>
            <a:spLocks noGrp="1"/>
          </p:cNvSpPr>
          <p:nvPr>
            <p:ph type="body" orient="vert" idx="1"/>
          </p:nvPr>
        </p:nvSpPr>
        <p:spPr/>
        <p:txBody>
          <a:bodyPr vert="horz"/>
          <a:lstStyle/>
          <a:p>
            <a:pPr marL="629920" lvl="1" indent="-305435">
              <a:lnSpc>
                <a:spcPct val="200000"/>
              </a:lnSpc>
            </a:pPr>
            <a:r>
              <a:rPr lang="en-US" sz="2400"/>
              <a:t>Reflect writing milestones in course schedule</a:t>
            </a:r>
            <a:endParaRPr lang="en-US"/>
          </a:p>
          <a:p>
            <a:pPr marL="629920" lvl="1" indent="-305435"/>
            <a:r>
              <a:rPr lang="en-US" sz="2400"/>
              <a:t>Clearly mark when class time will be used for review and/or to complete steps of the writing process</a:t>
            </a:r>
          </a:p>
          <a:p>
            <a:pPr marL="629920" lvl="1" indent="-305435">
              <a:lnSpc>
                <a:spcPct val="200000"/>
              </a:lnSpc>
            </a:pPr>
            <a:r>
              <a:rPr lang="en-US" sz="2400"/>
              <a:t>Clearly mark due dates</a:t>
            </a:r>
          </a:p>
          <a:p>
            <a:pPr marL="305435" indent="-305435">
              <a:lnSpc>
                <a:spcPct val="200000"/>
              </a:lnSpc>
            </a:pPr>
            <a:endParaRPr lang="en-US"/>
          </a:p>
        </p:txBody>
      </p:sp>
    </p:spTree>
    <p:extLst>
      <p:ext uri="{BB962C8B-B14F-4D97-AF65-F5344CB8AC3E}">
        <p14:creationId xmlns:p14="http://schemas.microsoft.com/office/powerpoint/2010/main" val="184754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a:t>Scaffolding assignments</a:t>
            </a:r>
          </a:p>
        </p:txBody>
      </p:sp>
      <p:sp>
        <p:nvSpPr>
          <p:cNvPr id="3" name="Vertical Text Placeholder 2"/>
          <p:cNvSpPr>
            <a:spLocks noGrp="1"/>
          </p:cNvSpPr>
          <p:nvPr>
            <p:ph type="body" orient="vert" idx="1"/>
          </p:nvPr>
        </p:nvSpPr>
        <p:spPr>
          <a:xfrm>
            <a:off x="1121753" y="2594794"/>
            <a:ext cx="10850114" cy="3670539"/>
          </a:xfrm>
        </p:spPr>
        <p:txBody>
          <a:bodyPr vert="horz" lIns="91440" tIns="45720" rIns="91440" bIns="45720" rtlCol="0" anchor="t">
            <a:noAutofit/>
          </a:bodyPr>
          <a:lstStyle/>
          <a:p>
            <a:pPr marL="305435" indent="-305435">
              <a:lnSpc>
                <a:spcPct val="150000"/>
              </a:lnSpc>
            </a:pPr>
            <a:r>
              <a:rPr lang="en-US" sz="2400"/>
              <a:t>Discrete steps that build towards a larger assignment </a:t>
            </a:r>
            <a:endParaRPr lang="en-US"/>
          </a:p>
          <a:p>
            <a:pPr marL="305435" indent="-305435">
              <a:lnSpc>
                <a:spcPct val="150000"/>
              </a:lnSpc>
            </a:pPr>
            <a:r>
              <a:rPr lang="en-US" sz="2400"/>
              <a:t>Or smaller steps that build specific skills </a:t>
            </a:r>
          </a:p>
          <a:p>
            <a:pPr marL="305435" indent="-305435"/>
            <a:r>
              <a:rPr lang="en-US" sz="2400"/>
              <a:t>Helps students develop their writing process and focus on acquiring a specific skill set</a:t>
            </a:r>
          </a:p>
          <a:p>
            <a:pPr marL="323850" lvl="1" indent="0">
              <a:buNone/>
            </a:pPr>
            <a:endParaRPr lang="en-US" b="1"/>
          </a:p>
          <a:p>
            <a:pPr marL="629920" lvl="1" indent="-305435">
              <a:buFont typeface="Wingdings" charset="2"/>
              <a:buChar char="Ø"/>
            </a:pPr>
            <a:endParaRPr lang="en-US"/>
          </a:p>
          <a:p>
            <a:pPr marL="305435" indent="-305435"/>
            <a:endParaRPr lang="en-US"/>
          </a:p>
          <a:p>
            <a:pPr marL="305435" indent="-305435"/>
            <a:endParaRPr lang="en-US"/>
          </a:p>
        </p:txBody>
      </p:sp>
    </p:spTree>
    <p:extLst>
      <p:ext uri="{BB962C8B-B14F-4D97-AF65-F5344CB8AC3E}">
        <p14:creationId xmlns:p14="http://schemas.microsoft.com/office/powerpoint/2010/main" val="21453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a:solidFill>
                  <a:schemeClr val="tx1"/>
                </a:solidFill>
              </a:rPr>
              <a:t/>
            </a:r>
            <a:br>
              <a:rPr lang="en-US">
                <a:solidFill>
                  <a:schemeClr val="tx1"/>
                </a:solidFill>
              </a:rPr>
            </a:br>
            <a:r>
              <a:rPr lang="en-US">
                <a:solidFill>
                  <a:schemeClr val="tx1"/>
                </a:solidFill>
              </a:rPr>
              <a:t/>
            </a:r>
            <a:br>
              <a:rPr lang="en-US">
                <a:solidFill>
                  <a:schemeClr val="tx1"/>
                </a:solidFill>
              </a:rPr>
            </a:br>
            <a:r>
              <a:rPr lang="en-US" sz="2500"/>
              <a:t>							</a:t>
            </a:r>
            <a:r>
              <a:rPr lang="en-US">
                <a:solidFill>
                  <a:schemeClr val="tx1"/>
                </a:solidFill>
              </a:rPr>
              <a:t/>
            </a:r>
            <a:br>
              <a:rPr lang="en-US">
                <a:solidFill>
                  <a:schemeClr val="tx1"/>
                </a:solidFill>
              </a:rPr>
            </a:br>
            <a:r>
              <a:rPr lang="en-US" sz="2500"/>
              <a:t>	</a:t>
            </a:r>
            <a:r>
              <a:rPr lang="en-US">
                <a:solidFill>
                  <a:schemeClr val="tx1"/>
                </a:solidFill>
              </a:rPr>
              <a:t/>
            </a:r>
            <a:br>
              <a:rPr lang="en-US">
                <a:solidFill>
                  <a:schemeClr val="tx1"/>
                </a:solidFill>
              </a:rPr>
            </a:br>
            <a:r>
              <a:rPr lang="en-US" sz="2500"/>
              <a:t>	</a:t>
            </a:r>
            <a:r>
              <a:rPr lang="en-US">
                <a:solidFill>
                  <a:schemeClr val="tx1"/>
                </a:solidFill>
              </a:rPr>
              <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r>
              <a:rPr lang="en-US">
                <a:solidFill>
                  <a:schemeClr val="tx1"/>
                </a:solidFill>
              </a:rPr>
              <a:t/>
            </a:r>
            <a:br>
              <a:rPr lang="en-US">
                <a:solidFill>
                  <a:schemeClr val="tx1"/>
                </a:solidFill>
              </a:rPr>
            </a:br>
            <a:r>
              <a:rPr lang="en-US" sz="2500"/>
              <a:t>    </a:t>
            </a:r>
            <a:r>
              <a:rPr lang="en-US">
                <a:solidFill>
                  <a:schemeClr val="tx1"/>
                </a:solidFill>
              </a:rPr>
              <a:t/>
            </a:r>
            <a:br>
              <a:rPr lang="en-US">
                <a:solidFill>
                  <a:schemeClr val="tx1"/>
                </a:solidFill>
              </a:rPr>
            </a:br>
            <a:r>
              <a:rPr lang="en-US" sz="3000"/>
              <a:t>What are "writing intensive" courses?</a:t>
            </a:r>
            <a:r>
              <a:rPr lang="en-US">
                <a:solidFill>
                  <a:schemeClr val="tx1"/>
                </a:solidFill>
              </a:rPr>
              <a:t/>
            </a:r>
            <a:br>
              <a:rPr lang="en-US">
                <a:solidFill>
                  <a:schemeClr val="tx1"/>
                </a:solidFill>
              </a:rPr>
            </a:br>
            <a:endParaRPr lang="en-US" sz="1500"/>
          </a:p>
        </p:txBody>
      </p:sp>
      <p:sp>
        <p:nvSpPr>
          <p:cNvPr id="6" name="Vertical Text Placeholder 5"/>
          <p:cNvSpPr>
            <a:spLocks noGrp="1"/>
          </p:cNvSpPr>
          <p:nvPr>
            <p:ph type="body" orient="vert" idx="1"/>
          </p:nvPr>
        </p:nvSpPr>
        <p:spPr>
          <a:xfrm>
            <a:off x="581192" y="2150533"/>
            <a:ext cx="11029616" cy="4419600"/>
          </a:xfrm>
        </p:spPr>
        <p:txBody>
          <a:bodyPr vert="horz">
            <a:normAutofit fontScale="92500"/>
          </a:bodyPr>
          <a:lstStyle/>
          <a:p>
            <a:r>
              <a:rPr lang="en-US" sz="2500"/>
              <a:t>University Wide guidelines that help students achieve writing-related educational goals</a:t>
            </a:r>
          </a:p>
          <a:p>
            <a:endParaRPr lang="en-US" sz="1000"/>
          </a:p>
          <a:p>
            <a:pPr lvl="0" defTabSz="914400">
              <a:spcBef>
                <a:spcPts val="0"/>
              </a:spcBef>
              <a:spcAft>
                <a:spcPts val="0"/>
              </a:spcAft>
              <a:buClrTx/>
              <a:buSzTx/>
              <a:buFont typeface="Wingdings" charset="2"/>
              <a:buChar char="v"/>
            </a:pPr>
            <a:r>
              <a:rPr lang="en-US" sz="2200"/>
              <a:t>They do exist! </a:t>
            </a:r>
          </a:p>
          <a:p>
            <a:pPr lvl="2" defTabSz="914400">
              <a:spcBef>
                <a:spcPts val="0"/>
              </a:spcBef>
              <a:spcAft>
                <a:spcPts val="0"/>
              </a:spcAft>
              <a:buClrTx/>
              <a:buSzTx/>
              <a:buFont typeface="Courier New" charset="0"/>
              <a:buChar char="o"/>
            </a:pPr>
            <a:r>
              <a:rPr lang="en-US" sz="1800"/>
              <a:t>Students must take 2 WI for an AA; 4 for a BA</a:t>
            </a:r>
            <a:endParaRPr lang="en-US" sz="2200" b="1"/>
          </a:p>
          <a:p>
            <a:pPr lvl="1">
              <a:buFont typeface="Wingdings" charset="2"/>
              <a:buChar char="v"/>
            </a:pPr>
            <a:r>
              <a:rPr lang="en-US" sz="2200" b="1"/>
              <a:t>Pedagogical Principle</a:t>
            </a:r>
            <a:r>
              <a:rPr lang="en-US" sz="2200"/>
              <a:t>: incorporate course content learning goals with teaching students how to improve their writing, with a particular focus on developing their writing process</a:t>
            </a:r>
          </a:p>
          <a:p>
            <a:pPr lvl="2">
              <a:buFont typeface="Courier New" charset="0"/>
              <a:buChar char="o"/>
            </a:pPr>
            <a:r>
              <a:rPr lang="en-US" sz="1800"/>
              <a:t>Any successful career (and exercise of democratic agency) requires the mastery of basic writing skills</a:t>
            </a:r>
          </a:p>
          <a:p>
            <a:pPr lvl="1">
              <a:buFont typeface="Wingdings" charset="2"/>
              <a:buChar char="v"/>
            </a:pPr>
            <a:r>
              <a:rPr lang="en-US" sz="2200" b="1"/>
              <a:t>Flexible</a:t>
            </a:r>
            <a:r>
              <a:rPr lang="en-US" sz="2200"/>
              <a:t> enough to apply to a wide variety of disciplines (and disciplinary writing conventions)</a:t>
            </a:r>
          </a:p>
          <a:p>
            <a:pPr lvl="2">
              <a:buFont typeface="Courier New" charset="0"/>
              <a:buChar char="o"/>
            </a:pPr>
            <a:r>
              <a:rPr lang="en-US" sz="1800"/>
              <a:t>Not warehoused in any one department -- so-called ‘hard sciences’ must meet WI recommendations</a:t>
            </a:r>
          </a:p>
          <a:p>
            <a:pPr marL="630936" lvl="2">
              <a:buFont typeface="Wingdings" charset="2"/>
              <a:buChar char="v"/>
            </a:pPr>
            <a:r>
              <a:rPr lang="en-US" sz="2200"/>
              <a:t>Course grades should be based </a:t>
            </a:r>
            <a:r>
              <a:rPr lang="en-US" sz="2200" b="1"/>
              <a:t>substantially </a:t>
            </a:r>
            <a:r>
              <a:rPr lang="en-US" sz="2200"/>
              <a:t>on assessment of students’ written work</a:t>
            </a:r>
          </a:p>
        </p:txBody>
      </p:sp>
    </p:spTree>
    <p:extLst>
      <p:ext uri="{BB962C8B-B14F-4D97-AF65-F5344CB8AC3E}">
        <p14:creationId xmlns:p14="http://schemas.microsoft.com/office/powerpoint/2010/main" val="15984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0042" y="352926"/>
            <a:ext cx="8961578" cy="6031832"/>
          </a:xfrm>
        </p:spPr>
      </p:pic>
      <p:sp>
        <p:nvSpPr>
          <p:cNvPr id="2" name="TextBox 1">
            <a:extLst>
              <a:ext uri="{FF2B5EF4-FFF2-40B4-BE49-F238E27FC236}">
                <a16:creationId xmlns:a16="http://schemas.microsoft.com/office/drawing/2014/main" id="{A783754A-EDE9-4323-91A2-56E03BAF4BF8}"/>
              </a:ext>
            </a:extLst>
          </p:cNvPr>
          <p:cNvSpPr txBox="1"/>
          <p:nvPr/>
        </p:nvSpPr>
        <p:spPr>
          <a:xfrm>
            <a:off x="5773948" y="6018362"/>
            <a:ext cx="524486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from Professor </a:t>
            </a:r>
            <a:r>
              <a:rPr lang="en-US" err="1"/>
              <a:t>Javiela</a:t>
            </a:r>
            <a:r>
              <a:rPr lang="en-US"/>
              <a:t> Evangelista's WI syllabus</a:t>
            </a:r>
          </a:p>
        </p:txBody>
      </p:sp>
    </p:spTree>
    <p:extLst>
      <p:ext uri="{BB962C8B-B14F-4D97-AF65-F5344CB8AC3E}">
        <p14:creationId xmlns:p14="http://schemas.microsoft.com/office/powerpoint/2010/main" val="197966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question about time: </a:t>
            </a:r>
            <a:br>
              <a:rPr lang="en-US"/>
            </a:br>
            <a:r>
              <a:rPr lang="en-US"/>
              <a:t>								In-Class-time/out-of-class time</a:t>
            </a:r>
          </a:p>
        </p:txBody>
      </p:sp>
      <p:sp>
        <p:nvSpPr>
          <p:cNvPr id="3" name="Vertical Text Placeholder 2"/>
          <p:cNvSpPr>
            <a:spLocks noGrp="1"/>
          </p:cNvSpPr>
          <p:nvPr>
            <p:ph type="body" orient="vert" idx="1"/>
          </p:nvPr>
        </p:nvSpPr>
        <p:spPr/>
        <p:txBody>
          <a:bodyPr vert="horz">
            <a:normAutofit/>
          </a:bodyPr>
          <a:lstStyle/>
          <a:p>
            <a:pPr marL="305435" indent="-305435"/>
            <a:endParaRPr lang="en-US" sz="2500"/>
          </a:p>
          <a:p>
            <a:pPr marL="305435" indent="-305435"/>
            <a:r>
              <a:rPr lang="en-US" sz="2500"/>
              <a:t>Revision based on </a:t>
            </a:r>
            <a:r>
              <a:rPr lang="en-US" sz="2500" i="1"/>
              <a:t>feedback</a:t>
            </a:r>
            <a:r>
              <a:rPr lang="en-US" sz="2500"/>
              <a:t> is critical for developing students’ writing process</a:t>
            </a:r>
          </a:p>
          <a:p>
            <a:pPr marL="629920" lvl="1" indent="-305435">
              <a:buFont typeface="Courier New" charset="0"/>
              <a:buChar char="o"/>
            </a:pPr>
            <a:r>
              <a:rPr lang="en-US" sz="2300"/>
              <a:t>Mixed methods – cuts on how much time to invest</a:t>
            </a:r>
          </a:p>
          <a:p>
            <a:pPr marL="899795" lvl="2" indent="-269875">
              <a:buFont typeface="Courier New" charset="0"/>
              <a:buChar char="o"/>
            </a:pPr>
            <a:r>
              <a:rPr lang="en-US" sz="2100"/>
              <a:t>e.g. Blackboard, email, peer-review</a:t>
            </a:r>
          </a:p>
          <a:p>
            <a:pPr marL="899795" lvl="2" indent="-269875">
              <a:buFont typeface="Courier New" charset="0"/>
              <a:buChar char="o"/>
            </a:pPr>
            <a:r>
              <a:rPr lang="en-US" sz="2100"/>
              <a:t>Use class-time to give or review feedback</a:t>
            </a:r>
          </a:p>
        </p:txBody>
      </p:sp>
    </p:spTree>
    <p:extLst>
      <p:ext uri="{BB962C8B-B14F-4D97-AF65-F5344CB8AC3E}">
        <p14:creationId xmlns:p14="http://schemas.microsoft.com/office/powerpoint/2010/main" val="25635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defTabSz="457200" rtl="0">
              <a:spcBef>
                <a:spcPct val="0"/>
              </a:spcBef>
            </a:pPr>
            <a:r>
              <a:rPr lang="en-US" sz="3500">
                <a:solidFill>
                  <a:schemeClr val="bg1"/>
                </a:solidFill>
                <a:latin typeface="+mj-lt"/>
              </a:rPr>
              <a:t>Suggestions for Additional Resources to Include in Syllabus</a:t>
            </a:r>
          </a:p>
        </p:txBody>
      </p:sp>
      <p:sp>
        <p:nvSpPr>
          <p:cNvPr id="3" name="Vertical Text Placeholder 2"/>
          <p:cNvSpPr>
            <a:spLocks noGrp="1"/>
          </p:cNvSpPr>
          <p:nvPr>
            <p:ph idx="1"/>
          </p:nvPr>
        </p:nvSpPr>
        <p:spPr/>
        <p:txBody>
          <a:bodyPr vert="horz"/>
          <a:lstStyle/>
          <a:p>
            <a:pPr marL="305435" lvl="2" indent="-305435"/>
            <a:r>
              <a:rPr lang="en-US" sz="2200"/>
              <a:t>Grading Rubrics</a:t>
            </a:r>
          </a:p>
          <a:p>
            <a:pPr marL="305435" lvl="2" indent="-305435"/>
            <a:r>
              <a:rPr lang="en-US" sz="2200"/>
              <a:t>Preferred citation style (</a:t>
            </a:r>
            <a:r>
              <a:rPr lang="en-US" sz="2200" err="1"/>
              <a:t>e.g</a:t>
            </a:r>
            <a:r>
              <a:rPr lang="en-US" sz="2200"/>
              <a:t>,  MLA,  APA, Chicago)</a:t>
            </a:r>
          </a:p>
          <a:p>
            <a:pPr marL="305435" lvl="2" indent="-305435"/>
            <a:r>
              <a:rPr lang="en-US" sz="2200"/>
              <a:t>Academic Integrity Policy Statement/Avoiding Plagiarism Guidelines</a:t>
            </a:r>
          </a:p>
          <a:p>
            <a:pPr marL="305435" indent="-305435"/>
            <a:r>
              <a:rPr lang="en-US" sz="2200"/>
              <a:t>Research Resources available on campus (e.g., librarians, WAC Fellows, fellow faculty)</a:t>
            </a:r>
          </a:p>
          <a:p>
            <a:pPr marL="305435" indent="-305435"/>
            <a:r>
              <a:rPr lang="en-US" sz="2200"/>
              <a:t>Visit the WI Project Website for more resources: https://openlab.citytech.cuny.edu/wacdigitalinitiativeswritingintensivecertification/resources/</a:t>
            </a:r>
          </a:p>
        </p:txBody>
      </p:sp>
    </p:spTree>
    <p:extLst>
      <p:ext uri="{BB962C8B-B14F-4D97-AF65-F5344CB8AC3E}">
        <p14:creationId xmlns:p14="http://schemas.microsoft.com/office/powerpoint/2010/main" val="142394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700">
                <a:solidFill>
                  <a:schemeClr val="bg1"/>
                </a:solidFill>
                <a:latin typeface="+mj-lt"/>
              </a:rPr>
              <a:t>Basic University Guidelines</a:t>
            </a:r>
          </a:p>
        </p:txBody>
      </p:sp>
      <p:sp>
        <p:nvSpPr>
          <p:cNvPr id="3" name="Vertical Text Placeholder 2"/>
          <p:cNvSpPr>
            <a:spLocks noGrp="1"/>
          </p:cNvSpPr>
          <p:nvPr>
            <p:ph type="body" orient="vert" idx="1"/>
          </p:nvPr>
        </p:nvSpPr>
        <p:spPr/>
        <p:txBody>
          <a:bodyPr vert="horz">
            <a:normAutofit/>
          </a:bodyPr>
          <a:lstStyle/>
          <a:p>
            <a:pPr marL="1087200" lvl="2" indent="-457200">
              <a:buFont typeface="+mj-lt"/>
              <a:buAutoNum type="arabicPeriod"/>
            </a:pPr>
            <a:r>
              <a:rPr lang="en-US" sz="2200"/>
              <a:t>15 pages writing in total, both formal &amp; informal writing</a:t>
            </a:r>
            <a:endParaRPr lang="en-US" sz="2200">
              <a:solidFill>
                <a:srgbClr val="3D3D3D"/>
              </a:solidFill>
            </a:endParaRPr>
          </a:p>
          <a:p>
            <a:pPr marL="1087200" lvl="2" indent="-457200">
              <a:buFont typeface="+mj-lt"/>
              <a:buAutoNum type="arabicPeriod"/>
            </a:pPr>
            <a:r>
              <a:rPr lang="en-US" sz="2200"/>
              <a:t>Comprehensive course calendar with clearly-marked assignments schedule, complete with assignment due dates and the steps of the scaffolding process</a:t>
            </a:r>
          </a:p>
          <a:p>
            <a:pPr marL="2087200" lvl="5" indent="-457200"/>
            <a:r>
              <a:rPr lang="en-US" sz="2000"/>
              <a:t>Drafting process &amp; revision in light of feedback</a:t>
            </a:r>
          </a:p>
          <a:p>
            <a:pPr marL="2087200" lvl="5" indent="-457200"/>
            <a:r>
              <a:rPr lang="en-US" sz="2000"/>
              <a:t>Use of research materials (and scheduling an outing to library where appropriate)</a:t>
            </a:r>
          </a:p>
          <a:p>
            <a:pPr marL="1087200" lvl="2" indent="-457200">
              <a:buFont typeface="+mj-lt"/>
              <a:buAutoNum type="arabicPeriod"/>
            </a:pPr>
            <a:r>
              <a:rPr lang="en-US" sz="2200"/>
              <a:t>Combining Formal &amp; Informal Writing Assignments</a:t>
            </a:r>
          </a:p>
          <a:p>
            <a:pPr marL="2087200" lvl="5" indent="-457200"/>
            <a:r>
              <a:rPr lang="en-US" sz="2000"/>
              <a:t>Grading policy &amp; clear grading rubrics </a:t>
            </a:r>
            <a:r>
              <a:rPr lang="en-US" sz="2000" i="1"/>
              <a:t>recommended</a:t>
            </a:r>
            <a:endParaRPr lang="en-US" sz="2000"/>
          </a:p>
          <a:p>
            <a:endParaRPr lang="en-US"/>
          </a:p>
        </p:txBody>
      </p:sp>
    </p:spTree>
    <p:extLst>
      <p:ext uri="{BB962C8B-B14F-4D97-AF65-F5344CB8AC3E}">
        <p14:creationId xmlns:p14="http://schemas.microsoft.com/office/powerpoint/2010/main" val="210143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started</a:t>
            </a:r>
          </a:p>
        </p:txBody>
      </p:sp>
      <p:sp>
        <p:nvSpPr>
          <p:cNvPr id="3" name="Vertical Text Placeholder 2"/>
          <p:cNvSpPr>
            <a:spLocks noGrp="1"/>
          </p:cNvSpPr>
          <p:nvPr>
            <p:ph type="body" orient="vert" idx="1"/>
          </p:nvPr>
        </p:nvSpPr>
        <p:spPr>
          <a:xfrm>
            <a:off x="272715" y="1909012"/>
            <a:ext cx="11742821" cy="4732420"/>
          </a:xfrm>
        </p:spPr>
        <p:txBody>
          <a:bodyPr vert="horz" lIns="91440" tIns="45720" rIns="91440" bIns="45720" rtlCol="0" anchor="t">
            <a:noAutofit/>
          </a:bodyPr>
          <a:lstStyle/>
          <a:p>
            <a:pPr marL="342900" indent="-342900">
              <a:buFont typeface="+mj-lt"/>
              <a:buAutoNum type="arabicPeriod"/>
            </a:pPr>
            <a:r>
              <a:rPr lang="en-US"/>
              <a:t>Clearly identity your syllabus as ‘Writing Intensive’ and explain what it means to you as an instructor (make it yours):</a:t>
            </a:r>
          </a:p>
          <a:p>
            <a:pPr marL="0" indent="0">
              <a:buNone/>
            </a:pPr>
            <a:r>
              <a:rPr lang="en-US"/>
              <a:t>Example 1:</a:t>
            </a:r>
          </a:p>
          <a:p>
            <a:pPr marL="0" indent="0">
              <a:buNone/>
            </a:pPr>
            <a:r>
              <a:rPr lang="en-US" b="1"/>
              <a:t>Writing Intensive:</a:t>
            </a:r>
            <a:r>
              <a:rPr lang="en-US"/>
              <a:t> This course is designated “Writing Intensive.”  You can expect to be writing every week, in class and on the </a:t>
            </a:r>
            <a:r>
              <a:rPr lang="en-US" err="1"/>
              <a:t>OpenLab</a:t>
            </a:r>
            <a:r>
              <a:rPr lang="en-US"/>
              <a:t>.  The main goal of writing in this course is to get you to think carefully about the material in a variety of ways.  You’ll be wrestling with new and challenging ideas – reading, writing and thinking are three of your best tools for achieving understanding. </a:t>
            </a:r>
          </a:p>
          <a:p>
            <a:pPr marL="0" indent="0">
              <a:buNone/>
            </a:pPr>
            <a:endParaRPr lang="en-US"/>
          </a:p>
          <a:p>
            <a:pPr marL="0" indent="0">
              <a:buNone/>
            </a:pPr>
            <a:r>
              <a:rPr lang="en-US"/>
              <a:t>Example 2:</a:t>
            </a:r>
          </a:p>
          <a:p>
            <a:pPr marL="0" indent="0">
              <a:buNone/>
            </a:pPr>
            <a:r>
              <a:rPr lang="en-US" b="1"/>
              <a:t>Writing Intensive</a:t>
            </a:r>
            <a:r>
              <a:rPr lang="en-US"/>
              <a:t>: This course has been designated as a “Writing Intensive” (WI) course by City Tech. The requirements include both formal (graded) and informal (non-graded) writing assignments. Both kinds of writing assignments must be completed. The majority of your grade in this course will be based on the completion and quality of these assignments, so please take them seriously and talk to me about anything you find confusing.  These assignments are not intended to make your life as a student difficult. Instead, they should help you to better understand the course material, evaluate it in light of your own lived experiences, and help you to think more closely and deeply about social problems.</a:t>
            </a:r>
          </a:p>
          <a:p>
            <a:pPr marL="666750" lvl="1" indent="-342900">
              <a:buFont typeface="+mj-lt"/>
              <a:buAutoNum type="arabicPeriod"/>
            </a:pPr>
            <a:endParaRPr lang="en-US"/>
          </a:p>
        </p:txBody>
      </p:sp>
    </p:spTree>
    <p:extLst>
      <p:ext uri="{BB962C8B-B14F-4D97-AF65-F5344CB8AC3E}">
        <p14:creationId xmlns:p14="http://schemas.microsoft.com/office/powerpoint/2010/main" val="87729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Include our new Logo (once you’re Certified)</a:t>
            </a:r>
          </a:p>
        </p:txBody>
      </p:sp>
      <p:sp>
        <p:nvSpPr>
          <p:cNvPr id="3" name="Vertical Text Placeholder 2"/>
          <p:cNvSpPr>
            <a:spLocks noGrp="1"/>
          </p:cNvSpPr>
          <p:nvPr>
            <p:ph type="body" orient="vert" idx="1"/>
          </p:nvPr>
        </p:nvSpPr>
        <p:spPr/>
        <p:txBody>
          <a:bodyPr/>
          <a:lstStyle/>
          <a:p>
            <a:pPr marL="0" indent="0">
              <a:buNone/>
            </a:pPr>
            <a:endParaRPr lang="en-US"/>
          </a:p>
        </p:txBody>
      </p:sp>
      <p:pic>
        <p:nvPicPr>
          <p:cNvPr id="4" name="Picture 4">
            <a:extLst>
              <a:ext uri="{FF2B5EF4-FFF2-40B4-BE49-F238E27FC236}">
                <a16:creationId xmlns:a16="http://schemas.microsoft.com/office/drawing/2014/main" id="{48597B7D-1454-4881-8D27-EA46B847E041}"/>
              </a:ext>
            </a:extLst>
          </p:cNvPr>
          <p:cNvPicPr>
            <a:picLocks noChangeAspect="1"/>
          </p:cNvPicPr>
          <p:nvPr/>
        </p:nvPicPr>
        <p:blipFill>
          <a:blip r:embed="rId2"/>
          <a:stretch>
            <a:fillRect/>
          </a:stretch>
        </p:blipFill>
        <p:spPr>
          <a:xfrm>
            <a:off x="4226935" y="2762250"/>
            <a:ext cx="2741795" cy="2381250"/>
          </a:xfrm>
          <a:prstGeom prst="rect">
            <a:avLst/>
          </a:prstGeom>
        </p:spPr>
      </p:pic>
    </p:spTree>
    <p:extLst>
      <p:ext uri="{BB962C8B-B14F-4D97-AF65-F5344CB8AC3E}">
        <p14:creationId xmlns:p14="http://schemas.microsoft.com/office/powerpoint/2010/main" val="369110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1193" y="2624669"/>
            <a:ext cx="11029615" cy="1490132"/>
          </a:xfrm>
        </p:spPr>
        <p:txBody>
          <a:bodyPr/>
          <a:lstStyle/>
          <a:p>
            <a:pPr algn="r"/>
            <a:r>
              <a:rPr lang="en-US"/>
              <a:t>What are</a:t>
            </a:r>
            <a:r>
              <a:rPr lang="en-US" i="1"/>
              <a:t> </a:t>
            </a:r>
            <a:r>
              <a:rPr lang="en-US"/>
              <a:t>your</a:t>
            </a:r>
            <a:r>
              <a:rPr lang="en-US" i="1"/>
              <a:t> </a:t>
            </a:r>
            <a:r>
              <a:rPr lang="en-US"/>
              <a:t>writing-related goals for students?</a:t>
            </a:r>
          </a:p>
        </p:txBody>
      </p:sp>
      <p:sp>
        <p:nvSpPr>
          <p:cNvPr id="6" name="Text Placeholder 5"/>
          <p:cNvSpPr>
            <a:spLocks noGrp="1"/>
          </p:cNvSpPr>
          <p:nvPr>
            <p:ph type="body" idx="1"/>
          </p:nvPr>
        </p:nvSpPr>
        <p:spPr>
          <a:xfrm>
            <a:off x="581193" y="3601215"/>
            <a:ext cx="11029615" cy="1027172"/>
          </a:xfrm>
        </p:spPr>
        <p:txBody>
          <a:bodyPr>
            <a:noAutofit/>
          </a:bodyPr>
          <a:lstStyle/>
          <a:p>
            <a:pPr marL="285750" indent="-285750">
              <a:buFont typeface="Arial" charset="0"/>
              <a:buChar char="•"/>
            </a:pPr>
            <a:endParaRPr lang="en-US"/>
          </a:p>
          <a:p>
            <a:pPr marL="285750" indent="-285750">
              <a:buFont typeface="Arial" charset="0"/>
              <a:buChar char="•"/>
            </a:pPr>
            <a:r>
              <a:rPr lang="en-US" sz="2000"/>
              <a:t>What course outcomes are expected of your students? </a:t>
            </a:r>
          </a:p>
          <a:p>
            <a:pPr marL="285750" indent="-285750">
              <a:buFont typeface="Arial" charset="0"/>
              <a:buChar char="•"/>
            </a:pPr>
            <a:r>
              <a:rPr lang="en-US" sz="2000"/>
              <a:t>how can you use writing to get your students there?</a:t>
            </a:r>
          </a:p>
        </p:txBody>
      </p:sp>
    </p:spTree>
    <p:extLst>
      <p:ext uri="{BB962C8B-B14F-4D97-AF65-F5344CB8AC3E}">
        <p14:creationId xmlns:p14="http://schemas.microsoft.com/office/powerpoint/2010/main" val="193805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3300"/>
              <a:t>Identifying concrete Writing-Related </a:t>
            </a:r>
            <a:br>
              <a:rPr lang="en-US" sz="3300"/>
            </a:br>
            <a:r>
              <a:rPr lang="en-US" sz="3300"/>
              <a:t>goals for Course Objectives</a:t>
            </a:r>
          </a:p>
        </p:txBody>
      </p:sp>
      <p:sp>
        <p:nvSpPr>
          <p:cNvPr id="5" name="Subtitle 4"/>
          <p:cNvSpPr>
            <a:spLocks noGrp="1"/>
          </p:cNvSpPr>
          <p:nvPr>
            <p:ph type="subTitle" idx="1"/>
          </p:nvPr>
        </p:nvSpPr>
        <p:spPr>
          <a:xfrm>
            <a:off x="581191" y="2935705"/>
            <a:ext cx="10993548" cy="3465094"/>
          </a:xfrm>
        </p:spPr>
        <p:txBody>
          <a:bodyPr>
            <a:normAutofit fontScale="85000" lnSpcReduction="20000"/>
          </a:bodyPr>
          <a:lstStyle/>
          <a:p>
            <a:endParaRPr lang="en-US" sz="1800">
              <a:solidFill>
                <a:schemeClr val="bg1"/>
              </a:solidFill>
            </a:endParaRPr>
          </a:p>
          <a:p>
            <a:r>
              <a:rPr lang="en-US" sz="2400">
                <a:solidFill>
                  <a:schemeClr val="bg1"/>
                </a:solidFill>
              </a:rPr>
              <a:t>Would you like your students to… </a:t>
            </a:r>
          </a:p>
          <a:p>
            <a:r>
              <a:rPr lang="en-US" sz="2400">
                <a:solidFill>
                  <a:schemeClr val="bg1"/>
                </a:solidFill>
              </a:rPr>
              <a:t>		Master a conceptual toolkit?</a:t>
            </a:r>
          </a:p>
          <a:p>
            <a:r>
              <a:rPr lang="en-US" sz="2400">
                <a:solidFill>
                  <a:schemeClr val="bg1"/>
                </a:solidFill>
              </a:rPr>
              <a:t>		Prove a theorem?</a:t>
            </a:r>
          </a:p>
          <a:p>
            <a:r>
              <a:rPr lang="en-US" sz="2400">
                <a:solidFill>
                  <a:schemeClr val="bg1"/>
                </a:solidFill>
              </a:rPr>
              <a:t>		provide key definitions effectively? </a:t>
            </a:r>
          </a:p>
          <a:p>
            <a:r>
              <a:rPr lang="en-US" sz="2400">
                <a:solidFill>
                  <a:schemeClr val="bg1"/>
                </a:solidFill>
              </a:rPr>
              <a:t>		Produce lab reports using discipline-specific terminology? </a:t>
            </a:r>
          </a:p>
          <a:p>
            <a:r>
              <a:rPr lang="en-US" sz="2400">
                <a:solidFill>
                  <a:schemeClr val="bg1"/>
                </a:solidFill>
              </a:rPr>
              <a:t>		Articulate solution methods or research outcomes?</a:t>
            </a:r>
          </a:p>
          <a:p>
            <a:r>
              <a:rPr lang="en-US" sz="2400">
                <a:solidFill>
                  <a:schemeClr val="bg1"/>
                </a:solidFill>
              </a:rPr>
              <a:t>		write thesis-based research papers?</a:t>
            </a:r>
          </a:p>
          <a:p>
            <a:r>
              <a:rPr lang="en-US" sz="2400">
                <a:solidFill>
                  <a:schemeClr val="bg1"/>
                </a:solidFill>
              </a:rPr>
              <a:t>		narrate the movements of the polka?</a:t>
            </a:r>
          </a:p>
          <a:p>
            <a:endParaRPr lang="en-US">
              <a:solidFill>
                <a:schemeClr val="bg1"/>
              </a:solidFill>
            </a:endParaRPr>
          </a:p>
        </p:txBody>
      </p:sp>
    </p:spTree>
    <p:extLst>
      <p:ext uri="{BB962C8B-B14F-4D97-AF65-F5344CB8AC3E}">
        <p14:creationId xmlns:p14="http://schemas.microsoft.com/office/powerpoint/2010/main" val="50183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a:t>WI Course objectives</a:t>
            </a:r>
          </a:p>
        </p:txBody>
      </p:sp>
      <p:sp>
        <p:nvSpPr>
          <p:cNvPr id="3" name="Content Placeholder 2"/>
          <p:cNvSpPr>
            <a:spLocks noGrp="1"/>
          </p:cNvSpPr>
          <p:nvPr>
            <p:ph idx="1"/>
          </p:nvPr>
        </p:nvSpPr>
        <p:spPr/>
        <p:txBody>
          <a:bodyPr/>
          <a:lstStyle/>
          <a:p>
            <a:pPr marL="342900" lvl="2" indent="-342900">
              <a:buFont typeface="Arial" charset="0"/>
              <a:buChar char="•"/>
            </a:pPr>
            <a:r>
              <a:rPr lang="en-US" sz="2800"/>
              <a:t>LIST in your syllabus clear writing-related course goals in the ‘course objectives’ section</a:t>
            </a:r>
          </a:p>
          <a:p>
            <a:pPr marL="684530" lvl="3" indent="-342900">
              <a:buFont typeface="Wingdings" charset="2"/>
              <a:buChar char="Ø"/>
            </a:pPr>
            <a:r>
              <a:rPr lang="en-US" sz="2400"/>
              <a:t>Define formal and informal writing assignments</a:t>
            </a:r>
          </a:p>
          <a:p>
            <a:pPr marL="684530" lvl="3" indent="-342900">
              <a:buFont typeface="Wingdings" charset="2"/>
              <a:buChar char="Ø"/>
            </a:pPr>
            <a:r>
              <a:rPr lang="en-US" sz="2400"/>
              <a:t>Synthesize course learning and writing objectives</a:t>
            </a:r>
          </a:p>
          <a:p>
            <a:pPr marL="305435" indent="-305435"/>
            <a:endParaRPr lang="en-US"/>
          </a:p>
        </p:txBody>
      </p:sp>
    </p:spTree>
    <p:extLst>
      <p:ext uri="{BB962C8B-B14F-4D97-AF65-F5344CB8AC3E}">
        <p14:creationId xmlns:p14="http://schemas.microsoft.com/office/powerpoint/2010/main" val="98041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a:t>Sample Syllabus course objectives</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7846" r="8234" b="24114"/>
          <a:stretch/>
        </p:blipFill>
        <p:spPr>
          <a:xfrm>
            <a:off x="264318" y="2117559"/>
            <a:ext cx="11638924" cy="4219073"/>
          </a:xfrm>
        </p:spPr>
      </p:pic>
      <p:sp>
        <p:nvSpPr>
          <p:cNvPr id="3" name="TextBox 2">
            <a:extLst>
              <a:ext uri="{FF2B5EF4-FFF2-40B4-BE49-F238E27FC236}">
                <a16:creationId xmlns:a16="http://schemas.microsoft.com/office/drawing/2014/main" id="{ADA2EBC3-9A92-4D5F-AF0E-030885269C62}"/>
              </a:ext>
            </a:extLst>
          </p:cNvPr>
          <p:cNvSpPr txBox="1"/>
          <p:nvPr/>
        </p:nvSpPr>
        <p:spPr>
          <a:xfrm>
            <a:off x="5802703" y="5989608"/>
            <a:ext cx="6495689"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from Professor Javiela Evangelista's WI syllabus</a:t>
            </a:r>
          </a:p>
        </p:txBody>
      </p:sp>
    </p:spTree>
    <p:extLst>
      <p:ext uri="{BB962C8B-B14F-4D97-AF65-F5344CB8AC3E}">
        <p14:creationId xmlns:p14="http://schemas.microsoft.com/office/powerpoint/2010/main" val="139206822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Dividend</Template>
  <TotalTime>0</TotalTime>
  <Words>1279</Words>
  <Application>Microsoft Office PowerPoint</Application>
  <PresentationFormat>Widescreen</PresentationFormat>
  <Paragraphs>159</Paragraphs>
  <Slides>22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SimSun</vt:lpstr>
      <vt:lpstr>Arial</vt:lpstr>
      <vt:lpstr>Calibri</vt:lpstr>
      <vt:lpstr>Courier New</vt:lpstr>
      <vt:lpstr>Franklin Gothic Book</vt:lpstr>
      <vt:lpstr>Gill Sans MT</vt:lpstr>
      <vt:lpstr>Perpetua</vt:lpstr>
      <vt:lpstr>Wingdings</vt:lpstr>
      <vt:lpstr>Wingdings 2</vt:lpstr>
      <vt:lpstr>Dividend</vt:lpstr>
      <vt:lpstr>Developing Writing-intensive Syllabi </vt:lpstr>
      <vt:lpstr>                      What are "writing intensive" courses? </vt:lpstr>
      <vt:lpstr>Basic University Guidelines</vt:lpstr>
      <vt:lpstr>Getting started</vt:lpstr>
      <vt:lpstr>Include our new Logo (once you’re Certified)</vt:lpstr>
      <vt:lpstr>What are your writing-related goals for students?</vt:lpstr>
      <vt:lpstr>Identifying concrete Writing-Related  goals for Course Objectives</vt:lpstr>
      <vt:lpstr>WI Course objectives</vt:lpstr>
      <vt:lpstr>Sample Syllabus course objectives</vt:lpstr>
      <vt:lpstr>Sample WI-Specific course objectives</vt:lpstr>
      <vt:lpstr>Formal vs. Informal Writing Assignments</vt:lpstr>
      <vt:lpstr>Informal Writing Assignments</vt:lpstr>
      <vt:lpstr>Informal writing EXAMPLE</vt:lpstr>
      <vt:lpstr>informal writing example</vt:lpstr>
      <vt:lpstr>Formal Writing Assignments</vt:lpstr>
      <vt:lpstr>Formal Assignment: Introduction to Computer Systems </vt:lpstr>
      <vt:lpstr>PowerPoint Presentation</vt:lpstr>
      <vt:lpstr>a WAC-Y Course calendar</vt:lpstr>
      <vt:lpstr>Scaffolding assignments</vt:lpstr>
      <vt:lpstr>PowerPoint Presentation</vt:lpstr>
      <vt:lpstr>A question about time:          In-Class-time/out-of-class time</vt:lpstr>
      <vt:lpstr>Suggestions for Additional Resources to Include in Syllabus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 Syllabus Workshop</dc:title>
  <dc:creator>Elvira Basevich</dc:creator>
  <cp:lastModifiedBy>Soo_Hoo, Anna</cp:lastModifiedBy>
  <cp:revision>142</cp:revision>
  <dcterms:created xsi:type="dcterms:W3CDTF">2017-03-26T19:16:14Z</dcterms:created>
  <dcterms:modified xsi:type="dcterms:W3CDTF">2019-02-22T00:01:01Z</dcterms:modified>
</cp:coreProperties>
</file>