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745" r:id="rId2"/>
    <p:sldMasterId id="2147483757" r:id="rId3"/>
  </p:sldMasterIdLst>
  <p:notesMasterIdLst>
    <p:notesMasterId r:id="rId17"/>
  </p:notesMasterIdLst>
  <p:sldIdLst>
    <p:sldId id="256" r:id="rId4"/>
    <p:sldId id="257" r:id="rId5"/>
    <p:sldId id="259" r:id="rId6"/>
    <p:sldId id="268" r:id="rId7"/>
    <p:sldId id="280" r:id="rId8"/>
    <p:sldId id="270" r:id="rId9"/>
    <p:sldId id="281" r:id="rId10"/>
    <p:sldId id="286" r:id="rId11"/>
    <p:sldId id="287" r:id="rId12"/>
    <p:sldId id="284" r:id="rId13"/>
    <p:sldId id="285" r:id="rId14"/>
    <p:sldId id="276" r:id="rId15"/>
    <p:sldId id="279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 Gold" initials="SG" lastIdx="1" clrIdx="0"/>
  <p:cmAuthor id="1" name="Lisa Jahn" initials="L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225067-24E8-EB49-3FAA-E1642B9512C2}" v="14" dt="2018-11-14T21:08:10.08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6DF"/>
          </a:solidFill>
        </a:fill>
      </a:tcStyle>
    </a:wholeTbl>
    <a:band2H>
      <a:tcTxStyle/>
      <a:tcStyle>
        <a:tcBdr/>
        <a:fill>
          <a:solidFill>
            <a:srgbClr val="E7EC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5CB"/>
          </a:solidFill>
        </a:fill>
      </a:tcStyle>
    </a:wholeTbl>
    <a:band2H>
      <a:tcTxStyle/>
      <a:tcStyle>
        <a:tcBdr/>
        <a:fill>
          <a:solidFill>
            <a:srgbClr val="FAEB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/>
      <a:tcStyle>
        <a:tcBdr/>
        <a:fill>
          <a:solidFill>
            <a:srgbClr val="F4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058360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Who is their audience again?</a:t>
            </a:r>
          </a:p>
        </p:txBody>
      </p:sp>
    </p:spTree>
    <p:extLst>
      <p:ext uri="{BB962C8B-B14F-4D97-AF65-F5344CB8AC3E}">
        <p14:creationId xmlns:p14="http://schemas.microsoft.com/office/powerpoint/2010/main" val="4116270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AF8DD645-B9B4-46EE-B031-35C24A448A0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80A0-ED6C-4884-9FFE-87471827F59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29474D98-3273-47CE-B312-A00AAFA2779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fld id="{C4B616D3-B7D6-4202-89D6-E15CCB5E9457}" type="datetime1">
              <a:rPr lang="en-US" smtClean="0"/>
              <a:t>11/15/2018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56748-9017-4399-B9C2-0B852CD30804}" type="datetime1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EC17-B913-487B-A315-1D3F83306CF1}" type="datetime1">
              <a:rPr lang="en-US" smtClean="0"/>
              <a:t>11/15/2018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D1D86D9-73A8-48AF-B1EB-3F0171B30FD8}" type="datetime1">
              <a:rPr lang="en-US" smtClean="0"/>
              <a:t>11/15/2018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
             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56D186C-BFF4-496B-9C30-E1048847E7A1}" type="datetime1">
              <a:rPr lang="en-US" smtClean="0"/>
              <a:t>11/15/2018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
             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E5C0B-5B24-4E35-8AA4-4E5C8AFB46DA}" type="datetime1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88B1-679E-4F65-A61F-608DE1444442}" type="datetime1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DA1EA-004F-4EE2-A6F4-8DAFA37453BE}" type="datetime1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A985898C-0C43-4D4C-8A2C-8DB510B52F6F}" type="datetime1">
              <a:rPr lang="en-US" smtClean="0"/>
              <a:t>11/15/2018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1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r>
              <a:rPr lang="en-US"/>
              <a:t>
              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Drag picture to placeholder or click icon to add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03E3A-DC31-457F-B611-5DEE4F549E7E}" type="datetime1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0BB93CDF-71BD-4C16-B80F-FF20B2B03726}" type="datetime1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AF8DD645-B9B4-46EE-B031-35C24A448A04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993E9-CEF0-47B7-AEA6-AFACC79966B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2588-EC5C-453B-A942-AA1C7EFEEF3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5D575-BDA5-4AAF-81DC-5D38C213A39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5B0-21BA-48EA-B067-5E37072B4F18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59AD-49F4-478E-A013-BE606CDD1B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E8D2-BCEE-4D3D-AE6D-93BD204BAD0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F110E-D48F-4A61-BE6D-11D38A61FE05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80A0-ED6C-4884-9FFE-87471827F59A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4D98-3273-47CE-B312-A00AAFA2779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E62588-EC5C-453B-A942-AA1C7EFEEF33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
             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D5D575-BDA5-4AAF-81DC-5D38C213A39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/>
              <a:t>
              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5B0-21BA-48EA-B067-5E37072B4F18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59AD-49F4-478E-A013-BE606CDD1B41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33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E8D2-BCEE-4D3D-AE6D-93BD204BAD0C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0BBF110E-D48F-4A61-BE6D-11D38A61FE05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100"/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r>
              <a:rPr lang="en-US"/>
              <a:t>
              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/>
              <a:t>Drag picture to placeholder or click icon to add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0FE61780-2E25-4081-A2D9-4C0805256F6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fld id="{E7405C99-C7EA-49C8-851F-D840D48FAB22}" type="datetime1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5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050" b="1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3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030" indent="-240030" algn="l" rtl="0" eaLnBrk="1" latinLnBrk="0" hangingPunct="1">
        <a:spcBef>
          <a:spcPts val="525"/>
        </a:spcBef>
        <a:buClr>
          <a:schemeClr val="accent2"/>
        </a:buClr>
        <a:buSzPct val="60000"/>
        <a:buFont typeface="Wingdings"/>
        <a:buChar char=""/>
        <a:defRPr kumimoji="0"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205740" algn="l" rtl="0" eaLnBrk="1" latinLnBrk="0" hangingPunct="1">
        <a:spcBef>
          <a:spcPts val="413"/>
        </a:spcBef>
        <a:buClr>
          <a:schemeClr val="accent1"/>
        </a:buClr>
        <a:buSzPct val="70000"/>
        <a:buFont typeface="Wingdings 2"/>
        <a:buChar char="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1" latinLnBrk="0" hangingPunct="1">
        <a:spcBef>
          <a:spcPts val="375"/>
        </a:spcBef>
        <a:buClr>
          <a:schemeClr val="accent2"/>
        </a:buClr>
        <a:buSzPct val="75000"/>
        <a:buFont typeface="Wingdings"/>
        <a:buChar char=""/>
        <a:defRPr kumimoji="0"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1" latinLnBrk="0" hangingPunct="1">
        <a:spcBef>
          <a:spcPts val="300"/>
        </a:spcBef>
        <a:buClr>
          <a:schemeClr val="accent3"/>
        </a:buClr>
        <a:buSzPct val="7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1" latinLnBrk="0" hangingPunct="1">
        <a:spcBef>
          <a:spcPts val="300"/>
        </a:spcBef>
        <a:buClr>
          <a:schemeClr val="accent4"/>
        </a:buClr>
        <a:buSzPct val="65000"/>
        <a:buFont typeface="Wingdings"/>
        <a:buChar char="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FE61780-2E25-4081-A2D9-4C0805256F67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74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  <p:sldLayoutId id="214748377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stce.nesinc.com/Content/STUDYGUIDE/NY_SG_SRI_201.htm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ctrTitle"/>
          </p:nvPr>
        </p:nvSpPr>
        <p:spPr>
          <a:xfrm>
            <a:off x="1916400" y="1152518"/>
            <a:ext cx="6498159" cy="1724868"/>
          </a:xfrm>
          <a:prstGeom prst="rect">
            <a:avLst/>
          </a:prstGeom>
        </p:spPr>
        <p:txBody>
          <a:bodyPr lIns="45699" tIns="45699" rIns="45699" bIns="45699">
            <a:normAutofit fontScale="90000"/>
          </a:bodyPr>
          <a:lstStyle/>
          <a:p>
            <a:pPr>
              <a:defRPr sz="4800" b="1"/>
            </a:pPr>
            <a:r>
              <a:rPr lang="en-US"/>
              <a:t>Writing to Succeed on the EDUCATING ALL STUDENTS (</a:t>
            </a:r>
            <a:r>
              <a:rPr lang="en-US" err="1"/>
              <a:t>eas</a:t>
            </a:r>
            <a:r>
              <a:rPr lang="en-US"/>
              <a:t>) </a:t>
            </a:r>
            <a:r>
              <a:rPr lang="en-US" err="1"/>
              <a:t>eXAM</a:t>
            </a:r>
            <a:r>
              <a:rPr lang="en-US"/>
              <a:t> </a:t>
            </a:r>
            <a:r>
              <a:rPr b="0"/>
              <a:t> 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ubTitle" idx="1"/>
          </p:nvPr>
        </p:nvSpPr>
        <p:spPr>
          <a:xfrm>
            <a:off x="900290" y="3488687"/>
            <a:ext cx="7600951" cy="1458727"/>
          </a:xfrm>
          <a:prstGeom prst="rect">
            <a:avLst/>
          </a:prstGeom>
        </p:spPr>
        <p:txBody>
          <a:bodyPr vert="horz" lIns="45699" tIns="45699" rIns="45699" bIns="45699" rtlCol="0" anchor="t">
            <a:noAutofit/>
          </a:bodyPr>
          <a:lstStyle/>
          <a:p>
            <a:pPr>
              <a:defRPr b="1">
                <a:solidFill>
                  <a:srgbClr val="09213B"/>
                </a:solidFill>
              </a:defRPr>
            </a:pPr>
            <a:r>
              <a:rPr sz="2000" dirty="0">
                <a:solidFill>
                  <a:schemeClr val="tx2"/>
                </a:solidFill>
              </a:rPr>
              <a:t>Organized by the Writing Across the Curriculum</a:t>
            </a:r>
            <a:r>
              <a:rPr lang="en-US" sz="2000" dirty="0">
                <a:solidFill>
                  <a:schemeClr val="tx2"/>
                </a:solidFill>
                <a:cs typeface="Calibri"/>
              </a:rPr>
              <a:t> Program</a:t>
            </a:r>
          </a:p>
          <a:p>
            <a:pPr>
              <a:defRPr b="1">
                <a:solidFill>
                  <a:srgbClr val="09213B"/>
                </a:solidFill>
              </a:defRPr>
            </a:pPr>
            <a:endParaRPr sz="2000">
              <a:solidFill>
                <a:schemeClr val="tx2"/>
              </a:solidFill>
              <a:cs typeface="Calibri"/>
            </a:endParaRPr>
          </a:p>
          <a:p>
            <a:pPr>
              <a:defRPr b="1">
                <a:solidFill>
                  <a:srgbClr val="09213B"/>
                </a:solidFill>
              </a:defRPr>
            </a:pPr>
            <a:r>
              <a:rPr sz="2000" dirty="0">
                <a:solidFill>
                  <a:schemeClr val="tx2"/>
                </a:solidFill>
              </a:rPr>
              <a:t>Presented by </a:t>
            </a:r>
            <a:r>
              <a:rPr lang="en-US" sz="2000" dirty="0">
                <a:solidFill>
                  <a:schemeClr val="tx2"/>
                </a:solidFill>
              </a:rPr>
              <a:t>Alicia Andrzejewski and Heather Mir</a:t>
            </a:r>
            <a:endParaRPr sz="200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1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6B4E-4738-9245-AE92-FE5D1EB9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PEER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7263E-B51C-434C-BFFC-E0C5F242C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2100" dirty="0"/>
              <a:t>Get into groups of two</a:t>
            </a:r>
            <a:endParaRPr lang="en-US" sz="2100" dirty="0">
              <a:cs typeface="Calibri"/>
            </a:endParaRPr>
          </a:p>
          <a:p>
            <a:r>
              <a:rPr lang="en-US" sz="2100" dirty="0"/>
              <a:t>Generate a checklist of what the response needs to include, based on the task you responded to as homework from last session</a:t>
            </a:r>
            <a:endParaRPr lang="en-US" sz="2100" dirty="0">
              <a:cs typeface="Calibri"/>
            </a:endParaRPr>
          </a:p>
          <a:p>
            <a:r>
              <a:rPr lang="en-US" sz="2100" dirty="0"/>
              <a:t>Exchange responses and fill out the checklist for your peer</a:t>
            </a:r>
            <a:endParaRPr lang="en-US" sz="2100" dirty="0">
              <a:cs typeface="Calibri"/>
            </a:endParaRPr>
          </a:p>
          <a:p>
            <a:r>
              <a:rPr lang="en-US" sz="2100" dirty="0">
                <a:cs typeface="Calibri"/>
              </a:rPr>
              <a:t>If time remains, discuss your topic sentences: are they clear? do they describe the content of the paragraph well? how do they differ? Make notes for discussion</a:t>
            </a:r>
          </a:p>
          <a:p>
            <a:r>
              <a:rPr lang="en-US" sz="2100" dirty="0">
                <a:cs typeface="Calibri"/>
              </a:rPr>
              <a:t>(If you did not bring a constructed response, write one during this time)</a:t>
            </a:r>
          </a:p>
        </p:txBody>
      </p:sp>
    </p:spTree>
    <p:extLst>
      <p:ext uri="{BB962C8B-B14F-4D97-AF65-F5344CB8AC3E}">
        <p14:creationId xmlns:p14="http://schemas.microsoft.com/office/powerpoint/2010/main" val="1646091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DE8-0140-4C68-B451-413606888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cs typeface="Calibri Light"/>
              </a:rPr>
              <a:t>Discussion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94DC8-F62E-4208-ACFB-46B42EDE1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Calibri"/>
              </a:rPr>
              <a:t>What did you discover while writing your constructed response?</a:t>
            </a:r>
          </a:p>
          <a:p>
            <a:r>
              <a:rPr lang="en-US" sz="2800" dirty="0">
                <a:cs typeface="Calibri"/>
              </a:rPr>
              <a:t>What items were on your checklist?</a:t>
            </a:r>
            <a:endParaRPr lang="en-US" dirty="0"/>
          </a:p>
          <a:p>
            <a:r>
              <a:rPr lang="en-US" sz="2800" dirty="0">
                <a:cs typeface="Calibri"/>
              </a:rPr>
              <a:t>What makes an effective topic sentence?</a:t>
            </a:r>
          </a:p>
          <a:p>
            <a:r>
              <a:rPr lang="en-US" sz="2800" dirty="0">
                <a:cs typeface="Calibri"/>
              </a:rPr>
              <a:t>What did you discover reading your peer's response?</a:t>
            </a:r>
          </a:p>
          <a:p>
            <a:pPr marL="0" indent="0">
              <a:buNone/>
            </a:pPr>
            <a:endParaRPr lang="en-US" sz="2800">
              <a:cs typeface="Calibri"/>
            </a:endParaRPr>
          </a:p>
          <a:p>
            <a:pPr marL="0" indent="0">
              <a:buNone/>
            </a:pPr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3927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200"/>
              <a:t>KEY TAKEAWAYS: Effective</a:t>
            </a:r>
            <a:r>
              <a:rPr sz="3200"/>
              <a:t> Writing Strategies</a:t>
            </a:r>
          </a:p>
        </p:txBody>
      </p:sp>
      <p:sp>
        <p:nvSpPr>
          <p:cNvPr id="218" name="Shape 218"/>
          <p:cNvSpPr>
            <a:spLocks noGrp="1"/>
          </p:cNvSpPr>
          <p:nvPr>
            <p:ph idx="1"/>
          </p:nvPr>
        </p:nvSpPr>
        <p:spPr>
          <a:xfrm>
            <a:off x="370937" y="1725125"/>
            <a:ext cx="8246852" cy="4497396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  <a:r>
              <a:rPr sz="2400" dirty="0"/>
              <a:t> Organize your thoughts before you write</a:t>
            </a:r>
            <a:endParaRPr lang="en-US" sz="2400" dirty="0">
              <a:cs typeface="Calibri"/>
            </a:endParaRPr>
          </a:p>
          <a:p>
            <a:pPr>
              <a:defRPr sz="2000"/>
            </a:pPr>
            <a:r>
              <a:rPr sz="2400" dirty="0"/>
              <a:t> Use the elements of the prompt to shape your outline</a:t>
            </a:r>
            <a:endParaRPr sz="2400" dirty="0">
              <a:cs typeface="Calibri"/>
            </a:endParaRPr>
          </a:p>
          <a:p>
            <a:pPr>
              <a:defRPr sz="2000"/>
            </a:pPr>
            <a:r>
              <a:rPr sz="2400" dirty="0"/>
              <a:t> Get to your point quickly (no need for fluffy intro... make every word count)</a:t>
            </a:r>
            <a:endParaRPr sz="2400" dirty="0">
              <a:cs typeface="Calibri"/>
            </a:endParaRPr>
          </a:p>
          <a:p>
            <a:pPr>
              <a:defRPr sz="2000"/>
            </a:pPr>
            <a:r>
              <a:rPr sz="2400" dirty="0"/>
              <a:t> Allow yourself time to review what you've written</a:t>
            </a:r>
            <a:endParaRPr sz="2400" dirty="0">
              <a:cs typeface="Calibri"/>
            </a:endParaRPr>
          </a:p>
          <a:p>
            <a:pPr>
              <a:defRPr sz="2000"/>
            </a:pPr>
            <a:r>
              <a:rPr sz="2400" dirty="0"/>
              <a:t> Read your response </a:t>
            </a:r>
            <a:r>
              <a:rPr lang="en-US" sz="2400" dirty="0"/>
              <a:t>"</a:t>
            </a:r>
            <a:r>
              <a:rPr sz="2400" dirty="0"/>
              <a:t>out loud</a:t>
            </a:r>
            <a:r>
              <a:rPr lang="en-US" sz="2400" dirty="0"/>
              <a:t>" </a:t>
            </a:r>
            <a:endParaRPr sz="2400" dirty="0">
              <a:cs typeface="Calibri"/>
            </a:endParaRPr>
          </a:p>
          <a:p>
            <a:pPr>
              <a:defRPr sz="2000"/>
            </a:pPr>
            <a:r>
              <a:rPr sz="2400" dirty="0"/>
              <a:t> Clearly delineate the boundaries between your ideas and someone else's</a:t>
            </a:r>
            <a:r>
              <a:rPr lang="en-US" sz="2400" dirty="0">
                <a:cs typeface="Calibri"/>
              </a:rPr>
              <a:t>, knowing it's OK to have an opinion</a:t>
            </a:r>
            <a:endParaRPr sz="2400" dirty="0">
              <a:cs typeface="Calibri"/>
            </a:endParaRPr>
          </a:p>
        </p:txBody>
      </p:sp>
      <p:sp>
        <p:nvSpPr>
          <p:cNvPr id="219" name="Shape 219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Any Questions?</a:t>
            </a:r>
          </a:p>
        </p:txBody>
      </p:sp>
      <p:sp>
        <p:nvSpPr>
          <p:cNvPr id="3" name="Shape 226"/>
          <p:cNvSpPr>
            <a:spLocks noGrp="1"/>
          </p:cNvSpPr>
          <p:nvPr>
            <p:ph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lIns="91424" tIns="91424" rIns="91424" bIns="91424" anchor="t">
            <a:normAutofit/>
          </a:bodyPr>
          <a:lstStyle/>
          <a:p>
            <a:pPr marL="0" indent="167005">
              <a:buSzTx/>
              <a:buNone/>
            </a:pPr>
            <a:r>
              <a:rPr lang="en-US" sz="2800"/>
              <a:t>Additional practice problems:</a:t>
            </a:r>
            <a:endParaRPr lang="en-US" sz="2800">
              <a:cs typeface="Calibri"/>
            </a:endParaRPr>
          </a:p>
          <a:p>
            <a:pPr marL="571500" indent="-342900">
              <a:buSzTx/>
            </a:pPr>
            <a:r>
              <a:rPr lang="en-US" sz="2800">
                <a:hlinkClick r:id="rId2"/>
              </a:rPr>
              <a:t>http://www.nystce.nesinc.com/Content/STUDYGUIDE/NY_SG_SRI_201.htm</a:t>
            </a:r>
            <a:endParaRPr lang="en-US" sz="2800">
              <a:cs typeface="Calibri"/>
            </a:endParaRPr>
          </a:p>
          <a:p>
            <a:pPr marL="571500" indent="-342900">
              <a:buSzTx/>
            </a:pPr>
            <a:r>
              <a:rPr lang="en-US" sz="2800"/>
              <a:t>Google: “NY State EAS Practice Exam”</a:t>
            </a:r>
            <a:endParaRPr lang="en-US" sz="2800">
              <a:cs typeface="Calibri"/>
            </a:endParaRPr>
          </a:p>
          <a:p>
            <a:pPr marL="0" indent="167005">
              <a:buSzTx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098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200"/>
              <a:t>REVIEW: </a:t>
            </a:r>
            <a:r>
              <a:rPr sz="3200"/>
              <a:t>What is the EAS</a:t>
            </a:r>
          </a:p>
        </p:txBody>
      </p:sp>
      <p:sp>
        <p:nvSpPr>
          <p:cNvPr id="132" name="Shape 132"/>
          <p:cNvSpPr>
            <a:spLocks noGrp="1"/>
          </p:cNvSpPr>
          <p:nvPr>
            <p:ph idx="1"/>
          </p:nvPr>
        </p:nvSpPr>
        <p:spPr>
          <a:xfrm>
            <a:off x="457200" y="2142068"/>
            <a:ext cx="7772400" cy="238243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81610" indent="-13970">
              <a:buSzTx/>
              <a:buNone/>
            </a:pPr>
            <a:r>
              <a:rPr sz="2800"/>
              <a:t>The Educating All Students (EAS) Test measures professional and pedagogical knowledge and skills necessary to effectively teach all students in New York State public schools.</a:t>
            </a:r>
            <a:endParaRPr lang="en-US" sz="2800">
              <a:cs typeface="Calibri"/>
            </a:endParaRPr>
          </a:p>
        </p:txBody>
      </p:sp>
      <p:sp>
        <p:nvSpPr>
          <p:cNvPr id="133" name="Shape 133"/>
          <p:cNvSpPr>
            <a:spLocks noGrp="1"/>
          </p:cNvSpPr>
          <p:nvPr>
            <p:ph type="sldNum" sz="quarter" idx="1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>
            <a:normAutofit/>
          </a:bodyPr>
          <a:lstStyle/>
          <a:p>
            <a:r>
              <a:rPr lang="en-US" sz="3200"/>
              <a:t>REVIEW: Exhibits</a:t>
            </a:r>
            <a:endParaRPr sz="3200"/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12"/>
          </p:nvPr>
        </p:nvSpPr>
        <p:spPr>
          <a:xfrm>
            <a:off x="8530132" y="6139479"/>
            <a:ext cx="358374" cy="63750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6" name="Shape 190"/>
          <p:cNvSpPr txBox="1">
            <a:spLocks/>
          </p:cNvSpPr>
          <p:nvPr/>
        </p:nvSpPr>
        <p:spPr>
          <a:xfrm>
            <a:off x="457200" y="1624484"/>
            <a:ext cx="8347494" cy="4928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250"/>
              <a:t>3 "exhibits": a set of two short opinion pieces and a visual representation of data related to the same topic (think of an exhibit as a case study)</a:t>
            </a:r>
            <a:endParaRPr lang="en-US"/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256"/>
              <a:t>Each question asks you to refer to one or more exhibits to answer the question</a:t>
            </a:r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250"/>
              <a:t>All sets of exhibits have selected-response questions, </a:t>
            </a:r>
            <a:r>
              <a:rPr lang="en-US" sz="2250" b="1"/>
              <a:t>and 3 sets of exhibits have constructed-response questions</a:t>
            </a:r>
            <a:endParaRPr lang="en-US" sz="2250" b="1">
              <a:cs typeface="Calibri"/>
            </a:endParaRPr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250"/>
              <a:t>Please review the prompt to know which exhibits to use in each response</a:t>
            </a:r>
            <a:endParaRPr lang="en-US" sz="2250">
              <a:cs typeface="Calibri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3200"/>
              <a:t>REVIEW: </a:t>
            </a:r>
            <a:r>
              <a:rPr sz="3200"/>
              <a:t>Constructed Responses</a:t>
            </a:r>
          </a:p>
        </p:txBody>
      </p:sp>
      <p:sp>
        <p:nvSpPr>
          <p:cNvPr id="183" name="Shape 18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5" name="Shape 190"/>
          <p:cNvSpPr txBox="1">
            <a:spLocks/>
          </p:cNvSpPr>
          <p:nvPr/>
        </p:nvSpPr>
        <p:spPr>
          <a:xfrm>
            <a:off x="451450" y="1668134"/>
            <a:ext cx="8390625" cy="4908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400"/>
              <a:t>3 Short Responses (150-200 words total)</a:t>
            </a:r>
            <a:endParaRPr lang="en-US" sz="2400">
              <a:cs typeface="Calibri"/>
            </a:endParaRPr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400"/>
              <a:t>Themes:</a:t>
            </a:r>
            <a:endParaRPr lang="en-US" sz="2400">
              <a:cs typeface="Calibri"/>
            </a:endParaRPr>
          </a:p>
          <a:p>
            <a:pPr marL="785495" lvl="1" indent="-170180" defTabSz="859536">
              <a:spcAft>
                <a:spcPts val="600"/>
              </a:spcAft>
              <a:defRPr sz="2256"/>
            </a:pPr>
            <a:r>
              <a:rPr lang="en-US" sz="2400"/>
              <a:t>Diverse Student Populations (10%)</a:t>
            </a:r>
            <a:endParaRPr lang="en-US" sz="2400">
              <a:cs typeface="Calibri"/>
            </a:endParaRPr>
          </a:p>
          <a:p>
            <a:pPr marL="785495" lvl="1" indent="-170180" defTabSz="859536">
              <a:spcAft>
                <a:spcPts val="600"/>
              </a:spcAft>
              <a:defRPr sz="2256"/>
            </a:pPr>
            <a:r>
              <a:rPr lang="en-US" sz="2400"/>
              <a:t>English Language Learners (10%)</a:t>
            </a:r>
            <a:endParaRPr lang="en-US" sz="2400">
              <a:cs typeface="Calibri"/>
            </a:endParaRPr>
          </a:p>
          <a:p>
            <a:pPr marL="785495" lvl="1" indent="-170180" defTabSz="859536">
              <a:spcAft>
                <a:spcPts val="600"/>
              </a:spcAft>
              <a:defRPr sz="2256"/>
            </a:pPr>
            <a:r>
              <a:rPr lang="en-US" sz="2400"/>
              <a:t>Students with Disabilities and other Special Learning Needs (10%)</a:t>
            </a:r>
            <a:endParaRPr lang="en-US" sz="2400">
              <a:cs typeface="Calibri"/>
            </a:endParaRPr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400"/>
              <a:t>Respond to bulleted questions based on case study material</a:t>
            </a:r>
            <a:endParaRPr lang="en-US" sz="2400">
              <a:cs typeface="Calibri"/>
            </a:endParaRPr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400"/>
              <a:t>Original answers </a:t>
            </a:r>
            <a:endParaRPr lang="en-US" sz="2400">
              <a:cs typeface="Calibri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REVIEW: Constructed Response Prompt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299050" y="1811389"/>
            <a:ext cx="8563153" cy="48136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/>
              <a:t>All three written assignments have the same instructions:</a:t>
            </a:r>
            <a:endParaRPr lang="en-US" sz="2400">
              <a:cs typeface="Calibri"/>
            </a:endParaRPr>
          </a:p>
          <a:p>
            <a:pPr marL="0" indent="0" algn="ctr">
              <a:buNone/>
            </a:pPr>
            <a:r>
              <a:rPr lang="en-US" sz="2400"/>
              <a:t>Use the exhibits to complete the task that follows. After analyzing the information provided, write a response of approximately 150–200 words. The final version of your response should conform to the conventions of edited American English. </a:t>
            </a:r>
            <a:endParaRPr lang="en-US" sz="2400">
              <a:cs typeface="Calibri"/>
            </a:endParaRPr>
          </a:p>
          <a:p>
            <a:pPr marL="0" indent="0" algn="ctr">
              <a:buNone/>
            </a:pPr>
            <a:endParaRPr lang="en-US" sz="2400">
              <a:cs typeface="Calibri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400"/>
              <a:t>Notice that the specific task for each question uses the same language:</a:t>
            </a:r>
            <a:endParaRPr lang="en-US" sz="2400">
              <a:cs typeface="Calibri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2400" b="1" i="1"/>
              <a:t>Identify</a:t>
            </a:r>
            <a:r>
              <a:rPr lang="en-US" sz="2400"/>
              <a:t> (an issue, need, aspect)</a:t>
            </a:r>
            <a:r>
              <a:rPr lang="en-US" sz="2400">
                <a:cs typeface="Calibri"/>
              </a:rPr>
              <a:t/>
            </a:r>
            <a:br>
              <a:rPr lang="en-US" sz="2400">
                <a:cs typeface="Calibri"/>
              </a:rPr>
            </a:br>
            <a:r>
              <a:rPr lang="en-US" sz="2400" b="1" i="1"/>
              <a:t>Describe</a:t>
            </a:r>
            <a:r>
              <a:rPr lang="en-US" sz="2400"/>
              <a:t> (a strategy or modification)</a:t>
            </a:r>
            <a:r>
              <a:rPr lang="en-US" sz="2400">
                <a:cs typeface="Calibri"/>
              </a:rPr>
              <a:t/>
            </a:r>
            <a:br>
              <a:rPr lang="en-US" sz="2400">
                <a:cs typeface="Calibri"/>
              </a:rPr>
            </a:br>
            <a:r>
              <a:rPr lang="en-US" sz="2400" b="1" i="1"/>
              <a:t>Explain</a:t>
            </a:r>
            <a:r>
              <a:rPr lang="en-US" sz="2400"/>
              <a:t> (why that strategy or modification will work) </a:t>
            </a:r>
            <a:endParaRPr lang="en-US" sz="2400">
              <a:cs typeface="Calibri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9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/>
          </p:cNvSpPr>
          <p:nvPr>
            <p:ph idx="1"/>
          </p:nvPr>
        </p:nvSpPr>
        <p:spPr>
          <a:xfrm>
            <a:off x="529086" y="1840144"/>
            <a:ext cx="8092657" cy="4526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28295" indent="-170180" defTabSz="859536">
              <a:spcBef>
                <a:spcPts val="1800"/>
              </a:spcBef>
              <a:defRPr sz="2256"/>
            </a:pPr>
            <a:r>
              <a:rPr lang="en-US" sz="2400"/>
              <a:t>Read and analyze the information provided noting key words</a:t>
            </a:r>
            <a:r>
              <a:rPr sz="2400"/>
              <a:t> </a:t>
            </a:r>
            <a:endParaRPr lang="en-US" sz="2400">
              <a:cs typeface="Calibri"/>
            </a:endParaRPr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sz="2400"/>
              <a:t>Draw from your notes on the case study material </a:t>
            </a:r>
            <a:endParaRPr sz="2400">
              <a:cs typeface="Calibri"/>
            </a:endParaRPr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sz="2400"/>
              <a:t> Be sure to respond to </a:t>
            </a:r>
            <a:r>
              <a:rPr sz="2400" b="1"/>
              <a:t>all </a:t>
            </a:r>
            <a:r>
              <a:rPr sz="2400"/>
              <a:t>components of the question (use the bullet points if you get stuck)</a:t>
            </a:r>
            <a:endParaRPr sz="2400">
              <a:cs typeface="Calibri"/>
            </a:endParaRPr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sz="2400"/>
              <a:t> Give evidence – refer to the facts as described in the case materials</a:t>
            </a:r>
            <a:endParaRPr sz="2400">
              <a:cs typeface="Calibri"/>
            </a:endParaRPr>
          </a:p>
          <a:p>
            <a:pPr marL="328295" indent="-170180" defTabSz="859536">
              <a:spcBef>
                <a:spcPts val="1800"/>
              </a:spcBef>
              <a:defRPr sz="2256"/>
            </a:pPr>
            <a:r>
              <a:rPr sz="2400"/>
              <a:t> When defending your ideas, try to avoid specific citations</a:t>
            </a:r>
            <a:r>
              <a:rPr lang="en-US" sz="2400"/>
              <a:t> (quotes)</a:t>
            </a:r>
            <a:r>
              <a:rPr sz="2400"/>
              <a:t> and paraphrase instead</a:t>
            </a:r>
            <a:endParaRPr sz="2400">
              <a:cs typeface="Calibri"/>
            </a:endParaRPr>
          </a:p>
        </p:txBody>
      </p:sp>
      <p:sp>
        <p:nvSpPr>
          <p:cNvPr id="191" name="Shape 19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178B9BC-1BB8-466C-8CBE-391412135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cs typeface="Calibri Light"/>
              </a:rPr>
              <a:t>CONSTRUCTED RESPONSE TACTICS</a:t>
            </a:r>
            <a:endParaRPr lang="en-US" sz="320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056"/>
            <a:ext cx="8211631" cy="1476232"/>
          </a:xfrm>
        </p:spPr>
        <p:txBody>
          <a:bodyPr>
            <a:normAutofit/>
          </a:bodyPr>
          <a:lstStyle/>
          <a:p>
            <a:r>
              <a:rPr lang="en-US" sz="3200"/>
              <a:t>CONSTRUCTED RESPONSE</a:t>
            </a:r>
            <a:r>
              <a:rPr lang="en-US" sz="3200">
                <a:cs typeface="Calibri Light"/>
              </a:rPr>
              <a:t> TACTICS, STEP BY STEP</a:t>
            </a:r>
            <a:endParaRPr lang="en-US" sz="320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2702785"/>
            <a:ext cx="7772400" cy="364913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/>
              <a:t>Step 1. Generate a checklist to see what the response needs to include </a:t>
            </a:r>
            <a:endParaRPr lang="en-US" sz="2400">
              <a:cs typeface="Calibri"/>
            </a:endParaRPr>
          </a:p>
          <a:p>
            <a:pPr marL="0" indent="0">
              <a:buNone/>
            </a:pPr>
            <a:endParaRPr lang="en-US" sz="2400">
              <a:cs typeface="Calibri"/>
            </a:endParaRPr>
          </a:p>
          <a:p>
            <a:r>
              <a:rPr lang="en-US" sz="2400"/>
              <a:t>Step 2. Outline using topic sentences (answer each part of the question in a separate paragraph)</a:t>
            </a:r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r>
              <a:rPr lang="en-US" sz="2400"/>
              <a:t>Step 3. Fill in with evidence and details</a:t>
            </a:r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r>
              <a:rPr lang="en-US" sz="2400"/>
              <a:t>Step 4. Edit, refine, and check each sentence for relevance</a:t>
            </a:r>
            <a:endParaRPr lang="en-US" sz="2400">
              <a:cs typeface="Calibri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37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9A9E0-B205-4A7E-9C85-A9D06BAFF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Review: Homework</a:t>
            </a:r>
            <a:endParaRPr lang="en-US"/>
          </a:p>
        </p:txBody>
      </p:sp>
      <p:pic>
        <p:nvPicPr>
          <p:cNvPr id="5" name="Picture 5" descr="A picture containing indoor, animal, bird, aquatic bird&#10;&#10;Description generated with high confidence">
            <a:extLst>
              <a:ext uri="{FF2B5EF4-FFF2-40B4-BE49-F238E27FC236}">
                <a16:creationId xmlns:a16="http://schemas.microsoft.com/office/drawing/2014/main" id="{71E1C997-0260-4065-AA15-8958324A7D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878" t="6154" r="3740" b="5641"/>
          <a:stretch/>
        </p:blipFill>
        <p:spPr>
          <a:xfrm>
            <a:off x="-2874" y="2529806"/>
            <a:ext cx="9153130" cy="283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54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C76C2-B4FC-43D6-A932-3D4CDE14B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53" y="-253041"/>
            <a:ext cx="7772400" cy="1456267"/>
          </a:xfrm>
        </p:spPr>
        <p:txBody>
          <a:bodyPr/>
          <a:lstStyle/>
          <a:p>
            <a:r>
              <a:rPr lang="en-US">
                <a:cs typeface="Calibri Light"/>
              </a:rPr>
              <a:t>Sample Response: Topic Sentences</a:t>
            </a:r>
            <a:endParaRPr lang="en-US"/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3506B3D-A13D-4758-8186-2FEFC6AB8F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445" y="1035013"/>
            <a:ext cx="8894627" cy="514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448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WAC Theme1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AC Theme1" id="{5BD6707A-4359-144E-A15C-3359824B03E6}" vid="{59C1ED0E-18FD-A14B-B385-651D9CC97B3B}"/>
    </a:ext>
  </a:extLst>
</a:theme>
</file>

<file path=ppt/theme/theme2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4.xml><?xml version="1.0" encoding="utf-8"?>
<a:theme xmlns:a="http://schemas.openxmlformats.org/drawingml/2006/main" name="Breeze">
  <a:themeElements>
    <a:clrScheme name="Breez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0000FF"/>
      </a:hlink>
      <a:folHlink>
        <a:srgbClr val="FF00FF"/>
      </a:folHlink>
    </a:clrScheme>
    <a:fontScheme name="Breez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reez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WAC Theme1</Template>
  <TotalTime>0</TotalTime>
  <Words>380</Words>
  <Application>Microsoft Office PowerPoint</Application>
  <PresentationFormat>On-screen Show (4:3)</PresentationFormat>
  <Paragraphs>70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Tw Cen MT</vt:lpstr>
      <vt:lpstr>Wingdings</vt:lpstr>
      <vt:lpstr>Wingdings 2</vt:lpstr>
      <vt:lpstr>WAC Theme1</vt:lpstr>
      <vt:lpstr>1_Median</vt:lpstr>
      <vt:lpstr>Celestial</vt:lpstr>
      <vt:lpstr>Writing to Succeed on the EDUCATING ALL STUDENTS (eas) eXAM  </vt:lpstr>
      <vt:lpstr>REVIEW: What is the EAS</vt:lpstr>
      <vt:lpstr>REVIEW: Exhibits</vt:lpstr>
      <vt:lpstr>REVIEW: Constructed Responses</vt:lpstr>
      <vt:lpstr>REVIEW: Constructed Response Prompt</vt:lpstr>
      <vt:lpstr>CONSTRUCTED RESPONSE TACTICS</vt:lpstr>
      <vt:lpstr>CONSTRUCTED RESPONSE TACTICS, STEP BY STEP</vt:lpstr>
      <vt:lpstr>Review: Homework</vt:lpstr>
      <vt:lpstr>Sample Response: Topic Sentences</vt:lpstr>
      <vt:lpstr>PEER REVIEW</vt:lpstr>
      <vt:lpstr>Discussion</vt:lpstr>
      <vt:lpstr>KEY TAKEAWAYS: Effective Writing Strategies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&amp; Writing to Succeed on the EAS</dc:title>
  <dc:creator>Soo_Hoo, Anna</dc:creator>
  <cp:lastModifiedBy>Soo_Hoo, Anna</cp:lastModifiedBy>
  <cp:revision>38</cp:revision>
  <dcterms:modified xsi:type="dcterms:W3CDTF">2018-11-15T21:49:55Z</dcterms:modified>
</cp:coreProperties>
</file>