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5" r:id="rId9"/>
    <p:sldId id="267" r:id="rId10"/>
    <p:sldId id="268" r:id="rId11"/>
    <p:sldId id="269" r:id="rId12"/>
    <p:sldId id="270" r:id="rId13"/>
    <p:sldId id="275" r:id="rId14"/>
    <p:sldId id="280" r:id="rId15"/>
    <p:sldId id="276" r:id="rId16"/>
    <p:sldId id="271" r:id="rId17"/>
    <p:sldId id="272" r:id="rId18"/>
    <p:sldId id="278" r:id="rId19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am Gold" initials="SG" lastIdx="1" clrIdx="0"/>
  <p:cmAuthor id="1" name="Lisa Jahn" initials="LJ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A8A6E0F-FE91-0583-8768-1C944E0501E7}" v="73" dt="2018-10-24T20:17:22.718"/>
  </p1510:revLst>
</p1510:revInfo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BD6DF"/>
          </a:solidFill>
        </a:fill>
      </a:tcStyle>
    </a:wholeTbl>
    <a:band2H>
      <a:tcTxStyle/>
      <a:tcStyle>
        <a:tcBdr/>
        <a:fill>
          <a:solidFill>
            <a:srgbClr val="E7ECE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4D5CB"/>
          </a:solidFill>
        </a:fill>
      </a:tcStyle>
    </a:wholeTbl>
    <a:band2H>
      <a:tcTxStyle/>
      <a:tcStyle>
        <a:tcBdr/>
        <a:fill>
          <a:solidFill>
            <a:srgbClr val="FAEBE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8CACA"/>
          </a:solidFill>
        </a:fill>
      </a:tcStyle>
    </a:wholeTbl>
    <a:band2H>
      <a:tcTxStyle/>
      <a:tcStyle>
        <a:tcBdr/>
        <a:fill>
          <a:solidFill>
            <a:srgbClr val="F4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53"/>
    <p:restoredTop sz="94697"/>
  </p:normalViewPr>
  <p:slideViewPr>
    <p:cSldViewPr snapToGrid="0">
      <p:cViewPr varScale="1">
        <p:scale>
          <a:sx n="109" d="100"/>
          <a:sy n="109" d="100"/>
        </p:scale>
        <p:origin x="144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7-09-24T17:33:22.436" idx="1">
    <p:pos x="346" y="67"/>
    <p:text>We should consider cutting this slide for time.</p:text>
  </p:cm>
  <p:cm authorId="1" dt="2017-09-25T13:55:02.473" idx="1">
    <p:pos x="6000" y="0"/>
    <p:text>I fixed the bullet point fonts, some were Arial and others were Not Sans.</p:tex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4" name="Shape 124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Arial"/>
      </a:defRPr>
    </a:lvl1pPr>
    <a:lvl2pPr indent="228600" latinLnBrk="0">
      <a:defRPr sz="1200">
        <a:latin typeface="+mn-lt"/>
        <a:ea typeface="+mn-ea"/>
        <a:cs typeface="+mn-cs"/>
        <a:sym typeface="Arial"/>
      </a:defRPr>
    </a:lvl2pPr>
    <a:lvl3pPr indent="457200" latinLnBrk="0">
      <a:defRPr sz="1200">
        <a:latin typeface="+mn-lt"/>
        <a:ea typeface="+mn-ea"/>
        <a:cs typeface="+mn-cs"/>
        <a:sym typeface="Arial"/>
      </a:defRPr>
    </a:lvl3pPr>
    <a:lvl4pPr indent="685800" latinLnBrk="0">
      <a:defRPr sz="1200">
        <a:latin typeface="+mn-lt"/>
        <a:ea typeface="+mn-ea"/>
        <a:cs typeface="+mn-cs"/>
        <a:sym typeface="Arial"/>
      </a:defRPr>
    </a:lvl4pPr>
    <a:lvl5pPr indent="914400" latinLnBrk="0">
      <a:defRPr sz="1200">
        <a:latin typeface="+mn-lt"/>
        <a:ea typeface="+mn-ea"/>
        <a:cs typeface="+mn-cs"/>
        <a:sym typeface="Arial"/>
      </a:defRPr>
    </a:lvl5pPr>
    <a:lvl6pPr indent="1143000" latinLnBrk="0">
      <a:defRPr sz="1200">
        <a:latin typeface="+mn-lt"/>
        <a:ea typeface="+mn-ea"/>
        <a:cs typeface="+mn-cs"/>
        <a:sym typeface="Arial"/>
      </a:defRPr>
    </a:lvl6pPr>
    <a:lvl7pPr indent="1371600" latinLnBrk="0">
      <a:defRPr sz="1200">
        <a:latin typeface="+mn-lt"/>
        <a:ea typeface="+mn-ea"/>
        <a:cs typeface="+mn-cs"/>
        <a:sym typeface="Arial"/>
      </a:defRPr>
    </a:lvl7pPr>
    <a:lvl8pPr indent="1600200" latinLnBrk="0">
      <a:defRPr sz="1200">
        <a:latin typeface="+mn-lt"/>
        <a:ea typeface="+mn-ea"/>
        <a:cs typeface="+mn-cs"/>
        <a:sym typeface="Arial"/>
      </a:defRPr>
    </a:lvl8pPr>
    <a:lvl9pPr indent="1828800" latinLnBrk="0">
      <a:defRPr sz="1200">
        <a:latin typeface="+mn-lt"/>
        <a:ea typeface="+mn-ea"/>
        <a:cs typeface="+mn-cs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9" name="Shape 139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r>
              <a:t>[Julie]</a:t>
            </a:r>
          </a:p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r>
              <a:t>Students spend time free-writing and then get responses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5" name="Shape 14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Who is their audience again?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63" name="Shape 163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[Luca/Carrie]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Shape 214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15" name="Shape 21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I think we can delete this slide or consolidate it with slide 5, some of the points seem redundant (see slide 8). - Lisa 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/>
        </p:nvSpPr>
        <p:spPr>
          <a:xfrm>
            <a:off x="1328165" y="1295399"/>
            <a:ext cx="6487669" cy="3152888"/>
          </a:xfrm>
          <a:prstGeom prst="rect">
            <a:avLst/>
          </a:prstGeom>
          <a:ln>
            <a:solidFill>
              <a:srgbClr val="FFFFFF"/>
            </a:solidFill>
          </a:ln>
          <a:effectLst>
            <a:outerShdw blurRad="63500" rotWithShape="0">
              <a:srgbClr val="000000">
                <a:alpha val="49803"/>
              </a:srgbClr>
            </a:outerShdw>
          </a:effectLst>
        </p:spPr>
        <p:txBody>
          <a:bodyPr lIns="45719" rIns="45719"/>
          <a:lstStyle/>
          <a:p>
            <a:pPr>
              <a:defRPr sz="3200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endParaRPr/>
          </a:p>
        </p:txBody>
      </p:sp>
      <p:sp>
        <p:nvSpPr>
          <p:cNvPr id="12" name="Shape 12"/>
          <p:cNvSpPr>
            <a:spLocks noGrp="1"/>
          </p:cNvSpPr>
          <p:nvPr>
            <p:ph type="title"/>
          </p:nvPr>
        </p:nvSpPr>
        <p:spPr>
          <a:xfrm>
            <a:off x="1322920" y="1523999"/>
            <a:ext cx="6498157" cy="1724867"/>
          </a:xfrm>
          <a:prstGeom prst="rect">
            <a:avLst/>
          </a:prstGeom>
        </p:spPr>
        <p:txBody>
          <a:bodyPr/>
          <a:lstStyle/>
          <a:p>
            <a:r>
              <a:t>Click to add title</a:t>
            </a:r>
          </a:p>
        </p:txBody>
      </p:sp>
      <p:sp>
        <p:nvSpPr>
          <p:cNvPr id="13" name="Shape 13"/>
          <p:cNvSpPr>
            <a:spLocks noGrp="1"/>
          </p:cNvSpPr>
          <p:nvPr>
            <p:ph type="body" sz="quarter" idx="1"/>
          </p:nvPr>
        </p:nvSpPr>
        <p:spPr>
          <a:xfrm>
            <a:off x="1322920" y="3299011"/>
            <a:ext cx="6498160" cy="916641"/>
          </a:xfrm>
          <a:prstGeom prst="rect">
            <a:avLst/>
          </a:prstGeom>
        </p:spPr>
        <p:txBody>
          <a:bodyPr/>
          <a:lstStyle>
            <a:lvl1pPr marL="0" indent="0" algn="ctr">
              <a:spcBef>
                <a:spcPts val="300"/>
              </a:spcBef>
              <a:buClrTx/>
              <a:buSzTx/>
              <a:buFontTx/>
              <a:buNone/>
              <a:defRPr sz="1800">
                <a:solidFill>
                  <a:srgbClr val="888888"/>
                </a:solidFill>
              </a:defRPr>
            </a:lvl1pPr>
          </a:lstStyle>
          <a:p>
            <a:r>
              <a:t>Click to add subtitle</a:t>
            </a:r>
          </a:p>
        </p:txBody>
      </p:sp>
      <p:sp>
        <p:nvSpPr>
          <p:cNvPr id="14" name="Shape 1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>
            <a:spLocks noGrp="1"/>
          </p:cNvSpPr>
          <p:nvPr>
            <p:ph type="title"/>
          </p:nvPr>
        </p:nvSpPr>
        <p:spPr>
          <a:xfrm>
            <a:off x="533396" y="611872"/>
            <a:ext cx="4079547" cy="1162050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t>Click to add title</a:t>
            </a:r>
          </a:p>
        </p:txBody>
      </p:sp>
      <p:sp>
        <p:nvSpPr>
          <p:cNvPr id="97" name="Shape 97"/>
          <p:cNvSpPr>
            <a:spLocks noGrp="1"/>
          </p:cNvSpPr>
          <p:nvPr>
            <p:ph type="body" sz="half" idx="1"/>
          </p:nvPr>
        </p:nvSpPr>
        <p:spPr>
          <a:xfrm>
            <a:off x="533396" y="1787855"/>
            <a:ext cx="4079547" cy="3720153"/>
          </a:xfrm>
          <a:prstGeom prst="rect">
            <a:avLst/>
          </a:prstGeom>
        </p:spPr>
        <p:txBody>
          <a:bodyPr/>
          <a:lstStyle>
            <a:lvl1pPr marL="0" indent="0" algn="ctr">
              <a:buClrTx/>
              <a:buSzTx/>
              <a:buFontTx/>
              <a:buNone/>
              <a:defRPr sz="1800"/>
            </a:lvl1pPr>
          </a:lstStyle>
          <a:p>
            <a:r>
              <a:t>Click to add text</a:t>
            </a:r>
          </a:p>
        </p:txBody>
      </p:sp>
      <p:sp>
        <p:nvSpPr>
          <p:cNvPr id="98" name="Shape 9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99" name="Shape 99"/>
          <p:cNvSpPr>
            <a:spLocks noGrp="1"/>
          </p:cNvSpPr>
          <p:nvPr>
            <p:ph type="pic" sz="half" idx="13"/>
          </p:nvPr>
        </p:nvSpPr>
        <p:spPr>
          <a:xfrm>
            <a:off x="5090617" y="359390"/>
            <a:ext cx="3657601" cy="5318078"/>
          </a:xfrm>
          <a:prstGeom prst="rect">
            <a:avLst/>
          </a:prstGeom>
          <a:ln w="9525">
            <a:solidFill>
              <a:srgbClr val="FFFFFF"/>
            </a:solidFill>
            <a:round/>
          </a:ln>
          <a:effectLst>
            <a:outerShdw blurRad="63500" rotWithShape="0">
              <a:srgbClr val="000000">
                <a:alpha val="49803"/>
              </a:srgbClr>
            </a:outerShdw>
          </a:effectLst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Click to add title</a:t>
            </a:r>
          </a:p>
        </p:txBody>
      </p:sp>
      <p:sp>
        <p:nvSpPr>
          <p:cNvPr id="107" name="Shape 107"/>
          <p:cNvSpPr>
            <a:spLocks noGrp="1"/>
          </p:cNvSpPr>
          <p:nvPr>
            <p:ph type="body" idx="1"/>
          </p:nvPr>
        </p:nvSpPr>
        <p:spPr>
          <a:xfrm rot="5400000">
            <a:off x="2398711" y="-249237"/>
            <a:ext cx="4343401" cy="8042276"/>
          </a:xfrm>
          <a:prstGeom prst="rect">
            <a:avLst/>
          </a:prstGeom>
        </p:spPr>
        <p:txBody>
          <a:bodyPr/>
          <a:lstStyle/>
          <a:p>
            <a:r>
              <a:t>Click to add text</a:t>
            </a:r>
          </a:p>
        </p:txBody>
      </p:sp>
      <p:sp>
        <p:nvSpPr>
          <p:cNvPr id="108" name="Shape 10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>
            <a:spLocks noGrp="1"/>
          </p:cNvSpPr>
          <p:nvPr>
            <p:ph type="title"/>
          </p:nvPr>
        </p:nvSpPr>
        <p:spPr>
          <a:xfrm rot="5400000">
            <a:off x="5344142" y="2393950"/>
            <a:ext cx="5575301" cy="1524001"/>
          </a:xfrm>
          <a:prstGeom prst="rect">
            <a:avLst/>
          </a:prstGeom>
        </p:spPr>
        <p:txBody>
          <a:bodyPr/>
          <a:lstStyle/>
          <a:p>
            <a:r>
              <a:t>Click to add title</a:t>
            </a:r>
          </a:p>
        </p:txBody>
      </p:sp>
      <p:sp>
        <p:nvSpPr>
          <p:cNvPr id="116" name="Shape 116"/>
          <p:cNvSpPr>
            <a:spLocks noGrp="1"/>
          </p:cNvSpPr>
          <p:nvPr>
            <p:ph type="body" idx="1"/>
          </p:nvPr>
        </p:nvSpPr>
        <p:spPr>
          <a:xfrm rot="5400000">
            <a:off x="1106486" y="-188913"/>
            <a:ext cx="5575301" cy="6689727"/>
          </a:xfrm>
          <a:prstGeom prst="rect">
            <a:avLst/>
          </a:prstGeom>
        </p:spPr>
        <p:txBody>
          <a:bodyPr/>
          <a:lstStyle/>
          <a:p>
            <a:r>
              <a:t>Click to add text</a:t>
            </a:r>
          </a:p>
        </p:txBody>
      </p:sp>
      <p:sp>
        <p:nvSpPr>
          <p:cNvPr id="117" name="Shape 11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Click to add title</a:t>
            </a:r>
          </a:p>
        </p:txBody>
      </p:sp>
      <p:sp>
        <p:nvSpPr>
          <p:cNvPr id="22" name="Shape 22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Click to add text</a:t>
            </a:r>
          </a:p>
        </p:txBody>
      </p:sp>
      <p:sp>
        <p:nvSpPr>
          <p:cNvPr id="23" name="Shape 2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Click to add title</a:t>
            </a:r>
          </a:p>
        </p:txBody>
      </p:sp>
      <p:sp>
        <p:nvSpPr>
          <p:cNvPr id="31" name="Shape 3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>
            <a:spLocks noGrp="1"/>
          </p:cNvSpPr>
          <p:nvPr>
            <p:ph type="title"/>
          </p:nvPr>
        </p:nvSpPr>
        <p:spPr>
          <a:xfrm>
            <a:off x="363536" y="3352801"/>
            <a:ext cx="8416926" cy="1470025"/>
          </a:xfrm>
          <a:prstGeom prst="rect">
            <a:avLst/>
          </a:prstGeom>
        </p:spPr>
        <p:txBody>
          <a:bodyPr/>
          <a:lstStyle/>
          <a:p>
            <a:r>
              <a:t>Click to add title</a:t>
            </a:r>
          </a:p>
        </p:txBody>
      </p:sp>
      <p:sp>
        <p:nvSpPr>
          <p:cNvPr id="46" name="Shape 46"/>
          <p:cNvSpPr>
            <a:spLocks noGrp="1"/>
          </p:cNvSpPr>
          <p:nvPr>
            <p:ph type="body" sz="quarter" idx="1"/>
          </p:nvPr>
        </p:nvSpPr>
        <p:spPr>
          <a:xfrm>
            <a:off x="363536" y="4771028"/>
            <a:ext cx="8416926" cy="972672"/>
          </a:xfrm>
          <a:prstGeom prst="rect">
            <a:avLst/>
          </a:prstGeom>
        </p:spPr>
        <p:txBody>
          <a:bodyPr/>
          <a:lstStyle>
            <a:lvl1pPr marL="0" indent="0" algn="ctr">
              <a:spcBef>
                <a:spcPts val="300"/>
              </a:spcBef>
              <a:buClrTx/>
              <a:buSzTx/>
              <a:buFontTx/>
              <a:buNone/>
              <a:defRPr sz="1800">
                <a:solidFill>
                  <a:srgbClr val="888888"/>
                </a:solidFill>
              </a:defRPr>
            </a:lvl1pPr>
          </a:lstStyle>
          <a:p>
            <a:r>
              <a:t>Click to add subtitle</a:t>
            </a:r>
          </a:p>
        </p:txBody>
      </p:sp>
      <p:sp>
        <p:nvSpPr>
          <p:cNvPr id="47" name="Shape 4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48" name="Shape 48"/>
          <p:cNvSpPr>
            <a:spLocks noGrp="1"/>
          </p:cNvSpPr>
          <p:nvPr>
            <p:ph type="pic" sz="half" idx="13"/>
          </p:nvPr>
        </p:nvSpPr>
        <p:spPr>
          <a:xfrm>
            <a:off x="370979" y="363536"/>
            <a:ext cx="8402041" cy="2836862"/>
          </a:xfrm>
          <a:prstGeom prst="rect">
            <a:avLst/>
          </a:prstGeom>
          <a:ln w="9525">
            <a:solidFill>
              <a:srgbClr val="FFFFFF"/>
            </a:solidFill>
            <a:round/>
          </a:ln>
          <a:effectLst>
            <a:outerShdw blurRad="63500" rotWithShape="0">
              <a:srgbClr val="000000">
                <a:alpha val="49803"/>
              </a:srgbClr>
            </a:outerShdw>
          </a:effectLst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/>
          </p:cNvSpPr>
          <p:nvPr>
            <p:ph type="title"/>
          </p:nvPr>
        </p:nvSpPr>
        <p:spPr>
          <a:xfrm>
            <a:off x="549275" y="2403143"/>
            <a:ext cx="8056562" cy="1362076"/>
          </a:xfrm>
          <a:prstGeom prst="rect">
            <a:avLst/>
          </a:prstGeom>
        </p:spPr>
        <p:txBody>
          <a:bodyPr/>
          <a:lstStyle/>
          <a:p>
            <a:r>
              <a:t>Click to add title</a:t>
            </a:r>
          </a:p>
        </p:txBody>
      </p:sp>
      <p:sp>
        <p:nvSpPr>
          <p:cNvPr id="56" name="Shape 56"/>
          <p:cNvSpPr>
            <a:spLocks noGrp="1"/>
          </p:cNvSpPr>
          <p:nvPr>
            <p:ph type="body" sz="quarter" idx="1"/>
          </p:nvPr>
        </p:nvSpPr>
        <p:spPr>
          <a:xfrm>
            <a:off x="549275" y="3736004"/>
            <a:ext cx="8056562" cy="1500188"/>
          </a:xfrm>
          <a:prstGeom prst="rect">
            <a:avLst/>
          </a:prstGeom>
        </p:spPr>
        <p:txBody>
          <a:bodyPr/>
          <a:lstStyle>
            <a:lvl1pPr marL="0" indent="0" algn="ctr">
              <a:spcBef>
                <a:spcPts val="300"/>
              </a:spcBef>
              <a:buClrTx/>
              <a:buSzTx/>
              <a:buFontTx/>
              <a:buNone/>
              <a:defRPr sz="1800">
                <a:solidFill>
                  <a:srgbClr val="888888"/>
                </a:solidFill>
              </a:defRPr>
            </a:lvl1pPr>
          </a:lstStyle>
          <a:p>
            <a:r>
              <a:t>Click to add text</a:t>
            </a:r>
          </a:p>
        </p:txBody>
      </p:sp>
      <p:sp>
        <p:nvSpPr>
          <p:cNvPr id="57" name="Shape 5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Click to add title</a:t>
            </a:r>
          </a:p>
        </p:txBody>
      </p:sp>
      <p:sp>
        <p:nvSpPr>
          <p:cNvPr id="65" name="Shape 65"/>
          <p:cNvSpPr>
            <a:spLocks noGrp="1"/>
          </p:cNvSpPr>
          <p:nvPr>
            <p:ph type="body" sz="half" idx="1"/>
          </p:nvPr>
        </p:nvSpPr>
        <p:spPr>
          <a:xfrm>
            <a:off x="549275" y="1600200"/>
            <a:ext cx="3840480" cy="4343400"/>
          </a:xfrm>
          <a:prstGeom prst="rect">
            <a:avLst/>
          </a:prstGeom>
        </p:spPr>
        <p:txBody>
          <a:bodyPr/>
          <a:lstStyle>
            <a:lvl1pPr indent="-209550">
              <a:spcBef>
                <a:spcPts val="1600"/>
              </a:spcBef>
              <a:defRPr sz="2000"/>
            </a:lvl1pPr>
          </a:lstStyle>
          <a:p>
            <a:r>
              <a:t>Click to add text</a:t>
            </a:r>
          </a:p>
        </p:txBody>
      </p:sp>
      <p:sp>
        <p:nvSpPr>
          <p:cNvPr id="66" name="Shape 66"/>
          <p:cNvSpPr>
            <a:spLocks noGrp="1"/>
          </p:cNvSpPr>
          <p:nvPr>
            <p:ph type="body" sz="half" idx="13"/>
          </p:nvPr>
        </p:nvSpPr>
        <p:spPr>
          <a:xfrm>
            <a:off x="4751070" y="1600200"/>
            <a:ext cx="3840480" cy="4343400"/>
          </a:xfrm>
          <a:prstGeom prst="rect">
            <a:avLst/>
          </a:prstGeom>
        </p:spPr>
        <p:txBody>
          <a:bodyPr/>
          <a:lstStyle/>
          <a:p>
            <a:pPr indent="-209550">
              <a:spcBef>
                <a:spcPts val="1600"/>
              </a:spcBef>
              <a:defRPr sz="2000"/>
            </a:pPr>
            <a:endParaRPr/>
          </a:p>
        </p:txBody>
      </p:sp>
      <p:sp>
        <p:nvSpPr>
          <p:cNvPr id="67" name="Shape 6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>
            <a:spLocks noGrp="1"/>
          </p:cNvSpPr>
          <p:nvPr>
            <p:ph type="title"/>
          </p:nvPr>
        </p:nvSpPr>
        <p:spPr>
          <a:xfrm>
            <a:off x="549273" y="107576"/>
            <a:ext cx="8042277" cy="1336956"/>
          </a:xfrm>
          <a:prstGeom prst="rect">
            <a:avLst/>
          </a:prstGeom>
        </p:spPr>
        <p:txBody>
          <a:bodyPr/>
          <a:lstStyle/>
          <a:p>
            <a:r>
              <a:t>Click to add title</a:t>
            </a:r>
          </a:p>
        </p:txBody>
      </p:sp>
      <p:sp>
        <p:nvSpPr>
          <p:cNvPr id="75" name="Shape 75"/>
          <p:cNvSpPr>
            <a:spLocks noGrp="1"/>
          </p:cNvSpPr>
          <p:nvPr>
            <p:ph type="body" sz="quarter" idx="1"/>
          </p:nvPr>
        </p:nvSpPr>
        <p:spPr>
          <a:xfrm>
            <a:off x="549273" y="1453223"/>
            <a:ext cx="3840481" cy="750889"/>
          </a:xfrm>
          <a:prstGeom prst="rect">
            <a:avLst/>
          </a:prstGeom>
        </p:spPr>
        <p:txBody>
          <a:bodyPr anchor="b"/>
          <a:lstStyle>
            <a:lvl1pPr marL="0" indent="0" algn="ctr">
              <a:spcBef>
                <a:spcPts val="0"/>
              </a:spcBef>
              <a:buClrTx/>
              <a:buSzTx/>
              <a:buFontTx/>
              <a:buNone/>
              <a:defRPr>
                <a:solidFill>
                  <a:srgbClr val="6DB7D7"/>
                </a:solidFill>
              </a:defRPr>
            </a:lvl1pPr>
          </a:lstStyle>
          <a:p>
            <a:r>
              <a:t>Click to add text</a:t>
            </a:r>
          </a:p>
        </p:txBody>
      </p:sp>
      <p:sp>
        <p:nvSpPr>
          <p:cNvPr id="76" name="Shape 76"/>
          <p:cNvSpPr>
            <a:spLocks noGrp="1"/>
          </p:cNvSpPr>
          <p:nvPr>
            <p:ph type="body" sz="half" idx="13"/>
          </p:nvPr>
        </p:nvSpPr>
        <p:spPr>
          <a:xfrm>
            <a:off x="549273" y="2347415"/>
            <a:ext cx="3840481" cy="3596185"/>
          </a:xfrm>
          <a:prstGeom prst="rect">
            <a:avLst/>
          </a:prstGeom>
        </p:spPr>
        <p:txBody>
          <a:bodyPr/>
          <a:lstStyle/>
          <a:p>
            <a:pPr indent="-209550">
              <a:spcBef>
                <a:spcPts val="1600"/>
              </a:spcBef>
              <a:defRPr sz="2000"/>
            </a:pPr>
            <a:endParaRPr/>
          </a:p>
        </p:txBody>
      </p:sp>
      <p:sp>
        <p:nvSpPr>
          <p:cNvPr id="77" name="Shape 77"/>
          <p:cNvSpPr>
            <a:spLocks noGrp="1"/>
          </p:cNvSpPr>
          <p:nvPr>
            <p:ph type="body" sz="quarter" idx="14"/>
          </p:nvPr>
        </p:nvSpPr>
        <p:spPr>
          <a:xfrm>
            <a:off x="4751068" y="1453223"/>
            <a:ext cx="3840480" cy="750888"/>
          </a:xfrm>
          <a:prstGeom prst="rect">
            <a:avLst/>
          </a:prstGeom>
        </p:spPr>
        <p:txBody>
          <a:bodyPr anchor="b"/>
          <a:lstStyle/>
          <a:p>
            <a:pPr marL="0" indent="0" algn="ctr">
              <a:spcBef>
                <a:spcPts val="0"/>
              </a:spcBef>
              <a:buClrTx/>
              <a:buSzTx/>
              <a:buFontTx/>
              <a:buNone/>
              <a:defRPr>
                <a:solidFill>
                  <a:srgbClr val="6DB7D7"/>
                </a:solidFill>
              </a:defRPr>
            </a:pPr>
            <a:endParaRPr/>
          </a:p>
        </p:txBody>
      </p:sp>
      <p:sp>
        <p:nvSpPr>
          <p:cNvPr id="78" name="Shape 78"/>
          <p:cNvSpPr>
            <a:spLocks noGrp="1"/>
          </p:cNvSpPr>
          <p:nvPr>
            <p:ph type="body" sz="half" idx="15"/>
          </p:nvPr>
        </p:nvSpPr>
        <p:spPr>
          <a:xfrm>
            <a:off x="4751068" y="2347415"/>
            <a:ext cx="3840480" cy="3596185"/>
          </a:xfrm>
          <a:prstGeom prst="rect">
            <a:avLst/>
          </a:prstGeom>
        </p:spPr>
        <p:txBody>
          <a:bodyPr/>
          <a:lstStyle/>
          <a:p>
            <a:pPr indent="-209550">
              <a:spcBef>
                <a:spcPts val="1600"/>
              </a:spcBef>
              <a:defRPr sz="2000"/>
            </a:pPr>
            <a:endParaRPr/>
          </a:p>
        </p:txBody>
      </p:sp>
      <p:sp>
        <p:nvSpPr>
          <p:cNvPr id="79" name="Shape 7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>
            <a:spLocks noGrp="1"/>
          </p:cNvSpPr>
          <p:nvPr>
            <p:ph type="title"/>
          </p:nvPr>
        </p:nvSpPr>
        <p:spPr>
          <a:xfrm>
            <a:off x="533398" y="611872"/>
            <a:ext cx="3840481" cy="1162050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t>Click to add title</a:t>
            </a:r>
          </a:p>
        </p:txBody>
      </p:sp>
      <p:sp>
        <p:nvSpPr>
          <p:cNvPr id="87" name="Shape 87"/>
          <p:cNvSpPr>
            <a:spLocks noGrp="1"/>
          </p:cNvSpPr>
          <p:nvPr>
            <p:ph type="body" sz="half" idx="1"/>
          </p:nvPr>
        </p:nvSpPr>
        <p:spPr>
          <a:xfrm>
            <a:off x="4742822" y="368300"/>
            <a:ext cx="3840481" cy="5575300"/>
          </a:xfrm>
          <a:prstGeom prst="rect">
            <a:avLst/>
          </a:prstGeom>
        </p:spPr>
        <p:txBody>
          <a:bodyPr/>
          <a:lstStyle>
            <a:lvl1pPr indent="-195579">
              <a:defRPr sz="2200"/>
            </a:lvl1pPr>
          </a:lstStyle>
          <a:p>
            <a:r>
              <a:t>Click to add text</a:t>
            </a:r>
          </a:p>
        </p:txBody>
      </p:sp>
      <p:sp>
        <p:nvSpPr>
          <p:cNvPr id="88" name="Shape 88"/>
          <p:cNvSpPr>
            <a:spLocks noGrp="1"/>
          </p:cNvSpPr>
          <p:nvPr>
            <p:ph type="body" sz="half" idx="13"/>
          </p:nvPr>
        </p:nvSpPr>
        <p:spPr>
          <a:xfrm>
            <a:off x="533398" y="1787855"/>
            <a:ext cx="3840481" cy="3720153"/>
          </a:xfrm>
          <a:prstGeom prst="rect">
            <a:avLst/>
          </a:prstGeom>
        </p:spPr>
        <p:txBody>
          <a:bodyPr/>
          <a:lstStyle/>
          <a:p>
            <a:pPr marL="0" indent="0" algn="ctr">
              <a:buClrTx/>
              <a:buSzTx/>
              <a:buFontTx/>
              <a:buNone/>
              <a:defRPr sz="1800"/>
            </a:pPr>
            <a:endParaRPr/>
          </a:p>
        </p:txBody>
      </p:sp>
      <p:sp>
        <p:nvSpPr>
          <p:cNvPr id="89" name="Shape 8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91424" tIns="91424" rIns="91424" bIns="91424" anchor="b">
            <a:normAutofit/>
          </a:bodyPr>
          <a:lstStyle/>
          <a:p>
            <a:r>
              <a:t>Click to add title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549275" y="1600200"/>
            <a:ext cx="8042276" cy="4343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91424" tIns="91424" rIns="91424" bIns="91424">
            <a:normAutofit/>
          </a:bodyPr>
          <a:lstStyle/>
          <a:p>
            <a:r>
              <a:t>Click to add text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8275859" y="6139479"/>
            <a:ext cx="612647" cy="637501"/>
          </a:xfrm>
          <a:prstGeom prst="rect">
            <a:avLst/>
          </a:prstGeom>
          <a:ln w="12700">
            <a:miter lim="400000"/>
          </a:ln>
        </p:spPr>
        <p:txBody>
          <a:bodyPr wrap="none" lIns="45699" tIns="45699" rIns="45699" bIns="45699" anchor="ctr">
            <a:spAutoFit/>
          </a:bodyPr>
          <a:lstStyle>
            <a:lvl1pPr algn="r">
              <a:defRPr sz="36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chemeClr val="accent1"/>
          </a:solidFill>
          <a:uFillTx/>
          <a:latin typeface="Source Sans Pro"/>
          <a:ea typeface="Source Sans Pro"/>
          <a:cs typeface="Source Sans Pro"/>
          <a:sym typeface="Source Sans Pro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chemeClr val="accent1"/>
          </a:solidFill>
          <a:uFillTx/>
          <a:latin typeface="Source Sans Pro"/>
          <a:ea typeface="Source Sans Pro"/>
          <a:cs typeface="Source Sans Pro"/>
          <a:sym typeface="Source Sans Pro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chemeClr val="accent1"/>
          </a:solidFill>
          <a:uFillTx/>
          <a:latin typeface="Source Sans Pro"/>
          <a:ea typeface="Source Sans Pro"/>
          <a:cs typeface="Source Sans Pro"/>
          <a:sym typeface="Source Sans Pro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chemeClr val="accent1"/>
          </a:solidFill>
          <a:uFillTx/>
          <a:latin typeface="Source Sans Pro"/>
          <a:ea typeface="Source Sans Pro"/>
          <a:cs typeface="Source Sans Pro"/>
          <a:sym typeface="Source Sans Pro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chemeClr val="accent1"/>
          </a:solidFill>
          <a:uFillTx/>
          <a:latin typeface="Source Sans Pro"/>
          <a:ea typeface="Source Sans Pro"/>
          <a:cs typeface="Source Sans Pro"/>
          <a:sym typeface="Source Sans Pro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chemeClr val="accent1"/>
          </a:solidFill>
          <a:uFillTx/>
          <a:latin typeface="Source Sans Pro"/>
          <a:ea typeface="Source Sans Pro"/>
          <a:cs typeface="Source Sans Pro"/>
          <a:sym typeface="Source Sans Pro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chemeClr val="accent1"/>
          </a:solidFill>
          <a:uFillTx/>
          <a:latin typeface="Source Sans Pro"/>
          <a:ea typeface="Source Sans Pro"/>
          <a:cs typeface="Source Sans Pro"/>
          <a:sym typeface="Source Sans Pro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chemeClr val="accent1"/>
          </a:solidFill>
          <a:uFillTx/>
          <a:latin typeface="Source Sans Pro"/>
          <a:ea typeface="Source Sans Pro"/>
          <a:cs typeface="Source Sans Pro"/>
          <a:sym typeface="Source Sans Pro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chemeClr val="accent1"/>
          </a:solidFill>
          <a:uFillTx/>
          <a:latin typeface="Source Sans Pro"/>
          <a:ea typeface="Source Sans Pro"/>
          <a:cs typeface="Source Sans Pro"/>
          <a:sym typeface="Source Sans Pro"/>
        </a:defRPr>
      </a:lvl9pPr>
    </p:titleStyle>
    <p:bodyStyle>
      <a:lvl1pPr marL="349250" marR="0" indent="-181610" algn="l" defTabSz="914400" rtl="0" latinLnBrk="0">
        <a:lnSpc>
          <a:spcPct val="100000"/>
        </a:lnSpc>
        <a:spcBef>
          <a:spcPts val="2000"/>
        </a:spcBef>
        <a:spcAft>
          <a:spcPts val="0"/>
        </a:spcAft>
        <a:buClr>
          <a:srgbClr val="6DB7D7"/>
        </a:buClr>
        <a:buSzPct val="110000"/>
        <a:buFont typeface="Helvetica"/>
        <a:buChar char="●"/>
        <a:tabLst/>
        <a:defRPr sz="2400" b="0" i="0" u="none" strike="noStrike" cap="none" spc="0" baseline="0">
          <a:ln>
            <a:noFill/>
          </a:ln>
          <a:solidFill>
            <a:srgbClr val="595959"/>
          </a:solidFill>
          <a:uFillTx/>
          <a:latin typeface="Source Sans Pro"/>
          <a:ea typeface="Source Sans Pro"/>
          <a:cs typeface="Source Sans Pro"/>
          <a:sym typeface="Source Sans Pro"/>
        </a:defRPr>
      </a:lvl1pPr>
      <a:lvl2pPr marL="703002" marR="0" indent="-206432" algn="l" defTabSz="914400" rtl="0" latinLnBrk="0">
        <a:lnSpc>
          <a:spcPct val="100000"/>
        </a:lnSpc>
        <a:spcBef>
          <a:spcPts val="2000"/>
        </a:spcBef>
        <a:spcAft>
          <a:spcPts val="0"/>
        </a:spcAft>
        <a:buClr>
          <a:srgbClr val="6DB7D7"/>
        </a:buClr>
        <a:buSzPct val="110000"/>
        <a:buFont typeface="Helvetica"/>
        <a:buChar char="●"/>
        <a:tabLst/>
        <a:defRPr sz="2400" b="0" i="0" u="none" strike="noStrike" cap="none" spc="0" baseline="0">
          <a:ln>
            <a:noFill/>
          </a:ln>
          <a:solidFill>
            <a:srgbClr val="595959"/>
          </a:solidFill>
          <a:uFillTx/>
          <a:latin typeface="Source Sans Pro"/>
          <a:ea typeface="Source Sans Pro"/>
          <a:cs typeface="Source Sans Pro"/>
          <a:sym typeface="Source Sans Pro"/>
        </a:defRPr>
      </a:lvl2pPr>
      <a:lvl3pPr marL="996950" marR="0" indent="-171450" algn="l" defTabSz="914400" rtl="0" latinLnBrk="0">
        <a:lnSpc>
          <a:spcPct val="100000"/>
        </a:lnSpc>
        <a:spcBef>
          <a:spcPts val="2000"/>
        </a:spcBef>
        <a:spcAft>
          <a:spcPts val="0"/>
        </a:spcAft>
        <a:buClr>
          <a:srgbClr val="6DB7D7"/>
        </a:buClr>
        <a:buSzPct val="110000"/>
        <a:buFont typeface="Helvetica"/>
        <a:buChar char="●"/>
        <a:tabLst/>
        <a:defRPr sz="2400" b="0" i="0" u="none" strike="noStrike" cap="none" spc="0" baseline="0">
          <a:ln>
            <a:noFill/>
          </a:ln>
          <a:solidFill>
            <a:srgbClr val="595959"/>
          </a:solidFill>
          <a:uFillTx/>
          <a:latin typeface="Source Sans Pro"/>
          <a:ea typeface="Source Sans Pro"/>
          <a:cs typeface="Source Sans Pro"/>
          <a:sym typeface="Source Sans Pro"/>
        </a:defRPr>
      </a:lvl3pPr>
      <a:lvl4pPr marL="1321223" marR="0" indent="-230292" algn="l" defTabSz="914400" rtl="0" latinLnBrk="0">
        <a:lnSpc>
          <a:spcPct val="100000"/>
        </a:lnSpc>
        <a:spcBef>
          <a:spcPts val="2000"/>
        </a:spcBef>
        <a:spcAft>
          <a:spcPts val="0"/>
        </a:spcAft>
        <a:buClr>
          <a:srgbClr val="6DB7D7"/>
        </a:buClr>
        <a:buSzPct val="109999"/>
        <a:buFont typeface="Helvetica"/>
        <a:buChar char="●"/>
        <a:tabLst/>
        <a:defRPr sz="2400" b="0" i="0" u="none" strike="noStrike" cap="none" spc="0" baseline="0">
          <a:ln>
            <a:noFill/>
          </a:ln>
          <a:solidFill>
            <a:srgbClr val="595959"/>
          </a:solidFill>
          <a:uFillTx/>
          <a:latin typeface="Source Sans Pro"/>
          <a:ea typeface="Source Sans Pro"/>
          <a:cs typeface="Source Sans Pro"/>
          <a:sym typeface="Source Sans Pro"/>
        </a:defRPr>
      </a:lvl4pPr>
      <a:lvl5pPr marL="1600623" marR="0" indent="-217592" algn="l" defTabSz="914400" rtl="0" latinLnBrk="0">
        <a:lnSpc>
          <a:spcPct val="100000"/>
        </a:lnSpc>
        <a:spcBef>
          <a:spcPts val="2000"/>
        </a:spcBef>
        <a:spcAft>
          <a:spcPts val="0"/>
        </a:spcAft>
        <a:buClr>
          <a:srgbClr val="6DB7D7"/>
        </a:buClr>
        <a:buSzPct val="109999"/>
        <a:buFont typeface="Helvetica"/>
        <a:buChar char="●"/>
        <a:tabLst/>
        <a:defRPr sz="2400" b="0" i="0" u="none" strike="noStrike" cap="none" spc="0" baseline="0">
          <a:ln>
            <a:noFill/>
          </a:ln>
          <a:solidFill>
            <a:srgbClr val="595959"/>
          </a:solidFill>
          <a:uFillTx/>
          <a:latin typeface="Source Sans Pro"/>
          <a:ea typeface="Source Sans Pro"/>
          <a:cs typeface="Source Sans Pro"/>
          <a:sym typeface="Source Sans Pro"/>
        </a:defRPr>
      </a:lvl5pPr>
      <a:lvl6pPr marL="2534920" marR="0" indent="-121920" algn="l" defTabSz="914400" rtl="0" latinLnBrk="0">
        <a:lnSpc>
          <a:spcPct val="100000"/>
        </a:lnSpc>
        <a:spcBef>
          <a:spcPts val="2000"/>
        </a:spcBef>
        <a:spcAft>
          <a:spcPts val="0"/>
        </a:spcAft>
        <a:buClr>
          <a:srgbClr val="6DB7D7"/>
        </a:buClr>
        <a:buSzPct val="100000"/>
        <a:buFont typeface="Helvetica"/>
        <a:buChar char="•"/>
        <a:tabLst/>
        <a:defRPr sz="2400" b="0" i="0" u="none" strike="noStrike" cap="none" spc="0" baseline="0">
          <a:ln>
            <a:noFill/>
          </a:ln>
          <a:solidFill>
            <a:srgbClr val="595959"/>
          </a:solidFill>
          <a:uFillTx/>
          <a:latin typeface="Source Sans Pro"/>
          <a:ea typeface="Source Sans Pro"/>
          <a:cs typeface="Source Sans Pro"/>
          <a:sym typeface="Source Sans Pro"/>
        </a:defRPr>
      </a:lvl6pPr>
      <a:lvl7pPr marL="2992120" marR="0" indent="-121920" algn="l" defTabSz="914400" rtl="0" latinLnBrk="0">
        <a:lnSpc>
          <a:spcPct val="100000"/>
        </a:lnSpc>
        <a:spcBef>
          <a:spcPts val="2000"/>
        </a:spcBef>
        <a:spcAft>
          <a:spcPts val="0"/>
        </a:spcAft>
        <a:buClr>
          <a:srgbClr val="6DB7D7"/>
        </a:buClr>
        <a:buSzPct val="100000"/>
        <a:buFont typeface="Helvetica"/>
        <a:buChar char="•"/>
        <a:tabLst/>
        <a:defRPr sz="2400" b="0" i="0" u="none" strike="noStrike" cap="none" spc="0" baseline="0">
          <a:ln>
            <a:noFill/>
          </a:ln>
          <a:solidFill>
            <a:srgbClr val="595959"/>
          </a:solidFill>
          <a:uFillTx/>
          <a:latin typeface="Source Sans Pro"/>
          <a:ea typeface="Source Sans Pro"/>
          <a:cs typeface="Source Sans Pro"/>
          <a:sym typeface="Source Sans Pro"/>
        </a:defRPr>
      </a:lvl7pPr>
      <a:lvl8pPr marL="3449320" marR="0" indent="-121920" algn="l" defTabSz="914400" rtl="0" latinLnBrk="0">
        <a:lnSpc>
          <a:spcPct val="100000"/>
        </a:lnSpc>
        <a:spcBef>
          <a:spcPts val="2000"/>
        </a:spcBef>
        <a:spcAft>
          <a:spcPts val="0"/>
        </a:spcAft>
        <a:buClr>
          <a:srgbClr val="6DB7D7"/>
        </a:buClr>
        <a:buSzPct val="100000"/>
        <a:buFont typeface="Helvetica"/>
        <a:buChar char="•"/>
        <a:tabLst/>
        <a:defRPr sz="2400" b="0" i="0" u="none" strike="noStrike" cap="none" spc="0" baseline="0">
          <a:ln>
            <a:noFill/>
          </a:ln>
          <a:solidFill>
            <a:srgbClr val="595959"/>
          </a:solidFill>
          <a:uFillTx/>
          <a:latin typeface="Source Sans Pro"/>
          <a:ea typeface="Source Sans Pro"/>
          <a:cs typeface="Source Sans Pro"/>
          <a:sym typeface="Source Sans Pro"/>
        </a:defRPr>
      </a:lvl8pPr>
      <a:lvl9pPr marL="3906520" marR="0" indent="-121920" algn="l" defTabSz="914400" rtl="0" latinLnBrk="0">
        <a:lnSpc>
          <a:spcPct val="100000"/>
        </a:lnSpc>
        <a:spcBef>
          <a:spcPts val="2000"/>
        </a:spcBef>
        <a:spcAft>
          <a:spcPts val="0"/>
        </a:spcAft>
        <a:buClr>
          <a:srgbClr val="6DB7D7"/>
        </a:buClr>
        <a:buSzPct val="100000"/>
        <a:buFont typeface="Helvetica"/>
        <a:buChar char="•"/>
        <a:tabLst/>
        <a:defRPr sz="2400" b="0" i="0" u="none" strike="noStrike" cap="none" spc="0" baseline="0">
          <a:ln>
            <a:noFill/>
          </a:ln>
          <a:solidFill>
            <a:srgbClr val="595959"/>
          </a:solidFill>
          <a:uFillTx/>
          <a:latin typeface="Source Sans Pro"/>
          <a:ea typeface="Source Sans Pro"/>
          <a:cs typeface="Source Sans Pro"/>
          <a:sym typeface="Source Sans Pro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Source Sans Pro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Source Sans Pro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Source Sans Pro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Source Sans Pro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Source Sans Pro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Source Sans Pro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Source Sans Pro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Source Sans Pro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Source Sans Pro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openlab.citytech.cuny.edu/writingacrossthecurriculu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>
            <a:spLocks noGrp="1"/>
          </p:cNvSpPr>
          <p:nvPr>
            <p:ph type="ctrTitle"/>
          </p:nvPr>
        </p:nvSpPr>
        <p:spPr>
          <a:xfrm>
            <a:off x="1322919" y="1152518"/>
            <a:ext cx="6498159" cy="1724868"/>
          </a:xfrm>
          <a:prstGeom prst="rect">
            <a:avLst/>
          </a:prstGeom>
        </p:spPr>
        <p:txBody>
          <a:bodyPr lIns="45699" tIns="45699" rIns="45699" bIns="45699"/>
          <a:lstStyle/>
          <a:p>
            <a:pPr>
              <a:defRPr sz="4800" b="1"/>
            </a:pPr>
            <a:r>
              <a:t>Reading &amp; Writing to Succeed on the EAS</a:t>
            </a:r>
            <a:r>
              <a:rPr b="0"/>
              <a:t> </a:t>
            </a:r>
          </a:p>
        </p:txBody>
      </p:sp>
      <p:sp>
        <p:nvSpPr>
          <p:cNvPr id="127" name="Shape 127"/>
          <p:cNvSpPr>
            <a:spLocks noGrp="1"/>
          </p:cNvSpPr>
          <p:nvPr>
            <p:ph type="subTitle" sz="quarter" idx="1"/>
          </p:nvPr>
        </p:nvSpPr>
        <p:spPr>
          <a:xfrm>
            <a:off x="871535" y="2856083"/>
            <a:ext cx="7600951" cy="1458727"/>
          </a:xfrm>
          <a:prstGeom prst="rect">
            <a:avLst/>
          </a:prstGeom>
        </p:spPr>
        <p:txBody>
          <a:bodyPr lIns="45699" tIns="45699" rIns="45699" bIns="45699" anchor="t">
            <a:normAutofit/>
          </a:bodyPr>
          <a:lstStyle/>
          <a:p>
            <a:pPr>
              <a:spcBef>
                <a:spcPts val="0"/>
              </a:spcBef>
              <a:defRPr b="1">
                <a:solidFill>
                  <a:srgbClr val="09213B"/>
                </a:solidFill>
              </a:defRPr>
            </a:pPr>
            <a:r>
              <a:rPr dirty="0"/>
              <a:t>Organized by </a:t>
            </a:r>
            <a:r>
              <a:rPr lang="en-US" dirty="0"/>
              <a:t>Writing</a:t>
            </a:r>
            <a:r>
              <a:rPr dirty="0"/>
              <a:t> Across the Curriculum</a:t>
            </a:r>
            <a:endParaRPr lang="en-US" dirty="0"/>
          </a:p>
          <a:p>
            <a:pPr>
              <a:defRPr b="1">
                <a:solidFill>
                  <a:srgbClr val="09213B"/>
                </a:solidFill>
              </a:defRPr>
            </a:pPr>
            <a:endParaRPr/>
          </a:p>
          <a:p>
            <a:pPr>
              <a:defRPr b="1">
                <a:solidFill>
                  <a:srgbClr val="09213B"/>
                </a:solidFill>
              </a:defRPr>
            </a:pPr>
            <a:endParaRPr lang="en-US" dirty="0"/>
          </a:p>
          <a:p>
            <a:pPr>
              <a:defRPr b="1">
                <a:solidFill>
                  <a:srgbClr val="09213B"/>
                </a:solidFill>
              </a:defRPr>
            </a:pPr>
            <a:r>
              <a:rPr lang="en-US" dirty="0"/>
              <a:t>Presented by Samuel Gold and Francois Kiper </a:t>
            </a:r>
            <a:endParaRPr dirty="0"/>
          </a:p>
        </p:txBody>
      </p:sp>
      <p:pic>
        <p:nvPicPr>
          <p:cNvPr id="128" name="image2.png" descr="NYCCT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588544" y="4579880"/>
            <a:ext cx="1910701" cy="1947267"/>
          </a:xfrm>
          <a:prstGeom prst="rect">
            <a:avLst/>
          </a:prstGeom>
          <a:ln w="12700">
            <a:miter lim="400000"/>
          </a:ln>
        </p:spPr>
      </p:pic>
      <p:sp>
        <p:nvSpPr>
          <p:cNvPr id="129" name="Shape 129"/>
          <p:cNvSpPr>
            <a:spLocks noGrp="1"/>
          </p:cNvSpPr>
          <p:nvPr>
            <p:ph type="sldNum" sz="quarter" idx="2"/>
          </p:nvPr>
        </p:nvSpPr>
        <p:spPr>
          <a:xfrm>
            <a:off x="8530132" y="6139479"/>
            <a:ext cx="358374" cy="637501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1</a:t>
            </a:fld>
            <a:endParaRPr/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Shape 18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dirty="0"/>
              <a:t>Constructed Responses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(Short Answers)</a:t>
            </a:r>
          </a:p>
        </p:txBody>
      </p:sp>
      <p:sp>
        <p:nvSpPr>
          <p:cNvPr id="182" name="Shape 182"/>
          <p:cNvSpPr>
            <a:spLocks noGrp="1"/>
          </p:cNvSpPr>
          <p:nvPr>
            <p:ph type="body" idx="1"/>
          </p:nvPr>
        </p:nvSpPr>
        <p:spPr>
          <a:xfrm>
            <a:off x="549275" y="1600200"/>
            <a:ext cx="8042276" cy="4343400"/>
          </a:xfrm>
          <a:prstGeom prst="rect">
            <a:avLst/>
          </a:prstGeom>
        </p:spPr>
        <p:txBody>
          <a:bodyPr lIns="91424" tIns="91424" rIns="91424" bIns="91424" anchor="t">
            <a:normAutofit/>
          </a:bodyPr>
          <a:lstStyle/>
          <a:p>
            <a:pPr>
              <a:buFont typeface="Arial"/>
              <a:defRPr>
                <a:solidFill>
                  <a:srgbClr val="000000"/>
                </a:solidFill>
              </a:defRPr>
            </a:pPr>
            <a:r>
              <a:rPr dirty="0"/>
              <a:t>3 Short responses (</a:t>
            </a:r>
            <a:r>
              <a:rPr lang="en-US" dirty="0"/>
              <a:t>150-200</a:t>
            </a:r>
            <a:r>
              <a:rPr dirty="0"/>
              <a:t> words total</a:t>
            </a:r>
            <a:r>
              <a:rPr lang="en-US" dirty="0"/>
              <a:t> each</a:t>
            </a:r>
            <a:r>
              <a:rPr dirty="0"/>
              <a:t>)</a:t>
            </a:r>
          </a:p>
          <a:p>
            <a:pPr>
              <a:buFont typeface="Arial"/>
              <a:defRPr>
                <a:solidFill>
                  <a:srgbClr val="000000"/>
                </a:solidFill>
              </a:defRPr>
            </a:pPr>
            <a:r>
              <a:rPr lang="en-US" dirty="0"/>
              <a:t>Competencies assessed</a:t>
            </a:r>
            <a:r>
              <a:rPr dirty="0"/>
              <a:t>:</a:t>
            </a:r>
          </a:p>
          <a:p>
            <a:pPr marL="685800" lvl="1" indent="-189230">
              <a:spcBef>
                <a:spcPts val="600"/>
              </a:spcBef>
              <a:buClr>
                <a:srgbClr val="205C77"/>
              </a:buClr>
              <a:defRPr sz="2200">
                <a:solidFill>
                  <a:srgbClr val="000000"/>
                </a:solidFill>
              </a:defRPr>
            </a:pPr>
            <a:r>
              <a:rPr dirty="0"/>
              <a:t>Diverse Student Populations (10%)</a:t>
            </a:r>
          </a:p>
          <a:p>
            <a:pPr marL="685800" lvl="1" indent="-189230">
              <a:spcBef>
                <a:spcPts val="600"/>
              </a:spcBef>
              <a:buClr>
                <a:srgbClr val="205C77"/>
              </a:buClr>
              <a:defRPr sz="2200">
                <a:solidFill>
                  <a:srgbClr val="000000"/>
                </a:solidFill>
              </a:defRPr>
            </a:pPr>
            <a:r>
              <a:rPr dirty="0"/>
              <a:t>English Language Learners (10%)</a:t>
            </a:r>
          </a:p>
          <a:p>
            <a:pPr marL="685800" lvl="1" indent="-189230">
              <a:spcBef>
                <a:spcPts val="600"/>
              </a:spcBef>
              <a:buClr>
                <a:srgbClr val="205C77"/>
              </a:buClr>
              <a:defRPr sz="2200">
                <a:solidFill>
                  <a:srgbClr val="000000"/>
                </a:solidFill>
              </a:defRPr>
            </a:pPr>
            <a:r>
              <a:rPr dirty="0"/>
              <a:t>Students with Disabilities and other Special Learning Needs (10%)</a:t>
            </a:r>
          </a:p>
          <a:p>
            <a:pPr>
              <a:defRPr>
                <a:solidFill>
                  <a:srgbClr val="000000"/>
                </a:solidFill>
              </a:defRPr>
            </a:pPr>
            <a:r>
              <a:rPr dirty="0"/>
              <a:t>Respond to bulleted questions based on case study material</a:t>
            </a:r>
          </a:p>
          <a:p>
            <a:pPr>
              <a:defRPr>
                <a:solidFill>
                  <a:srgbClr val="000000"/>
                </a:solidFill>
              </a:defRPr>
            </a:pPr>
            <a:r>
              <a:rPr dirty="0"/>
              <a:t>Original answers </a:t>
            </a:r>
          </a:p>
        </p:txBody>
      </p:sp>
      <p:sp>
        <p:nvSpPr>
          <p:cNvPr id="183" name="Shape 183"/>
          <p:cNvSpPr>
            <a:spLocks noGrp="1"/>
          </p:cNvSpPr>
          <p:nvPr>
            <p:ph type="sldNum" sz="quarter" idx="2"/>
          </p:nvPr>
        </p:nvSpPr>
        <p:spPr>
          <a:xfrm>
            <a:off x="8275859" y="6139479"/>
            <a:ext cx="612647" cy="637501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10</a:t>
            </a:fld>
            <a:endParaRPr/>
          </a:p>
        </p:txBody>
      </p:sp>
    </p:spTree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hape 185"/>
          <p:cNvSpPr>
            <a:spLocks noGrp="1"/>
          </p:cNvSpPr>
          <p:nvPr>
            <p:ph type="title"/>
          </p:nvPr>
        </p:nvSpPr>
        <p:spPr>
          <a:xfrm>
            <a:off x="549275" y="161925"/>
            <a:ext cx="8042276" cy="1336956"/>
          </a:xfrm>
          <a:prstGeom prst="rect">
            <a:avLst/>
          </a:prstGeom>
        </p:spPr>
        <p:txBody>
          <a:bodyPr/>
          <a:lstStyle>
            <a:lvl1pPr defTabSz="768095">
              <a:defRPr sz="3696"/>
            </a:lvl1pPr>
          </a:lstStyle>
          <a:p>
            <a:r>
              <a:t>Scoring Guide for Constructed Responses</a:t>
            </a:r>
          </a:p>
        </p:txBody>
      </p:sp>
      <p:sp>
        <p:nvSpPr>
          <p:cNvPr id="186" name="Shape 186"/>
          <p:cNvSpPr>
            <a:spLocks noGrp="1"/>
          </p:cNvSpPr>
          <p:nvPr>
            <p:ph type="body" idx="1"/>
          </p:nvPr>
        </p:nvSpPr>
        <p:spPr>
          <a:xfrm>
            <a:off x="463243" y="1542128"/>
            <a:ext cx="8042275" cy="3530000"/>
          </a:xfrm>
          <a:prstGeom prst="rect">
            <a:avLst/>
          </a:prstGeom>
        </p:spPr>
        <p:txBody>
          <a:bodyPr lIns="91424" tIns="91424" rIns="91424" bIns="91424" anchor="t">
            <a:normAutofit/>
          </a:bodyPr>
          <a:lstStyle/>
          <a:p>
            <a:pPr marL="0" indent="162560" defTabSz="886968">
              <a:spcBef>
                <a:spcPts val="1900"/>
              </a:spcBef>
              <a:buSzTx/>
              <a:buNone/>
              <a:defRPr sz="1940" b="1">
                <a:solidFill>
                  <a:srgbClr val="000000"/>
                </a:solidFill>
              </a:defRPr>
            </a:pPr>
            <a:endParaRPr lang="en-US" sz="2000" dirty="0"/>
          </a:p>
          <a:p>
            <a:pPr defTabSz="886968">
              <a:buSzTx/>
              <a:defRPr sz="1940" b="1"/>
            </a:pPr>
            <a:r>
              <a:rPr lang="en-US" sz="2100"/>
              <a:t> Your response will be read for the following criteria:</a:t>
            </a:r>
          </a:p>
          <a:p>
            <a:pPr marL="702945" lvl="1" indent="-206375" defTabSz="886968">
              <a:buSzTx/>
              <a:defRPr sz="1940" b="1"/>
            </a:pPr>
            <a:r>
              <a:rPr lang="en-US" sz="2100"/>
              <a:t>Relevant engagement with the prompt (identify, describe, explain)</a:t>
            </a:r>
          </a:p>
          <a:p>
            <a:pPr marL="702945" lvl="1" indent="-206375" defTabSz="886968">
              <a:buSzTx/>
              <a:defRPr sz="1940" b="1"/>
            </a:pPr>
            <a:r>
              <a:rPr lang="en-US" sz="2100"/>
              <a:t>Understanding of the exhibits</a:t>
            </a:r>
          </a:p>
          <a:p>
            <a:pPr marL="702945" lvl="1" indent="-206375" defTabSz="886968">
              <a:buSzTx/>
              <a:defRPr sz="1940" b="1"/>
            </a:pPr>
            <a:r>
              <a:rPr lang="en-US" sz="2100"/>
              <a:t>Use of evidence to support your argument</a:t>
            </a:r>
          </a:p>
        </p:txBody>
      </p:sp>
      <p:sp>
        <p:nvSpPr>
          <p:cNvPr id="187" name="Shape 187"/>
          <p:cNvSpPr>
            <a:spLocks noGrp="1"/>
          </p:cNvSpPr>
          <p:nvPr>
            <p:ph type="sldNum" sz="quarter" idx="2"/>
          </p:nvPr>
        </p:nvSpPr>
        <p:spPr>
          <a:xfrm>
            <a:off x="8275859" y="6139479"/>
            <a:ext cx="612647" cy="637501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11</a:t>
            </a:fld>
            <a:endParaRPr/>
          </a:p>
        </p:txBody>
      </p:sp>
    </p:spTree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/>
          <a:lstStyle/>
          <a:p>
            <a:pPr defTabSz="813816">
              <a:defRPr sz="3916">
                <a:latin typeface="44"/>
                <a:ea typeface="44"/>
                <a:cs typeface="44"/>
                <a:sym typeface="44"/>
              </a:defRPr>
            </a:pPr>
            <a:r>
              <a:t>Constructed Responses Strategies</a:t>
            </a:r>
            <a:r>
              <a:rPr sz="4093">
                <a:latin typeface="Source Sans Pro"/>
                <a:ea typeface="Source Sans Pro"/>
                <a:cs typeface="Source Sans Pro"/>
                <a:sym typeface="Source Sans Pro"/>
              </a:rPr>
              <a:t> </a:t>
            </a:r>
          </a:p>
        </p:txBody>
      </p:sp>
      <p:sp>
        <p:nvSpPr>
          <p:cNvPr id="190" name="Shape 190"/>
          <p:cNvSpPr>
            <a:spLocks noGrp="1"/>
          </p:cNvSpPr>
          <p:nvPr>
            <p:ph type="body" idx="1"/>
          </p:nvPr>
        </p:nvSpPr>
        <p:spPr>
          <a:xfrm>
            <a:off x="549275" y="1600200"/>
            <a:ext cx="8042276" cy="4343400"/>
          </a:xfrm>
          <a:prstGeom prst="rect">
            <a:avLst/>
          </a:prstGeom>
        </p:spPr>
        <p:txBody>
          <a:bodyPr lIns="91424" tIns="91424" rIns="91424" bIns="91424" anchor="t">
            <a:normAutofit/>
          </a:bodyPr>
          <a:lstStyle/>
          <a:p>
            <a:pPr marL="328295" indent="-170180" defTabSz="859536">
              <a:spcBef>
                <a:spcPts val="1800"/>
              </a:spcBef>
              <a:defRPr sz="2256">
                <a:solidFill>
                  <a:srgbClr val="000000"/>
                </a:solidFill>
              </a:defRPr>
            </a:pPr>
            <a:r>
              <a:rPr sz="2250" dirty="0"/>
              <a:t> </a:t>
            </a:r>
            <a:r>
              <a:rPr sz="2250">
                <a:solidFill>
                  <a:srgbClr val="595959"/>
                </a:solidFill>
              </a:rPr>
              <a:t>Read and analyze the </a:t>
            </a:r>
            <a:r>
              <a:rPr lang="en-US" sz="2250"/>
              <a:t>exhibits</a:t>
            </a:r>
            <a:r>
              <a:rPr sz="2250">
                <a:solidFill>
                  <a:srgbClr val="595959"/>
                </a:solidFill>
              </a:rPr>
              <a:t> provided</a:t>
            </a:r>
            <a:r>
              <a:rPr lang="en-US" sz="2250"/>
              <a:t>, </a:t>
            </a:r>
            <a:r>
              <a:rPr sz="2250">
                <a:solidFill>
                  <a:srgbClr val="595959"/>
                </a:solidFill>
              </a:rPr>
              <a:t>noting key words</a:t>
            </a:r>
            <a:endParaRPr lang="en-US" sz="2250"/>
          </a:p>
          <a:p>
            <a:pPr marL="328295" indent="-170180" defTabSz="859536">
              <a:spcBef>
                <a:spcPts val="1800"/>
              </a:spcBef>
              <a:defRPr sz="2256"/>
            </a:pPr>
            <a:r>
              <a:t> Draw from your notes on the case study material </a:t>
            </a:r>
          </a:p>
          <a:p>
            <a:pPr marL="328295" indent="-170180" defTabSz="859536">
              <a:spcBef>
                <a:spcPts val="1800"/>
              </a:spcBef>
              <a:defRPr sz="2256"/>
            </a:pPr>
            <a:r>
              <a:rPr lang="en-US" sz="2250"/>
              <a:t> Respond to each part of the prompt: </a:t>
            </a:r>
            <a:r>
              <a:rPr lang="en-US" sz="2250" b="1"/>
              <a:t>identify, describe, </a:t>
            </a:r>
            <a:r>
              <a:rPr lang="en-US" sz="2250"/>
              <a:t>and </a:t>
            </a:r>
            <a:r>
              <a:rPr lang="en-US" sz="2250" b="1"/>
              <a:t>explain</a:t>
            </a:r>
            <a:r>
              <a:rPr lang="en-US" sz="2250" dirty="0"/>
              <a:t> </a:t>
            </a:r>
          </a:p>
          <a:p>
            <a:pPr marL="328295" indent="-170180" defTabSz="859536">
              <a:spcBef>
                <a:spcPts val="1800"/>
              </a:spcBef>
              <a:defRPr sz="2256"/>
            </a:pPr>
            <a:r>
              <a:rPr lang="en-US" sz="2250"/>
              <a:t> Give evidence from the case materials </a:t>
            </a:r>
          </a:p>
        </p:txBody>
      </p:sp>
      <p:sp>
        <p:nvSpPr>
          <p:cNvPr id="191" name="Shape 191"/>
          <p:cNvSpPr>
            <a:spLocks noGrp="1"/>
          </p:cNvSpPr>
          <p:nvPr>
            <p:ph type="sldNum" sz="quarter" idx="2"/>
          </p:nvPr>
        </p:nvSpPr>
        <p:spPr>
          <a:xfrm>
            <a:off x="8275859" y="6139479"/>
            <a:ext cx="612647" cy="637501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12</a:t>
            </a:fld>
            <a:endParaRPr/>
          </a:p>
        </p:txBody>
      </p:sp>
    </p:spTree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Shape 21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/>
          <a:lstStyle/>
          <a:p>
            <a:r>
              <a:t>Effective Reading Strategies</a:t>
            </a:r>
          </a:p>
        </p:txBody>
      </p:sp>
      <p:sp>
        <p:nvSpPr>
          <p:cNvPr id="212" name="Shape 212"/>
          <p:cNvSpPr>
            <a:spLocks noGrp="1"/>
          </p:cNvSpPr>
          <p:nvPr>
            <p:ph type="body" idx="1"/>
          </p:nvPr>
        </p:nvSpPr>
        <p:spPr>
          <a:xfrm>
            <a:off x="549275" y="1600200"/>
            <a:ext cx="8042276" cy="4343400"/>
          </a:xfrm>
          <a:prstGeom prst="rect">
            <a:avLst/>
          </a:prstGeom>
        </p:spPr>
        <p:txBody>
          <a:bodyPr/>
          <a:lstStyle/>
          <a:p>
            <a:pPr>
              <a:buFont typeface="Arial"/>
            </a:pPr>
            <a:r>
              <a:t> Identify key points and clues for answering the questions</a:t>
            </a:r>
            <a:endParaRPr>
              <a:solidFill>
                <a:srgbClr val="000000"/>
              </a:solidFill>
            </a:endParaRPr>
          </a:p>
          <a:p>
            <a:pPr>
              <a:buFont typeface="Arial"/>
            </a:pPr>
            <a:r>
              <a:t> Think about  evidence relevant to the prompt </a:t>
            </a:r>
            <a:endParaRPr>
              <a:solidFill>
                <a:srgbClr val="000000"/>
              </a:solidFill>
            </a:endParaRPr>
          </a:p>
          <a:p>
            <a:pPr>
              <a:buFont typeface="Arial"/>
            </a:pPr>
            <a:r>
              <a:t> Make notes about your thoughts as you're reading</a:t>
            </a:r>
          </a:p>
        </p:txBody>
      </p:sp>
      <p:sp>
        <p:nvSpPr>
          <p:cNvPr id="213" name="Shape 213"/>
          <p:cNvSpPr>
            <a:spLocks noGrp="1"/>
          </p:cNvSpPr>
          <p:nvPr>
            <p:ph type="sldNum" sz="quarter" idx="2"/>
          </p:nvPr>
        </p:nvSpPr>
        <p:spPr>
          <a:xfrm>
            <a:off x="8275859" y="6139479"/>
            <a:ext cx="612647" cy="637501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13</a:t>
            </a:fld>
            <a:endParaRPr/>
          </a:p>
        </p:txBody>
      </p:sp>
    </p:spTree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15E9AF-B59E-43E8-8445-1BB4707039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Reading Activity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7401E3-84EC-4607-85AB-42E5370420D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lIns="91424" tIns="91424" rIns="91424" bIns="91424" anchor="t">
            <a:normAutofit/>
          </a:bodyPr>
          <a:lstStyle/>
          <a:p>
            <a:r>
              <a:rPr lang="en-US"/>
              <a:t>Read questions six through ten on your handout. Then read each exhibit, underlining information or data relevant to the questions.</a:t>
            </a:r>
          </a:p>
        </p:txBody>
      </p:sp>
    </p:spTree>
    <p:extLst>
      <p:ext uri="{BB962C8B-B14F-4D97-AF65-F5344CB8AC3E}">
        <p14:creationId xmlns:p14="http://schemas.microsoft.com/office/powerpoint/2010/main" val="2024351686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Shape 217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/>
          <a:lstStyle/>
          <a:p>
            <a:r>
              <a:t>Effective Writing Strategies</a:t>
            </a:r>
          </a:p>
        </p:txBody>
      </p:sp>
      <p:sp>
        <p:nvSpPr>
          <p:cNvPr id="218" name="Shape 218"/>
          <p:cNvSpPr>
            <a:spLocks noGrp="1"/>
          </p:cNvSpPr>
          <p:nvPr>
            <p:ph type="body" idx="1"/>
          </p:nvPr>
        </p:nvSpPr>
        <p:spPr>
          <a:xfrm>
            <a:off x="549275" y="1600200"/>
            <a:ext cx="8042276" cy="4343400"/>
          </a:xfrm>
          <a:prstGeom prst="rect">
            <a:avLst/>
          </a:prstGeom>
        </p:spPr>
        <p:txBody>
          <a:bodyPr lIns="91424" tIns="91424" rIns="91424" bIns="91424" anchor="t">
            <a:normAutofit/>
          </a:bodyPr>
          <a:lstStyle/>
          <a:p>
            <a:pPr>
              <a:defRPr sz="2000"/>
            </a:pPr>
            <a:r>
              <a:t> Organize your thoughts before you write</a:t>
            </a:r>
          </a:p>
          <a:p>
            <a:pPr>
              <a:defRPr sz="2000"/>
            </a:pPr>
            <a:r>
              <a:t> Use the elements of the prompt to shape your outline</a:t>
            </a:r>
            <a:r>
              <a:rPr lang="en-US"/>
              <a:t> (identity, describe, explain)</a:t>
            </a:r>
          </a:p>
          <a:p>
            <a:pPr>
              <a:defRPr sz="2000"/>
            </a:pPr>
            <a:r>
              <a:t> Get to your point quickly</a:t>
            </a:r>
            <a:r>
              <a:rPr lang="en-US"/>
              <a:t> (no fluffy introductions)</a:t>
            </a:r>
            <a:endParaRPr/>
          </a:p>
          <a:p>
            <a:pPr>
              <a:defRPr sz="2000"/>
            </a:pPr>
            <a:r>
              <a:t> Allow yourself time to review </a:t>
            </a:r>
            <a:r>
              <a:rPr lang="en-US"/>
              <a:t>and re-read </a:t>
            </a:r>
            <a:r>
              <a:t>what you've written</a:t>
            </a:r>
          </a:p>
        </p:txBody>
      </p:sp>
      <p:sp>
        <p:nvSpPr>
          <p:cNvPr id="219" name="Shape 219"/>
          <p:cNvSpPr>
            <a:spLocks noGrp="1"/>
          </p:cNvSpPr>
          <p:nvPr>
            <p:ph type="sldNum" sz="quarter" idx="2"/>
          </p:nvPr>
        </p:nvSpPr>
        <p:spPr>
          <a:xfrm>
            <a:off x="8275859" y="6139479"/>
            <a:ext cx="612647" cy="637501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15</a:t>
            </a:fld>
            <a:endParaRPr/>
          </a:p>
        </p:txBody>
      </p:sp>
    </p:spTree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Shape 193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/>
              <a:t>Homework for Workshop 2</a:t>
            </a:r>
            <a:endParaRPr dirty="0"/>
          </a:p>
        </p:txBody>
      </p:sp>
      <p:sp>
        <p:nvSpPr>
          <p:cNvPr id="194" name="Shape 194"/>
          <p:cNvSpPr>
            <a:spLocks noGrp="1"/>
          </p:cNvSpPr>
          <p:nvPr>
            <p:ph type="sldNum" sz="quarter" idx="2"/>
          </p:nvPr>
        </p:nvSpPr>
        <p:spPr>
          <a:xfrm>
            <a:off x="8275859" y="6139479"/>
            <a:ext cx="612647" cy="637501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16</a:t>
            </a:fld>
            <a:endParaRPr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48725"/>
            <a:ext cx="9144000" cy="2313690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Shape 197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/>
          <a:lstStyle/>
          <a:p>
            <a:r>
              <a:t>Sample Response</a:t>
            </a:r>
          </a:p>
        </p:txBody>
      </p:sp>
      <p:sp>
        <p:nvSpPr>
          <p:cNvPr id="198" name="Shape 198"/>
          <p:cNvSpPr>
            <a:spLocks noGrp="1"/>
          </p:cNvSpPr>
          <p:nvPr>
            <p:ph type="sldNum" sz="quarter" idx="2"/>
          </p:nvPr>
        </p:nvSpPr>
        <p:spPr>
          <a:xfrm>
            <a:off x="8275859" y="6139479"/>
            <a:ext cx="612647" cy="637501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17</a:t>
            </a:fld>
            <a:endParaRPr/>
          </a:p>
        </p:txBody>
      </p:sp>
      <p:pic>
        <p:nvPicPr>
          <p:cNvPr id="199" name="image4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71475" y="1600200"/>
            <a:ext cx="8307003" cy="3662932"/>
          </a:xfrm>
          <a:prstGeom prst="rect">
            <a:avLst/>
          </a:prstGeom>
          <a:ln w="12700">
            <a:miter lim="400000"/>
          </a:ln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300" y="1409700"/>
            <a:ext cx="8394700" cy="4038600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Shape 225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/>
          <a:lstStyle/>
          <a:p>
            <a:r>
              <a:rPr lang="en-US"/>
              <a:t>Workshop 2</a:t>
            </a:r>
            <a:endParaRPr lang="en-US" dirty="0"/>
          </a:p>
        </p:txBody>
      </p:sp>
      <p:sp>
        <p:nvSpPr>
          <p:cNvPr id="226" name="Shape 226"/>
          <p:cNvSpPr>
            <a:spLocks noGrp="1"/>
          </p:cNvSpPr>
          <p:nvPr>
            <p:ph type="body" idx="1"/>
          </p:nvPr>
        </p:nvSpPr>
        <p:spPr>
          <a:xfrm>
            <a:off x="549275" y="1600200"/>
            <a:ext cx="8042276" cy="4343400"/>
          </a:xfrm>
          <a:prstGeom prst="rect">
            <a:avLst/>
          </a:prstGeom>
        </p:spPr>
        <p:txBody>
          <a:bodyPr lIns="91424" tIns="91424" rIns="91424" bIns="91424" anchor="t">
            <a:normAutofit/>
          </a:bodyPr>
          <a:lstStyle/>
          <a:p>
            <a:pPr marL="685800" lvl="1" indent="-189230">
              <a:spcBef>
                <a:spcPts val="600"/>
              </a:spcBef>
              <a:buSzTx/>
              <a:buChar char="•"/>
            </a:pPr>
            <a:r>
              <a:rPr lang="en-US" dirty="0"/>
              <a:t>November 15, 2018: 1-2PM</a:t>
            </a:r>
          </a:p>
          <a:p>
            <a:pPr marL="342900" lvl="1" indent="-188595">
              <a:spcBef>
                <a:spcPts val="600"/>
              </a:spcBef>
              <a:buClr>
                <a:srgbClr val="205C77"/>
              </a:buClr>
              <a:buChar char="•"/>
              <a:defRPr sz="2200"/>
            </a:pPr>
            <a:endParaRPr dirty="0"/>
          </a:p>
          <a:p>
            <a:pPr marL="0" lvl="1" indent="153670">
              <a:spcBef>
                <a:spcPts val="600"/>
              </a:spcBef>
              <a:buSzTx/>
              <a:buNone/>
              <a:defRPr sz="2200"/>
            </a:pPr>
            <a:r>
              <a:rPr dirty="0"/>
              <a:t>Our Website: </a:t>
            </a:r>
            <a:r>
              <a:rPr dirty="0">
                <a:hlinkClick r:id="rId2"/>
              </a:rPr>
              <a:t>openlab.citytech.cuny.edu/writingacrossthecurriculum</a:t>
            </a:r>
            <a:r>
              <a:rPr dirty="0"/>
              <a:t>/</a:t>
            </a:r>
          </a:p>
        </p:txBody>
      </p:sp>
      <p:sp>
        <p:nvSpPr>
          <p:cNvPr id="227" name="Shape 227"/>
          <p:cNvSpPr>
            <a:spLocks noGrp="1"/>
          </p:cNvSpPr>
          <p:nvPr>
            <p:ph type="sldNum" sz="quarter" idx="2"/>
          </p:nvPr>
        </p:nvSpPr>
        <p:spPr>
          <a:xfrm>
            <a:off x="8275859" y="6139479"/>
            <a:ext cx="612647" cy="637501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18</a:t>
            </a:fld>
            <a:endParaRPr/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/>
          <a:lstStyle/>
          <a:p>
            <a:r>
              <a:rPr dirty="0"/>
              <a:t>What is the EAS</a:t>
            </a:r>
            <a:r>
              <a:rPr lang="en-US" dirty="0"/>
              <a:t>?</a:t>
            </a:r>
            <a:endParaRPr dirty="0"/>
          </a:p>
        </p:txBody>
      </p:sp>
      <p:sp>
        <p:nvSpPr>
          <p:cNvPr id="132" name="Shape 132"/>
          <p:cNvSpPr>
            <a:spLocks noGrp="1"/>
          </p:cNvSpPr>
          <p:nvPr>
            <p:ph type="body" idx="1"/>
          </p:nvPr>
        </p:nvSpPr>
        <p:spPr>
          <a:xfrm>
            <a:off x="549275" y="1600200"/>
            <a:ext cx="8042276" cy="4343400"/>
          </a:xfrm>
          <a:prstGeom prst="rect">
            <a:avLst/>
          </a:prstGeom>
        </p:spPr>
        <p:txBody>
          <a:bodyPr lIns="91424" tIns="91424" rIns="91424" bIns="91424" anchor="t">
            <a:normAutofit/>
          </a:bodyPr>
          <a:lstStyle/>
          <a:p>
            <a:pPr marL="181610" indent="-13970">
              <a:buSzTx/>
              <a:buNone/>
            </a:pPr>
            <a:r>
              <a:rPr dirty="0"/>
              <a:t> </a:t>
            </a:r>
            <a:r>
              <a:rPr lang="en-US" dirty="0"/>
              <a:t> </a:t>
            </a:r>
            <a:endParaRPr>
              <a:solidFill>
                <a:srgbClr val="000000"/>
              </a:solidFill>
            </a:endParaRPr>
          </a:p>
          <a:p>
            <a:pPr marL="181610" indent="-13970">
              <a:buSzTx/>
              <a:buNone/>
            </a:pPr>
            <a:r>
              <a:rPr dirty="0"/>
              <a:t>The Educating All Students (EAS) Test measures professional and pedagogical knowledge and skills necessary to effectively teach all students in New York State public schools.</a:t>
            </a:r>
          </a:p>
        </p:txBody>
      </p:sp>
      <p:sp>
        <p:nvSpPr>
          <p:cNvPr id="133" name="Shape 133"/>
          <p:cNvSpPr>
            <a:spLocks noGrp="1"/>
          </p:cNvSpPr>
          <p:nvPr>
            <p:ph type="sldNum" sz="quarter" idx="2"/>
          </p:nvPr>
        </p:nvSpPr>
        <p:spPr>
          <a:xfrm>
            <a:off x="8530132" y="6139479"/>
            <a:ext cx="358374" cy="637501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2</a:t>
            </a:fld>
            <a:endParaRPr/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lIns="45699" tIns="45699" rIns="45699" bIns="45699"/>
          <a:lstStyle/>
          <a:p>
            <a:r>
              <a:t>What to Expect</a:t>
            </a:r>
          </a:p>
        </p:txBody>
      </p:sp>
      <p:sp>
        <p:nvSpPr>
          <p:cNvPr id="136" name="Shape 136"/>
          <p:cNvSpPr>
            <a:spLocks noGrp="1"/>
          </p:cNvSpPr>
          <p:nvPr>
            <p:ph type="body" idx="1"/>
          </p:nvPr>
        </p:nvSpPr>
        <p:spPr>
          <a:xfrm>
            <a:off x="549275" y="1600199"/>
            <a:ext cx="8042275" cy="5114675"/>
          </a:xfrm>
          <a:prstGeom prst="rect">
            <a:avLst/>
          </a:prstGeom>
        </p:spPr>
        <p:txBody>
          <a:bodyPr lIns="45699" tIns="45699" rIns="45699" bIns="45699" anchor="t">
            <a:normAutofit/>
          </a:bodyPr>
          <a:lstStyle/>
          <a:p>
            <a:pPr marL="0" indent="0">
              <a:spcBef>
                <a:spcPts val="0"/>
              </a:spcBef>
              <a:buSzTx/>
              <a:buNone/>
              <a:defRPr sz="1800" b="1">
                <a:solidFill>
                  <a:srgbClr val="3F3F3F"/>
                </a:solidFill>
              </a:defRPr>
            </a:pPr>
            <a:r>
              <a:rPr sz="2000" dirty="0"/>
              <a:t>   </a:t>
            </a:r>
            <a:r>
              <a:rPr sz="2000" u="sng" dirty="0"/>
              <a:t>Format</a:t>
            </a:r>
            <a:endParaRPr lang="en-US" sz="2000" u="sng" dirty="0"/>
          </a:p>
          <a:p>
            <a:pPr marL="0" indent="0">
              <a:spcBef>
                <a:spcPts val="0"/>
              </a:spcBef>
              <a:buSzTx/>
              <a:buNone/>
              <a:defRPr sz="1800">
                <a:solidFill>
                  <a:srgbClr val="3F3F3F"/>
                </a:solidFill>
              </a:defRPr>
            </a:pPr>
            <a:r>
              <a:rPr sz="2000" dirty="0"/>
              <a:t>  40 selected-response (multiple choice) items</a:t>
            </a:r>
            <a:r>
              <a:rPr lang="en-US" sz="2000" dirty="0"/>
              <a:t> </a:t>
            </a:r>
            <a:endParaRPr sz="2000" dirty="0"/>
          </a:p>
          <a:p>
            <a:pPr marL="0" indent="0">
              <a:spcBef>
                <a:spcPts val="0"/>
              </a:spcBef>
              <a:buSzTx/>
              <a:buNone/>
              <a:defRPr sz="1800">
                <a:solidFill>
                  <a:srgbClr val="3F3F3F"/>
                </a:solidFill>
              </a:defRPr>
            </a:pPr>
            <a:r>
              <a:rPr sz="2000" dirty="0"/>
              <a:t>  3 constructed-response (short answer)</a:t>
            </a:r>
            <a:r>
              <a:rPr lang="en-US" sz="2000" dirty="0"/>
              <a:t> -- </a:t>
            </a:r>
            <a:r>
              <a:rPr sz="2000" dirty="0"/>
              <a:t>"Exhibits" to use to answer the questions</a:t>
            </a:r>
          </a:p>
          <a:p>
            <a:pPr marL="0" indent="0">
              <a:spcBef>
                <a:spcPts val="0"/>
              </a:spcBef>
              <a:buSzTx/>
              <a:buNone/>
              <a:defRPr sz="1800">
                <a:solidFill>
                  <a:srgbClr val="3F3F3F"/>
                </a:solidFill>
              </a:defRPr>
            </a:pPr>
            <a:endParaRPr sz="2000" dirty="0"/>
          </a:p>
          <a:p>
            <a:pPr marL="0" indent="0">
              <a:spcBef>
                <a:spcPts val="0"/>
              </a:spcBef>
              <a:buSzTx/>
              <a:buNone/>
              <a:defRPr sz="1800">
                <a:solidFill>
                  <a:srgbClr val="3F3F3F"/>
                </a:solidFill>
              </a:defRPr>
            </a:pPr>
            <a:r>
              <a:rPr sz="2000" dirty="0"/>
              <a:t>  Computer-based    </a:t>
            </a:r>
          </a:p>
          <a:p>
            <a:pPr marL="0" indent="0">
              <a:spcBef>
                <a:spcPts val="0"/>
              </a:spcBef>
              <a:buSzTx/>
              <a:buNone/>
              <a:defRPr sz="1800">
                <a:solidFill>
                  <a:srgbClr val="3F3F3F"/>
                </a:solidFill>
              </a:defRPr>
            </a:pPr>
            <a:endParaRPr sz="2000" dirty="0"/>
          </a:p>
          <a:p>
            <a:pPr marL="181610" indent="-13970">
              <a:spcBef>
                <a:spcPts val="0"/>
              </a:spcBef>
              <a:buSzTx/>
              <a:buNone/>
              <a:defRPr sz="1800" b="1" u="sng">
                <a:solidFill>
                  <a:srgbClr val="3F3F3F"/>
                </a:solidFill>
              </a:defRPr>
            </a:pPr>
            <a:r>
              <a:rPr sz="2000" dirty="0"/>
              <a:t>Time</a:t>
            </a:r>
          </a:p>
          <a:p>
            <a:pPr marL="181610" indent="-13970">
              <a:spcBef>
                <a:spcPts val="0"/>
              </a:spcBef>
              <a:buSzTx/>
              <a:buNone/>
              <a:defRPr sz="1800">
                <a:solidFill>
                  <a:srgbClr val="3F3F3F"/>
                </a:solidFill>
              </a:defRPr>
            </a:pPr>
            <a:r>
              <a:rPr sz="2000" dirty="0"/>
              <a:t>2 hours 15 minutes (135 minutes)</a:t>
            </a:r>
          </a:p>
          <a:p>
            <a:pPr marL="181610" indent="-13970">
              <a:spcBef>
                <a:spcPts val="0"/>
              </a:spcBef>
              <a:buSzTx/>
              <a:buNone/>
              <a:defRPr sz="1800">
                <a:solidFill>
                  <a:srgbClr val="3F3F3F"/>
                </a:solidFill>
              </a:defRPr>
            </a:pPr>
            <a:endParaRPr sz="2000" dirty="0"/>
          </a:p>
          <a:p>
            <a:pPr marL="181610" indent="-13970">
              <a:spcBef>
                <a:spcPts val="0"/>
              </a:spcBef>
              <a:buSzTx/>
              <a:buNone/>
              <a:defRPr sz="1800" b="1" u="sng">
                <a:solidFill>
                  <a:srgbClr val="3F3F3F"/>
                </a:solidFill>
              </a:defRPr>
            </a:pPr>
            <a:r>
              <a:rPr sz="2000" dirty="0"/>
              <a:t>Test Dates</a:t>
            </a:r>
          </a:p>
          <a:p>
            <a:pPr marL="181610" indent="-13970">
              <a:spcBef>
                <a:spcPts val="0"/>
              </a:spcBef>
              <a:buSzTx/>
              <a:buNone/>
              <a:defRPr sz="1800">
                <a:solidFill>
                  <a:srgbClr val="3F3F3F"/>
                </a:solidFill>
              </a:defRPr>
            </a:pPr>
            <a:r>
              <a:rPr sz="2000" dirty="0"/>
              <a:t>By appointment year-round, Monday through Saturday </a:t>
            </a:r>
          </a:p>
          <a:p>
            <a:pPr marL="181610" indent="-13970">
              <a:spcBef>
                <a:spcPts val="0"/>
              </a:spcBef>
              <a:buSzTx/>
              <a:buNone/>
              <a:defRPr sz="1800">
                <a:solidFill>
                  <a:srgbClr val="3F3F3F"/>
                </a:solidFill>
              </a:defRPr>
            </a:pPr>
            <a:endParaRPr sz="2000" dirty="0"/>
          </a:p>
          <a:p>
            <a:pPr marL="181610" indent="-13970">
              <a:spcBef>
                <a:spcPts val="0"/>
              </a:spcBef>
              <a:buSzTx/>
              <a:buNone/>
              <a:defRPr sz="1800" b="1" u="sng">
                <a:solidFill>
                  <a:srgbClr val="3F3F3F"/>
                </a:solidFill>
              </a:defRPr>
            </a:pPr>
            <a:r>
              <a:rPr sz="2000" dirty="0"/>
              <a:t>Passing Score</a:t>
            </a:r>
          </a:p>
          <a:p>
            <a:pPr marL="181610" indent="-13970">
              <a:spcBef>
                <a:spcPts val="0"/>
              </a:spcBef>
              <a:buSzTx/>
              <a:buNone/>
              <a:defRPr sz="1800">
                <a:solidFill>
                  <a:srgbClr val="3F3F3F"/>
                </a:solidFill>
              </a:defRPr>
            </a:pPr>
            <a:r>
              <a:rPr sz="2000" dirty="0"/>
              <a:t>520 (on a 400-600 scale)</a:t>
            </a:r>
          </a:p>
        </p:txBody>
      </p:sp>
      <p:sp>
        <p:nvSpPr>
          <p:cNvPr id="137" name="Shape 137"/>
          <p:cNvSpPr>
            <a:spLocks noGrp="1"/>
          </p:cNvSpPr>
          <p:nvPr>
            <p:ph type="sldNum" sz="quarter" idx="2"/>
          </p:nvPr>
        </p:nvSpPr>
        <p:spPr>
          <a:xfrm>
            <a:off x="8530132" y="6139479"/>
            <a:ext cx="358374" cy="637501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3</a:t>
            </a:fld>
            <a:endParaRPr/>
          </a:p>
        </p:txBody>
      </p:sp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lIns="45699" tIns="45699" rIns="45699" bIns="45699"/>
          <a:lstStyle/>
          <a:p>
            <a:r>
              <a:t>Question Types</a:t>
            </a:r>
          </a:p>
        </p:txBody>
      </p:sp>
      <p:sp>
        <p:nvSpPr>
          <p:cNvPr id="142" name="Shape 142"/>
          <p:cNvSpPr>
            <a:spLocks noGrp="1"/>
          </p:cNvSpPr>
          <p:nvPr>
            <p:ph type="body" idx="1"/>
          </p:nvPr>
        </p:nvSpPr>
        <p:spPr>
          <a:xfrm>
            <a:off x="685800" y="1381125"/>
            <a:ext cx="8042276" cy="4343400"/>
          </a:xfrm>
          <a:prstGeom prst="rect">
            <a:avLst/>
          </a:prstGeom>
        </p:spPr>
        <p:txBody>
          <a:bodyPr lIns="45699" tIns="45699" rIns="45699" bIns="45699" anchor="t">
            <a:normAutofit/>
          </a:bodyPr>
          <a:lstStyle/>
          <a:p>
            <a:pPr marL="332105" indent="-332105" defTabSz="886968">
              <a:spcBef>
                <a:spcPts val="0"/>
              </a:spcBef>
              <a:buFont typeface="Arial"/>
              <a:defRPr sz="2134">
                <a:solidFill>
                  <a:srgbClr val="000000"/>
                </a:solidFill>
              </a:defRPr>
            </a:pPr>
            <a:endParaRPr lang="en-US"/>
          </a:p>
          <a:p>
            <a:pPr marL="0" indent="0" defTabSz="886968">
              <a:spcBef>
                <a:spcPts val="0"/>
              </a:spcBef>
              <a:buSzTx/>
              <a:buNone/>
              <a:defRPr sz="2134">
                <a:solidFill>
                  <a:srgbClr val="000000"/>
                </a:solidFill>
              </a:defRPr>
            </a:pPr>
            <a:endParaRPr/>
          </a:p>
          <a:p>
            <a:pPr marL="332105" indent="-332105" defTabSz="886968">
              <a:spcBef>
                <a:spcPts val="0"/>
              </a:spcBef>
              <a:buFont typeface="Arial"/>
              <a:defRPr sz="2134">
                <a:solidFill>
                  <a:srgbClr val="000000"/>
                </a:solidFill>
              </a:defRPr>
            </a:pPr>
            <a:r>
              <a:rPr sz="2100" dirty="0"/>
              <a:t>3 "exhibits": a set of two short opinion pieces and a visual representation of data related to the same topic (think of an exhibit as a case study</a:t>
            </a:r>
            <a:r>
              <a:rPr lang="en-US" sz="2100" dirty="0"/>
              <a:t>)</a:t>
            </a:r>
            <a:endParaRPr sz="2100" dirty="0"/>
          </a:p>
          <a:p>
            <a:pPr marL="332105" indent="-332105" defTabSz="886968">
              <a:spcBef>
                <a:spcPts val="1900"/>
              </a:spcBef>
              <a:buFont typeface="Arial"/>
              <a:defRPr sz="2134">
                <a:solidFill>
                  <a:srgbClr val="000000"/>
                </a:solidFill>
              </a:defRPr>
            </a:pPr>
            <a:r>
              <a:rPr sz="2100" dirty="0"/>
              <a:t>Each question asks you to refer to one or more exhibits to answer the question</a:t>
            </a:r>
            <a:r>
              <a:rPr lang="en-US" sz="2100" dirty="0"/>
              <a:t>.</a:t>
            </a:r>
            <a:endParaRPr sz="2100" dirty="0"/>
          </a:p>
          <a:p>
            <a:pPr marL="332105" indent="-332105" defTabSz="886968">
              <a:spcBef>
                <a:spcPts val="1900"/>
              </a:spcBef>
              <a:buFont typeface="Arial"/>
              <a:defRPr sz="2134">
                <a:solidFill>
                  <a:srgbClr val="000000"/>
                </a:solidFill>
              </a:defRPr>
            </a:pPr>
            <a:r>
              <a:rPr sz="2100" dirty="0"/>
              <a:t>All sets of exhibits have selected-response questions, and 3 sets of exhibits have constructed-response questions</a:t>
            </a:r>
            <a:r>
              <a:rPr lang="en-US" sz="2100" dirty="0"/>
              <a:t>.</a:t>
            </a:r>
            <a:endParaRPr sz="2100" dirty="0"/>
          </a:p>
          <a:p>
            <a:pPr marL="332105" indent="-332105" defTabSz="886968">
              <a:spcBef>
                <a:spcPts val="1900"/>
              </a:spcBef>
              <a:buFont typeface="Arial"/>
              <a:defRPr sz="2134">
                <a:solidFill>
                  <a:srgbClr val="000000"/>
                </a:solidFill>
              </a:defRPr>
            </a:pPr>
            <a:endParaRPr sz="2100" dirty="0"/>
          </a:p>
        </p:txBody>
      </p:sp>
      <p:sp>
        <p:nvSpPr>
          <p:cNvPr id="143" name="Shape 143"/>
          <p:cNvSpPr>
            <a:spLocks noGrp="1"/>
          </p:cNvSpPr>
          <p:nvPr>
            <p:ph type="sldNum" sz="quarter" idx="2"/>
          </p:nvPr>
        </p:nvSpPr>
        <p:spPr>
          <a:xfrm>
            <a:off x="8530132" y="6139479"/>
            <a:ext cx="358374" cy="637501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4</a:t>
            </a:fld>
            <a:endParaRPr/>
          </a:p>
        </p:txBody>
      </p:sp>
    </p:spTree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" grpId="1" build="p" animBg="1" advAuto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/>
          <a:lstStyle/>
          <a:p>
            <a:r>
              <a:t>EAS Competencies</a:t>
            </a:r>
          </a:p>
        </p:txBody>
      </p:sp>
      <p:sp>
        <p:nvSpPr>
          <p:cNvPr id="148" name="Shape 148"/>
          <p:cNvSpPr>
            <a:spLocks noGrp="1"/>
          </p:cNvSpPr>
          <p:nvPr>
            <p:ph type="body" idx="1"/>
          </p:nvPr>
        </p:nvSpPr>
        <p:spPr>
          <a:xfrm>
            <a:off x="549275" y="1600200"/>
            <a:ext cx="8042276" cy="4343400"/>
          </a:xfrm>
          <a:prstGeom prst="rect">
            <a:avLst/>
          </a:prstGeom>
        </p:spPr>
        <p:txBody>
          <a:bodyPr lIns="91424" tIns="91424" rIns="91424" bIns="91424" anchor="t">
            <a:normAutofit/>
          </a:bodyPr>
          <a:lstStyle/>
          <a:p>
            <a:pPr marL="167640" indent="0">
              <a:buNone/>
            </a:pPr>
            <a:r>
              <a:rPr lang="en-US" dirty="0"/>
              <a:t>Five competencies (subject areas) will be assessed:</a:t>
            </a:r>
          </a:p>
          <a:p>
            <a:r>
              <a:rPr dirty="0"/>
              <a:t>Diverse Student Populations </a:t>
            </a:r>
          </a:p>
          <a:p>
            <a:r>
              <a:rPr dirty="0"/>
              <a:t> English Language Learners</a:t>
            </a:r>
            <a:endParaRPr dirty="0">
              <a:solidFill>
                <a:srgbClr val="000000"/>
              </a:solidFill>
            </a:endParaRPr>
          </a:p>
          <a:p>
            <a:r>
              <a:rPr dirty="0"/>
              <a:t> Students with Disabilities and Other Special Learning Needs</a:t>
            </a:r>
            <a:endParaRPr dirty="0">
              <a:solidFill>
                <a:srgbClr val="000000"/>
              </a:solidFill>
            </a:endParaRPr>
          </a:p>
          <a:p>
            <a:r>
              <a:rPr dirty="0"/>
              <a:t> Teacher Responsibilities</a:t>
            </a:r>
            <a:endParaRPr dirty="0">
              <a:solidFill>
                <a:srgbClr val="000000"/>
              </a:solidFill>
            </a:endParaRPr>
          </a:p>
          <a:p>
            <a:r>
              <a:rPr dirty="0"/>
              <a:t> School-Home Relationships</a:t>
            </a:r>
          </a:p>
        </p:txBody>
      </p:sp>
      <p:sp>
        <p:nvSpPr>
          <p:cNvPr id="149" name="Shape 149"/>
          <p:cNvSpPr>
            <a:spLocks noGrp="1"/>
          </p:cNvSpPr>
          <p:nvPr>
            <p:ph type="sldNum" sz="quarter" idx="2"/>
          </p:nvPr>
        </p:nvSpPr>
        <p:spPr>
          <a:xfrm>
            <a:off x="8530132" y="6139479"/>
            <a:ext cx="358374" cy="637501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5</a:t>
            </a:fld>
            <a:endParaRPr/>
          </a:p>
        </p:txBody>
      </p:sp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>
            <a:spLocks noGrp="1"/>
          </p:cNvSpPr>
          <p:nvPr>
            <p:ph type="title"/>
          </p:nvPr>
        </p:nvSpPr>
        <p:spPr>
          <a:xfrm>
            <a:off x="552239" y="504824"/>
            <a:ext cx="8042276" cy="898844"/>
          </a:xfrm>
          <a:prstGeom prst="rect">
            <a:avLst/>
          </a:prstGeom>
        </p:spPr>
        <p:txBody>
          <a:bodyPr lIns="45699" tIns="45699" rIns="45699" bIns="45699"/>
          <a:lstStyle>
            <a:lvl1pPr>
              <a:defRPr sz="4400"/>
            </a:lvl1pPr>
          </a:lstStyle>
          <a:p>
            <a:r>
              <a:rPr dirty="0"/>
              <a:t>How </a:t>
            </a:r>
            <a:r>
              <a:rPr lang="en-US" dirty="0"/>
              <a:t>You Will</a:t>
            </a:r>
            <a:r>
              <a:rPr dirty="0"/>
              <a:t> Be Evaluated</a:t>
            </a:r>
          </a:p>
        </p:txBody>
      </p:sp>
      <p:sp>
        <p:nvSpPr>
          <p:cNvPr id="160" name="Shape 160"/>
          <p:cNvSpPr>
            <a:spLocks noGrp="1"/>
          </p:cNvSpPr>
          <p:nvPr>
            <p:ph type="sldNum" sz="quarter" idx="2"/>
          </p:nvPr>
        </p:nvSpPr>
        <p:spPr>
          <a:xfrm>
            <a:off x="8530132" y="6139479"/>
            <a:ext cx="358374" cy="637501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6</a:t>
            </a:fld>
            <a:endParaRPr/>
          </a:p>
        </p:txBody>
      </p:sp>
      <p:sp>
        <p:nvSpPr>
          <p:cNvPr id="161" name="Shape 161"/>
          <p:cNvSpPr/>
          <p:nvPr/>
        </p:nvSpPr>
        <p:spPr>
          <a:xfrm>
            <a:off x="839158" y="1401762"/>
            <a:ext cx="7196768" cy="29685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1600">
                <a:latin typeface="Source Sans Pro"/>
                <a:ea typeface="Source Sans Pro"/>
                <a:cs typeface="Source Sans Pro"/>
                <a:sym typeface="Source Sans Pro"/>
              </a:defRPr>
            </a:pPr>
            <a:endParaRPr/>
          </a:p>
          <a:p>
            <a:pPr>
              <a:defRPr sz="2400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The selected-response items count for 70% of the total test score and the constructed-response </a:t>
            </a:r>
            <a:r>
              <a:rPr sz="2200"/>
              <a:t>items</a:t>
            </a:r>
            <a:r>
              <a:t> count for 30% of the total test score.</a:t>
            </a:r>
            <a:r>
              <a:rPr>
                <a:solidFill>
                  <a:srgbClr val="7F7F7F"/>
                </a:solidFill>
              </a:rPr>
              <a:t> </a:t>
            </a:r>
          </a:p>
          <a:p>
            <a:pPr>
              <a:defRPr sz="1600">
                <a:latin typeface="Source Sans Pro"/>
                <a:ea typeface="Source Sans Pro"/>
                <a:cs typeface="Source Sans Pro"/>
                <a:sym typeface="Source Sans Pro"/>
              </a:defRPr>
            </a:pPr>
            <a:endParaRPr>
              <a:solidFill>
                <a:srgbClr val="7F7F7F"/>
              </a:solidFill>
            </a:endParaRPr>
          </a:p>
          <a:p>
            <a:endParaRPr sz="1600"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>
              <a:defRPr sz="1600">
                <a:latin typeface="Source Sans Pro"/>
                <a:ea typeface="Source Sans Pro"/>
                <a:cs typeface="Source Sans Pro"/>
                <a:sym typeface="Source Sans Pro"/>
              </a:defRPr>
            </a:pPr>
            <a:endParaRPr sz="1600">
              <a:latin typeface="Source Sans Pro"/>
              <a:ea typeface="Source Sans Pro"/>
              <a:cs typeface="Source Sans Pro"/>
              <a:sym typeface="Source Sans Pro"/>
            </a:endParaRPr>
          </a:p>
          <a:p>
            <a:endParaRPr sz="1600">
              <a:latin typeface="Source Sans Pro"/>
              <a:ea typeface="Source Sans Pro"/>
              <a:cs typeface="Source Sans Pro"/>
              <a:sym typeface="Source Sans Pro"/>
            </a:endParaRPr>
          </a:p>
          <a:p>
            <a:endParaRPr sz="1600">
              <a:latin typeface="Source Sans Pro"/>
              <a:ea typeface="Source Sans Pro"/>
              <a:cs typeface="Source Sans Pro"/>
              <a:sym typeface="Source Sans Pro"/>
            </a:endParaRPr>
          </a:p>
          <a:p>
            <a:endParaRPr sz="1600"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pic>
        <p:nvPicPr>
          <p:cNvPr id="5" name="Picture 5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C9787DB6-4679-46D3-8DFD-F7278F5D23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3027" y="2942859"/>
            <a:ext cx="6996752" cy="3622219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>
            <a:spLocks noGrp="1"/>
          </p:cNvSpPr>
          <p:nvPr>
            <p:ph type="title"/>
          </p:nvPr>
        </p:nvSpPr>
        <p:spPr>
          <a:xfrm>
            <a:off x="549275" y="-219773"/>
            <a:ext cx="8042276" cy="1336957"/>
          </a:xfrm>
          <a:prstGeom prst="rect">
            <a:avLst/>
          </a:prstGeom>
        </p:spPr>
        <p:txBody>
          <a:bodyPr lIns="45699" tIns="45699" rIns="45699" bIns="45699"/>
          <a:lstStyle/>
          <a:p>
            <a:r>
              <a:rPr lang="en-US" dirty="0"/>
              <a:t>Strategy</a:t>
            </a:r>
          </a:p>
        </p:txBody>
      </p:sp>
      <p:sp>
        <p:nvSpPr>
          <p:cNvPr id="166" name="Shape 166"/>
          <p:cNvSpPr>
            <a:spLocks noGrp="1"/>
          </p:cNvSpPr>
          <p:nvPr>
            <p:ph type="sldNum" sz="quarter" idx="2"/>
          </p:nvPr>
        </p:nvSpPr>
        <p:spPr>
          <a:xfrm>
            <a:off x="8530132" y="6139479"/>
            <a:ext cx="358374" cy="637501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7</a:t>
            </a:fld>
            <a:endParaRPr/>
          </a:p>
        </p:txBody>
      </p:sp>
      <p:sp>
        <p:nvSpPr>
          <p:cNvPr id="167" name="Shape 167"/>
          <p:cNvSpPr/>
          <p:nvPr/>
        </p:nvSpPr>
        <p:spPr>
          <a:xfrm>
            <a:off x="1152871" y="1343024"/>
            <a:ext cx="6827409" cy="34778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 anchor="t">
            <a:spAutoFit/>
          </a:bodyPr>
          <a:lstStyle/>
          <a:p>
            <a:pPr algn="ctr"/>
            <a:endParaRPr/>
          </a:p>
          <a:p>
            <a:pPr algn="ctr"/>
            <a:endParaRPr/>
          </a:p>
          <a:p>
            <a:pPr>
              <a:defRPr sz="2400">
                <a:latin typeface="Source Sans Pro"/>
                <a:ea typeface="Source Sans Pro"/>
                <a:cs typeface="Source Sans Pro"/>
                <a:sym typeface="Source Sans Pro"/>
              </a:defRPr>
            </a:pPr>
            <a:endParaRPr/>
          </a:p>
          <a:p>
            <a:pPr>
              <a:defRPr sz="2400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You can determine how much time you spend on each question.</a:t>
            </a:r>
          </a:p>
          <a:p>
            <a:pPr>
              <a:defRPr sz="2400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endParaRPr/>
          </a:p>
          <a:p>
            <a:pPr>
              <a:defRPr sz="2400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The test suggests that you spend 10 minutes on </a:t>
            </a:r>
            <a:r>
              <a:rPr u="sng"/>
              <a:t>each</a:t>
            </a:r>
            <a:r>
              <a:rPr dirty="0"/>
              <a:t> </a:t>
            </a:r>
            <a:r>
              <a:t>constructed-response item and up to 105 minutes on </a:t>
            </a:r>
            <a:r>
              <a:rPr u="sng"/>
              <a:t>all of</a:t>
            </a:r>
            <a:r>
              <a:t> the selected-response items.</a:t>
            </a:r>
          </a:p>
          <a:p>
            <a:pPr>
              <a:defRPr sz="2400">
                <a:latin typeface="Source Sans Pro"/>
                <a:ea typeface="Source Sans Pro"/>
                <a:cs typeface="Source Sans Pro"/>
                <a:sym typeface="Source Sans Pro"/>
              </a:defRPr>
            </a:pPr>
            <a:endParaRPr/>
          </a:p>
        </p:txBody>
      </p:sp>
    </p:spTree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dirty="0"/>
              <a:t>Selected Responses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(Multiple Choice)</a:t>
            </a:r>
            <a:endParaRPr dirty="0"/>
          </a:p>
        </p:txBody>
      </p:sp>
      <p:sp>
        <p:nvSpPr>
          <p:cNvPr id="170" name="Shape 170"/>
          <p:cNvSpPr>
            <a:spLocks noGrp="1"/>
          </p:cNvSpPr>
          <p:nvPr>
            <p:ph type="body" idx="1"/>
          </p:nvPr>
        </p:nvSpPr>
        <p:spPr>
          <a:xfrm>
            <a:off x="549275" y="1600200"/>
            <a:ext cx="8042276" cy="4343400"/>
          </a:xfrm>
          <a:prstGeom prst="rect">
            <a:avLst/>
          </a:prstGeom>
        </p:spPr>
        <p:txBody>
          <a:bodyPr/>
          <a:lstStyle/>
          <a:p>
            <a:pPr marL="0" indent="167639">
              <a:buSzTx/>
              <a:buNone/>
            </a:pPr>
            <a:endParaRPr/>
          </a:p>
          <a:p>
            <a:pPr>
              <a:buFont typeface="Arial"/>
              <a:defRPr sz="2200">
                <a:solidFill>
                  <a:srgbClr val="000000"/>
                </a:solidFill>
              </a:defRPr>
            </a:pPr>
            <a:r>
              <a:t> </a:t>
            </a:r>
            <a:r>
              <a:rPr>
                <a:solidFill>
                  <a:srgbClr val="595959"/>
                </a:solidFill>
              </a:rPr>
              <a:t>Each selected-response question in this test is presented with four answer choices. </a:t>
            </a:r>
          </a:p>
          <a:p>
            <a:pPr>
              <a:buFont typeface="Arial"/>
              <a:defRPr sz="2200"/>
            </a:pPr>
            <a:r>
              <a:t> Read each question and answer choice carefully and select the ONE best answer. </a:t>
            </a:r>
          </a:p>
          <a:p>
            <a:pPr>
              <a:buFont typeface="Arial"/>
              <a:defRPr sz="2200"/>
            </a:pPr>
            <a:r>
              <a:t> You should answer all questions. </a:t>
            </a:r>
          </a:p>
          <a:p>
            <a:pPr>
              <a:buFont typeface="Arial"/>
              <a:defRPr sz="2200"/>
            </a:pPr>
            <a:r>
              <a:t> Even if you are unsure of an answer, it is better to guess than not to answer a question at all.</a:t>
            </a:r>
          </a:p>
        </p:txBody>
      </p:sp>
      <p:sp>
        <p:nvSpPr>
          <p:cNvPr id="171" name="Shape 171"/>
          <p:cNvSpPr>
            <a:spLocks noGrp="1"/>
          </p:cNvSpPr>
          <p:nvPr>
            <p:ph type="sldNum" sz="quarter" idx="2"/>
          </p:nvPr>
        </p:nvSpPr>
        <p:spPr>
          <a:xfrm>
            <a:off x="8275859" y="6139479"/>
            <a:ext cx="612647" cy="637501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8</a:t>
            </a:fld>
            <a:endParaRPr/>
          </a:p>
        </p:txBody>
      </p:sp>
    </p:spTree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/>
          <a:lstStyle>
            <a:lvl1pPr>
              <a:defRPr sz="4400"/>
            </a:lvl1pPr>
          </a:lstStyle>
          <a:p>
            <a:r>
              <a:t>Multiple Choice Strategies </a:t>
            </a:r>
          </a:p>
        </p:txBody>
      </p:sp>
      <p:sp>
        <p:nvSpPr>
          <p:cNvPr id="178" name="Shape 178"/>
          <p:cNvSpPr>
            <a:spLocks noGrp="1"/>
          </p:cNvSpPr>
          <p:nvPr>
            <p:ph type="body" idx="1"/>
          </p:nvPr>
        </p:nvSpPr>
        <p:spPr>
          <a:xfrm>
            <a:off x="549275" y="1600200"/>
            <a:ext cx="8042276" cy="4343400"/>
          </a:xfrm>
          <a:prstGeom prst="rect">
            <a:avLst/>
          </a:prstGeom>
        </p:spPr>
        <p:txBody>
          <a:bodyPr lIns="91424" tIns="91424" rIns="91424" bIns="91424" anchor="t">
            <a:normAutofit/>
          </a:bodyPr>
          <a:lstStyle/>
          <a:p>
            <a:pPr>
              <a:defRPr sz="2200"/>
            </a:pPr>
            <a:r>
              <a:rPr dirty="0"/>
              <a:t> Read the </a:t>
            </a:r>
            <a:r>
              <a:rPr b="1" i="1" dirty="0"/>
              <a:t>question</a:t>
            </a:r>
            <a:r>
              <a:rPr b="1" dirty="0"/>
              <a:t> and </a:t>
            </a:r>
            <a:r>
              <a:rPr b="1" i="1" dirty="0"/>
              <a:t>choices </a:t>
            </a:r>
            <a:r>
              <a:rPr dirty="0"/>
              <a:t>before reading the exhibit </a:t>
            </a:r>
            <a:r>
              <a:t>material </a:t>
            </a:r>
            <a:endParaRPr lang="en-US"/>
          </a:p>
          <a:p>
            <a:pPr>
              <a:defRPr sz="2200"/>
            </a:pPr>
            <a:r>
              <a:t>Note key words and phrases before reading remaining </a:t>
            </a:r>
            <a:r>
              <a:rPr dirty="0"/>
              <a:t>materials</a:t>
            </a:r>
            <a:endParaRPr lang="en-US"/>
          </a:p>
        </p:txBody>
      </p:sp>
      <p:sp>
        <p:nvSpPr>
          <p:cNvPr id="179" name="Shape 179"/>
          <p:cNvSpPr>
            <a:spLocks noGrp="1"/>
          </p:cNvSpPr>
          <p:nvPr>
            <p:ph type="sldNum" sz="quarter" idx="2"/>
          </p:nvPr>
        </p:nvSpPr>
        <p:spPr>
          <a:xfrm>
            <a:off x="8275859" y="6139479"/>
            <a:ext cx="612647" cy="637501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9</a:t>
            </a:fld>
            <a:endParaRPr/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Breeze">
  <a:themeElements>
    <a:clrScheme name="Breez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0000FF"/>
      </a:hlink>
      <a:folHlink>
        <a:srgbClr val="FF00FF"/>
      </a:folHlink>
    </a:clrScheme>
    <a:fontScheme name="Breeze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Breez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Breeze">
  <a:themeElements>
    <a:clrScheme name="Breez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0000FF"/>
      </a:hlink>
      <a:folHlink>
        <a:srgbClr val="FF00FF"/>
      </a:folHlink>
    </a:clrScheme>
    <a:fontScheme name="Breeze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Breez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339</Words>
  <Application>Microsoft Office PowerPoint</Application>
  <PresentationFormat>On-screen Show (4:3)</PresentationFormat>
  <Paragraphs>117</Paragraphs>
  <Slides>18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44</vt:lpstr>
      <vt:lpstr>Arial</vt:lpstr>
      <vt:lpstr>Calibri</vt:lpstr>
      <vt:lpstr>Helvetica</vt:lpstr>
      <vt:lpstr>Source Sans Pro</vt:lpstr>
      <vt:lpstr>Breeze</vt:lpstr>
      <vt:lpstr>Reading &amp; Writing to Succeed on the EAS </vt:lpstr>
      <vt:lpstr>What is the EAS?</vt:lpstr>
      <vt:lpstr>What to Expect</vt:lpstr>
      <vt:lpstr>Question Types</vt:lpstr>
      <vt:lpstr>EAS Competencies</vt:lpstr>
      <vt:lpstr>How You Will Be Evaluated</vt:lpstr>
      <vt:lpstr>Strategy</vt:lpstr>
      <vt:lpstr>Selected Responses (Multiple Choice)</vt:lpstr>
      <vt:lpstr>Multiple Choice Strategies </vt:lpstr>
      <vt:lpstr>Constructed Responses (Short Answers)</vt:lpstr>
      <vt:lpstr>Scoring Guide for Constructed Responses</vt:lpstr>
      <vt:lpstr>Constructed Responses Strategies </vt:lpstr>
      <vt:lpstr>Effective Reading Strategies</vt:lpstr>
      <vt:lpstr>Reading Activity</vt:lpstr>
      <vt:lpstr>Effective Writing Strategies</vt:lpstr>
      <vt:lpstr>Homework for Workshop 2</vt:lpstr>
      <vt:lpstr>Sample Response</vt:lpstr>
      <vt:lpstr>Workshop 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Reading &amp; Writing to Succeed on the EAS</dc:title>
  <dc:creator>Soo_Hoo, Anna</dc:creator>
  <cp:lastModifiedBy>Soo_Hoo, Anna</cp:lastModifiedBy>
  <cp:revision>279</cp:revision>
  <dcterms:modified xsi:type="dcterms:W3CDTF">2018-10-26T00:22:17Z</dcterms:modified>
</cp:coreProperties>
</file>