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5" r:id="rId14"/>
    <p:sldId id="280" r:id="rId15"/>
    <p:sldId id="276" r:id="rId16"/>
    <p:sldId id="271" r:id="rId17"/>
    <p:sldId id="272" r:id="rId18"/>
    <p:sldId id="278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Gold" initials="SG" lastIdx="1" clrIdx="0"/>
  <p:cmAuthor id="1" name="Lisa Jah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A6E0F-FE91-0583-8768-1C944E0501E7}" v="73" dt="2018-10-24T20:17:22.71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6DF"/>
          </a:solidFill>
        </a:fill>
      </a:tcStyle>
    </a:wholeTbl>
    <a:band2H>
      <a:tcTxStyle/>
      <a:tcStyle>
        <a:tcBdr/>
        <a:fill>
          <a:solidFill>
            <a:srgbClr val="E7EC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5CB"/>
          </a:solidFill>
        </a:fill>
      </a:tcStyle>
    </a:wholeTbl>
    <a:band2H>
      <a:tcTxStyle/>
      <a:tcStyle>
        <a:tcBdr/>
        <a:fill>
          <a:solidFill>
            <a:srgbClr val="FA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7"/>
  </p:normalViewPr>
  <p:slideViewPr>
    <p:cSldViewPr snapToGrid="0">
      <p:cViewPr varScale="1">
        <p:scale>
          <a:sx n="109" d="100"/>
          <a:sy n="109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9-24T17:33:22.436" idx="1">
    <p:pos x="346" y="67"/>
    <p:text>We should consider cutting this slide for time.</p:text>
  </p:cm>
  <p:cm authorId="1" dt="2017-09-25T13:55:02.473" idx="1">
    <p:pos x="6000" y="0"/>
    <p:text>I fixed the bullet point fonts, some were Arial and others were Not Sans.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[Julie]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Students spend time free-writing and then get responses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Who is their audience again?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[Luca/Carrie]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I think we can delete this slide or consolidate it with slide 5, some of the points seem redundant (see slide 8). - Lisa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328165" y="1295399"/>
            <a:ext cx="6487669" cy="3152888"/>
          </a:xfrm>
          <a:prstGeom prst="rect">
            <a:avLst/>
          </a:prstGeom>
          <a:ln>
            <a:solidFill>
              <a:srgbClr val="FFFFFF"/>
            </a:solidFill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45719" rIns="45719"/>
          <a:lstStyle/>
          <a:p>
            <a:pPr>
              <a:defRPr sz="32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322920" y="1523999"/>
            <a:ext cx="6498157" cy="1724867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1322920" y="3299011"/>
            <a:ext cx="6498160" cy="91664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533396" y="611872"/>
            <a:ext cx="4079547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sz="half" idx="1"/>
          </p:nvPr>
        </p:nvSpPr>
        <p:spPr>
          <a:xfrm>
            <a:off x="533396" y="1787855"/>
            <a:ext cx="4079547" cy="372015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800"/>
            </a:lvl1pPr>
          </a:lstStyle>
          <a:p>
            <a:r>
              <a:t>Click to add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sz="half" idx="13"/>
          </p:nvPr>
        </p:nvSpPr>
        <p:spPr>
          <a:xfrm>
            <a:off x="5090617" y="359390"/>
            <a:ext cx="3657601" cy="5318078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 rot="5400000">
            <a:off x="2398711" y="-249237"/>
            <a:ext cx="4343401" cy="8042276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 rot="5400000">
            <a:off x="5344142" y="2393950"/>
            <a:ext cx="5575301" cy="1524001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 rot="5400000">
            <a:off x="1106486" y="-188913"/>
            <a:ext cx="5575301" cy="6689727"/>
          </a:xfrm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363536" y="3352801"/>
            <a:ext cx="8416926" cy="1470025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sz="quarter" idx="1"/>
          </p:nvPr>
        </p:nvSpPr>
        <p:spPr>
          <a:xfrm>
            <a:off x="363536" y="4771028"/>
            <a:ext cx="8416926" cy="97267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half" idx="13"/>
          </p:nvPr>
        </p:nvSpPr>
        <p:spPr>
          <a:xfrm>
            <a:off x="370979" y="363536"/>
            <a:ext cx="8402041" cy="2836862"/>
          </a:xfrm>
          <a:prstGeom prst="rect">
            <a:avLst/>
          </a:prstGeom>
          <a:ln w="9525">
            <a:solidFill>
              <a:srgbClr val="FFFFFF"/>
            </a:solidFill>
            <a:round/>
          </a:ln>
          <a:effectLst>
            <a:outerShdw blurRad="63500" rotWithShape="0">
              <a:srgbClr val="000000">
                <a:alpha val="49803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549275" y="2403143"/>
            <a:ext cx="8056562" cy="136207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549275" y="3736004"/>
            <a:ext cx="8056562" cy="150018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rgbClr val="888888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half" idx="1"/>
          </p:nvPr>
        </p:nvSpPr>
        <p:spPr>
          <a:xfrm>
            <a:off x="549275" y="1600200"/>
            <a:ext cx="3840480" cy="4343400"/>
          </a:xfrm>
          <a:prstGeom prst="rect">
            <a:avLst/>
          </a:prstGeom>
        </p:spPr>
        <p:txBody>
          <a:bodyPr/>
          <a:lstStyle>
            <a:lvl1pPr indent="-209550">
              <a:spcBef>
                <a:spcPts val="1600"/>
              </a:spcBef>
              <a:defRPr sz="2000"/>
            </a:lvl1pPr>
          </a:lstStyle>
          <a:p>
            <a:r>
              <a:t>Click to add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sz="half" idx="13"/>
          </p:nvPr>
        </p:nvSpPr>
        <p:spPr>
          <a:xfrm>
            <a:off x="4751070" y="1600200"/>
            <a:ext cx="3840480" cy="4343400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549273" y="107576"/>
            <a:ext cx="8042277" cy="1336956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xfrm>
            <a:off x="549273" y="1453223"/>
            <a:ext cx="3840481" cy="750889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lvl1pPr>
          </a:lstStyle>
          <a:p>
            <a:r>
              <a:t>Click to add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half" idx="13"/>
          </p:nvPr>
        </p:nvSpPr>
        <p:spPr>
          <a:xfrm>
            <a:off x="549273" y="2347415"/>
            <a:ext cx="3840481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4"/>
          </p:nvPr>
        </p:nvSpPr>
        <p:spPr>
          <a:xfrm>
            <a:off x="4751068" y="1453223"/>
            <a:ext cx="3840480" cy="7508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6DB7D7"/>
                </a:solidFill>
              </a:defRPr>
            </a:pPr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half" idx="15"/>
          </p:nvPr>
        </p:nvSpPr>
        <p:spPr>
          <a:xfrm>
            <a:off x="4751068" y="2347415"/>
            <a:ext cx="3840480" cy="3596185"/>
          </a:xfrm>
          <a:prstGeom prst="rect">
            <a:avLst/>
          </a:prstGeom>
        </p:spPr>
        <p:txBody>
          <a:bodyPr/>
          <a:lstStyle/>
          <a:p>
            <a:pPr indent="-209550">
              <a:spcBef>
                <a:spcPts val="1600"/>
              </a:spcBef>
              <a:defRPr sz="2000"/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533398" y="611872"/>
            <a:ext cx="3840481" cy="11620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Click to add title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4742822" y="368300"/>
            <a:ext cx="3840481" cy="5575300"/>
          </a:xfrm>
          <a:prstGeom prst="rect">
            <a:avLst/>
          </a:prstGeom>
        </p:spPr>
        <p:txBody>
          <a:bodyPr/>
          <a:lstStyle>
            <a:lvl1pPr indent="-195579">
              <a:defRPr sz="2200"/>
            </a:lvl1pPr>
          </a:lstStyle>
          <a:p>
            <a:r>
              <a:t>Click to add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half" idx="13"/>
          </p:nvPr>
        </p:nvSpPr>
        <p:spPr>
          <a:xfrm>
            <a:off x="533398" y="1787855"/>
            <a:ext cx="3840481" cy="3720153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 anchor="b"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Click to add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chemeClr val="accent1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titleStyle>
    <p:bodyStyle>
      <a:lvl1pPr marL="349250" marR="0" indent="-18161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703002" marR="0" indent="-20643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996950" marR="0" indent="-17145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10000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321223" marR="0" indent="-2302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600623" marR="0" indent="-217592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9999"/>
        <a:buFont typeface="Helvetica"/>
        <a:buChar char="●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5349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9921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4493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906520" marR="0" indent="-121920" algn="l" defTabSz="914400" rtl="0" latinLnBrk="0">
        <a:lnSpc>
          <a:spcPct val="100000"/>
        </a:lnSpc>
        <a:spcBef>
          <a:spcPts val="2000"/>
        </a:spcBef>
        <a:spcAft>
          <a:spcPts val="0"/>
        </a:spcAft>
        <a:buClr>
          <a:srgbClr val="6DB7D7"/>
        </a:buClr>
        <a:buSzPct val="100000"/>
        <a:buFont typeface="Helvetica"/>
        <a:buChar char="•"/>
        <a:tabLst/>
        <a:defRPr sz="2400" b="0" i="0" u="none" strike="noStrike" cap="none" spc="0" baseline="0">
          <a:ln>
            <a:noFill/>
          </a:ln>
          <a:solidFill>
            <a:srgbClr val="595959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lab.citytech.cuny.edu/writingacrossthecurricul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322919" y="1152518"/>
            <a:ext cx="6498159" cy="1724868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4800" b="1"/>
            </a:pPr>
            <a:r>
              <a:t>Reading &amp; Writing to Succeed on the EAS</a:t>
            </a:r>
            <a:r>
              <a:rPr b="0"/>
              <a:t> 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ubTitle" sz="quarter" idx="1"/>
          </p:nvPr>
        </p:nvSpPr>
        <p:spPr>
          <a:xfrm>
            <a:off x="871535" y="2856083"/>
            <a:ext cx="7600951" cy="1458727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>
              <a:spcBef>
                <a:spcPts val="0"/>
              </a:spcBef>
              <a:defRPr b="1">
                <a:solidFill>
                  <a:srgbClr val="09213B"/>
                </a:solidFill>
              </a:defRPr>
            </a:pPr>
            <a:r>
              <a:rPr dirty="0"/>
              <a:t>Organized by </a:t>
            </a:r>
            <a:r>
              <a:rPr lang="en-US" dirty="0"/>
              <a:t>Writing</a:t>
            </a:r>
            <a:r>
              <a:rPr dirty="0"/>
              <a:t> Across the Curriculum</a:t>
            </a:r>
            <a:endParaRPr lang="en-US" dirty="0"/>
          </a:p>
          <a:p>
            <a:pPr>
              <a:defRPr b="1">
                <a:solidFill>
                  <a:srgbClr val="09213B"/>
                </a:solidFill>
              </a:defRPr>
            </a:pPr>
            <a:endParaRPr/>
          </a:p>
          <a:p>
            <a:pPr>
              <a:defRPr b="1">
                <a:solidFill>
                  <a:srgbClr val="09213B"/>
                </a:solidFill>
              </a:defRPr>
            </a:pPr>
            <a:endParaRPr lang="en-US" dirty="0"/>
          </a:p>
          <a:p>
            <a:pPr>
              <a:defRPr b="1">
                <a:solidFill>
                  <a:srgbClr val="09213B"/>
                </a:solidFill>
              </a:defRPr>
            </a:pPr>
            <a:r>
              <a:rPr lang="en-US" dirty="0"/>
              <a:t>Presented by Samuel Gold and Francois Kiper </a:t>
            </a:r>
            <a:endParaRPr dirty="0"/>
          </a:p>
        </p:txBody>
      </p:sp>
      <p:pic>
        <p:nvPicPr>
          <p:cNvPr id="128" name="image2.png" descr="NYCCT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8544" y="4579880"/>
            <a:ext cx="1910701" cy="194726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Constructed Responses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(Short Answers)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>
              <a:buFont typeface="Arial"/>
              <a:defRPr>
                <a:solidFill>
                  <a:srgbClr val="000000"/>
                </a:solidFill>
              </a:defRPr>
            </a:pPr>
            <a:r>
              <a:rPr dirty="0"/>
              <a:t>3 Short responses (</a:t>
            </a:r>
            <a:r>
              <a:rPr lang="en-US" dirty="0"/>
              <a:t>150-200</a:t>
            </a:r>
            <a:r>
              <a:rPr dirty="0"/>
              <a:t> words total</a:t>
            </a:r>
            <a:r>
              <a:rPr lang="en-US" dirty="0"/>
              <a:t> each</a:t>
            </a:r>
            <a:r>
              <a:rPr dirty="0"/>
              <a:t>)</a:t>
            </a:r>
          </a:p>
          <a:p>
            <a:pPr>
              <a:buFont typeface="Arial"/>
              <a:defRPr>
                <a:solidFill>
                  <a:srgbClr val="000000"/>
                </a:solidFill>
              </a:defRPr>
            </a:pPr>
            <a:r>
              <a:rPr lang="en-US" dirty="0"/>
              <a:t>Competencies assessed</a:t>
            </a:r>
            <a:r>
              <a:rPr dirty="0"/>
              <a:t>: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rPr dirty="0"/>
              <a:t>Diverse Student Populations (10%)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rPr dirty="0"/>
              <a:t>English Language Learners (10%)</a:t>
            </a:r>
          </a:p>
          <a:p>
            <a:pPr marL="685800" lvl="1" indent="-189230">
              <a:spcBef>
                <a:spcPts val="600"/>
              </a:spcBef>
              <a:buClr>
                <a:srgbClr val="205C77"/>
              </a:buClr>
              <a:defRPr sz="2200">
                <a:solidFill>
                  <a:srgbClr val="000000"/>
                </a:solidFill>
              </a:defRPr>
            </a:pPr>
            <a:r>
              <a:rPr dirty="0"/>
              <a:t>Students with Disabilities and other Special Learning Needs (10%)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/>
              <a:t>Respond to bulleted questions based on case study material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dirty="0"/>
              <a:t>Original answers 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xfrm>
            <a:off x="549275" y="161925"/>
            <a:ext cx="8042276" cy="1336956"/>
          </a:xfrm>
          <a:prstGeom prst="rect">
            <a:avLst/>
          </a:prstGeom>
        </p:spPr>
        <p:txBody>
          <a:bodyPr/>
          <a:lstStyle>
            <a:lvl1pPr defTabSz="768095">
              <a:defRPr sz="3696"/>
            </a:lvl1pPr>
          </a:lstStyle>
          <a:p>
            <a:r>
              <a:t>Scoring Guide for Constructed Responses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463243" y="1542128"/>
            <a:ext cx="8042275" cy="35300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0" indent="162560" defTabSz="886968">
              <a:spcBef>
                <a:spcPts val="1900"/>
              </a:spcBef>
              <a:buSzTx/>
              <a:buNone/>
              <a:defRPr sz="1940" b="1">
                <a:solidFill>
                  <a:srgbClr val="000000"/>
                </a:solidFill>
              </a:defRPr>
            </a:pPr>
            <a:endParaRPr lang="en-US" sz="2000" dirty="0"/>
          </a:p>
          <a:p>
            <a:pPr defTabSz="886968">
              <a:buSzTx/>
              <a:defRPr sz="1940" b="1"/>
            </a:pPr>
            <a:r>
              <a:rPr lang="en-US" sz="2100"/>
              <a:t> Your response will be read for the following criteria:</a:t>
            </a:r>
          </a:p>
          <a:p>
            <a:pPr marL="702945" lvl="1" indent="-206375" defTabSz="886968">
              <a:buSzTx/>
              <a:defRPr sz="1940" b="1"/>
            </a:pPr>
            <a:r>
              <a:rPr lang="en-US" sz="2100"/>
              <a:t>Relevant engagement with the prompt (identify, describe, explain)</a:t>
            </a:r>
          </a:p>
          <a:p>
            <a:pPr marL="702945" lvl="1" indent="-206375" defTabSz="886968">
              <a:buSzTx/>
              <a:defRPr sz="1940" b="1"/>
            </a:pPr>
            <a:r>
              <a:rPr lang="en-US" sz="2100"/>
              <a:t>Understanding of the exhibits</a:t>
            </a:r>
          </a:p>
          <a:p>
            <a:pPr marL="702945" lvl="1" indent="-206375" defTabSz="886968">
              <a:buSzTx/>
              <a:defRPr sz="1940" b="1"/>
            </a:pPr>
            <a:r>
              <a:rPr lang="en-US" sz="2100"/>
              <a:t>Use of evidence to support your argument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pPr defTabSz="813816">
              <a:defRPr sz="3916">
                <a:latin typeface="44"/>
                <a:ea typeface="44"/>
                <a:cs typeface="44"/>
                <a:sym typeface="44"/>
              </a:defRPr>
            </a:pPr>
            <a:r>
              <a:t>Constructed Responses Strategies</a:t>
            </a:r>
            <a:r>
              <a:rPr sz="4093">
                <a:latin typeface="Source Sans Pro"/>
                <a:ea typeface="Source Sans Pro"/>
                <a:cs typeface="Source Sans Pro"/>
                <a:sym typeface="Source Sans Pro"/>
              </a:rPr>
              <a:t> 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328295" indent="-170180" defTabSz="859536">
              <a:spcBef>
                <a:spcPts val="1800"/>
              </a:spcBef>
              <a:defRPr sz="2256">
                <a:solidFill>
                  <a:srgbClr val="000000"/>
                </a:solidFill>
              </a:defRPr>
            </a:pPr>
            <a:r>
              <a:rPr sz="2250" dirty="0"/>
              <a:t> </a:t>
            </a:r>
            <a:r>
              <a:rPr sz="2250">
                <a:solidFill>
                  <a:srgbClr val="595959"/>
                </a:solidFill>
              </a:rPr>
              <a:t>Read and analyze the </a:t>
            </a:r>
            <a:r>
              <a:rPr lang="en-US" sz="2250"/>
              <a:t>exhibits</a:t>
            </a:r>
            <a:r>
              <a:rPr sz="2250">
                <a:solidFill>
                  <a:srgbClr val="595959"/>
                </a:solidFill>
              </a:rPr>
              <a:t> provided</a:t>
            </a:r>
            <a:r>
              <a:rPr lang="en-US" sz="2250"/>
              <a:t>, </a:t>
            </a:r>
            <a:r>
              <a:rPr sz="2250">
                <a:solidFill>
                  <a:srgbClr val="595959"/>
                </a:solidFill>
              </a:rPr>
              <a:t>noting key words</a:t>
            </a:r>
            <a:endParaRPr lang="en-US" sz="2250"/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t> Draw from your notes on the case study material </a:t>
            </a: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 Respond to each part of the prompt: </a:t>
            </a:r>
            <a:r>
              <a:rPr lang="en-US" sz="2250" b="1"/>
              <a:t>identify, describe, </a:t>
            </a:r>
            <a:r>
              <a:rPr lang="en-US" sz="2250"/>
              <a:t>and </a:t>
            </a:r>
            <a:r>
              <a:rPr lang="en-US" sz="2250" b="1"/>
              <a:t>explain</a:t>
            </a:r>
            <a:r>
              <a:rPr lang="en-US" sz="2250" dirty="0"/>
              <a:t> </a:t>
            </a: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 Give evidence from the case materials 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Effective Reading Strategies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</a:pPr>
            <a:r>
              <a:t> Identify key points and clues for answering the questions</a:t>
            </a:r>
            <a:endParaRPr>
              <a:solidFill>
                <a:srgbClr val="000000"/>
              </a:solidFill>
            </a:endParaRPr>
          </a:p>
          <a:p>
            <a:pPr>
              <a:buFont typeface="Arial"/>
            </a:pPr>
            <a:r>
              <a:t> Think about  evidence relevant to the prompt </a:t>
            </a:r>
            <a:endParaRPr>
              <a:solidFill>
                <a:srgbClr val="000000"/>
              </a:solidFill>
            </a:endParaRPr>
          </a:p>
          <a:p>
            <a:pPr>
              <a:buFont typeface="Arial"/>
            </a:pPr>
            <a:r>
              <a:t> Make notes about your thoughts as you're reading</a:t>
            </a:r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E9AF-B59E-43E8-8445-1BB47070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401E3-84EC-4607-85AB-42E537042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91424" tIns="91424" rIns="91424" bIns="91424" anchor="t">
            <a:normAutofit/>
          </a:bodyPr>
          <a:lstStyle/>
          <a:p>
            <a:r>
              <a:rPr lang="en-US"/>
              <a:t>Read questions six through ten on your handout. Then read each exhibit, underlining information or data relevant to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202435168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Effective Writing Strategies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>
              <a:defRPr sz="2000"/>
            </a:pPr>
            <a:r>
              <a:t> Organize your thoughts before you write</a:t>
            </a:r>
          </a:p>
          <a:p>
            <a:pPr>
              <a:defRPr sz="2000"/>
            </a:pPr>
            <a:r>
              <a:t> Use the elements of the prompt to shape your outline</a:t>
            </a:r>
            <a:r>
              <a:rPr lang="en-US"/>
              <a:t> (identity, describe, explain)</a:t>
            </a:r>
          </a:p>
          <a:p>
            <a:pPr>
              <a:defRPr sz="2000"/>
            </a:pPr>
            <a:r>
              <a:t> Get to your point quickly</a:t>
            </a:r>
            <a:r>
              <a:rPr lang="en-US"/>
              <a:t> (no fluffy introductions)</a:t>
            </a:r>
            <a:endParaRPr/>
          </a:p>
          <a:p>
            <a:pPr>
              <a:defRPr sz="2000"/>
            </a:pPr>
            <a:r>
              <a:t> Allow yourself time to review </a:t>
            </a:r>
            <a:r>
              <a:rPr lang="en-US"/>
              <a:t>and re-read </a:t>
            </a:r>
            <a:r>
              <a:t>what you've written</a:t>
            </a: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Homework for Workshop 2</a:t>
            </a:r>
            <a:endParaRPr dirty="0"/>
          </a:p>
        </p:txBody>
      </p:sp>
      <p:sp>
        <p:nvSpPr>
          <p:cNvPr id="194" name="Shape 194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8725"/>
            <a:ext cx="9144000" cy="231369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Sample Response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pic>
        <p:nvPicPr>
          <p:cNvPr id="199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475" y="1600200"/>
            <a:ext cx="8307003" cy="3662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409700"/>
            <a:ext cx="8394700" cy="40386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Workshop 2</a:t>
            </a:r>
            <a:endParaRPr lang="en-US" dirty="0"/>
          </a:p>
        </p:txBody>
      </p:sp>
      <p:sp>
        <p:nvSpPr>
          <p:cNvPr id="226" name="Shape 226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685800" lvl="1" indent="-189230">
              <a:spcBef>
                <a:spcPts val="600"/>
              </a:spcBef>
              <a:buSzTx/>
              <a:buChar char="•"/>
            </a:pPr>
            <a:r>
              <a:rPr lang="en-US" dirty="0"/>
              <a:t>November 15, 2018: 1-2PM</a:t>
            </a:r>
          </a:p>
          <a:p>
            <a:pPr marL="342900" lvl="1" indent="-188595">
              <a:spcBef>
                <a:spcPts val="600"/>
              </a:spcBef>
              <a:buClr>
                <a:srgbClr val="205C77"/>
              </a:buClr>
              <a:buChar char="•"/>
              <a:defRPr sz="2200"/>
            </a:pPr>
            <a:endParaRPr dirty="0"/>
          </a:p>
          <a:p>
            <a:pPr marL="0" lvl="1" indent="153670">
              <a:spcBef>
                <a:spcPts val="600"/>
              </a:spcBef>
              <a:buSzTx/>
              <a:buNone/>
              <a:defRPr sz="2200"/>
            </a:pPr>
            <a:r>
              <a:rPr dirty="0"/>
              <a:t>Our Website: </a:t>
            </a:r>
            <a:r>
              <a:rPr dirty="0">
                <a:hlinkClick r:id="rId2"/>
              </a:rPr>
              <a:t>openlab.citytech.cuny.edu/writingacrossthecurriculum</a:t>
            </a:r>
            <a:r>
              <a:rPr dirty="0"/>
              <a:t>/</a:t>
            </a:r>
          </a:p>
        </p:txBody>
      </p:sp>
      <p:sp>
        <p:nvSpPr>
          <p:cNvPr id="227" name="Shape 227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dirty="0"/>
              <a:t>What is the EAS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181610" indent="-13970">
              <a:buSzTx/>
              <a:buNone/>
            </a:pPr>
            <a:r>
              <a:rPr dirty="0"/>
              <a:t> </a:t>
            </a:r>
            <a:r>
              <a:rPr lang="en-US" dirty="0"/>
              <a:t> </a:t>
            </a:r>
            <a:endParaRPr>
              <a:solidFill>
                <a:srgbClr val="000000"/>
              </a:solidFill>
            </a:endParaRPr>
          </a:p>
          <a:p>
            <a:pPr marL="181610" indent="-13970">
              <a:buSzTx/>
              <a:buNone/>
            </a:pPr>
            <a:r>
              <a:rPr dirty="0"/>
              <a:t>The Educating All Students (EAS) Test measures professional and pedagogical knowledge and skills necessary to effectively teach all students in New York State public schools.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t>What to Expect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549275" y="1600199"/>
            <a:ext cx="8042275" cy="5114675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1800" b="1">
                <a:solidFill>
                  <a:srgbClr val="3F3F3F"/>
                </a:solidFill>
              </a:defRPr>
            </a:pPr>
            <a:r>
              <a:rPr sz="2000" dirty="0"/>
              <a:t>   </a:t>
            </a:r>
            <a:r>
              <a:rPr sz="2000" u="sng" dirty="0"/>
              <a:t>Format</a:t>
            </a:r>
            <a:endParaRPr lang="en-US" sz="2000" u="sng" dirty="0"/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  40 selected-response (multiple choice) items</a:t>
            </a:r>
            <a:r>
              <a:rPr lang="en-US" sz="2000" dirty="0"/>
              <a:t> </a:t>
            </a:r>
            <a:endParaRPr sz="2000" dirty="0"/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  3 constructed-response (short answer)</a:t>
            </a:r>
            <a:r>
              <a:rPr lang="en-US" sz="2000" dirty="0"/>
              <a:t> -- </a:t>
            </a:r>
            <a:r>
              <a:rPr sz="2000" dirty="0"/>
              <a:t>"Exhibits" to use to answer the questions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 sz="2000" dirty="0"/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  Computer-based    </a:t>
            </a:r>
          </a:p>
          <a:p>
            <a:pPr marL="0" indent="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 sz="2000" dirty="0"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rPr sz="2000" dirty="0"/>
              <a:t>Time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2 hours 15 minutes (135 minutes)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 sz="2000" dirty="0"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rPr sz="2000" dirty="0"/>
              <a:t>Test Dates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By appointment year-round, Monday through Saturday 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endParaRPr sz="2000" dirty="0"/>
          </a:p>
          <a:p>
            <a:pPr marL="181610" indent="-13970">
              <a:spcBef>
                <a:spcPts val="0"/>
              </a:spcBef>
              <a:buSzTx/>
              <a:buNone/>
              <a:defRPr sz="1800" b="1" u="sng">
                <a:solidFill>
                  <a:srgbClr val="3F3F3F"/>
                </a:solidFill>
              </a:defRPr>
            </a:pPr>
            <a:r>
              <a:rPr sz="2000" dirty="0"/>
              <a:t>Passing Score</a:t>
            </a:r>
          </a:p>
          <a:p>
            <a:pPr marL="181610" indent="-13970">
              <a:spcBef>
                <a:spcPts val="0"/>
              </a:spcBef>
              <a:buSzTx/>
              <a:buNone/>
              <a:defRPr sz="1800">
                <a:solidFill>
                  <a:srgbClr val="3F3F3F"/>
                </a:solidFill>
              </a:defRPr>
            </a:pPr>
            <a:r>
              <a:rPr sz="2000" dirty="0"/>
              <a:t>520 (on a 400-600 scale)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t>Question Types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685800" y="1381125"/>
            <a:ext cx="8042276" cy="4343400"/>
          </a:xfrm>
          <a:prstGeom prst="rect">
            <a:avLst/>
          </a:prstGeom>
        </p:spPr>
        <p:txBody>
          <a:bodyPr lIns="45699" tIns="45699" rIns="45699" bIns="45699" anchor="t">
            <a:normAutofit/>
          </a:bodyPr>
          <a:lstStyle/>
          <a:p>
            <a:pPr marL="332105" indent="-332105" defTabSz="886968">
              <a:spcBef>
                <a:spcPts val="0"/>
              </a:spcBef>
              <a:buFont typeface="Arial"/>
              <a:defRPr sz="2134">
                <a:solidFill>
                  <a:srgbClr val="000000"/>
                </a:solidFill>
              </a:defRPr>
            </a:pPr>
            <a:endParaRPr lang="en-US"/>
          </a:p>
          <a:p>
            <a:pPr marL="0" indent="0" defTabSz="886968">
              <a:spcBef>
                <a:spcPts val="0"/>
              </a:spcBef>
              <a:buSzTx/>
              <a:buNone/>
              <a:defRPr sz="2134">
                <a:solidFill>
                  <a:srgbClr val="000000"/>
                </a:solidFill>
              </a:defRPr>
            </a:pPr>
            <a:endParaRPr/>
          </a:p>
          <a:p>
            <a:pPr marL="332105" indent="-332105" defTabSz="886968">
              <a:spcBef>
                <a:spcPts val="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rPr sz="2100" dirty="0"/>
              <a:t>3 "exhibits": a set of two short opinion pieces and a visual representation of data related to the same topic (think of an exhibit as a case study</a:t>
            </a:r>
            <a:r>
              <a:rPr lang="en-US" sz="2100" dirty="0"/>
              <a:t>)</a:t>
            </a:r>
            <a:endParaRPr sz="2100" dirty="0"/>
          </a:p>
          <a:p>
            <a:pPr marL="332105" indent="-332105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rPr sz="2100" dirty="0"/>
              <a:t>Each question asks you to refer to one or more exhibits to answer the question</a:t>
            </a:r>
            <a:r>
              <a:rPr lang="en-US" sz="2100" dirty="0"/>
              <a:t>.</a:t>
            </a:r>
            <a:endParaRPr sz="2100" dirty="0"/>
          </a:p>
          <a:p>
            <a:pPr marL="332105" indent="-332105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r>
              <a:rPr sz="2100" dirty="0"/>
              <a:t>All sets of exhibits have selected-response questions, and 3 sets of exhibits have constructed-response questions</a:t>
            </a:r>
            <a:r>
              <a:rPr lang="en-US" sz="2100" dirty="0"/>
              <a:t>.</a:t>
            </a:r>
            <a:endParaRPr sz="2100" dirty="0"/>
          </a:p>
          <a:p>
            <a:pPr marL="332105" indent="-332105" defTabSz="886968">
              <a:spcBef>
                <a:spcPts val="1900"/>
              </a:spcBef>
              <a:buFont typeface="Arial"/>
              <a:defRPr sz="2134">
                <a:solidFill>
                  <a:srgbClr val="000000"/>
                </a:solidFill>
              </a:defRPr>
            </a:pPr>
            <a:endParaRPr sz="2100" dirty="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t>EAS Competencies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167640" indent="0">
              <a:buNone/>
            </a:pPr>
            <a:r>
              <a:rPr lang="en-US" dirty="0"/>
              <a:t>Five competencies (subject areas) will be assessed:</a:t>
            </a:r>
          </a:p>
          <a:p>
            <a:r>
              <a:rPr dirty="0"/>
              <a:t>Diverse Student Populations </a:t>
            </a:r>
          </a:p>
          <a:p>
            <a:r>
              <a:rPr dirty="0"/>
              <a:t> English Language Learners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Students with Disabilities and Other Special Learning Needs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Teacher Responsibilities</a:t>
            </a:r>
            <a:endParaRPr dirty="0">
              <a:solidFill>
                <a:srgbClr val="000000"/>
              </a:solidFill>
            </a:endParaRPr>
          </a:p>
          <a:p>
            <a:r>
              <a:rPr dirty="0"/>
              <a:t> School-Home Relationships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552239" y="504824"/>
            <a:ext cx="8042276" cy="898844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400"/>
            </a:lvl1pPr>
          </a:lstStyle>
          <a:p>
            <a:r>
              <a:rPr dirty="0"/>
              <a:t>How </a:t>
            </a:r>
            <a:r>
              <a:rPr lang="en-US" dirty="0"/>
              <a:t>You Will</a:t>
            </a:r>
            <a:r>
              <a:rPr dirty="0"/>
              <a:t> Be Evaluated</a:t>
            </a:r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839158" y="1401762"/>
            <a:ext cx="7196768" cy="2968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selected-response items count for 70% of the total test score and the constructed-response </a:t>
            </a:r>
            <a:r>
              <a:rPr sz="2200"/>
              <a:t>items</a:t>
            </a:r>
            <a:r>
              <a:t> count for 30% of the total test score.</a:t>
            </a:r>
            <a:r>
              <a:rPr>
                <a:solidFill>
                  <a:srgbClr val="7F7F7F"/>
                </a:solidFill>
              </a:rPr>
              <a:t> </a:t>
            </a:r>
          </a:p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>
              <a:solidFill>
                <a:srgbClr val="7F7F7F"/>
              </a:solidFill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>
              <a:defRPr sz="16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9787DB6-4679-46D3-8DFD-F7278F5D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027" y="2942859"/>
            <a:ext cx="6996752" cy="362221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549275" y="-219773"/>
            <a:ext cx="8042276" cy="1336957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en-US" dirty="0"/>
              <a:t>Strategy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152871" y="1343024"/>
            <a:ext cx="6827409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spAutoFit/>
          </a:bodyPr>
          <a:lstStyle/>
          <a:p>
            <a:pPr algn="ctr"/>
            <a:endParaRPr/>
          </a:p>
          <a:p>
            <a:pPr algn="ctr"/>
            <a:endParaRPr/>
          </a:p>
          <a:p>
            <a:pPr>
              <a:defRPr sz="24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You can determine how much time you spend on each question.</a:t>
            </a:r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  <a:p>
            <a:pPr>
              <a:defRPr sz="240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The test suggests that you spend 10 minutes on </a:t>
            </a:r>
            <a:r>
              <a:rPr u="sng"/>
              <a:t>each</a:t>
            </a:r>
            <a:r>
              <a:rPr dirty="0"/>
              <a:t> </a:t>
            </a:r>
            <a:r>
              <a:t>constructed-response item and up to 105 minutes on </a:t>
            </a:r>
            <a:r>
              <a:rPr u="sng"/>
              <a:t>all of</a:t>
            </a:r>
            <a:r>
              <a:t> the selected-response items.</a:t>
            </a:r>
          </a:p>
          <a:p>
            <a:pPr>
              <a:defRPr sz="2400"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Selected Responses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(Multiple Choice)</a:t>
            </a:r>
            <a:endParaRPr dirty="0"/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/>
          <a:lstStyle/>
          <a:p>
            <a:pPr marL="0" indent="167639">
              <a:buSzTx/>
              <a:buNone/>
            </a:pPr>
            <a:endParaRPr/>
          </a:p>
          <a:p>
            <a:pPr>
              <a:buFont typeface="Arial"/>
              <a:defRPr sz="2200">
                <a:solidFill>
                  <a:srgbClr val="000000"/>
                </a:solidFill>
              </a:defRPr>
            </a:pPr>
            <a:r>
              <a:t> </a:t>
            </a:r>
            <a:r>
              <a:rPr>
                <a:solidFill>
                  <a:srgbClr val="595959"/>
                </a:solidFill>
              </a:rPr>
              <a:t>Each selected-response question in this test is presented with four answer choices. </a:t>
            </a:r>
          </a:p>
          <a:p>
            <a:pPr>
              <a:buFont typeface="Arial"/>
              <a:defRPr sz="2200"/>
            </a:pPr>
            <a:r>
              <a:t> Read each question and answer choice carefully and select the ONE best answer. </a:t>
            </a:r>
          </a:p>
          <a:p>
            <a:pPr>
              <a:buFont typeface="Arial"/>
              <a:defRPr sz="2200"/>
            </a:pPr>
            <a:r>
              <a:t> You should answer all questions. </a:t>
            </a:r>
          </a:p>
          <a:p>
            <a:pPr>
              <a:buFont typeface="Arial"/>
              <a:defRPr sz="2200"/>
            </a:pPr>
            <a:r>
              <a:t> Even if you are unsure of an answer, it is better to guess than not to answer a question at all.</a:t>
            </a:r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Multiple Choice Strategies 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>
              <a:defRPr sz="2200"/>
            </a:pPr>
            <a:r>
              <a:rPr dirty="0"/>
              <a:t> Read the </a:t>
            </a:r>
            <a:r>
              <a:rPr b="1" i="1" dirty="0"/>
              <a:t>question</a:t>
            </a:r>
            <a:r>
              <a:rPr b="1" dirty="0"/>
              <a:t> and </a:t>
            </a:r>
            <a:r>
              <a:rPr b="1" i="1" dirty="0"/>
              <a:t>choices </a:t>
            </a:r>
            <a:r>
              <a:rPr dirty="0"/>
              <a:t>before reading the exhibit </a:t>
            </a:r>
            <a:r>
              <a:t>material </a:t>
            </a:r>
            <a:endParaRPr lang="en-US"/>
          </a:p>
          <a:p>
            <a:pPr>
              <a:defRPr sz="2200"/>
            </a:pPr>
            <a:r>
              <a:t>Note key words and phrases before reading remaining </a:t>
            </a:r>
            <a:r>
              <a:rPr dirty="0"/>
              <a:t>materials</a:t>
            </a:r>
            <a:endParaRPr lang="en-US"/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8275859" y="6139479"/>
            <a:ext cx="612647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339</Words>
  <Application>Microsoft Office PowerPoint</Application>
  <PresentationFormat>On-screen Show (4:3)</PresentationFormat>
  <Paragraphs>117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44</vt:lpstr>
      <vt:lpstr>Arial</vt:lpstr>
      <vt:lpstr>Calibri</vt:lpstr>
      <vt:lpstr>Helvetica</vt:lpstr>
      <vt:lpstr>Source Sans Pro</vt:lpstr>
      <vt:lpstr>Breeze</vt:lpstr>
      <vt:lpstr>Reading &amp; Writing to Succeed on the EAS </vt:lpstr>
      <vt:lpstr>What is the EAS?</vt:lpstr>
      <vt:lpstr>What to Expect</vt:lpstr>
      <vt:lpstr>Question Types</vt:lpstr>
      <vt:lpstr>EAS Competencies</vt:lpstr>
      <vt:lpstr>How You Will Be Evaluated</vt:lpstr>
      <vt:lpstr>Strategy</vt:lpstr>
      <vt:lpstr>Selected Responses (Multiple Choice)</vt:lpstr>
      <vt:lpstr>Multiple Choice Strategies </vt:lpstr>
      <vt:lpstr>Constructed Responses (Short Answers)</vt:lpstr>
      <vt:lpstr>Scoring Guide for Constructed Responses</vt:lpstr>
      <vt:lpstr>Constructed Responses Strategies </vt:lpstr>
      <vt:lpstr>Effective Reading Strategies</vt:lpstr>
      <vt:lpstr>Reading Activity</vt:lpstr>
      <vt:lpstr>Effective Writing Strategies</vt:lpstr>
      <vt:lpstr>Homework for Workshop 2</vt:lpstr>
      <vt:lpstr>Sample Response</vt:lpstr>
      <vt:lpstr>Workshop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&amp; Writing to Succeed on the EAS</dc:title>
  <dc:creator>Soo_Hoo, Anna</dc:creator>
  <cp:lastModifiedBy>Soo_Hoo, Anna</cp:lastModifiedBy>
  <cp:revision>279</cp:revision>
  <dcterms:modified xsi:type="dcterms:W3CDTF">2018-10-26T00:22:17Z</dcterms:modified>
</cp:coreProperties>
</file>