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9"/>
  </p:notesMasterIdLst>
  <p:sldIdLst>
    <p:sldId id="256" r:id="rId2"/>
    <p:sldId id="257" r:id="rId3"/>
    <p:sldId id="258" r:id="rId4"/>
    <p:sldId id="259" r:id="rId5"/>
    <p:sldId id="260" r:id="rId6"/>
    <p:sldId id="261" r:id="rId7"/>
    <p:sldId id="275" r:id="rId8"/>
    <p:sldId id="274" r:id="rId9"/>
    <p:sldId id="263" r:id="rId10"/>
    <p:sldId id="264" r:id="rId11"/>
    <p:sldId id="266" r:id="rId12"/>
    <p:sldId id="267" r:id="rId13"/>
    <p:sldId id="268" r:id="rId14"/>
    <p:sldId id="269" r:id="rId15"/>
    <p:sldId id="273" r:id="rId16"/>
    <p:sldId id="270" r:id="rId17"/>
    <p:sldId id="272" r:id="rId18"/>
  </p:sldIdLst>
  <p:sldSz cx="9144000" cy="6858000" type="screen4x3"/>
  <p:notesSz cx="6858000" cy="9296400"/>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ew Flemin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15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8CACD-B225-2485-7832-D3BCDB159B2A}" v="2" dt="2018-10-11T16:40:16.753"/>
    <p1510:client id="{F56F2ED5-25DC-4284-7772-5CEF54CD681E}" v="1" dt="2018-10-12T00:47:07.515"/>
  </p1510:revLst>
</p1510:revInfo>
</file>

<file path=ppt/tableStyles.xml><?xml version="1.0" encoding="utf-8"?>
<a:tblStyleLst xmlns:a="http://schemas.openxmlformats.org/drawingml/2006/main" def="{461B289C-3C4F-4333-A41B-8188FE21547D}">
  <a:tblStyle styleId="{461B289C-3C4F-4333-A41B-8188FE21547D}"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71" autoAdjust="0"/>
  </p:normalViewPr>
  <p:slideViewPr>
    <p:cSldViewPr snapToGrid="0" snapToObjects="1">
      <p:cViewPr varScale="1">
        <p:scale>
          <a:sx n="95" d="100"/>
          <a:sy n="95" d="100"/>
        </p:scale>
        <p:origin x="576"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4-19T14:07:15.822" idx="2">
    <p:pos x="6000" y="0"/>
    <p:text>5-10 minutes? Follow up?</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4-19T14:07:15.824" idx="1">
    <p:pos x="6000" y="0"/>
    <p:text>Lack of parallel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15789"/>
            <a:ext cx="548639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297179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574843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50" name="Shape 150"/>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615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Scan</a:t>
            </a:r>
            <a:r>
              <a:rPr lang="en-US" baseline="0" dirty="0"/>
              <a:t> for the citation (try not to read the quote). What information does a citation seem to have in it? What’s the difference between an in-text citation and the Works Cited citation? </a:t>
            </a:r>
            <a:endParaRPr lang="en-US" dirty="0"/>
          </a:p>
        </p:txBody>
      </p:sp>
      <p:sp>
        <p:nvSpPr>
          <p:cNvPr id="226" name="Shape 226"/>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37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423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Jane</a:t>
            </a:r>
          </a:p>
        </p:txBody>
      </p:sp>
      <p:sp>
        <p:nvSpPr>
          <p:cNvPr id="240" name="Shape 240"/>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140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046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dirty="0"/>
          </a:p>
        </p:txBody>
      </p:sp>
      <p:sp>
        <p:nvSpPr>
          <p:cNvPr id="260" name="Shape 26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21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dirty="0"/>
              <a:t>Luca</a:t>
            </a:r>
          </a:p>
        </p:txBody>
      </p:sp>
      <p:sp>
        <p:nvSpPr>
          <p:cNvPr id="157" name="Shape 157"/>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073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As you enter the</a:t>
            </a:r>
            <a:r>
              <a:rPr lang="en-US" baseline="0" dirty="0"/>
              <a:t> academic community these are some of the challenges / contradictions you might face</a:t>
            </a:r>
            <a:endParaRPr lang="en-US" dirty="0"/>
          </a:p>
        </p:txBody>
      </p:sp>
      <p:sp>
        <p:nvSpPr>
          <p:cNvPr id="164" name="Shape 16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243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10 minutes. Small</a:t>
            </a:r>
            <a:r>
              <a:rPr lang="en-US" baseline="0" dirty="0"/>
              <a:t> groups. Ask them which questions they disagreed on most or were the most difficult to answer. If time, which were the easiest and why? </a:t>
            </a:r>
            <a:endParaRPr lang="en-US" dirty="0"/>
          </a:p>
        </p:txBody>
      </p:sp>
      <p:sp>
        <p:nvSpPr>
          <p:cNvPr id="171" name="Shape 171"/>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68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Jane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General</a:t>
            </a:r>
            <a:r>
              <a:rPr lang="en-US" sz="1200" b="0" i="0" u="none" strike="noStrike" cap="none" baseline="0" dirty="0">
                <a:solidFill>
                  <a:schemeClr val="dk1"/>
                </a:solidFill>
                <a:latin typeface="Calibri"/>
                <a:ea typeface="Calibri"/>
                <a:cs typeface="Calibri"/>
                <a:sym typeface="Calibri"/>
              </a:rPr>
              <a:t> themes from the quiz: the difference between discussion and writing.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Aim to be comfortable with using quotations, research, and experts – if you’re not the expert, you will rely on these things, but you need to respond / engage / work with these experts as if it were a discussion. Have the experts stand behind you, but point them out to your audience. These citations are there to strengthen *your* argument.</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purpose of discussion/conversation/collaboration is to generate/change/refine ideas, but the product you turn in should be a reflection of you. In some disciplines it might feel like you have no room for voice, but even just arranging data and presenting conclusions or paraphrasing is an act of authorship. </a:t>
            </a:r>
            <a:endParaRPr lang="en-US" sz="1200" b="0" i="0" u="none" strike="noStrike" cap="none"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638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84" name="Shape 18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94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198" name="Shape 198"/>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19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rgbClr val="000000"/>
                </a:solidFill>
                <a:latin typeface="Arial"/>
                <a:ea typeface="Arial"/>
                <a:cs typeface="Arial"/>
                <a:sym typeface="Arial"/>
              </a:rPr>
              <a:t>5 minutes. Individually</a:t>
            </a:r>
            <a:r>
              <a:rPr lang="en-US" sz="1000" baseline="0" dirty="0">
                <a:solidFill>
                  <a:srgbClr val="000000"/>
                </a:solidFill>
                <a:latin typeface="Arial"/>
                <a:ea typeface="Arial"/>
                <a:cs typeface="Arial"/>
                <a:sym typeface="Arial"/>
              </a:rPr>
              <a:t> on their own paper/computer. Paraphrase this in one sentence. Ask if anyone wants to read their sentence. After: What information did you choose to highlight or what did you extract? Did it change based on your imagined argument/purpose? </a:t>
            </a:r>
            <a:endParaRPr lang="en-US" sz="1000" dirty="0">
              <a:solidFill>
                <a:srgbClr val="000000"/>
              </a:solidFill>
              <a:latin typeface="Arial"/>
              <a:ea typeface="Arial"/>
              <a:cs typeface="Arial"/>
              <a:sym typeface="Arial"/>
            </a:endParaRPr>
          </a:p>
        </p:txBody>
      </p:sp>
      <p:sp>
        <p:nvSpPr>
          <p:cNvPr id="205" name="Shape 205"/>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1071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dirty="0">
                <a:solidFill>
                  <a:schemeClr val="lt1"/>
                </a:solidFill>
                <a:latin typeface="Questrial"/>
                <a:ea typeface="Questrial"/>
                <a:cs typeface="Questrial"/>
                <a:sym typeface="Questrial"/>
              </a:rPr>
              <a:t>Luca</a:t>
            </a:r>
          </a:p>
          <a:p>
            <a:pPr marL="0" marR="0" lvl="0" indent="0" algn="l" rtl="0">
              <a:spcBef>
                <a:spcPts val="0"/>
              </a:spcBef>
              <a:buSzPct val="25000"/>
              <a:buNone/>
            </a:pPr>
            <a:r>
              <a:rPr lang="en-US" sz="2000" dirty="0">
                <a:solidFill>
                  <a:schemeClr val="lt1"/>
                </a:solidFill>
                <a:latin typeface="Questrial"/>
                <a:ea typeface="Questrial"/>
                <a:cs typeface="Questrial"/>
                <a:sym typeface="Questrial"/>
              </a:rPr>
              <a:t>Check your syllabus</a:t>
            </a:r>
            <a:r>
              <a:rPr lang="en-US" sz="2000" baseline="0" dirty="0">
                <a:solidFill>
                  <a:schemeClr val="lt1"/>
                </a:solidFill>
                <a:latin typeface="Questrial"/>
                <a:ea typeface="Questrial"/>
                <a:cs typeface="Questrial"/>
                <a:sym typeface="Questrial"/>
              </a:rPr>
              <a:t> first! Try to avoid using works cited generators until you know how to do it on your own or what it should look like – if you do use one, you should be the final editor of every citation. Don’t trust the robots. </a:t>
            </a:r>
            <a:endParaRPr lang="en-US" sz="2000" dirty="0">
              <a:solidFill>
                <a:schemeClr val="lt1"/>
              </a:solidFill>
              <a:latin typeface="Questrial"/>
              <a:ea typeface="Questrial"/>
              <a:cs typeface="Questrial"/>
              <a:sym typeface="Questrial"/>
            </a:endParaRPr>
          </a:p>
        </p:txBody>
      </p:sp>
      <p:sp>
        <p:nvSpPr>
          <p:cNvPr id="219" name="Shape 219"/>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63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866441" y="1447800"/>
            <a:ext cx="6620967" cy="33295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7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3" name="Shape 23"/>
          <p:cNvSpPr txBox="1">
            <a:spLocks noGrp="1"/>
          </p:cNvSpPr>
          <p:nvPr>
            <p:ph type="subTitle" idx="1"/>
          </p:nvPr>
        </p:nvSpPr>
        <p:spPr>
          <a:xfrm>
            <a:off x="866441" y="4777380"/>
            <a:ext cx="6620967" cy="861420"/>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ctr"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ctr"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24" name="Shape 24"/>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5" name="Shape 25"/>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6" name="Shape 26"/>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66442" y="4800587"/>
            <a:ext cx="6620967" cy="566737"/>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24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0" name="Shape 80"/>
          <p:cNvSpPr>
            <a:spLocks noGrp="1"/>
          </p:cNvSpPr>
          <p:nvPr>
            <p:ph type="pic" idx="2"/>
          </p:nvPr>
        </p:nvSpPr>
        <p:spPr>
          <a:xfrm>
            <a:off x="866441" y="685800"/>
            <a:ext cx="6620967" cy="3640666"/>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81" name="Shape 81"/>
          <p:cNvSpPr txBox="1">
            <a:spLocks noGrp="1"/>
          </p:cNvSpPr>
          <p:nvPr>
            <p:ph type="body" idx="1"/>
          </p:nvPr>
        </p:nvSpPr>
        <p:spPr>
          <a:xfrm>
            <a:off x="866442" y="5367325"/>
            <a:ext cx="6620965"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82" name="Shape 82"/>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3" name="Shape 83"/>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4" name="Shape 84"/>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66441" y="1447800"/>
            <a:ext cx="6620967" cy="19811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8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7" name="Shape 87"/>
          <p:cNvSpPr txBox="1">
            <a:spLocks noGrp="1"/>
          </p:cNvSpPr>
          <p:nvPr>
            <p:ph type="body" idx="1"/>
          </p:nvPr>
        </p:nvSpPr>
        <p:spPr>
          <a:xfrm>
            <a:off x="866441" y="3657600"/>
            <a:ext cx="6620967" cy="2362200"/>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88" name="Shape 8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89" name="Shape 8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0" name="Shape 9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181408" y="1447800"/>
            <a:ext cx="6001049" cy="2323373"/>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8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3" name="Shape 93"/>
          <p:cNvSpPr txBox="1">
            <a:spLocks noGrp="1"/>
          </p:cNvSpPr>
          <p:nvPr>
            <p:ph type="body" idx="1"/>
          </p:nvPr>
        </p:nvSpPr>
        <p:spPr>
          <a:xfrm>
            <a:off x="1448176" y="3771173"/>
            <a:ext cx="5461158" cy="342174"/>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small">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94" name="Shape 94"/>
          <p:cNvSpPr txBox="1">
            <a:spLocks noGrp="1"/>
          </p:cNvSpPr>
          <p:nvPr>
            <p:ph type="body" idx="2"/>
          </p:nvPr>
        </p:nvSpPr>
        <p:spPr>
          <a:xfrm>
            <a:off x="866441" y="4350657"/>
            <a:ext cx="6620967" cy="1676399"/>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95" name="Shape 95"/>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6" name="Shape 96"/>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97" name="Shape 97"/>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
        <p:nvSpPr>
          <p:cNvPr id="98" name="Shape 98"/>
          <p:cNvSpPr txBox="1"/>
          <p:nvPr/>
        </p:nvSpPr>
        <p:spPr>
          <a:xfrm>
            <a:off x="673897" y="971253"/>
            <a:ext cx="601591"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u="none" strike="noStrike" cap="none">
                <a:solidFill>
                  <a:srgbClr val="86D1D8"/>
                </a:solidFill>
                <a:latin typeface="Arial"/>
                <a:ea typeface="Arial"/>
                <a:cs typeface="Arial"/>
                <a:sym typeface="Arial"/>
              </a:rPr>
              <a:t>“</a:t>
            </a:r>
          </a:p>
        </p:txBody>
      </p:sp>
      <p:sp>
        <p:nvSpPr>
          <p:cNvPr id="99" name="Shape 99"/>
          <p:cNvSpPr txBox="1"/>
          <p:nvPr/>
        </p:nvSpPr>
        <p:spPr>
          <a:xfrm>
            <a:off x="6999689" y="2613786"/>
            <a:ext cx="601591"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200" b="0" i="0" u="none" strike="noStrike" cap="none">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66441" y="3124200"/>
            <a:ext cx="6620969" cy="16531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0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2" name="Shape 102"/>
          <p:cNvSpPr txBox="1">
            <a:spLocks noGrp="1"/>
          </p:cNvSpPr>
          <p:nvPr>
            <p:ph type="body" idx="1"/>
          </p:nvPr>
        </p:nvSpPr>
        <p:spPr>
          <a:xfrm>
            <a:off x="866441" y="4777380"/>
            <a:ext cx="662096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103" name="Shape 103"/>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4" name="Shape 104"/>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05" name="Shape 105"/>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8" name="Shape 108"/>
          <p:cNvSpPr txBox="1">
            <a:spLocks noGrp="1"/>
          </p:cNvSpPr>
          <p:nvPr>
            <p:ph type="body" idx="1"/>
          </p:nvPr>
        </p:nvSpPr>
        <p:spPr>
          <a:xfrm>
            <a:off x="474833" y="1981200"/>
            <a:ext cx="2210724"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09" name="Shape 109"/>
          <p:cNvSpPr txBox="1">
            <a:spLocks noGrp="1"/>
          </p:cNvSpPr>
          <p:nvPr>
            <p:ph type="body" idx="2"/>
          </p:nvPr>
        </p:nvSpPr>
        <p:spPr>
          <a:xfrm>
            <a:off x="489475" y="2667000"/>
            <a:ext cx="2196084"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10" name="Shape 110"/>
          <p:cNvSpPr txBox="1">
            <a:spLocks noGrp="1"/>
          </p:cNvSpPr>
          <p:nvPr>
            <p:ph type="body" idx="3"/>
          </p:nvPr>
        </p:nvSpPr>
        <p:spPr>
          <a:xfrm>
            <a:off x="2913503" y="1981200"/>
            <a:ext cx="2202753"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11" name="Shape 111"/>
          <p:cNvSpPr txBox="1">
            <a:spLocks noGrp="1"/>
          </p:cNvSpPr>
          <p:nvPr>
            <p:ph type="body" idx="4"/>
          </p:nvPr>
        </p:nvSpPr>
        <p:spPr>
          <a:xfrm>
            <a:off x="2905585" y="2667000"/>
            <a:ext cx="2210670"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12" name="Shape 112"/>
          <p:cNvSpPr txBox="1">
            <a:spLocks noGrp="1"/>
          </p:cNvSpPr>
          <p:nvPr>
            <p:ph type="body" idx="5"/>
          </p:nvPr>
        </p:nvSpPr>
        <p:spPr>
          <a:xfrm>
            <a:off x="5344917" y="1981200"/>
            <a:ext cx="219965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13" name="Shape 113"/>
          <p:cNvSpPr txBox="1">
            <a:spLocks noGrp="1"/>
          </p:cNvSpPr>
          <p:nvPr>
            <p:ph type="body" idx="6"/>
          </p:nvPr>
        </p:nvSpPr>
        <p:spPr>
          <a:xfrm>
            <a:off x="5344917" y="2667000"/>
            <a:ext cx="2199657"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cxnSp>
        <p:nvCxnSpPr>
          <p:cNvPr id="114" name="Shape 114"/>
          <p:cNvCxnSpPr/>
          <p:nvPr/>
        </p:nvCxnSpPr>
        <p:spPr>
          <a:xfrm>
            <a:off x="2795333"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15" name="Shape 115"/>
          <p:cNvCxnSpPr/>
          <p:nvPr/>
        </p:nvCxnSpPr>
        <p:spPr>
          <a:xfrm>
            <a:off x="5223030"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16" name="Shape 116"/>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7" name="Shape 117"/>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18" name="Shape 118"/>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1" name="Shape 121"/>
          <p:cNvSpPr txBox="1">
            <a:spLocks noGrp="1"/>
          </p:cNvSpPr>
          <p:nvPr>
            <p:ph type="body" idx="1"/>
          </p:nvPr>
        </p:nvSpPr>
        <p:spPr>
          <a:xfrm>
            <a:off x="489475" y="4250948"/>
            <a:ext cx="220561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2" name="Shape 122"/>
          <p:cNvSpPr>
            <a:spLocks noGrp="1"/>
          </p:cNvSpPr>
          <p:nvPr>
            <p:ph type="pic" idx="2"/>
          </p:nvPr>
        </p:nvSpPr>
        <p:spPr>
          <a:xfrm>
            <a:off x="489475" y="2209800"/>
            <a:ext cx="2205611"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3" name="Shape 123"/>
          <p:cNvSpPr txBox="1">
            <a:spLocks noGrp="1"/>
          </p:cNvSpPr>
          <p:nvPr>
            <p:ph type="body" idx="3"/>
          </p:nvPr>
        </p:nvSpPr>
        <p:spPr>
          <a:xfrm>
            <a:off x="489475" y="4827212"/>
            <a:ext cx="2205611"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24" name="Shape 124"/>
          <p:cNvSpPr txBox="1">
            <a:spLocks noGrp="1"/>
          </p:cNvSpPr>
          <p:nvPr>
            <p:ph type="body" idx="4"/>
          </p:nvPr>
        </p:nvSpPr>
        <p:spPr>
          <a:xfrm>
            <a:off x="2917791" y="4250948"/>
            <a:ext cx="2198466"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5" name="Shape 125"/>
          <p:cNvSpPr>
            <a:spLocks noGrp="1"/>
          </p:cNvSpPr>
          <p:nvPr>
            <p:ph type="pic" idx="5"/>
          </p:nvPr>
        </p:nvSpPr>
        <p:spPr>
          <a:xfrm>
            <a:off x="2917791" y="2209800"/>
            <a:ext cx="2198466"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6" name="Shape 126"/>
          <p:cNvSpPr txBox="1">
            <a:spLocks noGrp="1"/>
          </p:cNvSpPr>
          <p:nvPr>
            <p:ph type="body" idx="6"/>
          </p:nvPr>
        </p:nvSpPr>
        <p:spPr>
          <a:xfrm>
            <a:off x="2916775" y="4827210"/>
            <a:ext cx="2201377"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127" name="Shape 127"/>
          <p:cNvSpPr txBox="1">
            <a:spLocks noGrp="1"/>
          </p:cNvSpPr>
          <p:nvPr>
            <p:ph type="body" idx="7"/>
          </p:nvPr>
        </p:nvSpPr>
        <p:spPr>
          <a:xfrm>
            <a:off x="5344917" y="4250948"/>
            <a:ext cx="219965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128" name="Shape 128"/>
          <p:cNvSpPr>
            <a:spLocks noGrp="1"/>
          </p:cNvSpPr>
          <p:nvPr>
            <p:ph type="pic" idx="8"/>
          </p:nvPr>
        </p:nvSpPr>
        <p:spPr>
          <a:xfrm>
            <a:off x="5344916" y="2209800"/>
            <a:ext cx="2199657" cy="1524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body" idx="9"/>
          </p:nvPr>
        </p:nvSpPr>
        <p:spPr>
          <a:xfrm>
            <a:off x="5344823" y="4827208"/>
            <a:ext cx="2202571"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cxnSp>
        <p:nvCxnSpPr>
          <p:cNvPr id="130" name="Shape 130"/>
          <p:cNvCxnSpPr/>
          <p:nvPr/>
        </p:nvCxnSpPr>
        <p:spPr>
          <a:xfrm>
            <a:off x="2795333"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31" name="Shape 131"/>
          <p:cNvCxnSpPr/>
          <p:nvPr/>
        </p:nvCxnSpPr>
        <p:spPr>
          <a:xfrm>
            <a:off x="5223030"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32" name="Shape 132"/>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3" name="Shape 133"/>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4" name="Shape 134"/>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7" name="Shape 137"/>
          <p:cNvSpPr txBox="1">
            <a:spLocks noGrp="1"/>
          </p:cNvSpPr>
          <p:nvPr>
            <p:ph type="body" idx="1"/>
          </p:nvPr>
        </p:nvSpPr>
        <p:spPr>
          <a:xfrm rot="5400000">
            <a:off x="2085786" y="794838"/>
            <a:ext cx="4195480" cy="6711653"/>
          </a:xfrm>
          <a:prstGeom prst="rect">
            <a:avLst/>
          </a:prstGeom>
          <a:noFill/>
          <a:ln>
            <a:noFill/>
          </a:ln>
        </p:spPr>
        <p:txBody>
          <a:bodyPr lIns="91425" tIns="91425" rIns="91425" bIns="91425" anchor="t"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38" name="Shape 13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39" name="Shape 13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0" name="Shape 14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3974116" y="2685879"/>
            <a:ext cx="5826124" cy="1314793"/>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3" name="Shape 143"/>
          <p:cNvSpPr txBox="1">
            <a:spLocks noGrp="1"/>
          </p:cNvSpPr>
          <p:nvPr>
            <p:ph type="body" idx="1"/>
          </p:nvPr>
        </p:nvSpPr>
        <p:spPr>
          <a:xfrm rot="5400000">
            <a:off x="532314" y="730365"/>
            <a:ext cx="5483134" cy="5568812"/>
          </a:xfrm>
          <a:prstGeom prst="rect">
            <a:avLst/>
          </a:prstGeom>
          <a:noFill/>
          <a:ln>
            <a:noFill/>
          </a:ln>
        </p:spPr>
        <p:txBody>
          <a:bodyPr lIns="91425" tIns="91425" rIns="91425" bIns="91425" anchor="t"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44" name="Shape 144"/>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5" name="Shape 145"/>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46" name="Shape 146"/>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9" name="Shape 29"/>
          <p:cNvSpPr txBox="1">
            <a:spLocks noGrp="1"/>
          </p:cNvSpPr>
          <p:nvPr>
            <p:ph type="body" idx="1"/>
          </p:nvPr>
        </p:nvSpPr>
        <p:spPr>
          <a:xfrm>
            <a:off x="827700" y="2052925"/>
            <a:ext cx="6711653" cy="4195480"/>
          </a:xfrm>
          <a:prstGeom prst="rect">
            <a:avLst/>
          </a:prstGeom>
          <a:noFill/>
          <a:ln>
            <a:noFill/>
          </a:ln>
        </p:spPr>
        <p:txBody>
          <a:bodyPr lIns="91425" tIns="91425" rIns="91425" bIns="91425" anchor="t"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30" name="Shape 30"/>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1" name="Shape 31"/>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2" name="Shape 32"/>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5" name="Shape 35"/>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6" name="Shape 36"/>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37" name="Shape 37"/>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66442" y="2861733"/>
            <a:ext cx="6620967" cy="191564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40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0" name="Shape 40"/>
          <p:cNvSpPr txBox="1">
            <a:spLocks noGrp="1"/>
          </p:cNvSpPr>
          <p:nvPr>
            <p:ph type="body" idx="1"/>
          </p:nvPr>
        </p:nvSpPr>
        <p:spPr>
          <a:xfrm>
            <a:off x="866441" y="4777380"/>
            <a:ext cx="662096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8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9pPr>
          </a:lstStyle>
          <a:p>
            <a:endParaRPr/>
          </a:p>
        </p:txBody>
      </p:sp>
      <p:sp>
        <p:nvSpPr>
          <p:cNvPr id="41" name="Shape 41"/>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2" name="Shape 42"/>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3" name="Shape 43"/>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6" name="Shape 46"/>
          <p:cNvSpPr txBox="1">
            <a:spLocks noGrp="1"/>
          </p:cNvSpPr>
          <p:nvPr>
            <p:ph type="body" idx="1"/>
          </p:nvPr>
        </p:nvSpPr>
        <p:spPr>
          <a:xfrm>
            <a:off x="827700" y="2060575"/>
            <a:ext cx="3298112" cy="4195763"/>
          </a:xfrm>
          <a:prstGeom prst="rect">
            <a:avLst/>
          </a:prstGeom>
          <a:noFill/>
          <a:ln>
            <a:noFill/>
          </a:ln>
        </p:spPr>
        <p:txBody>
          <a:bodyPr lIns="91425" tIns="91425" rIns="91425" bIns="91425" anchor="t" anchorCtr="0"/>
          <a:lstStyle>
            <a:lvl1pPr marL="342906" marR="0" lvl="0" indent="-251466"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62" marR="0" lvl="1" indent="-204482"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20" marR="0" lvl="2" indent="-15749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27" marR="0" lvl="3" indent="-16766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33" marR="0" lvl="4" indent="-167673"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14642" marR="0" lvl="5" indent="-167682"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49" marR="0" lvl="6" indent="-167688"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57" marR="0" lvl="7" indent="-16769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64" marR="0" lvl="8" indent="-167704"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47" name="Shape 47"/>
          <p:cNvSpPr txBox="1">
            <a:spLocks noGrp="1"/>
          </p:cNvSpPr>
          <p:nvPr>
            <p:ph type="body" idx="2"/>
          </p:nvPr>
        </p:nvSpPr>
        <p:spPr>
          <a:xfrm>
            <a:off x="4241975" y="2056092"/>
            <a:ext cx="3298115" cy="4200244"/>
          </a:xfrm>
          <a:prstGeom prst="rect">
            <a:avLst/>
          </a:prstGeom>
          <a:noFill/>
          <a:ln>
            <a:noFill/>
          </a:ln>
        </p:spPr>
        <p:txBody>
          <a:bodyPr lIns="91425" tIns="91425" rIns="91425" bIns="91425" anchor="t" anchorCtr="0"/>
          <a:lstStyle>
            <a:lvl1pPr marL="342906" marR="0" lvl="0" indent="-251466"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62" marR="0" lvl="1" indent="-204482"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20" marR="0" lvl="2" indent="-15749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27" marR="0" lvl="3" indent="-16766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33" marR="0" lvl="4" indent="-167673"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14642" marR="0" lvl="5" indent="-167682"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49" marR="0" lvl="6" indent="-167688"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57" marR="0" lvl="7" indent="-16769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64" marR="0" lvl="8" indent="-167704"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48" name="Shape 4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49" name="Shape 4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0" name="Shape 5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3" name="Shape 53"/>
          <p:cNvSpPr txBox="1">
            <a:spLocks noGrp="1"/>
          </p:cNvSpPr>
          <p:nvPr>
            <p:ph type="body" idx="1"/>
          </p:nvPr>
        </p:nvSpPr>
        <p:spPr>
          <a:xfrm>
            <a:off x="827700" y="1905000"/>
            <a:ext cx="3298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54" name="Shape 54"/>
          <p:cNvSpPr txBox="1">
            <a:spLocks noGrp="1"/>
          </p:cNvSpPr>
          <p:nvPr>
            <p:ph type="body" idx="2"/>
          </p:nvPr>
        </p:nvSpPr>
        <p:spPr>
          <a:xfrm>
            <a:off x="827700" y="2514600"/>
            <a:ext cx="3298112" cy="3741738"/>
          </a:xfrm>
          <a:prstGeom prst="rect">
            <a:avLst/>
          </a:prstGeom>
          <a:noFill/>
          <a:ln>
            <a:noFill/>
          </a:ln>
        </p:spPr>
        <p:txBody>
          <a:bodyPr lIns="91425" tIns="91425" rIns="91425" bIns="91425" anchor="t" anchorCtr="0"/>
          <a:lstStyle>
            <a:lvl1pPr marL="342906" marR="0" lvl="0" indent="-251466"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62" marR="0" lvl="1" indent="-204482"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20" marR="0" lvl="2" indent="-15749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27" marR="0" lvl="3" indent="-16766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33" marR="0" lvl="4" indent="-167673"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14642" marR="0" lvl="5" indent="-167682"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49" marR="0" lvl="6" indent="-167688"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57" marR="0" lvl="7" indent="-16769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64" marR="0" lvl="8" indent="-167704"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55" name="Shape 55"/>
          <p:cNvSpPr txBox="1">
            <a:spLocks noGrp="1"/>
          </p:cNvSpPr>
          <p:nvPr>
            <p:ph type="body" idx="3"/>
          </p:nvPr>
        </p:nvSpPr>
        <p:spPr>
          <a:xfrm>
            <a:off x="4241976" y="1905000"/>
            <a:ext cx="3298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None/>
              <a:defRPr sz="2400" b="0" i="0" u="none" strike="noStrike" cap="none">
                <a:solidFill>
                  <a:srgbClr val="86D1D8"/>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2000" b="1"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800" b="1"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1" i="0" u="none" strike="noStrike" cap="none">
                <a:solidFill>
                  <a:schemeClr val="lt1"/>
                </a:solidFill>
                <a:latin typeface="Questrial"/>
                <a:ea typeface="Questrial"/>
                <a:cs typeface="Questrial"/>
                <a:sym typeface="Questrial"/>
              </a:defRPr>
            </a:lvl9pPr>
          </a:lstStyle>
          <a:p>
            <a:endParaRPr/>
          </a:p>
        </p:txBody>
      </p:sp>
      <p:sp>
        <p:nvSpPr>
          <p:cNvPr id="56" name="Shape 56"/>
          <p:cNvSpPr txBox="1">
            <a:spLocks noGrp="1"/>
          </p:cNvSpPr>
          <p:nvPr>
            <p:ph type="body" idx="4"/>
          </p:nvPr>
        </p:nvSpPr>
        <p:spPr>
          <a:xfrm>
            <a:off x="4241976" y="2514600"/>
            <a:ext cx="3298112" cy="3741738"/>
          </a:xfrm>
          <a:prstGeom prst="rect">
            <a:avLst/>
          </a:prstGeom>
          <a:noFill/>
          <a:ln>
            <a:noFill/>
          </a:ln>
        </p:spPr>
        <p:txBody>
          <a:bodyPr lIns="91425" tIns="91425" rIns="91425" bIns="91425" anchor="t" anchorCtr="0"/>
          <a:lstStyle>
            <a:lvl1pPr marL="342906" marR="0" lvl="0" indent="-251466"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1pPr>
            <a:lvl2pPr marL="742962" marR="0" lvl="1" indent="-204482"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2pPr>
            <a:lvl3pPr marL="1143020" marR="0" lvl="2" indent="-157499"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3pPr>
            <a:lvl4pPr marL="1600227" marR="0" lvl="3" indent="-16766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4pPr>
            <a:lvl5pPr marL="2057433" marR="0" lvl="4" indent="-167673"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5pPr>
            <a:lvl6pPr marL="2514642" marR="0" lvl="5" indent="-167682"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6pPr>
            <a:lvl7pPr marL="2971849" marR="0" lvl="6" indent="-167688"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7pPr>
            <a:lvl8pPr marL="3429057" marR="0" lvl="7" indent="-167697"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8pPr>
            <a:lvl9pPr marL="3886264" marR="0" lvl="8" indent="-167704" algn="l" rtl="0">
              <a:spcBef>
                <a:spcPts val="1000"/>
              </a:spcBef>
              <a:spcAft>
                <a:spcPts val="0"/>
              </a:spcAft>
              <a:buClr>
                <a:srgbClr val="86D1D8"/>
              </a:buClr>
              <a:buSzPct val="80000"/>
              <a:buFont typeface="Noto Sans Symbols"/>
              <a:buChar char="●"/>
              <a:defRPr sz="1200" b="0" i="0" u="none" strike="noStrike" cap="none">
                <a:solidFill>
                  <a:schemeClr val="lt1"/>
                </a:solidFill>
                <a:latin typeface="Questrial"/>
                <a:ea typeface="Questrial"/>
                <a:cs typeface="Questrial"/>
                <a:sym typeface="Questrial"/>
              </a:defRPr>
            </a:lvl9pPr>
          </a:lstStyle>
          <a:p>
            <a:endParaRPr/>
          </a:p>
        </p:txBody>
      </p:sp>
      <p:sp>
        <p:nvSpPr>
          <p:cNvPr id="57" name="Shape 57"/>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8" name="Shape 58"/>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59" name="Shape 59"/>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2" name="Shape 62"/>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3" name="Shape 63"/>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66441" y="1447800"/>
            <a:ext cx="2551462" cy="14478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24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6" name="Shape 66"/>
          <p:cNvSpPr txBox="1">
            <a:spLocks noGrp="1"/>
          </p:cNvSpPr>
          <p:nvPr>
            <p:ph type="body" idx="1"/>
          </p:nvPr>
        </p:nvSpPr>
        <p:spPr>
          <a:xfrm>
            <a:off x="3589396" y="1447800"/>
            <a:ext cx="3898012" cy="4572000"/>
          </a:xfrm>
          <a:prstGeom prst="rect">
            <a:avLst/>
          </a:prstGeom>
          <a:noFill/>
          <a:ln>
            <a:noFill/>
          </a:ln>
        </p:spPr>
        <p:txBody>
          <a:bodyPr lIns="91425" tIns="91425" rIns="91425" bIns="91425" anchor="ctr"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67" name="Shape 67"/>
          <p:cNvSpPr txBox="1">
            <a:spLocks noGrp="1"/>
          </p:cNvSpPr>
          <p:nvPr>
            <p:ph type="body" idx="2"/>
          </p:nvPr>
        </p:nvSpPr>
        <p:spPr>
          <a:xfrm>
            <a:off x="866441" y="3129281"/>
            <a:ext cx="2551462" cy="289559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68" name="Shape 6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69" name="Shape 6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0" name="Shape 7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65655" y="1854191"/>
            <a:ext cx="3820674" cy="1574808"/>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Questrial"/>
              <a:buNone/>
              <a:defRPr sz="36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3" name="Shape 73"/>
          <p:cNvSpPr>
            <a:spLocks noGrp="1"/>
          </p:cNvSpPr>
          <p:nvPr>
            <p:ph type="pic" idx="2"/>
          </p:nvPr>
        </p:nvSpPr>
        <p:spPr>
          <a:xfrm>
            <a:off x="5213517" y="1143000"/>
            <a:ext cx="2400925" cy="4572000"/>
          </a:xfrm>
          <a:prstGeom prst="roundRect">
            <a:avLst>
              <a:gd name="adj" fmla="val 1858"/>
            </a:avLst>
          </a:prstGeom>
          <a:noFill/>
          <a:ln>
            <a:noFill/>
          </a:ln>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Questrial"/>
                <a:ea typeface="Questrial"/>
                <a:cs typeface="Questrial"/>
                <a:sym typeface="Questrial"/>
              </a:defRPr>
            </a:lvl9pPr>
          </a:lstStyle>
          <a:p>
            <a:endParaRPr/>
          </a:p>
        </p:txBody>
      </p:sp>
      <p:sp>
        <p:nvSpPr>
          <p:cNvPr id="74" name="Shape 74"/>
          <p:cNvSpPr txBox="1">
            <a:spLocks noGrp="1"/>
          </p:cNvSpPr>
          <p:nvPr>
            <p:ph type="body" idx="1"/>
          </p:nvPr>
        </p:nvSpPr>
        <p:spPr>
          <a:xfrm>
            <a:off x="866441" y="3657600"/>
            <a:ext cx="3814728" cy="13715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1400" b="0" i="0" u="none" strike="noStrike" cap="none">
                <a:solidFill>
                  <a:schemeClr val="lt1"/>
                </a:solidFill>
                <a:latin typeface="Questrial"/>
                <a:ea typeface="Questrial"/>
                <a:cs typeface="Questrial"/>
                <a:sym typeface="Questrial"/>
              </a:defRPr>
            </a:lvl1pPr>
            <a:lvl2pPr marL="457200" marR="0" lvl="1" indent="0" algn="l" rtl="0">
              <a:spcBef>
                <a:spcPts val="1000"/>
              </a:spcBef>
              <a:spcAft>
                <a:spcPts val="0"/>
              </a:spcAft>
              <a:buClr>
                <a:srgbClr val="86D1D8"/>
              </a:buClr>
              <a:buFont typeface="Noto Sans Symbols"/>
              <a:buNone/>
              <a:defRPr sz="1200" b="0" i="0" u="none" strike="noStrike" cap="none">
                <a:solidFill>
                  <a:schemeClr val="lt1"/>
                </a:solidFill>
                <a:latin typeface="Questrial"/>
                <a:ea typeface="Questrial"/>
                <a:cs typeface="Questrial"/>
                <a:sym typeface="Questrial"/>
              </a:defRPr>
            </a:lvl2pPr>
            <a:lvl3pPr marL="914400" marR="0" lvl="2" indent="0" algn="l" rtl="0">
              <a:spcBef>
                <a:spcPts val="1000"/>
              </a:spcBef>
              <a:spcAft>
                <a:spcPts val="0"/>
              </a:spcAft>
              <a:buClr>
                <a:srgbClr val="86D1D8"/>
              </a:buClr>
              <a:buFont typeface="Noto Sans Symbols"/>
              <a:buNone/>
              <a:defRPr sz="1000" b="0" i="0" u="none" strike="noStrike" cap="none">
                <a:solidFill>
                  <a:schemeClr val="lt1"/>
                </a:solidFill>
                <a:latin typeface="Questrial"/>
                <a:ea typeface="Questrial"/>
                <a:cs typeface="Questrial"/>
                <a:sym typeface="Questrial"/>
              </a:defRPr>
            </a:lvl3pPr>
            <a:lvl4pPr marL="1371600" marR="0" lvl="3"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4pPr>
            <a:lvl5pPr marL="1828800" marR="0" lvl="4"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5pPr>
            <a:lvl6pPr marL="2286000" marR="0" lvl="5"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6pPr>
            <a:lvl7pPr marL="2743200" marR="0" lvl="6"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7pPr>
            <a:lvl8pPr marL="3200400" marR="0" lvl="7"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8pPr>
            <a:lvl9pPr marL="3657600" marR="0" lvl="8" indent="0" algn="l" rtl="0">
              <a:spcBef>
                <a:spcPts val="1000"/>
              </a:spcBef>
              <a:spcAft>
                <a:spcPts val="0"/>
              </a:spcAft>
              <a:buClr>
                <a:srgbClr val="86D1D8"/>
              </a:buClr>
              <a:buFont typeface="Noto Sans Symbols"/>
              <a:buNone/>
              <a:defRPr sz="900" b="0" i="0" u="none" strike="noStrike" cap="none">
                <a:solidFill>
                  <a:schemeClr val="lt1"/>
                </a:solidFill>
                <a:latin typeface="Questrial"/>
                <a:ea typeface="Questrial"/>
                <a:cs typeface="Questrial"/>
                <a:sym typeface="Questrial"/>
              </a:defRPr>
            </a:lvl9pPr>
          </a:lstStyle>
          <a:p>
            <a:endParaRPr/>
          </a:p>
        </p:txBody>
      </p:sp>
      <p:sp>
        <p:nvSpPr>
          <p:cNvPr id="75" name="Shape 75"/>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6" name="Shape 76"/>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77" name="Shape 77"/>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629943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689832" y="-457200"/>
            <a:ext cx="1600199" cy="1600199"/>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6299432" y="6096000"/>
            <a:ext cx="990599" cy="990599"/>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153988" y="2667000"/>
            <a:ext cx="4190999" cy="4190999"/>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839787"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7745643" y="0"/>
            <a:ext cx="685799" cy="109945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4710" y="452718"/>
            <a:ext cx="7055379"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Questrial"/>
              <a:buNone/>
              <a:defRPr sz="4200" b="0" i="0" u="none" strike="noStrike" cap="none">
                <a:solidFill>
                  <a:schemeClr val="lt2"/>
                </a:solidFill>
                <a:latin typeface="Questrial"/>
                <a:ea typeface="Questrial"/>
                <a:cs typeface="Questrial"/>
                <a:sym typeface="Questrial"/>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7" name="Shape 17"/>
          <p:cNvSpPr txBox="1">
            <a:spLocks noGrp="1"/>
          </p:cNvSpPr>
          <p:nvPr>
            <p:ph type="body" idx="1"/>
          </p:nvPr>
        </p:nvSpPr>
        <p:spPr>
          <a:xfrm>
            <a:off x="827700" y="2052925"/>
            <a:ext cx="6711653" cy="4195480"/>
          </a:xfrm>
          <a:prstGeom prst="rect">
            <a:avLst/>
          </a:prstGeom>
          <a:noFill/>
          <a:ln>
            <a:noFill/>
          </a:ln>
        </p:spPr>
        <p:txBody>
          <a:bodyPr lIns="91425" tIns="91425" rIns="91425" bIns="91425" anchor="t" anchorCtr="0"/>
          <a:lstStyle>
            <a:lvl1pPr marL="342906" marR="0" lvl="0" indent="-241306" algn="l" rtl="0">
              <a:spcBef>
                <a:spcPts val="1000"/>
              </a:spcBef>
              <a:spcAft>
                <a:spcPts val="0"/>
              </a:spcAft>
              <a:buClr>
                <a:srgbClr val="86D1D8"/>
              </a:buClr>
              <a:buSzPct val="80000"/>
              <a:buFont typeface="Noto Sans Symbols"/>
              <a:buChar char="●"/>
              <a:defRPr sz="2000" b="0" i="0" u="none" strike="noStrike" cap="none">
                <a:solidFill>
                  <a:schemeClr val="lt1"/>
                </a:solidFill>
                <a:latin typeface="Questrial"/>
                <a:ea typeface="Questrial"/>
                <a:cs typeface="Questrial"/>
                <a:sym typeface="Questrial"/>
              </a:defRPr>
            </a:lvl1pPr>
            <a:lvl2pPr marL="742962" marR="0" lvl="1" indent="-194322" algn="l" rtl="0">
              <a:spcBef>
                <a:spcPts val="1000"/>
              </a:spcBef>
              <a:spcAft>
                <a:spcPts val="0"/>
              </a:spcAft>
              <a:buClr>
                <a:srgbClr val="86D1D8"/>
              </a:buClr>
              <a:buSzPct val="79999"/>
              <a:buFont typeface="Noto Sans Symbols"/>
              <a:buChar char="●"/>
              <a:defRPr sz="1800" b="0" i="0" u="none" strike="noStrike" cap="none">
                <a:solidFill>
                  <a:schemeClr val="lt1"/>
                </a:solidFill>
                <a:latin typeface="Questrial"/>
                <a:ea typeface="Questrial"/>
                <a:cs typeface="Questrial"/>
                <a:sym typeface="Questrial"/>
              </a:defRPr>
            </a:lvl2pPr>
            <a:lvl3pPr marL="1143020" marR="0" lvl="2" indent="-147339" algn="l" rtl="0">
              <a:spcBef>
                <a:spcPts val="1000"/>
              </a:spcBef>
              <a:spcAft>
                <a:spcPts val="0"/>
              </a:spcAft>
              <a:buClr>
                <a:srgbClr val="86D1D8"/>
              </a:buClr>
              <a:buSzPct val="80000"/>
              <a:buFont typeface="Noto Sans Symbols"/>
              <a:buChar char="●"/>
              <a:defRPr sz="1600" b="0" i="0" u="none" strike="noStrike" cap="none">
                <a:solidFill>
                  <a:schemeClr val="lt1"/>
                </a:solidFill>
                <a:latin typeface="Questrial"/>
                <a:ea typeface="Questrial"/>
                <a:cs typeface="Questrial"/>
                <a:sym typeface="Questrial"/>
              </a:defRPr>
            </a:lvl3pPr>
            <a:lvl4pPr marL="1600227" marR="0" lvl="3" indent="-157507"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4pPr>
            <a:lvl5pPr marL="2057433" marR="0" lvl="4" indent="-15751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5pPr>
            <a:lvl6pPr marL="2514642" marR="0" lvl="5" indent="-157521"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6pPr>
            <a:lvl7pPr marL="2971849" marR="0" lvl="6" indent="-157528"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7pPr>
            <a:lvl8pPr marL="3429057" marR="0" lvl="7" indent="-157536"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8pPr>
            <a:lvl9pPr marL="3886264" marR="0" lvl="8" indent="-157543" algn="l" rtl="0">
              <a:spcBef>
                <a:spcPts val="1000"/>
              </a:spcBef>
              <a:spcAft>
                <a:spcPts val="0"/>
              </a:spcAft>
              <a:buClr>
                <a:srgbClr val="86D1D8"/>
              </a:buClr>
              <a:buSzPct val="80000"/>
              <a:buFont typeface="Noto Sans Symbols"/>
              <a:buChar char="●"/>
              <a:defRPr sz="1400" b="0" i="0" u="none" strike="noStrike" cap="none">
                <a:solidFill>
                  <a:schemeClr val="lt1"/>
                </a:solidFill>
                <a:latin typeface="Questrial"/>
                <a:ea typeface="Questrial"/>
                <a:cs typeface="Questrial"/>
                <a:sym typeface="Questrial"/>
              </a:defRPr>
            </a:lvl9pPr>
          </a:lstStyle>
          <a:p>
            <a:endParaRPr/>
          </a:p>
        </p:txBody>
      </p:sp>
      <p:sp>
        <p:nvSpPr>
          <p:cNvPr id="18" name="Shape 18"/>
          <p:cNvSpPr txBox="1">
            <a:spLocks noGrp="1"/>
          </p:cNvSpPr>
          <p:nvPr>
            <p:ph type="dt" idx="10"/>
          </p:nvPr>
        </p:nvSpPr>
        <p:spPr>
          <a:xfrm rot="5400000">
            <a:off x="7494988" y="1828770"/>
            <a:ext cx="990598" cy="22865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19" name="Shape 19"/>
          <p:cNvSpPr txBox="1">
            <a:spLocks noGrp="1"/>
          </p:cNvSpPr>
          <p:nvPr>
            <p:ph type="ftr" idx="11"/>
          </p:nvPr>
        </p:nvSpPr>
        <p:spPr>
          <a:xfrm rot="5400000">
            <a:off x="6233335" y="3263371"/>
            <a:ext cx="3859794" cy="228659"/>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lt1"/>
                </a:solidFill>
                <a:latin typeface="Questrial"/>
                <a:ea typeface="Questrial"/>
                <a:cs typeface="Questrial"/>
                <a:sym typeface="Questrial"/>
              </a:defRPr>
            </a:lvl9pPr>
          </a:lstStyle>
          <a:p>
            <a:endParaRPr/>
          </a:p>
        </p:txBody>
      </p:sp>
      <p:sp>
        <p:nvSpPr>
          <p:cNvPr id="20" name="Shape 20"/>
          <p:cNvSpPr txBox="1">
            <a:spLocks noGrp="1"/>
          </p:cNvSpPr>
          <p:nvPr>
            <p:ph type="sldNum" idx="12"/>
          </p:nvPr>
        </p:nvSpPr>
        <p:spPr>
          <a:xfrm>
            <a:off x="7766431" y="295736"/>
            <a:ext cx="628813"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1" b="0" i="0" u="none" strike="noStrike" cap="none">
                <a:solidFill>
                  <a:schemeClr val="lt1"/>
                </a:solidFill>
                <a:latin typeface="Questrial"/>
                <a:ea typeface="Questrial"/>
                <a:cs typeface="Questrial"/>
                <a:sym typeface="Questrial"/>
              </a:rPr>
              <a:pPr marL="0" marR="0" lvl="0" indent="0" algn="ctr" rtl="0">
                <a:spcBef>
                  <a:spcPts val="0"/>
                </a:spcBef>
                <a:buSzPct val="25000"/>
                <a:buNone/>
              </a:pPr>
              <a:t>‹#›</a:t>
            </a:fld>
            <a:endParaRPr lang="en-US" sz="2801" b="0" i="0" u="none" strike="noStrike" cap="none">
              <a:solidFill>
                <a:schemeClr val="lt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wl.english.purdue.edu/ow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ibguides.citytech.cuny.edu/?b=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gold@gradcenter.cuny.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asoohoo@gradcenter.cuny.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wl.english.purdue.edu/owl/resource/563/02/"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866441" y="381001"/>
            <a:ext cx="6620967" cy="4396381"/>
          </a:xfrm>
          <a:prstGeom prst="rect">
            <a:avLst/>
          </a:prstGeom>
          <a:noFill/>
          <a:ln>
            <a:noFill/>
          </a:ln>
        </p:spPr>
        <p:txBody>
          <a:bodyPr lIns="91425" tIns="45700" rIns="91425" bIns="45700" anchor="b" anchorCtr="0">
            <a:noAutofit/>
          </a:bodyPr>
          <a:lstStyle/>
          <a:p>
            <a:pPr marL="0" marR="0" lvl="0" indent="0" algn="l" rtl="0">
              <a:spcBef>
                <a:spcPts val="0"/>
              </a:spcBef>
              <a:buClr>
                <a:schemeClr val="lt2"/>
              </a:buClr>
              <a:buSzPct val="25000"/>
              <a:buFont typeface="Questrial"/>
              <a:buNone/>
            </a:pPr>
            <a:r>
              <a:rPr lang="en-US" sz="7200" b="0" i="0" u="none" strike="noStrike" cap="none">
                <a:solidFill>
                  <a:schemeClr val="lt2"/>
                </a:solidFill>
                <a:latin typeface="Questrial"/>
                <a:ea typeface="Questrial"/>
                <a:cs typeface="Questrial"/>
                <a:sym typeface="Questrial"/>
              </a:rPr>
              <a:t>Avoiding Plagiarism &amp; Documenting Sources</a:t>
            </a:r>
          </a:p>
        </p:txBody>
      </p:sp>
      <p:sp>
        <p:nvSpPr>
          <p:cNvPr id="153" name="Shape 153"/>
          <p:cNvSpPr txBox="1">
            <a:spLocks noGrp="1"/>
          </p:cNvSpPr>
          <p:nvPr>
            <p:ph type="subTitle" idx="1"/>
          </p:nvPr>
        </p:nvSpPr>
        <p:spPr>
          <a:xfrm>
            <a:off x="866441" y="4777380"/>
            <a:ext cx="6620967" cy="861420"/>
          </a:xfrm>
          <a:prstGeom prst="rect">
            <a:avLst/>
          </a:prstGeom>
          <a:noFill/>
          <a:ln>
            <a:noFill/>
          </a:ln>
        </p:spPr>
        <p:txBody>
          <a:bodyPr lIns="91425" tIns="45700" rIns="91425" bIns="45700" anchor="t" anchorCtr="0">
            <a:noAutofit/>
          </a:bodyPr>
          <a:lstStyle/>
          <a:p>
            <a:pPr>
              <a:lnSpc>
                <a:spcPct val="90000"/>
              </a:lnSpc>
              <a:spcBef>
                <a:spcPts val="0"/>
              </a:spcBef>
              <a:buSzPct val="25000"/>
            </a:pPr>
            <a:r>
              <a:rPr lang="en-US" sz="2200" dirty="0"/>
              <a:t>Samuel Gold and</a:t>
            </a:r>
            <a:r>
              <a:rPr lang="en-US" sz="2200" b="0" i="0" u="none" strike="noStrike" cap="none" dirty="0">
                <a:solidFill>
                  <a:srgbClr val="86D1D8"/>
                </a:solidFill>
                <a:latin typeface="Questrial"/>
                <a:ea typeface="Questrial"/>
                <a:cs typeface="Questrial"/>
                <a:sym typeface="Questrial"/>
              </a:rPr>
              <a:t> Anna </a:t>
            </a:r>
            <a:r>
              <a:rPr lang="en-US" sz="2200" dirty="0"/>
              <a:t>Soo-</a:t>
            </a:r>
            <a:r>
              <a:rPr lang="en-US" sz="2200" dirty="0" err="1"/>
              <a:t>Hoo</a:t>
            </a:r>
            <a:endParaRPr lang="en-US" sz="2200" b="0" i="0" u="none" strike="noStrike" cap="none" dirty="0" err="1">
              <a:solidFill>
                <a:srgbClr val="86D1D8"/>
              </a:solidFill>
              <a:latin typeface="Questrial"/>
              <a:ea typeface="Questrial"/>
              <a:cs typeface="Questrial"/>
              <a:sym typeface="Questrial"/>
            </a:endParaRPr>
          </a:p>
          <a:p>
            <a:pPr marL="0" marR="0" lvl="0" indent="0" algn="l" rtl="0">
              <a:lnSpc>
                <a:spcPct val="90000"/>
              </a:lnSpc>
              <a:spcBef>
                <a:spcPts val="0"/>
              </a:spcBef>
              <a:spcAft>
                <a:spcPts val="0"/>
              </a:spcAft>
              <a:buClr>
                <a:srgbClr val="86D1D8"/>
              </a:buClr>
              <a:buSzPct val="25000"/>
              <a:buFont typeface="Noto Sans Symbols"/>
              <a:buNone/>
            </a:pPr>
            <a:r>
              <a:rPr lang="en-US" sz="2220" b="0" i="0" u="none" strike="noStrike" cap="none" dirty="0">
                <a:solidFill>
                  <a:srgbClr val="86D1D8"/>
                </a:solidFill>
                <a:latin typeface="Questrial"/>
                <a:ea typeface="Questrial"/>
                <a:cs typeface="Questrial"/>
                <a:sym typeface="Questrial"/>
              </a:rPr>
              <a:t>WRITING FELLOWS AT CITY TECH</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289249" y="233159"/>
            <a:ext cx="7250840" cy="1400465"/>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Paraphrase Exercise</a:t>
            </a:r>
            <a:r>
              <a:rPr lang="en-US" sz="4000" b="1" i="0" u="none" strike="noStrike" cap="none" dirty="0">
                <a:latin typeface="Questrial"/>
                <a:ea typeface="Questrial"/>
                <a:cs typeface="Questrial"/>
              </a:rPr>
              <a:t/>
            </a:r>
            <a:br>
              <a:rPr lang="en-US" sz="4000" b="1" i="0" u="none" strike="noStrike" cap="none" dirty="0">
                <a:latin typeface="Questrial"/>
                <a:ea typeface="Questrial"/>
                <a:cs typeface="Questrial"/>
              </a:rPr>
            </a:br>
            <a:endParaRPr lang="en-US" sz="4200" b="0" i="0" u="none" strike="noStrike" cap="none" dirty="0">
              <a:solidFill>
                <a:schemeClr val="lt2"/>
              </a:solidFill>
              <a:latin typeface="Questrial"/>
              <a:ea typeface="Questrial"/>
              <a:cs typeface="Questrial"/>
              <a:sym typeface="Questrial"/>
            </a:endParaRPr>
          </a:p>
        </p:txBody>
      </p:sp>
      <p:sp>
        <p:nvSpPr>
          <p:cNvPr id="208" name="Shape 208"/>
          <p:cNvSpPr txBox="1">
            <a:spLocks noGrp="1"/>
          </p:cNvSpPr>
          <p:nvPr>
            <p:ph type="body" idx="1"/>
          </p:nvPr>
        </p:nvSpPr>
        <p:spPr>
          <a:xfrm>
            <a:off x="289249" y="1548882"/>
            <a:ext cx="8574833" cy="492824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86D1D8"/>
              </a:buClr>
              <a:buSzPct val="25000"/>
              <a:buFont typeface="Noto Sans Symbols"/>
              <a:buNone/>
            </a:pPr>
            <a:r>
              <a:rPr lang="en-US" sz="2400" dirty="0"/>
              <a:t>Imagine you want to use the following information to support an argument you are making in a paper. </a:t>
            </a:r>
            <a:r>
              <a:rPr lang="en-US" sz="2400" b="0" i="0" u="none" strike="noStrike" cap="none" dirty="0">
                <a:latin typeface="Questrial"/>
                <a:ea typeface="Questrial"/>
                <a:cs typeface="Questrial"/>
                <a:sym typeface="Questrial"/>
              </a:rPr>
              <a:t>Paraphrase it, and include an in-text citation:</a:t>
            </a:r>
            <a:endParaRPr lang="en-US" sz="2400" b="0" i="0" u="none" strike="noStrike" cap="none" dirty="0">
              <a:latin typeface="Questrial"/>
              <a:ea typeface="Questrial"/>
              <a:cs typeface="Questrial"/>
            </a:endParaRPr>
          </a:p>
          <a:p>
            <a:pPr marL="0" marR="0" lvl="0" indent="0" algn="l" rtl="0">
              <a:spcBef>
                <a:spcPts val="0"/>
              </a:spcBef>
              <a:spcAft>
                <a:spcPts val="0"/>
              </a:spcAft>
              <a:buClr>
                <a:srgbClr val="86D1D8"/>
              </a:buClr>
              <a:buSzPct val="25000"/>
              <a:buFont typeface="Noto Sans Symbols"/>
              <a:buNone/>
            </a:pPr>
            <a:endParaRPr lang="en-US" sz="2400" b="0" i="0" u="none" strike="noStrike" cap="none" dirty="0">
              <a:latin typeface="Questrial"/>
              <a:ea typeface="Questrial"/>
              <a:cs typeface="Questrial"/>
            </a:endParaRPr>
          </a:p>
          <a:p>
            <a:pPr marL="0" indent="0">
              <a:spcBef>
                <a:spcPts val="0"/>
              </a:spcBef>
              <a:buSzPct val="25000"/>
              <a:buNone/>
            </a:pPr>
            <a:r>
              <a:rPr lang="en-US" sz="2400" b="0" i="0" u="none" strike="noStrike" cap="none" dirty="0">
                <a:latin typeface="Questrial"/>
                <a:ea typeface="Questrial"/>
                <a:cs typeface="Questrial"/>
                <a:sym typeface="Questrial"/>
              </a:rPr>
              <a:t>Of the more than 1000 bicycling deaths each year,</a:t>
            </a:r>
            <a:r>
              <a:rPr lang="en-US" sz="2400" dirty="0"/>
              <a:t> </a:t>
            </a:r>
            <a:r>
              <a:rPr lang="en-US" sz="2400" b="0" i="0" u="none" strike="noStrike" cap="none" dirty="0">
                <a:latin typeface="Questrial"/>
                <a:ea typeface="Questrial"/>
                <a:cs typeface="Questrial"/>
                <a:sym typeface="Questrial"/>
              </a:rPr>
              <a:t>three-fourths are caused by head injuries. </a:t>
            </a:r>
            <a:r>
              <a:rPr lang="en-US" sz="2400" dirty="0"/>
              <a:t>Half of</a:t>
            </a:r>
            <a:r>
              <a:rPr lang="en-US" sz="2400" b="0" i="0" u="none" strike="noStrike" cap="none" dirty="0">
                <a:latin typeface="Questrial"/>
                <a:ea typeface="Questrial"/>
                <a:cs typeface="Questrial"/>
                <a:sym typeface="Questrial"/>
              </a:rPr>
              <a:t> those killed are school-age children. One study</a:t>
            </a:r>
            <a:r>
              <a:rPr lang="en-US" sz="2400" dirty="0"/>
              <a:t> </a:t>
            </a:r>
            <a:r>
              <a:rPr lang="en-US" sz="2400" b="0" i="0" u="none" strike="noStrike" cap="none" dirty="0">
                <a:latin typeface="Questrial"/>
                <a:ea typeface="Questrial"/>
                <a:cs typeface="Questrial"/>
                <a:sym typeface="Questrial"/>
              </a:rPr>
              <a:t> concluded that wearing a bike helmet can </a:t>
            </a:r>
            <a:r>
              <a:rPr lang="en-US" sz="2400" dirty="0"/>
              <a:t>reduce the risk</a:t>
            </a:r>
            <a:r>
              <a:rPr lang="en-US" sz="2400" b="0" i="0" u="none" strike="noStrike" cap="none" dirty="0">
                <a:latin typeface="Questrial"/>
                <a:ea typeface="Questrial"/>
                <a:cs typeface="Questrial"/>
                <a:sym typeface="Questrial"/>
              </a:rPr>
              <a:t> of head injury by 85 percent. In an accident, </a:t>
            </a:r>
            <a:r>
              <a:rPr lang="en-US" sz="2400" dirty="0"/>
              <a:t>a bike</a:t>
            </a:r>
            <a:r>
              <a:rPr lang="en-US" sz="2400" b="0" i="0" u="none" strike="noStrike" cap="none" dirty="0">
                <a:latin typeface="Questrial"/>
                <a:ea typeface="Questrial"/>
                <a:cs typeface="Questrial"/>
                <a:sym typeface="Questrial"/>
              </a:rPr>
              <a:t> helmet absorbs the shock and cushions the head.</a:t>
            </a:r>
            <a:r>
              <a:rPr lang="en-US" sz="2400" dirty="0"/>
              <a:t> </a:t>
            </a:r>
            <a:endParaRPr lang="en-US" sz="2400" b="0" i="0" u="none" strike="noStrike" cap="none" dirty="0">
              <a:latin typeface="Questrial"/>
              <a:ea typeface="Questrial"/>
              <a:cs typeface="Questrial"/>
            </a:endParaRPr>
          </a:p>
          <a:p>
            <a:pPr marL="342900" marR="0" lvl="0" indent="-342900" algn="l" rtl="0">
              <a:spcBef>
                <a:spcPts val="1000"/>
              </a:spcBef>
              <a:spcAft>
                <a:spcPts val="0"/>
              </a:spcAft>
              <a:buClr>
                <a:srgbClr val="86D1D8"/>
              </a:buClr>
              <a:buSzPct val="25000"/>
              <a:buFont typeface="Noto Sans Symbols"/>
              <a:buNone/>
            </a:pPr>
            <a:endParaRPr sz="2400" b="0" i="0" u="none" strike="noStrike" cap="none" dirty="0">
              <a:solidFill>
                <a:schemeClr val="lt1"/>
              </a:solidFill>
              <a:latin typeface="Questrial"/>
              <a:ea typeface="Questrial"/>
              <a:cs typeface="Questrial"/>
            </a:endParaRPr>
          </a:p>
          <a:p>
            <a:pPr marL="342900" indent="-342900">
              <a:buSzPct val="25000"/>
              <a:buNone/>
            </a:pPr>
            <a:r>
              <a:rPr lang="en-US" sz="1600" dirty="0"/>
              <a:t>Excerpt</a:t>
            </a:r>
            <a:r>
              <a:rPr lang="en-US" sz="1600" b="0" i="0" u="none" strike="noStrike" cap="none" dirty="0">
                <a:latin typeface="Questrial"/>
                <a:ea typeface="Questrial"/>
                <a:cs typeface="Questrial"/>
                <a:sym typeface="Questrial"/>
              </a:rPr>
              <a:t> from "Bike Helmets: Unused Lifesavers,"</a:t>
            </a:r>
            <a:r>
              <a:rPr lang="en-US" sz="1600" dirty="0"/>
              <a:t>  </a:t>
            </a:r>
            <a:r>
              <a:rPr lang="en-US" sz="1600" b="0" i="1" u="none" strike="noStrike" cap="none" dirty="0">
                <a:latin typeface="Questrial"/>
                <a:ea typeface="Questrial"/>
                <a:cs typeface="Questrial"/>
                <a:sym typeface="Questrial"/>
              </a:rPr>
              <a:t>Consumer Reports </a:t>
            </a:r>
            <a:r>
              <a:rPr lang="en-US" sz="1600" b="0" i="0" u="none" strike="noStrike" cap="none" dirty="0">
                <a:latin typeface="Questrial"/>
                <a:ea typeface="Questrial"/>
                <a:cs typeface="Questrial"/>
                <a:sym typeface="Questrial"/>
              </a:rPr>
              <a:t>(May 1990): 348.</a:t>
            </a:r>
            <a:endParaRPr lang="en-US" sz="1600" b="0" i="0" u="none" strike="noStrike" cap="none" dirty="0">
              <a:latin typeface="Questrial"/>
              <a:ea typeface="Questrial"/>
              <a:cs typeface="Questrial"/>
            </a:endParaRPr>
          </a:p>
          <a:p>
            <a:pPr marL="342900" marR="0" lvl="0" indent="-342900" algn="l" rtl="0">
              <a:spcBef>
                <a:spcPts val="1000"/>
              </a:spcBef>
              <a:spcAft>
                <a:spcPts val="0"/>
              </a:spcAft>
              <a:buClr>
                <a:srgbClr val="86D1D8"/>
              </a:buClr>
              <a:buSzPct val="25000"/>
              <a:buFont typeface="Noto Sans Symbols"/>
              <a:buNone/>
            </a:pPr>
            <a:endParaRPr sz="2400" b="0" i="0" u="none" strike="noStrike" cap="none" dirty="0">
              <a:solidFill>
                <a:schemeClr val="lt1"/>
              </a:solidFill>
              <a:latin typeface="Questrial"/>
              <a:ea typeface="Questrial"/>
              <a:cs typeface="Quest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00581" y="177282"/>
            <a:ext cx="7439519" cy="943868"/>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Documenting Sources</a:t>
            </a:r>
            <a:endParaRPr lang="en-US" sz="4000" b="1" i="0" u="none" strike="noStrike" cap="none" dirty="0">
              <a:latin typeface="Questrial"/>
              <a:ea typeface="Questrial"/>
              <a:cs typeface="Questrial"/>
            </a:endParaRPr>
          </a:p>
        </p:txBody>
      </p:sp>
      <p:sp>
        <p:nvSpPr>
          <p:cNvPr id="222" name="Shape 222"/>
          <p:cNvSpPr txBox="1">
            <a:spLocks noGrp="1"/>
          </p:cNvSpPr>
          <p:nvPr>
            <p:ph type="body" idx="1"/>
          </p:nvPr>
        </p:nvSpPr>
        <p:spPr>
          <a:xfrm>
            <a:off x="135990" y="1478168"/>
            <a:ext cx="8898731" cy="52290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86D1D8"/>
              </a:buClr>
              <a:buSzPct val="80000"/>
              <a:buNone/>
            </a:pPr>
            <a:r>
              <a:rPr lang="en-US" sz="2400" b="1" i="0" u="none" strike="noStrike" cap="none" dirty="0">
                <a:latin typeface="Questrial"/>
                <a:ea typeface="Questrial"/>
                <a:cs typeface="Questrial"/>
                <a:sym typeface="Questrial"/>
              </a:rPr>
              <a:t>Know the preferred citation style for </a:t>
            </a:r>
            <a:r>
              <a:rPr lang="en-US" sz="2400" b="1" dirty="0"/>
              <a:t>your</a:t>
            </a:r>
            <a:r>
              <a:rPr lang="en-US" sz="2400" b="1" i="0" u="none" strike="noStrike" cap="none" dirty="0">
                <a:latin typeface="Questrial"/>
                <a:ea typeface="Questrial"/>
                <a:cs typeface="Questrial"/>
                <a:sym typeface="Questrial"/>
              </a:rPr>
              <a:t> class</a:t>
            </a:r>
            <a:r>
              <a:rPr lang="en-US" sz="2400" b="1" dirty="0"/>
              <a:t>.</a:t>
            </a:r>
            <a:endParaRPr lang="en-US" sz="2400" b="1" i="0" u="none" strike="noStrike" cap="none" dirty="0">
              <a:latin typeface="Questrial"/>
              <a:ea typeface="Questrial"/>
              <a:cs typeface="Questrial"/>
            </a:endParaRPr>
          </a:p>
          <a:p>
            <a:pPr marL="742950" marR="0" lvl="1" indent="-285750" algn="l" rtl="0">
              <a:spcBef>
                <a:spcPts val="1000"/>
              </a:spcBef>
              <a:spcAft>
                <a:spcPts val="0"/>
              </a:spcAft>
              <a:buClr>
                <a:srgbClr val="86D1D8"/>
              </a:buClr>
              <a:buSzPct val="80000"/>
              <a:buFont typeface="Noto Sans Symbols"/>
              <a:buChar char="●"/>
            </a:pPr>
            <a:r>
              <a:rPr lang="en-US" sz="2400" b="0" i="0" u="none" strike="noStrike" cap="none" dirty="0">
                <a:latin typeface="Questrial"/>
                <a:ea typeface="Questrial"/>
                <a:cs typeface="Questrial"/>
                <a:sym typeface="Questrial"/>
              </a:rPr>
              <a:t>MLA is the preferred style for liberal arts and humanities</a:t>
            </a:r>
            <a:endParaRPr lang="en-US" sz="2400" b="0" i="0" u="none" strike="noStrike" cap="none" dirty="0">
              <a:latin typeface="Questrial"/>
              <a:ea typeface="Questrial"/>
              <a:cs typeface="Questrial"/>
            </a:endParaRPr>
          </a:p>
          <a:p>
            <a:pPr marL="742950" marR="0" lvl="1" indent="-285750" algn="l" rtl="0">
              <a:spcBef>
                <a:spcPts val="1000"/>
              </a:spcBef>
              <a:spcAft>
                <a:spcPts val="0"/>
              </a:spcAft>
              <a:buClr>
                <a:srgbClr val="86D1D8"/>
              </a:buClr>
              <a:buSzPct val="80000"/>
              <a:buFont typeface="Noto Sans Symbols"/>
              <a:buChar char="●"/>
            </a:pPr>
            <a:r>
              <a:rPr lang="en-US" sz="2400" b="0" i="0" u="none" strike="noStrike" cap="none" dirty="0">
                <a:latin typeface="Questrial"/>
                <a:ea typeface="Questrial"/>
                <a:cs typeface="Questrial"/>
                <a:sym typeface="Questrial"/>
              </a:rPr>
              <a:t>APA is the preferred style for the social sciences</a:t>
            </a:r>
            <a:endParaRPr lang="en-US" sz="2400" b="0" i="0" u="none" strike="noStrike" cap="none" dirty="0">
              <a:latin typeface="Questrial"/>
              <a:ea typeface="Questrial"/>
              <a:cs typeface="Questrial"/>
            </a:endParaRPr>
          </a:p>
          <a:p>
            <a:pPr marL="742950" marR="0" lvl="1" indent="-285750" algn="l" rtl="0">
              <a:spcBef>
                <a:spcPts val="1000"/>
              </a:spcBef>
              <a:spcAft>
                <a:spcPts val="0"/>
              </a:spcAft>
              <a:buClr>
                <a:srgbClr val="86D1D8"/>
              </a:buClr>
              <a:buSzPct val="80000"/>
              <a:buFont typeface="Noto Sans Symbols"/>
              <a:buChar char="●"/>
            </a:pPr>
            <a:r>
              <a:rPr lang="en-US" sz="2400" b="0" i="0" u="none" strike="noStrike" cap="none" dirty="0">
                <a:latin typeface="Questrial"/>
                <a:ea typeface="Questrial"/>
                <a:cs typeface="Questrial"/>
                <a:sym typeface="Questrial"/>
              </a:rPr>
              <a:t>Many academic disciplines have their own style, so always ask your professor</a:t>
            </a:r>
            <a:endParaRPr lang="en-US" sz="2400" b="0" i="0" u="none" strike="noStrike" cap="none" dirty="0">
              <a:latin typeface="Questrial"/>
              <a:ea typeface="Questrial"/>
              <a:cs typeface="Questrial"/>
            </a:endParaRPr>
          </a:p>
          <a:p>
            <a:pPr marL="0" indent="0">
              <a:buNone/>
            </a:pPr>
            <a:endParaRPr lang="en-US" sz="1200" b="1" dirty="0">
              <a:solidFill>
                <a:schemeClr val="bg1"/>
              </a:solidFill>
            </a:endParaRPr>
          </a:p>
          <a:p>
            <a:pPr marL="0" indent="0">
              <a:buNone/>
            </a:pPr>
            <a:r>
              <a:rPr lang="en-US" sz="2400" b="1" dirty="0">
                <a:solidFill>
                  <a:srgbClr val="FFFF00"/>
                </a:solidFill>
              </a:rPr>
              <a:t>PRO TIP: Don’t bother memorizing details of each style!</a:t>
            </a:r>
          </a:p>
          <a:p>
            <a:pPr marL="0" indent="0">
              <a:buNone/>
            </a:pPr>
            <a:endParaRPr lang="en-US" sz="1200" dirty="0"/>
          </a:p>
          <a:p>
            <a:pPr marL="0" marR="0" lvl="0" indent="0" algn="l" rtl="0">
              <a:spcBef>
                <a:spcPts val="1000"/>
              </a:spcBef>
              <a:spcAft>
                <a:spcPts val="0"/>
              </a:spcAft>
              <a:buNone/>
            </a:pPr>
            <a:r>
              <a:rPr lang="en-US" sz="2400" dirty="0"/>
              <a:t>Bookmark this instead: </a:t>
            </a:r>
            <a:r>
              <a:rPr lang="en-US" sz="2400" dirty="0">
                <a:hlinkClick r:id="rId3"/>
              </a:rPr>
              <a:t>https://owl.english.purdue.edu/owl/</a:t>
            </a:r>
            <a:endParaRPr lang="en-US" sz="2400" dirty="0"/>
          </a:p>
          <a:p>
            <a:pPr marL="0" indent="0">
              <a:buNone/>
            </a:pPr>
            <a:endParaRPr lang="en-US" sz="1200" dirty="0"/>
          </a:p>
          <a:p>
            <a:pPr marL="0" indent="0">
              <a:buNone/>
            </a:pPr>
            <a:r>
              <a:rPr lang="en-US" sz="2400" dirty="0"/>
              <a:t>Consider using a citation manager:  </a:t>
            </a:r>
            <a:r>
              <a:rPr lang="en-US" sz="2400" b="0" i="0" u="none" strike="noStrike" cap="none" dirty="0">
                <a:latin typeface="Questrial"/>
                <a:ea typeface="Questrial"/>
                <a:cs typeface="Questrial"/>
                <a:sym typeface="Questrial"/>
              </a:rPr>
              <a:t>Mendeley, Zotero, and Endnote are popular choices.</a:t>
            </a:r>
            <a:r>
              <a:rPr lang="en-US" sz="2400" dirty="0"/>
              <a:t> </a:t>
            </a:r>
            <a:endParaRPr sz="2400" b="0" i="0" u="none" strike="noStrike" cap="none">
              <a:latin typeface="Questrial"/>
              <a:ea typeface="Questrial"/>
              <a:cs typeface="Quest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MLA Format </a:t>
            </a:r>
            <a:r>
              <a:rPr lang="en-US" sz="4000" b="1" i="0" u="none" strike="noStrike" cap="none" dirty="0">
                <a:latin typeface="Questrial"/>
                <a:ea typeface="Questrial"/>
                <a:cs typeface="Questrial"/>
              </a:rPr>
              <a:t/>
            </a:r>
            <a:br>
              <a:rPr lang="en-US" sz="4000" b="1" i="0" u="none" strike="noStrike" cap="none" dirty="0">
                <a:latin typeface="Questrial"/>
                <a:ea typeface="Questrial"/>
                <a:cs typeface="Questrial"/>
              </a:rPr>
            </a:br>
            <a:r>
              <a:rPr lang="en-US" sz="2000" dirty="0"/>
              <a:t>(Modern Language Association)</a:t>
            </a:r>
            <a:endParaRPr lang="en-US" sz="2000" b="0" i="0" u="none" strike="noStrike" cap="none" dirty="0">
              <a:sym typeface="Questrial"/>
            </a:endParaRPr>
          </a:p>
        </p:txBody>
      </p:sp>
      <p:sp>
        <p:nvSpPr>
          <p:cNvPr id="229" name="Shape 229"/>
          <p:cNvSpPr txBox="1">
            <a:spLocks noGrp="1"/>
          </p:cNvSpPr>
          <p:nvPr>
            <p:ph type="body" idx="1"/>
          </p:nvPr>
        </p:nvSpPr>
        <p:spPr>
          <a:xfrm>
            <a:off x="484709" y="2251128"/>
            <a:ext cx="8183429" cy="41825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86D1D8"/>
              </a:buClr>
              <a:buSzPct val="25000"/>
              <a:buFont typeface="Noto Sans Symbols"/>
              <a:buNone/>
            </a:pPr>
            <a:r>
              <a:rPr lang="en-US" sz="2000" b="0" i="0" u="none" strike="noStrike" cap="none" dirty="0">
                <a:solidFill>
                  <a:schemeClr val="lt1"/>
                </a:solidFill>
                <a:latin typeface="Questrial"/>
                <a:ea typeface="Questrial"/>
                <a:cs typeface="Questrial"/>
                <a:sym typeface="Questrial"/>
              </a:rPr>
              <a:t>Example of In-Text Citation:</a:t>
            </a:r>
          </a:p>
          <a:p>
            <a:pPr marL="400056" lvl="1" indent="0">
              <a:buNone/>
            </a:pPr>
            <a:r>
              <a:rPr lang="en-US" sz="2000" b="0" i="0" u="none" strike="noStrike" cap="none" dirty="0">
                <a:solidFill>
                  <a:schemeClr val="lt1"/>
                </a:solidFill>
                <a:latin typeface="Questrial"/>
                <a:ea typeface="Questrial"/>
                <a:cs typeface="Questrial"/>
                <a:sym typeface="Questrial"/>
              </a:rPr>
              <a:t>“Along these lines, revisionists have stressed continuing popular </a:t>
            </a:r>
            <a:r>
              <a:rPr lang="en-US" sz="2000" b="0" i="0" u="none" strike="noStrike" cap="none" dirty="0" err="1">
                <a:solidFill>
                  <a:schemeClr val="lt1"/>
                </a:solidFill>
                <a:latin typeface="Questrial"/>
                <a:ea typeface="Questrial"/>
                <a:cs typeface="Questrial"/>
                <a:sym typeface="Questrial"/>
              </a:rPr>
              <a:t>Episcopalianism</a:t>
            </a:r>
            <a:r>
              <a:rPr lang="en-US" sz="2000" b="0" i="0" u="none" strike="noStrike" cap="none" dirty="0">
                <a:solidFill>
                  <a:schemeClr val="lt1"/>
                </a:solidFill>
                <a:latin typeface="Questrial"/>
                <a:ea typeface="Questrial"/>
                <a:cs typeface="Questrial"/>
                <a:sym typeface="Questrial"/>
              </a:rPr>
              <a:t> after disestablishment and recast the demographic explosion of evangelicalism as a firmly early to mid-nineteenth century story” (</a:t>
            </a:r>
            <a:r>
              <a:rPr lang="en-US" sz="2000" b="0" i="0" u="none" strike="noStrike" cap="none" dirty="0" err="1">
                <a:solidFill>
                  <a:schemeClr val="lt1"/>
                </a:solidFill>
                <a:latin typeface="Questrial"/>
                <a:ea typeface="Questrial"/>
                <a:cs typeface="Questrial"/>
                <a:sym typeface="Questrial"/>
              </a:rPr>
              <a:t>Heyrman</a:t>
            </a:r>
            <a:r>
              <a:rPr lang="en-US" sz="2000" b="0" i="0" u="none" strike="noStrike" cap="none" dirty="0">
                <a:solidFill>
                  <a:schemeClr val="lt1"/>
                </a:solidFill>
                <a:latin typeface="Questrial"/>
                <a:ea typeface="Questrial"/>
                <a:cs typeface="Questrial"/>
                <a:sym typeface="Questrial"/>
              </a:rPr>
              <a:t> 18–20).</a:t>
            </a:r>
          </a:p>
          <a:p>
            <a:pPr marL="0" marR="0" lvl="0" indent="0" algn="l" rtl="0">
              <a:spcBef>
                <a:spcPts val="1000"/>
              </a:spcBef>
              <a:spcAft>
                <a:spcPts val="0"/>
              </a:spcAft>
              <a:buClr>
                <a:srgbClr val="86D1D8"/>
              </a:buClr>
              <a:buSzPct val="25000"/>
              <a:buFont typeface="Noto Sans Symbols"/>
              <a:buNone/>
            </a:pPr>
            <a:endParaRPr lang="en-US" sz="2000" b="0" i="0" u="none" strike="noStrike" cap="none" dirty="0">
              <a:solidFill>
                <a:schemeClr val="lt1"/>
              </a:solidFill>
              <a:latin typeface="Questrial"/>
              <a:ea typeface="Questrial"/>
              <a:cs typeface="Questrial"/>
              <a:sym typeface="Questrial"/>
            </a:endParaRPr>
          </a:p>
          <a:p>
            <a:pPr marL="0" marR="0" lvl="0" indent="0" algn="l" rtl="0">
              <a:spcBef>
                <a:spcPts val="1000"/>
              </a:spcBef>
              <a:spcAft>
                <a:spcPts val="0"/>
              </a:spcAft>
              <a:buClr>
                <a:srgbClr val="86D1D8"/>
              </a:buClr>
              <a:buSzPct val="25000"/>
              <a:buFont typeface="Noto Sans Symbols"/>
              <a:buNone/>
            </a:pPr>
            <a:endParaRPr sz="2000" b="0" i="0" u="none" strike="noStrike" cap="none" dirty="0">
              <a:solidFill>
                <a:schemeClr val="lt1"/>
              </a:solidFill>
              <a:latin typeface="Questrial"/>
              <a:ea typeface="Questrial"/>
              <a:cs typeface="Questrial"/>
              <a:sym typeface="Questrial"/>
            </a:endParaRPr>
          </a:p>
          <a:p>
            <a:pPr marL="0" marR="0" lvl="0" indent="0" algn="l" rtl="0">
              <a:spcBef>
                <a:spcPts val="1000"/>
              </a:spcBef>
              <a:spcAft>
                <a:spcPts val="0"/>
              </a:spcAft>
              <a:buClr>
                <a:srgbClr val="86D1D8"/>
              </a:buClr>
              <a:buSzPct val="25000"/>
              <a:buFont typeface="Noto Sans Symbols"/>
              <a:buNone/>
            </a:pPr>
            <a:r>
              <a:rPr lang="en-US" sz="2000" b="0" i="0" u="none" strike="noStrike" cap="none" dirty="0">
                <a:solidFill>
                  <a:schemeClr val="lt1"/>
                </a:solidFill>
                <a:latin typeface="Questrial"/>
                <a:ea typeface="Questrial"/>
                <a:cs typeface="Questrial"/>
                <a:sym typeface="Questrial"/>
              </a:rPr>
              <a:t>Works Cited:</a:t>
            </a:r>
          </a:p>
          <a:p>
            <a:pPr marL="400056" lvl="1" indent="0">
              <a:buNone/>
            </a:pPr>
            <a:r>
              <a:rPr lang="en-US" sz="2000" b="0" i="0" u="none" strike="noStrike" cap="none" dirty="0" err="1">
                <a:solidFill>
                  <a:schemeClr val="lt1"/>
                </a:solidFill>
                <a:latin typeface="Questrial"/>
                <a:ea typeface="Questrial"/>
                <a:cs typeface="Questrial"/>
                <a:sym typeface="Questrial"/>
              </a:rPr>
              <a:t>Heyrman</a:t>
            </a:r>
            <a:r>
              <a:rPr lang="en-US" sz="2000" b="0" i="0" u="none" strike="noStrike" cap="none" dirty="0">
                <a:solidFill>
                  <a:schemeClr val="lt1"/>
                </a:solidFill>
                <a:latin typeface="Questrial"/>
                <a:ea typeface="Questrial"/>
                <a:cs typeface="Questrial"/>
                <a:sym typeface="Questrial"/>
              </a:rPr>
              <a:t>, Christine. </a:t>
            </a:r>
            <a:r>
              <a:rPr lang="en-US" sz="2000" b="0" i="1" u="none" strike="noStrike" cap="none" dirty="0">
                <a:solidFill>
                  <a:schemeClr val="lt1"/>
                </a:solidFill>
                <a:latin typeface="Questrial"/>
                <a:ea typeface="Questrial"/>
                <a:cs typeface="Questrial"/>
                <a:sym typeface="Questrial"/>
              </a:rPr>
              <a:t>Southern Cross: The Beginnings of the Bible Belt</a:t>
            </a:r>
            <a:r>
              <a:rPr lang="en-US" sz="2000" b="0" i="0" u="none" strike="noStrike" cap="none" dirty="0">
                <a:solidFill>
                  <a:schemeClr val="lt1"/>
                </a:solidFill>
                <a:latin typeface="Questrial"/>
                <a:ea typeface="Questrial"/>
                <a:cs typeface="Questrial"/>
                <a:sym typeface="Questrial"/>
              </a:rPr>
              <a:t>. Chapel Hill, NC: University of North Carolina Press, 1997.</a:t>
            </a:r>
          </a:p>
          <a:p>
            <a:pPr marL="0" marR="0" lvl="0" indent="0" algn="l" rtl="0">
              <a:spcBef>
                <a:spcPts val="1000"/>
              </a:spcBef>
              <a:spcAft>
                <a:spcPts val="0"/>
              </a:spcAft>
              <a:buClr>
                <a:srgbClr val="86D1D8"/>
              </a:buClr>
              <a:buSzPct val="25000"/>
              <a:buFont typeface="Noto Sans Symbols"/>
              <a:buNone/>
            </a:pPr>
            <a:endParaRPr sz="20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None/>
            </a:pPr>
            <a:endParaRPr sz="2000" b="0" i="0" u="none" strike="noStrike" cap="none" dirty="0">
              <a:solidFill>
                <a:schemeClr val="lt1"/>
              </a:solidFill>
              <a:latin typeface="Questrial"/>
              <a:ea typeface="Questrial"/>
              <a:cs typeface="Questrial"/>
              <a:sym typeface="Quest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61867" y="190693"/>
            <a:ext cx="7378222"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AMS Format</a:t>
            </a:r>
            <a:r>
              <a:rPr lang="en-US" sz="4000" b="1" i="0" u="none" strike="noStrike" cap="none" dirty="0">
                <a:latin typeface="Questrial"/>
                <a:ea typeface="Questrial"/>
                <a:cs typeface="Questrial"/>
              </a:rPr>
              <a:t/>
            </a:r>
            <a:br>
              <a:rPr lang="en-US" sz="4000" b="1" i="0" u="none" strike="noStrike" cap="none" dirty="0">
                <a:latin typeface="Questrial"/>
                <a:ea typeface="Questrial"/>
                <a:cs typeface="Questrial"/>
              </a:rPr>
            </a:br>
            <a:r>
              <a:rPr lang="en-US" sz="2000" dirty="0"/>
              <a:t>(American Mathematical Society)</a:t>
            </a:r>
            <a:endParaRPr lang="en-US" sz="2000" b="0" i="0" u="none" strike="noStrike" cap="none" dirty="0">
              <a:sym typeface="Questrial"/>
            </a:endParaRPr>
          </a:p>
        </p:txBody>
      </p:sp>
      <p:sp>
        <p:nvSpPr>
          <p:cNvPr id="236" name="Shape 236"/>
          <p:cNvSpPr txBox="1">
            <a:spLocks noGrp="1"/>
          </p:cNvSpPr>
          <p:nvPr>
            <p:ph type="body" idx="1"/>
          </p:nvPr>
        </p:nvSpPr>
        <p:spPr>
          <a:xfrm>
            <a:off x="161867" y="1580262"/>
            <a:ext cx="8738989" cy="5086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86D1D8"/>
              </a:buClr>
              <a:buSzPct val="25000"/>
              <a:buFont typeface="Noto Sans Symbols"/>
              <a:buNone/>
            </a:pPr>
            <a:endParaRPr lang="en-US" b="0" i="0" u="none" strike="noStrike" cap="none" dirty="0">
              <a:solidFill>
                <a:schemeClr val="lt1"/>
              </a:solidFill>
              <a:sym typeface="Questrial"/>
            </a:endParaRPr>
          </a:p>
          <a:p>
            <a:pPr marL="0" marR="0" lvl="0" indent="0" algn="l" rtl="0">
              <a:lnSpc>
                <a:spcPct val="90000"/>
              </a:lnSpc>
              <a:spcBef>
                <a:spcPts val="0"/>
              </a:spcBef>
              <a:spcAft>
                <a:spcPts val="0"/>
              </a:spcAft>
              <a:buClr>
                <a:srgbClr val="86D1D8"/>
              </a:buClr>
              <a:buSzPct val="25000"/>
              <a:buFont typeface="Noto Sans Symbols"/>
              <a:buNone/>
            </a:pPr>
            <a:r>
              <a:rPr lang="en-US" b="0" i="0" u="none" strike="noStrike" cap="none" dirty="0">
                <a:solidFill>
                  <a:schemeClr val="lt1"/>
                </a:solidFill>
                <a:sym typeface="Questrial"/>
              </a:rPr>
              <a:t>Example of In-Text Citation:</a:t>
            </a:r>
          </a:p>
          <a:p>
            <a:pPr marL="501656" lvl="1" indent="0">
              <a:buNone/>
            </a:pPr>
            <a:r>
              <a:rPr lang="en-US" sz="2000" dirty="0"/>
              <a:t>“…While groups generated by automata appeared as early as the 1950’s, the “</a:t>
            </a:r>
            <a:r>
              <a:rPr lang="en-US" sz="2000" dirty="0" err="1"/>
              <a:t>selfsimilar</a:t>
            </a:r>
            <a:r>
              <a:rPr lang="en-US" sz="2000" dirty="0"/>
              <a:t>” terminology to describe these groups was introduced in the 1980’s. Group theorists such as R. </a:t>
            </a:r>
            <a:r>
              <a:rPr lang="en-US" sz="2000" dirty="0" err="1"/>
              <a:t>Grigorchuk</a:t>
            </a:r>
            <a:r>
              <a:rPr lang="en-US" sz="2000" dirty="0"/>
              <a:t> [12], N. Gupta, S. </a:t>
            </a:r>
            <a:r>
              <a:rPr lang="en-US" sz="2000" dirty="0" err="1"/>
              <a:t>Sidki</a:t>
            </a:r>
            <a:r>
              <a:rPr lang="en-US" sz="2000" dirty="0"/>
              <a:t> [16], A. Brunner [17] and others introduced important examples.”</a:t>
            </a:r>
          </a:p>
          <a:p>
            <a:pPr marL="101600" indent="0">
              <a:buNone/>
            </a:pPr>
            <a:endParaRPr lang="en-US" dirty="0"/>
          </a:p>
          <a:p>
            <a:pPr marL="101600" indent="0">
              <a:buNone/>
            </a:pPr>
            <a:r>
              <a:rPr lang="en-US" dirty="0"/>
              <a:t>Bibliography:</a:t>
            </a:r>
          </a:p>
          <a:p>
            <a:pPr marL="501656" lvl="1" indent="0">
              <a:buNone/>
            </a:pPr>
            <a:r>
              <a:rPr lang="en-US" sz="2000" dirty="0"/>
              <a:t>[12] R. I. </a:t>
            </a:r>
            <a:r>
              <a:rPr lang="en-US" sz="2000" dirty="0" err="1"/>
              <a:t>Grigorchuk</a:t>
            </a:r>
            <a:r>
              <a:rPr lang="en-US" sz="2000" dirty="0"/>
              <a:t>, On Burnside’s problem on periodic groups. Functional Anal. Appl., 14(1):, (1980), 41–43.</a:t>
            </a:r>
          </a:p>
          <a:p>
            <a:pPr marL="501656" lvl="1" indent="0">
              <a:buNone/>
            </a:pPr>
            <a:r>
              <a:rPr lang="en-US" sz="2000" dirty="0"/>
              <a:t>[…]</a:t>
            </a:r>
          </a:p>
          <a:p>
            <a:pPr marL="501656" lvl="1" indent="0">
              <a:buNone/>
            </a:pPr>
            <a:r>
              <a:rPr lang="en-US" sz="2000" dirty="0"/>
              <a:t>[16] N. Gupta and S. </a:t>
            </a:r>
            <a:r>
              <a:rPr lang="en-US" sz="2000" dirty="0" err="1"/>
              <a:t>Sidki</a:t>
            </a:r>
            <a:r>
              <a:rPr lang="en-US" sz="2000" dirty="0"/>
              <a:t>, On the Burnside problem for periodic groups, Math. Z. 182, (1983), 385 388. MR85g:20075.</a:t>
            </a:r>
          </a:p>
          <a:p>
            <a:pPr marL="400056" lvl="1" indent="0">
              <a:lnSpc>
                <a:spcPct val="90000"/>
              </a:lnSpc>
              <a:buSzPct val="25000"/>
              <a:buNone/>
            </a:pPr>
            <a:endParaRPr sz="2000" b="0" i="0" u="none" strike="noStrike" cap="none" dirty="0">
              <a:solidFill>
                <a:schemeClr val="lt1"/>
              </a:solidFill>
              <a:sym typeface="Questrial"/>
            </a:endParaRPr>
          </a:p>
          <a:p>
            <a:pPr marL="0" indent="0">
              <a:lnSpc>
                <a:spcPct val="90000"/>
              </a:lnSpc>
              <a:buNone/>
            </a:pPr>
            <a:endParaRPr sz="2000" b="0" i="0" u="none" strike="noStrike" cap="none" dirty="0">
              <a:solidFill>
                <a:schemeClr val="lt1"/>
              </a:solidFill>
              <a:latin typeface="Questrial"/>
              <a:ea typeface="Questrial"/>
              <a:cs typeface="Questrial"/>
              <a:sym typeface="Quest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04326" y="207698"/>
            <a:ext cx="8528020" cy="1845226"/>
          </a:xfrm>
          <a:prstGeom prst="rect">
            <a:avLst/>
          </a:prstGeom>
          <a:noFill/>
          <a:ln>
            <a:noFill/>
          </a:ln>
        </p:spPr>
        <p:txBody>
          <a:bodyPr lIns="91425" tIns="45700" rIns="91425" bIns="45700" anchor="t" anchorCtr="0">
            <a:noAutofit/>
          </a:bodyPr>
          <a:lstStyle/>
          <a:p>
            <a:pPr>
              <a:buSzPct val="25000"/>
            </a:pPr>
            <a:r>
              <a:rPr lang="en-US" sz="4000" b="1" dirty="0"/>
              <a:t>How do I document my sources? </a:t>
            </a:r>
          </a:p>
        </p:txBody>
      </p:sp>
      <p:sp>
        <p:nvSpPr>
          <p:cNvPr id="243" name="Shape 243"/>
          <p:cNvSpPr txBox="1">
            <a:spLocks noGrp="1"/>
          </p:cNvSpPr>
          <p:nvPr>
            <p:ph type="body" idx="1"/>
          </p:nvPr>
        </p:nvSpPr>
        <p:spPr>
          <a:xfrm>
            <a:off x="827700" y="1916518"/>
            <a:ext cx="7345916" cy="4698884"/>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Citations in the body of the paper</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dirty="0">
                <a:solidFill>
                  <a:schemeClr val="lt1"/>
                </a:solidFill>
                <a:latin typeface="Questrial"/>
                <a:ea typeface="Questrial"/>
                <a:cs typeface="Questrial"/>
                <a:sym typeface="Questrial"/>
              </a:rPr>
              <a:t>In-text citations</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dirty="0">
                <a:solidFill>
                  <a:schemeClr val="lt1"/>
                </a:solidFill>
                <a:latin typeface="Questrial"/>
                <a:ea typeface="Questrial"/>
                <a:cs typeface="Questrial"/>
                <a:sym typeface="Questrial"/>
              </a:rPr>
              <a:t>Footnotes/endnotes</a:t>
            </a:r>
          </a:p>
          <a:p>
            <a:pPr marL="342906" marR="0" lvl="0" indent="-342906" algn="l" rtl="0">
              <a:spcBef>
                <a:spcPts val="1000"/>
              </a:spcBef>
              <a:spcAft>
                <a:spcPts val="0"/>
              </a:spcAft>
              <a:buClr>
                <a:srgbClr val="86D1D8"/>
              </a:buClr>
              <a:buSzPct val="80000"/>
              <a:buFont typeface="Noto Sans Symbols"/>
              <a:buNone/>
            </a:pPr>
            <a:endParaRPr sz="28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Documentation at the end of the paper</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dirty="0">
                <a:solidFill>
                  <a:schemeClr val="lt1"/>
                </a:solidFill>
                <a:latin typeface="Questrial"/>
                <a:ea typeface="Questrial"/>
                <a:cs typeface="Questrial"/>
                <a:sym typeface="Questrial"/>
              </a:rPr>
              <a:t>Bibliography</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dirty="0">
                <a:solidFill>
                  <a:schemeClr val="lt1"/>
                </a:solidFill>
                <a:latin typeface="Questrial"/>
                <a:ea typeface="Questrial"/>
                <a:cs typeface="Questrial"/>
                <a:sym typeface="Questrial"/>
              </a:rPr>
              <a:t>Works Cited </a:t>
            </a:r>
          </a:p>
          <a:p>
            <a:pPr marL="742962" marR="0" lvl="1" indent="-285762" algn="l" rtl="0">
              <a:spcBef>
                <a:spcPts val="1000"/>
              </a:spcBef>
              <a:spcAft>
                <a:spcPts val="0"/>
              </a:spcAft>
              <a:buClr>
                <a:srgbClr val="86D1D8"/>
              </a:buClr>
              <a:buSzPct val="80000"/>
              <a:buFont typeface="Noto Sans Symbols"/>
              <a:buChar char="●"/>
            </a:pPr>
            <a:r>
              <a:rPr lang="en-US" sz="2400" b="0" i="0" u="none" strike="noStrike" cap="none" dirty="0">
                <a:solidFill>
                  <a:schemeClr val="lt1"/>
                </a:solidFill>
                <a:latin typeface="Questrial"/>
                <a:ea typeface="Questrial"/>
                <a:cs typeface="Questrial"/>
                <a:sym typeface="Questrial"/>
              </a:rPr>
              <a:t>References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95943"/>
            <a:ext cx="7055379" cy="1203649"/>
          </a:xfrm>
        </p:spPr>
        <p:txBody>
          <a:bodyPr/>
          <a:lstStyle/>
          <a:p>
            <a:r>
              <a:rPr lang="en-US" sz="4000" b="1" dirty="0"/>
              <a:t>Ask a Librarian</a:t>
            </a:r>
          </a:p>
        </p:txBody>
      </p:sp>
      <p:sp>
        <p:nvSpPr>
          <p:cNvPr id="3" name="Text Placeholder 2"/>
          <p:cNvSpPr>
            <a:spLocks noGrp="1"/>
          </p:cNvSpPr>
          <p:nvPr>
            <p:ph type="body" idx="1"/>
          </p:nvPr>
        </p:nvSpPr>
        <p:spPr>
          <a:xfrm>
            <a:off x="289249" y="2155371"/>
            <a:ext cx="8500187" cy="4093034"/>
          </a:xfrm>
        </p:spPr>
        <p:txBody>
          <a:bodyPr/>
          <a:lstStyle/>
          <a:p>
            <a:pPr marL="342900" indent="-241300"/>
            <a:r>
              <a:rPr lang="en-US" sz="2800" dirty="0"/>
              <a:t>Librarians can help you find sources that you might have overlooked.</a:t>
            </a:r>
            <a:endParaRPr lang="en-US"/>
          </a:p>
          <a:p>
            <a:pPr marL="101600" indent="0">
              <a:buNone/>
            </a:pPr>
            <a:endParaRPr lang="en-US" sz="2800" dirty="0"/>
          </a:p>
          <a:p>
            <a:pPr marL="342900" indent="-241300"/>
            <a:r>
              <a:rPr lang="en-US" sz="2800" dirty="0"/>
              <a:t>They will help you put your bibliography in order.</a:t>
            </a:r>
          </a:p>
          <a:p>
            <a:pPr marL="101600" indent="0">
              <a:buNone/>
            </a:pPr>
            <a:endParaRPr lang="en-US" sz="2800" dirty="0"/>
          </a:p>
          <a:p>
            <a:pPr marL="342900" indent="-241300"/>
            <a:r>
              <a:rPr lang="en-US" sz="2800" dirty="0"/>
              <a:t>Begin by consulting their website: </a:t>
            </a:r>
            <a:r>
              <a:rPr lang="en-US" sz="2800" dirty="0">
                <a:hlinkClick r:id="rId2"/>
              </a:rPr>
              <a:t>http://libguides.citytech.cuny.edu/?b=s</a:t>
            </a:r>
            <a:endParaRPr lang="en-US" sz="2800" dirty="0"/>
          </a:p>
          <a:p>
            <a:pPr marL="101600" indent="0">
              <a:buNone/>
            </a:pPr>
            <a:endParaRPr lang="en-US" dirty="0"/>
          </a:p>
        </p:txBody>
      </p:sp>
    </p:spTree>
    <p:extLst>
      <p:ext uri="{BB962C8B-B14F-4D97-AF65-F5344CB8AC3E}">
        <p14:creationId xmlns:p14="http://schemas.microsoft.com/office/powerpoint/2010/main" val="212477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63894" y="251927"/>
            <a:ext cx="7176195" cy="1147665"/>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Work Cited v. Bibliography</a:t>
            </a:r>
            <a:endParaRPr lang="en-US" sz="4000" b="1" i="0" u="none" strike="noStrike" cap="none" dirty="0">
              <a:latin typeface="Questrial"/>
              <a:ea typeface="Questrial"/>
              <a:cs typeface="Questrial"/>
            </a:endParaRPr>
          </a:p>
        </p:txBody>
      </p:sp>
      <p:sp>
        <p:nvSpPr>
          <p:cNvPr id="250" name="Shape 250"/>
          <p:cNvSpPr txBox="1">
            <a:spLocks noGrp="1"/>
          </p:cNvSpPr>
          <p:nvPr>
            <p:ph type="body" idx="1"/>
          </p:nvPr>
        </p:nvSpPr>
        <p:spPr>
          <a:xfrm>
            <a:off x="171535" y="1319360"/>
            <a:ext cx="8817429" cy="539862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86D1D8"/>
              </a:buClr>
              <a:buSzPct val="80000"/>
              <a:buFont typeface="Noto Sans Symbols"/>
              <a:buChar char="●"/>
            </a:pPr>
            <a:r>
              <a:rPr lang="en-US" b="1" i="0" u="none" strike="noStrike" cap="none" dirty="0">
                <a:latin typeface="Questrial"/>
                <a:ea typeface="Questrial"/>
                <a:cs typeface="Questrial"/>
                <a:sym typeface="Questrial"/>
              </a:rPr>
              <a:t>Works Cited</a:t>
            </a:r>
            <a:endParaRPr lang="en-US" b="1" i="0" u="none" strike="noStrike" cap="none" dirty="0">
              <a:latin typeface="Questrial"/>
              <a:ea typeface="Questrial"/>
              <a:cs typeface="Questrial"/>
            </a:endParaRPr>
          </a:p>
          <a:p>
            <a:pPr marL="742950" lvl="1" indent="-285750"/>
            <a:r>
              <a:rPr lang="en-US" sz="2000" b="0" i="0" u="none" strike="noStrike" cap="none" dirty="0">
                <a:latin typeface="Questrial"/>
                <a:ea typeface="Questrial"/>
                <a:cs typeface="Questrial"/>
                <a:sym typeface="Questrial"/>
              </a:rPr>
              <a:t>A works cited page consists of sources that you</a:t>
            </a:r>
            <a:r>
              <a:rPr lang="en-US" sz="2000" dirty="0"/>
              <a:t> quote from or paraphrase </a:t>
            </a:r>
            <a:r>
              <a:rPr lang="en-US" sz="2000" b="0" i="0" u="none" strike="noStrike" cap="none" dirty="0">
                <a:latin typeface="Questrial"/>
                <a:ea typeface="Questrial"/>
                <a:cs typeface="Questrial"/>
                <a:sym typeface="Questrial"/>
              </a:rPr>
              <a:t>in your paper.</a:t>
            </a:r>
            <a:endParaRPr lang="en-US" sz="2000" b="0" i="0" u="none" strike="noStrike" cap="none" dirty="0">
              <a:latin typeface="Questrial"/>
              <a:ea typeface="Questrial"/>
              <a:cs typeface="Questrial"/>
            </a:endParaRPr>
          </a:p>
          <a:p>
            <a:pPr marL="457200" marR="0" lvl="1" indent="0" algn="l" rtl="0">
              <a:spcBef>
                <a:spcPts val="1000"/>
              </a:spcBef>
              <a:spcAft>
                <a:spcPts val="0"/>
              </a:spcAft>
              <a:buClr>
                <a:srgbClr val="86D1D8"/>
              </a:buClr>
              <a:buSzPct val="79999"/>
              <a:buNone/>
            </a:pPr>
            <a:endParaRPr lang="en-US" sz="2000" b="0" i="0" u="none" strike="noStrike" cap="none" dirty="0">
              <a:latin typeface="Questrial"/>
              <a:ea typeface="Questrial"/>
              <a:cs typeface="Questrial"/>
            </a:endParaRPr>
          </a:p>
          <a:p>
            <a:pPr marL="742950" marR="0" lvl="1" indent="-285750" algn="l" rtl="0">
              <a:spcBef>
                <a:spcPts val="1000"/>
              </a:spcBef>
              <a:spcAft>
                <a:spcPts val="0"/>
              </a:spcAft>
              <a:buClr>
                <a:srgbClr val="86D1D8"/>
              </a:buClr>
              <a:buSzPct val="79999"/>
              <a:buFont typeface="Noto Sans Symbols"/>
              <a:buChar char="●"/>
            </a:pPr>
            <a:r>
              <a:rPr lang="en-US" sz="2000" b="0" i="0" u="none" strike="noStrike" cap="none" dirty="0">
                <a:latin typeface="Questrial"/>
                <a:ea typeface="Questrial"/>
                <a:cs typeface="Questrial"/>
                <a:sym typeface="Questrial"/>
              </a:rPr>
              <a:t>All secondary sources which you quote from or paraphrase MUST be included in your works cited.</a:t>
            </a:r>
            <a:endParaRPr lang="en-US" sz="2000" b="0" i="0" u="none" strike="noStrike" cap="none" dirty="0">
              <a:latin typeface="Questrial"/>
              <a:ea typeface="Questrial"/>
              <a:cs typeface="Questrial"/>
            </a:endParaRPr>
          </a:p>
          <a:p>
            <a:pPr marL="457200" marR="0" lvl="1" indent="0" algn="l" rtl="0">
              <a:spcBef>
                <a:spcPts val="1000"/>
              </a:spcBef>
              <a:spcAft>
                <a:spcPts val="0"/>
              </a:spcAft>
              <a:buClr>
                <a:srgbClr val="86D1D8"/>
              </a:buClr>
              <a:buSzPct val="79999"/>
              <a:buNone/>
            </a:pPr>
            <a:endParaRPr lang="en-US" sz="2000" b="0" i="0" u="none" strike="noStrike" cap="none" dirty="0">
              <a:latin typeface="Questrial"/>
              <a:ea typeface="Questrial"/>
              <a:cs typeface="Questrial"/>
            </a:endParaRPr>
          </a:p>
          <a:p>
            <a:pPr marL="342900" marR="0" lvl="0" indent="-342900" algn="l" rtl="0">
              <a:spcBef>
                <a:spcPts val="1000"/>
              </a:spcBef>
              <a:spcAft>
                <a:spcPts val="0"/>
              </a:spcAft>
              <a:buClr>
                <a:srgbClr val="86D1D8"/>
              </a:buClr>
              <a:buSzPct val="80000"/>
              <a:buFont typeface="Noto Sans Symbols"/>
              <a:buChar char="●"/>
            </a:pPr>
            <a:r>
              <a:rPr lang="en-US" b="1" i="0" u="none" strike="noStrike" cap="none" dirty="0">
                <a:latin typeface="Questrial"/>
                <a:ea typeface="Questrial"/>
                <a:cs typeface="Questrial"/>
                <a:sym typeface="Questrial"/>
              </a:rPr>
              <a:t>Bibliography</a:t>
            </a:r>
            <a:endParaRPr lang="en-US" b="1" i="0" u="none" strike="noStrike" cap="none" dirty="0">
              <a:latin typeface="Questrial"/>
              <a:ea typeface="Questrial"/>
              <a:cs typeface="Questrial"/>
            </a:endParaRPr>
          </a:p>
          <a:p>
            <a:pPr marL="742950" lvl="1" indent="-285750"/>
            <a:r>
              <a:rPr lang="en-US" sz="2000" b="0" i="0" u="none" strike="noStrike" cap="none" dirty="0">
                <a:latin typeface="Questrial"/>
                <a:ea typeface="Questrial"/>
                <a:cs typeface="Questrial"/>
                <a:sym typeface="Questrial"/>
              </a:rPr>
              <a:t>A bibliography page consists of sources that you</a:t>
            </a:r>
            <a:r>
              <a:rPr lang="en-US" sz="2000" dirty="0"/>
              <a:t> quote from or paraphrase </a:t>
            </a:r>
            <a:r>
              <a:rPr lang="en-US" sz="2000" b="0" i="0" u="none" strike="noStrike" cap="none" dirty="0">
                <a:latin typeface="Questrial"/>
                <a:ea typeface="Questrial"/>
                <a:cs typeface="Questrial"/>
                <a:sym typeface="Questrial"/>
              </a:rPr>
              <a:t>in your paper along with any and all works you consulted in your project.</a:t>
            </a:r>
            <a:endParaRPr lang="en-US" sz="2000" b="0" i="0" u="none" strike="noStrike" cap="none" dirty="0">
              <a:latin typeface="Questrial"/>
              <a:ea typeface="Questrial"/>
              <a:cs typeface="Questrial"/>
            </a:endParaRPr>
          </a:p>
          <a:p>
            <a:pPr marL="457200" marR="0" lvl="1" indent="0" algn="l" rtl="0">
              <a:spcBef>
                <a:spcPts val="1000"/>
              </a:spcBef>
              <a:spcAft>
                <a:spcPts val="0"/>
              </a:spcAft>
              <a:buClr>
                <a:srgbClr val="86D1D8"/>
              </a:buClr>
              <a:buSzPct val="79999"/>
              <a:buNone/>
            </a:pPr>
            <a:endParaRPr lang="en-US" sz="2000" b="0" i="0" u="none" strike="noStrike" cap="none" dirty="0">
              <a:latin typeface="Questrial"/>
              <a:ea typeface="Questrial"/>
              <a:cs typeface="Questrial"/>
            </a:endParaRPr>
          </a:p>
          <a:p>
            <a:pPr marL="742950" lvl="1" indent="-285750"/>
            <a:r>
              <a:rPr lang="en-US" sz="2000" b="0" i="0" u="none" strike="noStrike" cap="none" dirty="0">
                <a:latin typeface="Questrial"/>
                <a:ea typeface="Questrial"/>
                <a:cs typeface="Questrial"/>
                <a:sym typeface="Questrial"/>
              </a:rPr>
              <a:t>Even if you did not cite the item or paraphrase it in your paper, you should include it.</a:t>
            </a:r>
            <a:r>
              <a:rPr lang="en-US" sz="2000" dirty="0"/>
              <a:t> </a:t>
            </a:r>
            <a:endParaRPr lang="en-US" sz="2000" b="0" i="0" u="none" strike="noStrike" cap="none" dirty="0">
              <a:latin typeface="Questrial"/>
              <a:ea typeface="Questrial"/>
              <a:cs typeface="Quest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84710" y="452718"/>
            <a:ext cx="7055379"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Contact</a:t>
            </a:r>
            <a:endParaRPr lang="en-US" sz="4000" b="1" i="0" u="none" strike="noStrike" cap="none" dirty="0">
              <a:latin typeface="Questrial"/>
              <a:ea typeface="Questrial"/>
              <a:cs typeface="Questrial"/>
            </a:endParaRPr>
          </a:p>
        </p:txBody>
      </p:sp>
      <p:sp>
        <p:nvSpPr>
          <p:cNvPr id="263" name="Shape 263"/>
          <p:cNvSpPr txBox="1">
            <a:spLocks noGrp="1"/>
          </p:cNvSpPr>
          <p:nvPr>
            <p:ph type="body" idx="1"/>
          </p:nvPr>
        </p:nvSpPr>
        <p:spPr>
          <a:xfrm>
            <a:off x="827700" y="2324145"/>
            <a:ext cx="6698738" cy="3924260"/>
          </a:xfrm>
          <a:prstGeom prst="rect">
            <a:avLst/>
          </a:prstGeom>
          <a:noFill/>
          <a:ln>
            <a:noFill/>
          </a:ln>
        </p:spPr>
        <p:txBody>
          <a:bodyPr lIns="91425" tIns="45700" rIns="91425" bIns="45700" anchor="t" anchorCtr="0">
            <a:noAutofit/>
          </a:bodyPr>
          <a:lstStyle/>
          <a:p>
            <a:pPr marL="342900" indent="-342900">
              <a:spcBef>
                <a:spcPts val="0"/>
              </a:spcBef>
            </a:pPr>
            <a:r>
              <a:rPr lang="en-US" dirty="0"/>
              <a:t>Samuel Gold</a:t>
            </a:r>
          </a:p>
          <a:p>
            <a:pPr marL="0" indent="0">
              <a:buSzPct val="25000"/>
              <a:buNone/>
            </a:pPr>
            <a:r>
              <a:rPr lang="en-US" dirty="0"/>
              <a:t>     </a:t>
            </a:r>
            <a:r>
              <a:rPr lang="en-US" dirty="0">
                <a:hlinkClick r:id="rId3"/>
              </a:rPr>
              <a:t>sgold@gradcenter.cuny.edu</a:t>
            </a:r>
          </a:p>
          <a:p>
            <a:pPr marL="0" lvl="0" indent="0">
              <a:buSzPct val="25000"/>
              <a:buNone/>
            </a:pPr>
            <a:endParaRPr lang="en-US" sz="2000" b="0" i="0" u="none" strike="noStrike" cap="none" dirty="0">
              <a:latin typeface="Questrial"/>
              <a:ea typeface="Questrial"/>
              <a:cs typeface="Questrial"/>
            </a:endParaRPr>
          </a:p>
          <a:p>
            <a:pPr marL="0" indent="0">
              <a:buNone/>
            </a:pPr>
            <a:endParaRPr lang="en-US" dirty="0"/>
          </a:p>
          <a:p>
            <a:pPr marL="342900" marR="0" lvl="0" indent="-342900" algn="l" rtl="0">
              <a:spcBef>
                <a:spcPts val="1000"/>
              </a:spcBef>
              <a:spcAft>
                <a:spcPts val="0"/>
              </a:spcAft>
              <a:buClr>
                <a:srgbClr val="86D1D8"/>
              </a:buClr>
              <a:buSzPct val="80000"/>
              <a:buFont typeface="Noto Sans Symbols"/>
              <a:buChar char="●"/>
            </a:pPr>
            <a:r>
              <a:rPr lang="en-US" dirty="0"/>
              <a:t>Anna Soo-</a:t>
            </a:r>
            <a:r>
              <a:rPr lang="en-US" dirty="0" err="1"/>
              <a:t>Hoo</a:t>
            </a:r>
            <a:endParaRPr lang="en-US" sz="2000" b="0" i="0" u="none" strike="noStrike" cap="none" dirty="0" err="1">
              <a:latin typeface="Questrial"/>
              <a:ea typeface="Questrial"/>
              <a:cs typeface="Questrial"/>
            </a:endParaRPr>
          </a:p>
          <a:p>
            <a:pPr marL="0" marR="0" lvl="0" indent="0" algn="l" rtl="0">
              <a:spcBef>
                <a:spcPts val="1000"/>
              </a:spcBef>
              <a:spcAft>
                <a:spcPts val="0"/>
              </a:spcAft>
              <a:buClr>
                <a:srgbClr val="86D1D8"/>
              </a:buClr>
              <a:buSzPct val="25000"/>
              <a:buFont typeface="Noto Sans Symbols"/>
              <a:buNone/>
            </a:pPr>
            <a:r>
              <a:rPr lang="en-US" dirty="0"/>
              <a:t>     </a:t>
            </a:r>
            <a:r>
              <a:rPr lang="en-US" dirty="0">
                <a:hlinkClick r:id="rId4"/>
              </a:rPr>
              <a:t>asoohoo@gradcenter.cuny.edu</a:t>
            </a:r>
            <a:endParaRPr lang="en-US" dirty="0"/>
          </a:p>
          <a:p>
            <a:pPr marL="0" marR="0" lvl="0" indent="0" algn="l" rtl="0">
              <a:spcBef>
                <a:spcPts val="1000"/>
              </a:spcBef>
              <a:spcAft>
                <a:spcPts val="0"/>
              </a:spcAft>
              <a:buClr>
                <a:srgbClr val="86D1D8"/>
              </a:buClr>
              <a:buSzPct val="25000"/>
              <a:buFont typeface="Noto Sans Symbols"/>
              <a:buNone/>
            </a:pPr>
            <a:endParaRPr lang="en-US" dirty="0"/>
          </a:p>
          <a:p>
            <a:pPr marL="0" marR="0" lvl="0" indent="0" algn="l" rtl="0">
              <a:spcBef>
                <a:spcPts val="1000"/>
              </a:spcBef>
              <a:spcAft>
                <a:spcPts val="0"/>
              </a:spcAft>
              <a:buClr>
                <a:srgbClr val="86D1D8"/>
              </a:buClr>
              <a:buSzPct val="25000"/>
              <a:buFont typeface="Noto Sans Symbols"/>
              <a:buNone/>
            </a:pPr>
            <a:endParaRPr sz="2000" b="0" i="0" u="none" strike="noStrike" cap="none" dirty="0">
              <a:solidFill>
                <a:schemeClr val="lt1"/>
              </a:solidFill>
              <a:latin typeface="Questrial"/>
              <a:ea typeface="Questrial"/>
              <a:cs typeface="Questrial"/>
              <a:sym typeface="Questrial"/>
            </a:endParaRPr>
          </a:p>
          <a:p>
            <a:pPr marL="0" marR="0" lvl="0" indent="0" algn="l" rtl="0">
              <a:spcBef>
                <a:spcPts val="1000"/>
              </a:spcBef>
              <a:spcAft>
                <a:spcPts val="0"/>
              </a:spcAft>
              <a:buClr>
                <a:srgbClr val="86D1D8"/>
              </a:buClr>
              <a:buSzPct val="25000"/>
              <a:buFont typeface="Noto Sans Symbols"/>
              <a:buNone/>
            </a:pPr>
            <a:endParaRPr sz="2000" b="0" i="0" u="none" strike="noStrike" cap="none" dirty="0">
              <a:solidFill>
                <a:schemeClr val="lt1"/>
              </a:solidFill>
              <a:latin typeface="Questrial"/>
              <a:ea typeface="Questrial"/>
              <a:cs typeface="Questrial"/>
              <a:sym typeface="Quest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84710" y="1138335"/>
            <a:ext cx="8248743" cy="1586203"/>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In this workshop we will cover:</a:t>
            </a:r>
            <a:endParaRPr lang="en-US" sz="4000" b="1" i="0" u="none" strike="noStrike" cap="none" dirty="0">
              <a:latin typeface="Questrial"/>
              <a:ea typeface="Questrial"/>
              <a:cs typeface="Questrial"/>
            </a:endParaRPr>
          </a:p>
        </p:txBody>
      </p:sp>
      <p:sp>
        <p:nvSpPr>
          <p:cNvPr id="160" name="Shape 160"/>
          <p:cNvSpPr txBox="1">
            <a:spLocks noGrp="1"/>
          </p:cNvSpPr>
          <p:nvPr>
            <p:ph type="body" idx="1"/>
          </p:nvPr>
        </p:nvSpPr>
        <p:spPr>
          <a:xfrm>
            <a:off x="1296955" y="2565919"/>
            <a:ext cx="6243134" cy="3682486"/>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Understanding Plagiarism</a:t>
            </a:r>
          </a:p>
          <a:p>
            <a:pPr marL="0" marR="0" lvl="0" indent="0" algn="l" rtl="0">
              <a:spcBef>
                <a:spcPts val="0"/>
              </a:spcBef>
              <a:spcAft>
                <a:spcPts val="0"/>
              </a:spcAft>
              <a:buClr>
                <a:srgbClr val="86D1D8"/>
              </a:buClr>
              <a:buSzPct val="80000"/>
              <a:buNone/>
            </a:pPr>
            <a:endParaRPr lang="en-US" sz="28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Documenting Sources </a:t>
            </a:r>
          </a:p>
          <a:p>
            <a:pPr marL="0" marR="0" lvl="0" indent="0" algn="l" rtl="0">
              <a:spcBef>
                <a:spcPts val="1000"/>
              </a:spcBef>
              <a:spcAft>
                <a:spcPts val="0"/>
              </a:spcAft>
              <a:buClr>
                <a:srgbClr val="86D1D8"/>
              </a:buClr>
              <a:buSzPct val="80000"/>
              <a:buNone/>
            </a:pPr>
            <a:endParaRPr lang="en-US" sz="28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Paraphrasing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35902" y="49078"/>
            <a:ext cx="7389845" cy="1723411"/>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Intellectual Challenges in American Academic </a:t>
            </a:r>
            <a:r>
              <a:rPr lang="en-US" sz="4000" b="1" dirty="0"/>
              <a:t>W</a:t>
            </a:r>
            <a:r>
              <a:rPr lang="en-US" sz="4000" b="1" i="0" u="none" strike="noStrike" cap="none" dirty="0">
                <a:latin typeface="Questrial"/>
                <a:ea typeface="Questrial"/>
                <a:cs typeface="Questrial"/>
                <a:sym typeface="Questrial"/>
              </a:rPr>
              <a:t>riting</a:t>
            </a:r>
            <a:r>
              <a:rPr lang="en-US" sz="3200" b="1" i="0" u="none" strike="noStrike" cap="none" dirty="0">
                <a:latin typeface="Questrial"/>
                <a:ea typeface="Questrial"/>
                <a:cs typeface="Questrial"/>
                <a:sym typeface="Questrial"/>
              </a:rPr>
              <a:t> </a:t>
            </a:r>
            <a:r>
              <a:rPr lang="en-US" sz="3200" b="1" i="0" u="none" strike="noStrike" cap="none" dirty="0">
                <a:latin typeface="Questrial"/>
                <a:ea typeface="Questrial"/>
                <a:cs typeface="Questrial"/>
              </a:rPr>
              <a:t/>
            </a:r>
            <a:br>
              <a:rPr lang="en-US" sz="3200" b="1" i="0" u="none" strike="noStrike" cap="none" dirty="0">
                <a:latin typeface="Questrial"/>
                <a:ea typeface="Questrial"/>
                <a:cs typeface="Questrial"/>
              </a:rPr>
            </a:br>
            <a:r>
              <a:rPr lang="en-US" sz="1500" b="0" i="0" u="none" strike="noStrike" cap="none" dirty="0">
                <a:latin typeface="Questrial"/>
                <a:ea typeface="Questrial"/>
                <a:cs typeface="Questrial"/>
                <a:sym typeface="Questrial"/>
              </a:rPr>
              <a:t>(Stolley, Karl, </a:t>
            </a:r>
            <a:r>
              <a:rPr lang="en-US" sz="1500" b="0" i="0" u="none" strike="noStrike" cap="none" dirty="0" err="1">
                <a:latin typeface="Questrial"/>
                <a:ea typeface="Questrial"/>
                <a:cs typeface="Questrial"/>
                <a:sym typeface="Questrial"/>
              </a:rPr>
              <a:t>Brizee</a:t>
            </a:r>
            <a:r>
              <a:rPr lang="en-US" sz="1500" b="0" i="0" u="none" strike="noStrike" cap="none" dirty="0">
                <a:latin typeface="Questrial"/>
                <a:ea typeface="Questrial"/>
                <a:cs typeface="Questrial"/>
                <a:sym typeface="Questrial"/>
              </a:rPr>
              <a:t>, Allen, and Paiz, Joshua M., 2013: </a:t>
            </a:r>
            <a:r>
              <a:rPr lang="en-US" sz="1500" dirty="0"/>
              <a:t>directly</a:t>
            </a:r>
            <a:r>
              <a:rPr lang="en-US" sz="1500" b="0" i="0" u="none" strike="noStrike" cap="none" dirty="0">
                <a:latin typeface="Questrial"/>
                <a:ea typeface="Questrial"/>
                <a:cs typeface="Questrial"/>
                <a:sym typeface="Questrial"/>
              </a:rPr>
              <a:t> from </a:t>
            </a:r>
            <a:r>
              <a:rPr lang="en-US" sz="1500" b="0" u="none" strike="noStrike" cap="none" dirty="0">
                <a:latin typeface="Questrial"/>
                <a:ea typeface="Questrial"/>
                <a:cs typeface="Questrial"/>
                <a:sym typeface="Questrial"/>
              </a:rPr>
              <a:t>Purdue OWL</a:t>
            </a:r>
            <a:r>
              <a:rPr lang="en-US" sz="1500" b="0" i="0" u="none" strike="noStrike" cap="none" dirty="0">
                <a:latin typeface="Questrial"/>
                <a:ea typeface="Questrial"/>
                <a:cs typeface="Questrial"/>
                <a:sym typeface="Questrial"/>
              </a:rPr>
              <a:t>) </a:t>
            </a:r>
            <a:r>
              <a:rPr lang="en-US" sz="1500" b="0" i="0" u="none" strike="noStrike" cap="none" dirty="0">
                <a:latin typeface="Questrial"/>
                <a:ea typeface="Questrial"/>
                <a:cs typeface="Questrial"/>
              </a:rPr>
              <a:t/>
            </a:r>
            <a:br>
              <a:rPr lang="en-US" sz="1500" b="0" i="0" u="none" strike="noStrike" cap="none" dirty="0">
                <a:latin typeface="Questrial"/>
                <a:ea typeface="Questrial"/>
                <a:cs typeface="Questrial"/>
              </a:rPr>
            </a:br>
            <a:r>
              <a:rPr lang="en-US" sz="1500" b="0" i="0" u="none" strike="noStrike" cap="none" dirty="0">
                <a:latin typeface="Questrial"/>
                <a:ea typeface="Questrial"/>
                <a:cs typeface="Questrial"/>
              </a:rPr>
              <a:t/>
            </a:r>
            <a:br>
              <a:rPr lang="en-US" sz="1500" b="0" i="0" u="none" strike="noStrike" cap="none" dirty="0">
                <a:latin typeface="Questrial"/>
                <a:ea typeface="Questrial"/>
                <a:cs typeface="Questrial"/>
              </a:rPr>
            </a:br>
            <a:endParaRPr lang="en-US" sz="3200" b="0" i="0" u="none" strike="noStrike" cap="none" dirty="0">
              <a:solidFill>
                <a:schemeClr val="lt2"/>
              </a:solidFill>
              <a:latin typeface="Questrial"/>
              <a:ea typeface="Questrial"/>
              <a:cs typeface="Questrial"/>
              <a:sym typeface="Questrial"/>
            </a:endParaRPr>
          </a:p>
        </p:txBody>
      </p:sp>
      <p:graphicFrame>
        <p:nvGraphicFramePr>
          <p:cNvPr id="167" name="Shape 167"/>
          <p:cNvGraphicFramePr/>
          <p:nvPr>
            <p:extLst>
              <p:ext uri="{D42A27DB-BD31-4B8C-83A1-F6EECF244321}">
                <p14:modId xmlns:p14="http://schemas.microsoft.com/office/powerpoint/2010/main" val="619989542"/>
              </p:ext>
            </p:extLst>
          </p:nvPr>
        </p:nvGraphicFramePr>
        <p:xfrm>
          <a:off x="452033" y="1730645"/>
          <a:ext cx="8192278" cy="5183261"/>
        </p:xfrm>
        <a:graphic>
          <a:graphicData uri="http://schemas.openxmlformats.org/drawingml/2006/table">
            <a:tbl>
              <a:tblPr>
                <a:noFill/>
                <a:tableStyleId>{461B289C-3C4F-4333-A41B-8188FE21547D}</a:tableStyleId>
              </a:tblPr>
              <a:tblGrid>
                <a:gridCol w="2784304">
                  <a:extLst>
                    <a:ext uri="{9D8B030D-6E8A-4147-A177-3AD203B41FA5}">
                      <a16:colId xmlns:a16="http://schemas.microsoft.com/office/drawing/2014/main" val="20000"/>
                    </a:ext>
                  </a:extLst>
                </a:gridCol>
                <a:gridCol w="2703987">
                  <a:extLst>
                    <a:ext uri="{9D8B030D-6E8A-4147-A177-3AD203B41FA5}">
                      <a16:colId xmlns:a16="http://schemas.microsoft.com/office/drawing/2014/main" val="20001"/>
                    </a:ext>
                  </a:extLst>
                </a:gridCol>
                <a:gridCol w="2703987">
                  <a:extLst>
                    <a:ext uri="{9D8B030D-6E8A-4147-A177-3AD203B41FA5}">
                      <a16:colId xmlns:a16="http://schemas.microsoft.com/office/drawing/2014/main" val="20002"/>
                    </a:ext>
                  </a:extLst>
                </a:gridCol>
              </a:tblGrid>
              <a:tr h="1236339">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15C2FF"/>
                          </a:solidFill>
                          <a:latin typeface="Times New Roman"/>
                          <a:ea typeface="Times New Roman"/>
                          <a:cs typeface="Times New Roman"/>
                          <a:sym typeface="Times New Roman"/>
                        </a:rPr>
                        <a:t>Build on the work of previous researchers</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15C2FF"/>
                          </a:solidFill>
                          <a:latin typeface="Times New Roman"/>
                          <a:ea typeface="Times New Roman"/>
                          <a:cs typeface="Times New Roman"/>
                          <a:sym typeface="Times New Roman"/>
                        </a:rPr>
                        <a:t>             BUT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15C2FF"/>
                          </a:solidFill>
                          <a:latin typeface="Times New Roman"/>
                          <a:ea typeface="Times New Roman"/>
                          <a:cs typeface="Times New Roman"/>
                          <a:sym typeface="Times New Roman"/>
                        </a:rPr>
                        <a:t>Write something</a:t>
                      </a:r>
                      <a:br>
                        <a:rPr lang="en-US" sz="2000" b="1" u="none" strike="noStrike" cap="none" dirty="0">
                          <a:solidFill>
                            <a:srgbClr val="15C2FF"/>
                          </a:solidFill>
                          <a:latin typeface="Times New Roman"/>
                          <a:ea typeface="Times New Roman"/>
                          <a:cs typeface="Times New Roman"/>
                          <a:sym typeface="Times New Roman"/>
                        </a:rPr>
                      </a:br>
                      <a:r>
                        <a:rPr lang="en-US" sz="2000" b="1" u="none" strike="noStrike" cap="none" dirty="0">
                          <a:solidFill>
                            <a:srgbClr val="15C2FF"/>
                          </a:solidFill>
                          <a:latin typeface="Times New Roman"/>
                          <a:ea typeface="Times New Roman"/>
                          <a:cs typeface="Times New Roman"/>
                          <a:sym typeface="Times New Roman"/>
                        </a:rPr>
                        <a:t>new and original</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0"/>
                  </a:ext>
                </a:extLst>
              </a:tr>
              <a:tr h="1281714">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FF66FF"/>
                          </a:solidFill>
                          <a:latin typeface="Times New Roman"/>
                          <a:ea typeface="Times New Roman"/>
                          <a:cs typeface="Times New Roman"/>
                          <a:sym typeface="Times New Roman"/>
                        </a:rPr>
                        <a:t>Rely on experts' and authorities' opinions</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FF66FF"/>
                          </a:solidFill>
                          <a:latin typeface="Times New Roman"/>
                          <a:ea typeface="Times New Roman"/>
                          <a:cs typeface="Times New Roman"/>
                          <a:sym typeface="Times New Roman"/>
                        </a:rPr>
                        <a:t>             BUT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FF66FF"/>
                          </a:solidFill>
                          <a:latin typeface="Times New Roman"/>
                          <a:ea typeface="Times New Roman"/>
                          <a:cs typeface="Times New Roman"/>
                          <a:sym typeface="Times New Roman"/>
                        </a:rPr>
                        <a:t>Improve upon and/or disagree with those same opinions</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1"/>
                  </a:ext>
                </a:extLst>
              </a:tr>
              <a:tr h="1010005">
                <a:tc>
                  <a:txBody>
                    <a:bodyPr/>
                    <a:lstStyle/>
                    <a:p>
                      <a:pPr marL="0" marR="0" lvl="0" indent="0" algn="l" rtl="0">
                        <a:lnSpc>
                          <a:spcPct val="115000"/>
                        </a:lnSpc>
                        <a:spcBef>
                          <a:spcPts val="0"/>
                        </a:spcBef>
                        <a:spcAft>
                          <a:spcPts val="0"/>
                        </a:spcAft>
                        <a:buSzPct val="25000"/>
                        <a:buNone/>
                      </a:pPr>
                      <a:endParaRPr lang="en-US" sz="2000" b="1" u="none" strike="noStrike" cap="none" dirty="0">
                        <a:solidFill>
                          <a:srgbClr val="92D05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SzPct val="25000"/>
                        <a:buNone/>
                      </a:pPr>
                      <a:r>
                        <a:rPr lang="en-US" sz="2000" b="1" u="none" strike="noStrike" cap="none" dirty="0">
                          <a:solidFill>
                            <a:srgbClr val="92D050"/>
                          </a:solidFill>
                          <a:latin typeface="Times New Roman"/>
                          <a:ea typeface="Times New Roman"/>
                          <a:cs typeface="Times New Roman"/>
                          <a:sym typeface="Times New Roman"/>
                        </a:rPr>
                        <a:t>Give credit to previous researchers</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92D050"/>
                          </a:solidFill>
                          <a:latin typeface="Times New Roman"/>
                          <a:ea typeface="Times New Roman"/>
                          <a:cs typeface="Times New Roman"/>
                          <a:sym typeface="Times New Roman"/>
                        </a:rPr>
                        <a:t>             BUT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endParaRPr lang="en-US" sz="2000" b="1" u="none" strike="noStrike" cap="none" dirty="0">
                        <a:solidFill>
                          <a:srgbClr val="92D05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SzPct val="25000"/>
                        <a:buNone/>
                      </a:pPr>
                      <a:r>
                        <a:rPr lang="en-US" sz="2000" b="1" u="none" strike="noStrike" cap="none" dirty="0">
                          <a:solidFill>
                            <a:srgbClr val="92D050"/>
                          </a:solidFill>
                          <a:latin typeface="Times New Roman"/>
                          <a:ea typeface="Times New Roman"/>
                          <a:cs typeface="Times New Roman"/>
                          <a:sym typeface="Times New Roman"/>
                        </a:rPr>
                        <a:t>Make your own significant  contribution</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2"/>
                  </a:ext>
                </a:extLst>
              </a:tr>
              <a:tr h="1599298">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FFC000"/>
                          </a:solidFill>
                          <a:latin typeface="Times New Roman"/>
                          <a:ea typeface="Times New Roman"/>
                          <a:cs typeface="Times New Roman"/>
                          <a:sym typeface="Times New Roman"/>
                        </a:rPr>
                        <a:t>Use technical language of your discipline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FFC000"/>
                          </a:solidFill>
                          <a:latin typeface="Times New Roman"/>
                          <a:ea typeface="Times New Roman"/>
                          <a:cs typeface="Times New Roman"/>
                          <a:sym typeface="Times New Roman"/>
                        </a:rPr>
                        <a:t>        </a:t>
                      </a:r>
                      <a:r>
                        <a:rPr lang="en-US" sz="2000" b="1" u="none" strike="noStrike" cap="none" baseline="0" dirty="0">
                          <a:solidFill>
                            <a:srgbClr val="FFC000"/>
                          </a:solidFill>
                          <a:latin typeface="Times New Roman"/>
                          <a:ea typeface="Times New Roman"/>
                          <a:cs typeface="Times New Roman"/>
                          <a:sym typeface="Times New Roman"/>
                        </a:rPr>
                        <a:t>     </a:t>
                      </a:r>
                      <a:r>
                        <a:rPr lang="en-US" sz="2000" b="1" u="none" strike="noStrike" cap="none" dirty="0">
                          <a:solidFill>
                            <a:srgbClr val="FFC000"/>
                          </a:solidFill>
                          <a:latin typeface="Times New Roman"/>
                          <a:ea typeface="Times New Roman"/>
                          <a:cs typeface="Times New Roman"/>
                          <a:sym typeface="Times New Roman"/>
                        </a:rPr>
                        <a:t>BUT  </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2000" b="1" u="none" strike="noStrike" cap="none" dirty="0">
                          <a:solidFill>
                            <a:srgbClr val="FFC000"/>
                          </a:solidFill>
                          <a:latin typeface="Times New Roman"/>
                          <a:ea typeface="Times New Roman"/>
                          <a:cs typeface="Times New Roman"/>
                          <a:sym typeface="Times New Roman"/>
                        </a:rPr>
                        <a:t>Use your own words and your own voice</a:t>
                      </a:r>
                    </a:p>
                  </a:txBody>
                  <a:tcPr marL="7175" marR="7175" marT="7175" marB="71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783771" y="2057400"/>
            <a:ext cx="7598229" cy="2916935"/>
          </a:xfrm>
          <a:prstGeom prst="rect">
            <a:avLst/>
          </a:prstGeom>
          <a:noFill/>
          <a:ln>
            <a:noFill/>
          </a:ln>
        </p:spPr>
        <p:txBody>
          <a:bodyPr lIns="91425" tIns="45700" rIns="91425" bIns="45700" anchor="t" anchorCtr="0">
            <a:noAutofit/>
          </a:bodyPr>
          <a:lstStyle/>
          <a:p>
            <a:pPr algn="ctr">
              <a:buSzPct val="25000"/>
            </a:pPr>
            <a:r>
              <a:rPr lang="en-US" dirty="0"/>
              <a:t> </a:t>
            </a:r>
            <a:r>
              <a:rPr lang="en-US" sz="4000" b="1" i="0" u="none" strike="noStrike" cap="none" dirty="0">
                <a:latin typeface="Questrial"/>
                <a:ea typeface="Questrial"/>
                <a:cs typeface="Questrial"/>
                <a:sym typeface="Questrial"/>
              </a:rPr>
              <a:t>Plagiarism Quiz</a:t>
            </a:r>
            <a:endParaRPr lang="en-US" sz="4000" b="1" i="0" u="none" strike="noStrike" cap="none" dirty="0">
              <a:latin typeface="Questrial"/>
              <a:ea typeface="Questrial"/>
              <a:cs typeface="Quest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8870" y="101952"/>
            <a:ext cx="7491220" cy="1206924"/>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What is plagiarism?</a:t>
            </a:r>
            <a:endParaRPr lang="en-US" sz="4000" b="1" i="0" u="none" strike="noStrike" cap="none" dirty="0">
              <a:latin typeface="Questrial"/>
              <a:ea typeface="Questrial"/>
              <a:cs typeface="Questrial"/>
            </a:endParaRPr>
          </a:p>
        </p:txBody>
      </p:sp>
      <p:sp>
        <p:nvSpPr>
          <p:cNvPr id="180" name="Shape 180"/>
          <p:cNvSpPr txBox="1">
            <a:spLocks noGrp="1"/>
          </p:cNvSpPr>
          <p:nvPr>
            <p:ph type="body" idx="1"/>
          </p:nvPr>
        </p:nvSpPr>
        <p:spPr>
          <a:xfrm>
            <a:off x="-2792" y="1052936"/>
            <a:ext cx="9142415" cy="5807098"/>
          </a:xfrm>
          <a:prstGeom prst="rect">
            <a:avLst/>
          </a:prstGeom>
          <a:noFill/>
          <a:ln>
            <a:noFill/>
          </a:ln>
        </p:spPr>
        <p:txBody>
          <a:bodyPr lIns="91425" tIns="45700" rIns="91425" bIns="45700" anchor="t" anchorCtr="0">
            <a:noAutofit/>
          </a:bodyPr>
          <a:lstStyle/>
          <a:p>
            <a:pPr marL="0" indent="0">
              <a:spcBef>
                <a:spcPts val="0"/>
              </a:spcBef>
              <a:buSzPct val="100000"/>
              <a:buNone/>
            </a:pPr>
            <a:r>
              <a:rPr lang="en-US" b="0" i="0" u="none" strike="noStrike" cap="none" dirty="0">
                <a:latin typeface="Questrial"/>
                <a:ea typeface="Questrial"/>
                <a:cs typeface="Questrial"/>
                <a:sym typeface="Questrial"/>
              </a:rPr>
              <a:t>Plagiarism is the act of presenting another person’s ideas, research, or writings as your own.</a:t>
            </a:r>
            <a:r>
              <a:rPr lang="en-US" dirty="0"/>
              <a:t> </a:t>
            </a:r>
            <a:r>
              <a:rPr lang="en-US" b="0" i="0" u="none" strike="noStrike" cap="none" dirty="0">
                <a:latin typeface="Questrial"/>
                <a:ea typeface="Questrial"/>
                <a:cs typeface="Questrial"/>
                <a:sym typeface="Questrial"/>
              </a:rPr>
              <a:t> Examples of plagiarism include:</a:t>
            </a:r>
            <a:endParaRPr lang="en-US" b="0" i="0" u="none" strike="noStrike" cap="none" dirty="0">
              <a:latin typeface="Questrial"/>
              <a:ea typeface="Questrial"/>
              <a:cs typeface="Questrial"/>
            </a:endParaRPr>
          </a:p>
          <a:p>
            <a:pPr marL="0" indent="0">
              <a:spcBef>
                <a:spcPts val="0"/>
              </a:spcBef>
              <a:buSzPct val="100000"/>
              <a:buNone/>
            </a:pPr>
            <a:endParaRPr lang="en-US" sz="800" dirty="0"/>
          </a:p>
          <a:p>
            <a:pPr marL="742950" lvl="1" indent="-308610">
              <a:buSzPct val="100000"/>
            </a:pPr>
            <a:r>
              <a:rPr lang="en-US" sz="2000" b="0" i="0" u="none" strike="noStrike" cap="none" dirty="0">
                <a:latin typeface="Questrial"/>
                <a:ea typeface="Questrial"/>
                <a:cs typeface="Questrial"/>
                <a:sym typeface="Questrial"/>
              </a:rPr>
              <a:t>Copying another person’s words or images without the use of quotation marks and footnotes attributing the words to their source</a:t>
            </a:r>
            <a:endParaRPr lang="en-US" sz="2000" b="0" i="0" u="none" strike="noStrike" cap="none" dirty="0">
              <a:latin typeface="Questrial"/>
              <a:ea typeface="Questrial"/>
              <a:cs typeface="Questrial"/>
            </a:endParaRPr>
          </a:p>
          <a:p>
            <a:pPr marL="434340" lvl="1" indent="0">
              <a:buSzPct val="100000"/>
              <a:buNone/>
            </a:pPr>
            <a:endParaRPr lang="en-US" sz="800" b="0" i="0" u="none" strike="noStrike" cap="none" dirty="0">
              <a:latin typeface="Questrial"/>
              <a:ea typeface="Questrial"/>
              <a:cs typeface="Questrial"/>
            </a:endParaRPr>
          </a:p>
          <a:p>
            <a:pPr marL="742950" marR="0" lvl="1" indent="-308610" algn="l" rtl="0">
              <a:spcBef>
                <a:spcPts val="1000"/>
              </a:spcBef>
              <a:spcAft>
                <a:spcPts val="0"/>
              </a:spcAft>
              <a:buClr>
                <a:srgbClr val="86D1D8"/>
              </a:buClr>
              <a:buSzPct val="100000"/>
              <a:buFont typeface="Noto Sans Symbols"/>
              <a:buChar char="●"/>
            </a:pPr>
            <a:r>
              <a:rPr lang="en-US" sz="2000" b="0" i="0" u="none" strike="noStrike" cap="none" dirty="0">
                <a:latin typeface="Questrial"/>
                <a:ea typeface="Questrial"/>
                <a:cs typeface="Questrial"/>
                <a:sym typeface="Questrial"/>
              </a:rPr>
              <a:t>Presenting another person’s ideas or theories in your own words without acknowledging the source</a:t>
            </a:r>
            <a:endParaRPr lang="en-US" sz="2000" b="0" i="0" u="none" strike="noStrike" cap="none" dirty="0">
              <a:latin typeface="Questrial"/>
              <a:ea typeface="Questrial"/>
              <a:cs typeface="Questrial"/>
            </a:endParaRPr>
          </a:p>
          <a:p>
            <a:pPr marL="434340" lvl="1" indent="0">
              <a:buSzPct val="100000"/>
              <a:buNone/>
            </a:pPr>
            <a:endParaRPr lang="en-US" sz="800" b="0" i="0" u="none" strike="noStrike" cap="none" dirty="0">
              <a:latin typeface="Questrial"/>
              <a:ea typeface="Questrial"/>
              <a:cs typeface="Questrial"/>
            </a:endParaRPr>
          </a:p>
          <a:p>
            <a:pPr marL="742950" marR="0" lvl="1" indent="-308610" algn="l" rtl="0">
              <a:spcBef>
                <a:spcPts val="1000"/>
              </a:spcBef>
              <a:spcAft>
                <a:spcPts val="0"/>
              </a:spcAft>
              <a:buClr>
                <a:srgbClr val="86D1D8"/>
              </a:buClr>
              <a:buSzPct val="100000"/>
              <a:buFont typeface="Noto Sans Symbols"/>
              <a:buChar char="●"/>
            </a:pPr>
            <a:r>
              <a:rPr lang="en-US" sz="2000" b="0" i="0" u="none" strike="noStrike" cap="none" dirty="0">
                <a:latin typeface="Questrial"/>
                <a:ea typeface="Questrial"/>
                <a:cs typeface="Questrial"/>
                <a:sym typeface="Questrial"/>
              </a:rPr>
              <a:t>Failing to acknowledge collaborators on homework and laboratory assignments</a:t>
            </a:r>
            <a:endParaRPr lang="en-US" sz="2000" b="0" i="0" u="none" strike="noStrike" cap="none" dirty="0">
              <a:latin typeface="Questrial"/>
              <a:ea typeface="Questrial"/>
              <a:cs typeface="Questrial"/>
            </a:endParaRPr>
          </a:p>
          <a:p>
            <a:pPr marL="434340" lvl="1" indent="0">
              <a:buSzPct val="100000"/>
              <a:buNone/>
            </a:pPr>
            <a:endParaRPr lang="en-US" sz="800" b="0" i="0" u="none" strike="noStrike" cap="none" dirty="0">
              <a:latin typeface="Questrial"/>
              <a:ea typeface="Questrial"/>
              <a:cs typeface="Questrial"/>
            </a:endParaRPr>
          </a:p>
          <a:p>
            <a:pPr marL="742950" marR="0" lvl="1" indent="-308610" algn="l" rtl="0">
              <a:spcBef>
                <a:spcPts val="1000"/>
              </a:spcBef>
              <a:spcAft>
                <a:spcPts val="0"/>
              </a:spcAft>
              <a:buClr>
                <a:srgbClr val="86D1D8"/>
              </a:buClr>
              <a:buSzPct val="100000"/>
              <a:buFont typeface="Noto Sans Symbols"/>
              <a:buChar char="●"/>
            </a:pPr>
            <a:r>
              <a:rPr lang="en-US" sz="2000" b="0" i="0" u="none" strike="noStrike" cap="none" dirty="0">
                <a:latin typeface="Questrial"/>
                <a:ea typeface="Questrial"/>
                <a:cs typeface="Questrial"/>
                <a:sym typeface="Questrial"/>
              </a:rPr>
              <a:t>Internet plagiarism, including submitting downloaded term papers or parts of term papers, paraphrasing or copying information from the Internet without citing the source, or “cutting and pasting” from various sources without proper attribution</a:t>
            </a:r>
            <a:endParaRPr lang="en-US" sz="2000" b="0" i="0" u="none" strike="noStrike" cap="none" dirty="0">
              <a:latin typeface="Questrial"/>
              <a:ea typeface="Questrial"/>
              <a:cs typeface="Questrial"/>
            </a:endParaRPr>
          </a:p>
          <a:p>
            <a:pPr marL="434340" lvl="1" indent="0">
              <a:buSzPct val="100000"/>
              <a:buNone/>
            </a:pPr>
            <a:endParaRPr lang="en-US" sz="800" b="0" i="0" u="none" strike="noStrike" cap="none" dirty="0">
              <a:latin typeface="Questrial"/>
              <a:ea typeface="Questrial"/>
              <a:cs typeface="Questrial"/>
            </a:endParaRPr>
          </a:p>
          <a:p>
            <a:pPr marL="457200" lvl="1" indent="0">
              <a:buSzPct val="25000"/>
              <a:buNone/>
            </a:pPr>
            <a:r>
              <a:rPr lang="en-US" sz="2000" b="1" dirty="0">
                <a:solidFill>
                  <a:srgbClr val="FFFF00"/>
                </a:solidFill>
              </a:rPr>
              <a:t>See the City Tech</a:t>
            </a:r>
            <a:r>
              <a:rPr lang="en-US" sz="2000" b="1" i="0" u="none" strike="noStrike" cap="none" dirty="0">
                <a:solidFill>
                  <a:srgbClr val="FFFF00"/>
                </a:solidFill>
                <a:sym typeface="Questrial"/>
              </a:rPr>
              <a:t> statement on academic integrity.</a:t>
            </a:r>
            <a:endParaRPr lang="en-US" sz="2000" b="1" i="0" u="none" strike="noStrike" cap="none" dirty="0">
              <a:solidFill>
                <a:srgbClr val="FFFF00"/>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265151" y="452718"/>
            <a:ext cx="7287853"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000" b="1" i="0" u="none" strike="noStrike" cap="none" dirty="0">
                <a:latin typeface="Questrial"/>
                <a:ea typeface="Questrial"/>
                <a:cs typeface="Questrial"/>
                <a:sym typeface="Questrial"/>
              </a:rPr>
              <a:t>Why does plagiarism occur?</a:t>
            </a:r>
            <a:endParaRPr lang="en-US" sz="4000" b="1" i="0" u="none" strike="noStrike" cap="none" dirty="0">
              <a:latin typeface="Questrial"/>
              <a:ea typeface="Questrial"/>
              <a:cs typeface="Questrial"/>
            </a:endParaRPr>
          </a:p>
        </p:txBody>
      </p:sp>
      <p:sp>
        <p:nvSpPr>
          <p:cNvPr id="187" name="Shape 187"/>
          <p:cNvSpPr txBox="1">
            <a:spLocks noGrp="1"/>
          </p:cNvSpPr>
          <p:nvPr>
            <p:ph type="body" idx="1"/>
          </p:nvPr>
        </p:nvSpPr>
        <p:spPr>
          <a:xfrm>
            <a:off x="827700" y="2108717"/>
            <a:ext cx="6711653" cy="4139687"/>
          </a:xfrm>
          <a:prstGeom prst="rect">
            <a:avLst/>
          </a:prstGeom>
          <a:noFill/>
          <a:ln>
            <a:noFill/>
          </a:ln>
        </p:spPr>
        <p:txBody>
          <a:bodyPr lIns="91425" tIns="45700" rIns="91425" bIns="45700" anchor="t" anchorCtr="0">
            <a:noAutofit/>
          </a:bodyPr>
          <a:lstStyle/>
          <a:p>
            <a:pPr marL="342906" marR="0" lvl="0" indent="-342906" algn="l" rtl="0">
              <a:spcBef>
                <a:spcPts val="0"/>
              </a:spcBef>
              <a:spcAft>
                <a:spcPts val="0"/>
              </a:spcAft>
              <a:buClr>
                <a:srgbClr val="86D1D8"/>
              </a:buClr>
              <a:buSzPct val="80000"/>
              <a:buFont typeface="Noto Sans Symbols"/>
              <a:buChar char="●"/>
            </a:pPr>
            <a:r>
              <a:rPr lang="en-US" sz="2800" dirty="0"/>
              <a:t>T</a:t>
            </a:r>
            <a:r>
              <a:rPr lang="en-US" sz="2800" b="0" i="0" u="none" strike="noStrike" cap="none" dirty="0">
                <a:solidFill>
                  <a:schemeClr val="lt1"/>
                </a:solidFill>
                <a:latin typeface="Questrial"/>
                <a:ea typeface="Questrial"/>
                <a:cs typeface="Questrial"/>
                <a:sym typeface="Questrial"/>
              </a:rPr>
              <a:t>ime management</a:t>
            </a:r>
          </a:p>
          <a:p>
            <a:pPr marL="0" marR="0" lvl="0" indent="0" algn="l" rtl="0">
              <a:spcBef>
                <a:spcPts val="0"/>
              </a:spcBef>
              <a:spcAft>
                <a:spcPts val="0"/>
              </a:spcAft>
              <a:buClr>
                <a:srgbClr val="86D1D8"/>
              </a:buClr>
              <a:buSzPct val="80000"/>
              <a:buNone/>
            </a:pPr>
            <a:endParaRPr lang="en-US" sz="28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Lack of self-confidence</a:t>
            </a:r>
          </a:p>
          <a:p>
            <a:pPr marL="0" marR="0" lvl="0" indent="0" algn="l" rtl="0">
              <a:spcBef>
                <a:spcPts val="1000"/>
              </a:spcBef>
              <a:spcAft>
                <a:spcPts val="0"/>
              </a:spcAft>
              <a:buClr>
                <a:srgbClr val="86D1D8"/>
              </a:buClr>
              <a:buSzPct val="80000"/>
              <a:buNone/>
            </a:pPr>
            <a:endParaRPr lang="en-US" sz="28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Bad paraphrasing</a:t>
            </a:r>
          </a:p>
          <a:p>
            <a:pPr marL="0" marR="0" lvl="0" indent="0" algn="l" rtl="0">
              <a:spcBef>
                <a:spcPts val="1000"/>
              </a:spcBef>
              <a:spcAft>
                <a:spcPts val="0"/>
              </a:spcAft>
              <a:buClr>
                <a:srgbClr val="86D1D8"/>
              </a:buClr>
              <a:buSzPct val="80000"/>
              <a:buNone/>
            </a:pPr>
            <a:endParaRPr lang="en-US" sz="28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Char char="●"/>
            </a:pPr>
            <a:r>
              <a:rPr lang="en-US" sz="2800" b="0" i="0" u="none" strike="noStrike" cap="none" dirty="0">
                <a:solidFill>
                  <a:schemeClr val="lt1"/>
                </a:solidFill>
                <a:latin typeface="Questrial"/>
                <a:ea typeface="Questrial"/>
                <a:cs typeface="Questrial"/>
                <a:sym typeface="Questrial"/>
              </a:rPr>
              <a:t>Improper citations</a:t>
            </a:r>
          </a:p>
          <a:p>
            <a:pPr marL="342906" marR="0" lvl="0" indent="-342906" algn="l" rtl="0">
              <a:spcBef>
                <a:spcPts val="1000"/>
              </a:spcBef>
              <a:spcAft>
                <a:spcPts val="0"/>
              </a:spcAft>
              <a:buClr>
                <a:srgbClr val="86D1D8"/>
              </a:buClr>
              <a:buSzPct val="80000"/>
              <a:buFont typeface="Noto Sans Symbols"/>
              <a:buNone/>
            </a:pPr>
            <a:endParaRPr sz="28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None/>
            </a:pPr>
            <a:endParaRPr sz="2000" b="0" i="0" u="none" strike="noStrike" cap="none" dirty="0">
              <a:solidFill>
                <a:schemeClr val="lt1"/>
              </a:solidFill>
              <a:latin typeface="Questrial"/>
              <a:ea typeface="Questrial"/>
              <a:cs typeface="Questrial"/>
              <a:sym typeface="Questrial"/>
            </a:endParaRPr>
          </a:p>
          <a:p>
            <a:pPr marL="342906" marR="0" lvl="0" indent="-342906" algn="l" rtl="0">
              <a:spcBef>
                <a:spcPts val="1000"/>
              </a:spcBef>
              <a:spcAft>
                <a:spcPts val="0"/>
              </a:spcAft>
              <a:buClr>
                <a:srgbClr val="86D1D8"/>
              </a:buClr>
              <a:buSzPct val="80000"/>
              <a:buFont typeface="Noto Sans Symbols"/>
              <a:buNone/>
            </a:pPr>
            <a:endParaRPr sz="2000" b="0" i="0" u="none" strike="noStrike" cap="none" dirty="0">
              <a:solidFill>
                <a:schemeClr val="lt1"/>
              </a:solidFill>
              <a:latin typeface="Questrial"/>
              <a:ea typeface="Questrial"/>
              <a:cs typeface="Questrial"/>
              <a:sym typeface="Quest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547C-2E1A-47CD-83FD-C9F1F3CD9175}"/>
              </a:ext>
            </a:extLst>
          </p:cNvPr>
          <p:cNvSpPr>
            <a:spLocks noGrp="1"/>
          </p:cNvSpPr>
          <p:nvPr>
            <p:ph type="ctrTitle"/>
          </p:nvPr>
        </p:nvSpPr>
        <p:spPr>
          <a:xfrm>
            <a:off x="39866" y="1293"/>
            <a:ext cx="9036117" cy="6287172"/>
          </a:xfrm>
        </p:spPr>
        <p:txBody>
          <a:bodyPr/>
          <a:lstStyle/>
          <a:p>
            <a:pPr>
              <a:lnSpc>
                <a:spcPct val="80000"/>
              </a:lnSpc>
            </a:pPr>
            <a:r>
              <a:rPr lang="en-US" sz="4000" b="1" dirty="0"/>
              <a:t>What is paraphrasing?</a:t>
            </a:r>
            <a:br>
              <a:rPr lang="en-US" sz="4000" b="1" dirty="0"/>
            </a:br>
            <a:r>
              <a:rPr lang="en-US" sz="4000" b="1" dirty="0"/>
              <a:t/>
            </a:r>
            <a:br>
              <a:rPr lang="en-US" sz="4000" b="1" dirty="0"/>
            </a:br>
            <a:r>
              <a:rPr lang="en-US" sz="2000" dirty="0"/>
              <a:t>Paraphrasing is rewriting a sentence or series of sentences in your own words.</a:t>
            </a:r>
          </a:p>
          <a:p>
            <a:pPr marL="457200" lvl="1" algn="ctr">
              <a:lnSpc>
                <a:spcPct val="80000"/>
              </a:lnSpc>
              <a:spcBef>
                <a:spcPts val="1000"/>
              </a:spcBef>
            </a:pPr>
            <a:endParaRPr lang="en-US" sz="2000" dirty="0"/>
          </a:p>
          <a:p>
            <a:pPr marL="457200" lvl="1">
              <a:lnSpc>
                <a:spcPct val="80000"/>
              </a:lnSpc>
              <a:spcBef>
                <a:spcPts val="1000"/>
              </a:spcBef>
            </a:pPr>
            <a:r>
              <a:rPr lang="en-US" sz="2000" dirty="0">
                <a:solidFill>
                  <a:schemeClr val="lt1"/>
                </a:solidFill>
              </a:rPr>
              <a:t>Example (from Purdue OWL, 2012)</a:t>
            </a:r>
          </a:p>
          <a:p>
            <a:pPr marL="742950" lvl="1" indent="-285750">
              <a:lnSpc>
                <a:spcPct val="80000"/>
              </a:lnSpc>
              <a:spcBef>
                <a:spcPts val="1000"/>
              </a:spcBef>
              <a:buChar char="•"/>
            </a:pPr>
            <a:r>
              <a:rPr lang="en-US" sz="2000" dirty="0">
                <a:solidFill>
                  <a:schemeClr val="lt1"/>
                </a:solidFill>
              </a:rPr>
              <a:t>Original Text: </a:t>
            </a:r>
          </a:p>
          <a:p>
            <a:pPr marL="457200" lvl="1">
              <a:lnSpc>
                <a:spcPct val="80000"/>
              </a:lnSpc>
              <a:spcBef>
                <a:spcPts val="1000"/>
              </a:spcBef>
            </a:pPr>
            <a:r>
              <a:rPr lang="en-US" sz="2000" dirty="0">
                <a:solidFill>
                  <a:schemeClr val="lt1"/>
                </a:solidFill>
              </a:rPr>
              <a:t>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 </a:t>
            </a:r>
          </a:p>
          <a:p>
            <a:pPr marL="457200" lvl="1">
              <a:lnSpc>
                <a:spcPct val="80000"/>
              </a:lnSpc>
              <a:spcBef>
                <a:spcPts val="1000"/>
              </a:spcBef>
            </a:pPr>
            <a:r>
              <a:rPr lang="en-US" sz="2000" dirty="0"/>
              <a:t>Lester, James D. </a:t>
            </a:r>
            <a:r>
              <a:rPr lang="en-US" sz="2000" i="1" dirty="0"/>
              <a:t>Writing Research Papers</a:t>
            </a:r>
            <a:r>
              <a:rPr lang="en-US" sz="2000" dirty="0"/>
              <a:t>. 2nd ed. (1976): 46-47.</a:t>
            </a:r>
          </a:p>
          <a:p>
            <a:pPr marL="457200" lvl="1">
              <a:lnSpc>
                <a:spcPct val="80000"/>
              </a:lnSpc>
              <a:spcBef>
                <a:spcPts val="1000"/>
              </a:spcBef>
            </a:pPr>
            <a:endParaRPr lang="en-US" sz="2000" dirty="0"/>
          </a:p>
          <a:p>
            <a:pPr marL="742950" lvl="1" indent="-285750">
              <a:lnSpc>
                <a:spcPct val="80000"/>
              </a:lnSpc>
              <a:spcBef>
                <a:spcPts val="1000"/>
              </a:spcBef>
              <a:buChar char="•"/>
            </a:pPr>
            <a:r>
              <a:rPr lang="en-US" sz="2000" b="1" dirty="0">
                <a:solidFill>
                  <a:srgbClr val="7030A0"/>
                </a:solidFill>
              </a:rPr>
              <a:t> </a:t>
            </a:r>
            <a:r>
              <a:rPr lang="en-US" sz="2000" b="1" dirty="0">
                <a:solidFill>
                  <a:schemeClr val="tx1"/>
                </a:solidFill>
                <a:highlight>
                  <a:srgbClr val="00FF00"/>
                </a:highlight>
              </a:rPr>
              <a:t> Good Paraphrasing: </a:t>
            </a:r>
            <a:r>
              <a:rPr lang="en-US" sz="2000" b="1" dirty="0">
                <a:solidFill>
                  <a:schemeClr val="tx1"/>
                </a:solidFill>
              </a:rPr>
              <a:t> </a:t>
            </a:r>
          </a:p>
          <a:p>
            <a:pPr marL="457200" lvl="1">
              <a:lnSpc>
                <a:spcPct val="80000"/>
              </a:lnSpc>
              <a:spcBef>
                <a:spcPts val="1000"/>
              </a:spcBef>
            </a:pPr>
            <a:r>
              <a:rPr lang="en-US" sz="2000" dirty="0">
                <a:solidFill>
                  <a:schemeClr val="lt1"/>
                </a:solidFill>
              </a:rPr>
              <a:t>In research papers students often quote excessively, failing to keep quoted material down to a desirable level. Since the problem usually originates during note taking, it is essential to minimize the material recorded verbatim (Lester 46-47).</a:t>
            </a:r>
          </a:p>
        </p:txBody>
      </p:sp>
      <p:sp>
        <p:nvSpPr>
          <p:cNvPr id="3" name="Subtitle 2">
            <a:extLst>
              <a:ext uri="{FF2B5EF4-FFF2-40B4-BE49-F238E27FC236}">
                <a16:creationId xmlns:a16="http://schemas.microsoft.com/office/drawing/2014/main" id="{2682CAFA-5FB2-4341-B19D-C2661DD9CB4C}"/>
              </a:ext>
            </a:extLst>
          </p:cNvPr>
          <p:cNvSpPr>
            <a:spLocks noGrp="1"/>
          </p:cNvSpPr>
          <p:nvPr>
            <p:ph type="subTitle" idx="1"/>
          </p:nvPr>
        </p:nvSpPr>
        <p:spPr>
          <a:xfrm>
            <a:off x="117358" y="6443448"/>
            <a:ext cx="8635744" cy="306063"/>
          </a:xfrm>
        </p:spPr>
        <p:txBody>
          <a:bodyPr/>
          <a:lstStyle/>
          <a:p>
            <a:pPr lvl="1" algn="l">
              <a:lnSpc>
                <a:spcPct val="80000"/>
              </a:lnSpc>
            </a:pPr>
            <a:r>
              <a:rPr lang="en-US" sz="1200" dirty="0">
                <a:solidFill>
                  <a:schemeClr val="hlink"/>
                </a:solidFill>
                <a:hlinkClick r:id="rId2"/>
              </a:rPr>
              <a:t>https://owl.english.purdue.edu/owl/resource/563/02/</a:t>
            </a:r>
            <a:endParaRPr lang="en-US" sz="1200">
              <a:solidFill>
                <a:schemeClr val="hlink"/>
              </a:solidFill>
            </a:endParaRPr>
          </a:p>
          <a:p>
            <a:endParaRPr lang="en-US" dirty="0"/>
          </a:p>
        </p:txBody>
      </p:sp>
    </p:spTree>
    <p:extLst>
      <p:ext uri="{BB962C8B-B14F-4D97-AF65-F5344CB8AC3E}">
        <p14:creationId xmlns:p14="http://schemas.microsoft.com/office/powerpoint/2010/main" val="164568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907E-DB54-4885-88E1-5F8329472C30}"/>
              </a:ext>
            </a:extLst>
          </p:cNvPr>
          <p:cNvSpPr>
            <a:spLocks noGrp="1"/>
          </p:cNvSpPr>
          <p:nvPr>
            <p:ph type="ctrTitle"/>
          </p:nvPr>
        </p:nvSpPr>
        <p:spPr>
          <a:xfrm>
            <a:off x="248215" y="211347"/>
            <a:ext cx="6620967" cy="826459"/>
          </a:xfrm>
        </p:spPr>
        <p:txBody>
          <a:bodyPr/>
          <a:lstStyle/>
          <a:p>
            <a:r>
              <a:rPr lang="en-US" sz="4000" b="1" dirty="0"/>
              <a:t>Bad Paraphrasing!</a:t>
            </a:r>
          </a:p>
        </p:txBody>
      </p:sp>
      <p:sp>
        <p:nvSpPr>
          <p:cNvPr id="3" name="Subtitle 2">
            <a:extLst>
              <a:ext uri="{FF2B5EF4-FFF2-40B4-BE49-F238E27FC236}">
                <a16:creationId xmlns:a16="http://schemas.microsoft.com/office/drawing/2014/main" id="{94F4C627-1E3A-44BA-99AC-AB5A31A89D72}"/>
              </a:ext>
            </a:extLst>
          </p:cNvPr>
          <p:cNvSpPr>
            <a:spLocks noGrp="1"/>
          </p:cNvSpPr>
          <p:nvPr>
            <p:ph type="subTitle" idx="1"/>
          </p:nvPr>
        </p:nvSpPr>
        <p:spPr>
          <a:xfrm>
            <a:off x="130273" y="1825148"/>
            <a:ext cx="8849942" cy="4796429"/>
          </a:xfrm>
        </p:spPr>
        <p:txBody>
          <a:bodyPr/>
          <a:lstStyle/>
          <a:p>
            <a:pPr lvl="1" algn="l">
              <a:lnSpc>
                <a:spcPct val="80000"/>
              </a:lnSpc>
            </a:pPr>
            <a:r>
              <a:rPr lang="en-US" sz="2000" dirty="0"/>
              <a:t>Example (from Purdue OWL, 2012)</a:t>
            </a:r>
          </a:p>
          <a:p>
            <a:pPr marL="742950" lvl="1" indent="-285750" algn="l">
              <a:lnSpc>
                <a:spcPct val="80000"/>
              </a:lnSpc>
              <a:buChar char="•"/>
            </a:pPr>
            <a:r>
              <a:rPr lang="en-US" sz="2000" dirty="0"/>
              <a:t>Original Text: </a:t>
            </a:r>
          </a:p>
          <a:p>
            <a:pPr lvl="1" algn="l">
              <a:lnSpc>
                <a:spcPct val="80000"/>
              </a:lnSpc>
            </a:pPr>
            <a:r>
              <a:rPr lang="en-US" sz="2000" dirty="0"/>
              <a:t>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 </a:t>
            </a:r>
          </a:p>
          <a:p>
            <a:pPr lvl="1" algn="l">
              <a:lnSpc>
                <a:spcPct val="80000"/>
              </a:lnSpc>
            </a:pPr>
            <a:r>
              <a:rPr lang="en-US" sz="2000" dirty="0"/>
              <a:t>Lester, James D. </a:t>
            </a:r>
            <a:r>
              <a:rPr lang="en-US" sz="2000" i="1" dirty="0"/>
              <a:t>Writing Research Papers</a:t>
            </a:r>
            <a:r>
              <a:rPr lang="en-US" sz="2000" dirty="0"/>
              <a:t>. 2nd ed. (1976): 46-47.</a:t>
            </a:r>
            <a:endParaRPr lang="en-US" dirty="0"/>
          </a:p>
          <a:p>
            <a:endParaRPr lang="en-US" dirty="0"/>
          </a:p>
          <a:p>
            <a:pPr marL="742950" lvl="1" indent="-285750" algn="l">
              <a:lnSpc>
                <a:spcPct val="80000"/>
              </a:lnSpc>
              <a:buChar char="•"/>
            </a:pPr>
            <a:r>
              <a:rPr lang="en-US" sz="2000" b="1" dirty="0">
                <a:solidFill>
                  <a:srgbClr val="FF0000"/>
                </a:solidFill>
                <a:highlight>
                  <a:srgbClr val="000000"/>
                </a:highlight>
              </a:rPr>
              <a:t> Bad Paraphrasing: </a:t>
            </a:r>
            <a:r>
              <a:rPr lang="en-US" sz="2000" dirty="0">
                <a:solidFill>
                  <a:srgbClr val="FF0000"/>
                </a:solidFill>
              </a:rPr>
              <a:t> </a:t>
            </a:r>
          </a:p>
          <a:p>
            <a:pPr lvl="1" algn="l"/>
            <a:r>
              <a:rPr lang="en-US" sz="2000" dirty="0"/>
              <a:t>Students who often use direct quotation when taking notes end up having too many quotations in the final paper. About 10% of your final paper should be quotes.  You should try your best to reduce the amount of exact transcribing of source materials (Lester 46-47).</a:t>
            </a:r>
          </a:p>
          <a:p>
            <a:endParaRPr lang="en-US" dirty="0"/>
          </a:p>
          <a:p>
            <a:endParaRPr lang="en-US" dirty="0"/>
          </a:p>
        </p:txBody>
      </p:sp>
    </p:spTree>
    <p:extLst>
      <p:ext uri="{BB962C8B-B14F-4D97-AF65-F5344CB8AC3E}">
        <p14:creationId xmlns:p14="http://schemas.microsoft.com/office/powerpoint/2010/main" val="257606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61829" y="129837"/>
            <a:ext cx="8476056" cy="1723411"/>
          </a:xfrm>
          <a:prstGeom prst="rect">
            <a:avLst/>
          </a:prstGeom>
          <a:noFill/>
          <a:ln>
            <a:noFill/>
          </a:ln>
        </p:spPr>
        <p:txBody>
          <a:bodyPr lIns="91425" tIns="45700" rIns="91425" bIns="45700" anchor="t" anchorCtr="0">
            <a:noAutofit/>
          </a:bodyPr>
          <a:lstStyle/>
          <a:p>
            <a:pPr>
              <a:buSzPct val="25000"/>
            </a:pPr>
            <a:r>
              <a:rPr lang="en-US" sz="4000" b="1" dirty="0"/>
              <a:t>6 Steps</a:t>
            </a:r>
            <a:r>
              <a:rPr lang="en-US" sz="4000" b="1" i="0" u="none" strike="noStrike" cap="none" dirty="0">
                <a:latin typeface="Questrial"/>
                <a:ea typeface="Questrial"/>
                <a:cs typeface="Questrial"/>
                <a:sym typeface="Questrial"/>
              </a:rPr>
              <a:t> to Effective Paraphrasing</a:t>
            </a:r>
            <a:r>
              <a:rPr lang="en-US" sz="3200" b="1" i="0" u="none" strike="noStrike" cap="none" dirty="0">
                <a:latin typeface="Questrial"/>
                <a:ea typeface="Questrial"/>
                <a:cs typeface="Questrial"/>
                <a:sym typeface="Questrial"/>
              </a:rPr>
              <a:t> </a:t>
            </a:r>
            <a:r>
              <a:rPr lang="en-US" sz="3200" b="1" i="0" u="none" strike="noStrike" cap="none" dirty="0">
                <a:latin typeface="Questrial"/>
                <a:ea typeface="Questrial"/>
                <a:cs typeface="Questrial"/>
              </a:rPr>
              <a:t/>
            </a:r>
            <a:br>
              <a:rPr lang="en-US" sz="3200" b="1" i="0" u="none" strike="noStrike" cap="none" dirty="0">
                <a:latin typeface="Questrial"/>
                <a:ea typeface="Questrial"/>
                <a:cs typeface="Questrial"/>
              </a:rPr>
            </a:br>
            <a:r>
              <a:rPr lang="en-US" sz="1200" b="0" i="0" u="none" strike="noStrike" cap="none" dirty="0">
                <a:latin typeface="Questrial"/>
                <a:ea typeface="Questrial"/>
                <a:cs typeface="Questrial"/>
                <a:sym typeface="Questrial"/>
              </a:rPr>
              <a:t>(Purdue OWL, 2010)</a:t>
            </a:r>
            <a:r>
              <a:rPr lang="en-US" sz="2000" b="0" i="0" u="none" strike="noStrike" cap="none" dirty="0">
                <a:latin typeface="Questrial"/>
                <a:ea typeface="Questrial"/>
                <a:cs typeface="Questrial"/>
                <a:sym typeface="Questrial"/>
              </a:rPr>
              <a:t> - </a:t>
            </a:r>
            <a:r>
              <a:rPr lang="en-US" sz="1200" b="0" i="0" u="sng" strike="noStrike" cap="none" dirty="0">
                <a:solidFill>
                  <a:schemeClr val="hlink"/>
                </a:solidFill>
                <a:latin typeface="Questrial"/>
                <a:ea typeface="Questrial"/>
                <a:cs typeface="Questrial"/>
                <a:sym typeface="Questrial"/>
                <a:hlinkClick r:id="rId3" invalidUrl="http://"/>
              </a:rPr>
              <a:t>https://owl.english.purdue.edu/owl/resource/619/1/</a:t>
            </a:r>
            <a:r>
              <a:rPr lang="en-US" sz="1200" b="0" i="0" u="sng" strike="noStrike" cap="none" dirty="0">
                <a:solidFill>
                  <a:schemeClr val="hlink"/>
                </a:solidFill>
                <a:latin typeface="Questrial"/>
                <a:ea typeface="Questrial"/>
                <a:cs typeface="Questrial"/>
                <a:hlinkClick r:id="rId4" invalidUrl="http://"/>
              </a:rPr>
              <a:t/>
            </a:r>
            <a:br>
              <a:rPr lang="en-US" sz="1200" b="0" i="0" u="sng" strike="noStrike" cap="none" dirty="0">
                <a:solidFill>
                  <a:schemeClr val="hlink"/>
                </a:solidFill>
                <a:latin typeface="Questrial"/>
                <a:ea typeface="Questrial"/>
                <a:cs typeface="Questrial"/>
                <a:hlinkClick r:id="rId5" invalidUrl="http://"/>
              </a:rPr>
            </a:br>
            <a:endParaRPr lang="en-US" sz="1200" b="0" i="0" u="none" strike="noStrike" cap="none" dirty="0">
              <a:solidFill>
                <a:schemeClr val="lt2"/>
              </a:solidFill>
              <a:latin typeface="Questrial"/>
              <a:ea typeface="Questrial"/>
              <a:cs typeface="Questrial"/>
              <a:sym typeface="Questrial"/>
            </a:endParaRPr>
          </a:p>
        </p:txBody>
      </p:sp>
      <p:sp>
        <p:nvSpPr>
          <p:cNvPr id="201" name="Shape 201"/>
          <p:cNvSpPr txBox="1">
            <a:spLocks noGrp="1"/>
          </p:cNvSpPr>
          <p:nvPr>
            <p:ph type="body" idx="1"/>
          </p:nvPr>
        </p:nvSpPr>
        <p:spPr>
          <a:xfrm>
            <a:off x="520925" y="1676400"/>
            <a:ext cx="8165874" cy="4907760"/>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rgbClr val="86D1D8"/>
              </a:buClr>
              <a:buSzPct val="80417"/>
              <a:buAutoNum type="arabicPeriod"/>
            </a:pPr>
            <a:r>
              <a:rPr lang="en-US" sz="2312" b="0" i="0" u="none" strike="noStrike" cap="none" dirty="0">
                <a:solidFill>
                  <a:schemeClr val="lt1"/>
                </a:solidFill>
                <a:latin typeface="Questrial"/>
                <a:ea typeface="Questrial"/>
                <a:cs typeface="Questrial"/>
                <a:sym typeface="Questrial"/>
              </a:rPr>
              <a:t>Reread the original passage until you fully understand it.</a:t>
            </a:r>
            <a:endParaRPr lang="en-US"/>
          </a:p>
          <a:p>
            <a:pPr marL="342900" marR="0" lvl="0" indent="-342900" algn="l" rtl="0">
              <a:lnSpc>
                <a:spcPct val="80000"/>
              </a:lnSpc>
              <a:spcBef>
                <a:spcPts val="0"/>
              </a:spcBef>
              <a:spcAft>
                <a:spcPts val="0"/>
              </a:spcAft>
              <a:buClr>
                <a:srgbClr val="86D1D8"/>
              </a:buClr>
              <a:buSzPct val="80417"/>
              <a:buAutoNum type="arabicPeriod"/>
            </a:pPr>
            <a:endParaRPr lang="en-US" sz="1800" b="0" i="0" u="none" strike="noStrike" cap="none" dirty="0">
              <a:solidFill>
                <a:schemeClr val="lt1"/>
              </a:solidFill>
              <a:latin typeface="Questrial"/>
              <a:ea typeface="Questrial"/>
              <a:cs typeface="Questrial"/>
            </a:endParaRPr>
          </a:p>
          <a:p>
            <a:pPr marL="457200" marR="0" lvl="0" indent="-457200" algn="l" rtl="0">
              <a:lnSpc>
                <a:spcPct val="80000"/>
              </a:lnSpc>
              <a:spcBef>
                <a:spcPts val="1000"/>
              </a:spcBef>
              <a:spcAft>
                <a:spcPts val="0"/>
              </a:spcAft>
              <a:buClr>
                <a:srgbClr val="86D1D8"/>
              </a:buClr>
              <a:buSzPct val="80417"/>
              <a:buAutoNum type="arabicPeriod"/>
            </a:pPr>
            <a:r>
              <a:rPr lang="en-US" sz="2312" b="0" i="0" u="none" strike="noStrike" cap="none" dirty="0">
                <a:solidFill>
                  <a:schemeClr val="lt1"/>
                </a:solidFill>
                <a:latin typeface="Questrial"/>
                <a:ea typeface="Questrial"/>
                <a:cs typeface="Questrial"/>
                <a:sym typeface="Questrial"/>
              </a:rPr>
              <a:t>Write your version without looking at the original.</a:t>
            </a:r>
            <a:endParaRPr lang="en-US" sz="2312" b="0" i="0" u="none" strike="noStrike" cap="none" dirty="0">
              <a:solidFill>
                <a:schemeClr val="lt1"/>
              </a:solidFill>
              <a:latin typeface="Questrial"/>
              <a:ea typeface="Questrial"/>
              <a:cs typeface="Questrial"/>
            </a:endParaRPr>
          </a:p>
          <a:p>
            <a:pPr marL="228600" marR="0" lvl="0" indent="-228600" algn="l" rtl="0">
              <a:lnSpc>
                <a:spcPct val="80000"/>
              </a:lnSpc>
              <a:spcBef>
                <a:spcPts val="1000"/>
              </a:spcBef>
              <a:spcAft>
                <a:spcPts val="0"/>
              </a:spcAft>
              <a:buClr>
                <a:srgbClr val="86D1D8"/>
              </a:buClr>
              <a:buSzPct val="80417"/>
              <a:buAutoNum type="arabicPeriod"/>
            </a:pPr>
            <a:endParaRPr lang="en-US" sz="1200" b="0" i="0" u="none" strike="noStrike" cap="none" dirty="0">
              <a:solidFill>
                <a:schemeClr val="lt1"/>
              </a:solidFill>
              <a:latin typeface="Questrial"/>
              <a:ea typeface="Questrial"/>
              <a:cs typeface="Questrial"/>
            </a:endParaRPr>
          </a:p>
          <a:p>
            <a:pPr marL="457200" marR="0" lvl="0" indent="-457200" algn="l" rtl="0">
              <a:lnSpc>
                <a:spcPct val="80000"/>
              </a:lnSpc>
              <a:spcBef>
                <a:spcPts val="1000"/>
              </a:spcBef>
              <a:spcAft>
                <a:spcPts val="0"/>
              </a:spcAft>
              <a:buClr>
                <a:srgbClr val="86D1D8"/>
              </a:buClr>
              <a:buSzPct val="80417"/>
              <a:buAutoNum type="arabicPeriod"/>
            </a:pPr>
            <a:r>
              <a:rPr lang="en-US" sz="2312" b="0" i="0" u="none" strike="noStrike" cap="none" dirty="0">
                <a:solidFill>
                  <a:schemeClr val="lt1"/>
                </a:solidFill>
                <a:latin typeface="Questrial"/>
                <a:ea typeface="Questrial"/>
                <a:cs typeface="Questrial"/>
                <a:sym typeface="Questrial"/>
              </a:rPr>
              <a:t>Include a few words below your paraphrase to remind yourself later how you envision using this material. </a:t>
            </a:r>
            <a:endParaRPr lang="en-US" sz="2312" b="0" i="0" u="none" strike="noStrike" cap="none" dirty="0">
              <a:solidFill>
                <a:schemeClr val="lt1"/>
              </a:solidFill>
              <a:latin typeface="Questrial"/>
              <a:ea typeface="Questrial"/>
              <a:cs typeface="Questrial"/>
            </a:endParaRPr>
          </a:p>
          <a:p>
            <a:pPr marL="228600" marR="0" lvl="0" indent="-228600" algn="l" rtl="0">
              <a:lnSpc>
                <a:spcPct val="80000"/>
              </a:lnSpc>
              <a:spcBef>
                <a:spcPts val="1000"/>
              </a:spcBef>
              <a:spcAft>
                <a:spcPts val="0"/>
              </a:spcAft>
              <a:buClr>
                <a:srgbClr val="86D1D8"/>
              </a:buClr>
              <a:buSzPct val="80417"/>
              <a:buAutoNum type="arabicPeriod"/>
            </a:pPr>
            <a:endParaRPr lang="en-US" sz="1200" b="0" i="0" u="none" strike="noStrike" cap="none" dirty="0">
              <a:solidFill>
                <a:schemeClr val="lt1"/>
              </a:solidFill>
              <a:latin typeface="Questrial"/>
              <a:ea typeface="Questrial"/>
              <a:cs typeface="Questrial"/>
            </a:endParaRPr>
          </a:p>
          <a:p>
            <a:pPr marL="457200" marR="0" lvl="0" indent="-457200" algn="l" rtl="0">
              <a:lnSpc>
                <a:spcPct val="80000"/>
              </a:lnSpc>
              <a:spcBef>
                <a:spcPts val="1000"/>
              </a:spcBef>
              <a:spcAft>
                <a:spcPts val="0"/>
              </a:spcAft>
              <a:buClr>
                <a:srgbClr val="86D1D8"/>
              </a:buClr>
              <a:buSzPct val="80417"/>
              <a:buAutoNum type="arabicPeriod"/>
            </a:pPr>
            <a:r>
              <a:rPr lang="en-US" sz="2312" b="0" i="0" u="none" strike="noStrike" cap="none" dirty="0">
                <a:solidFill>
                  <a:schemeClr val="lt1"/>
                </a:solidFill>
                <a:latin typeface="Questrial"/>
                <a:ea typeface="Questrial"/>
                <a:cs typeface="Questrial"/>
                <a:sym typeface="Questrial"/>
              </a:rPr>
              <a:t>Check your version with the original to make sure that your paraphrase accurately expresses all the essential information in a new form.</a:t>
            </a:r>
            <a:endParaRPr lang="en-US" sz="2312" b="0" i="0" u="none" strike="noStrike" cap="none" dirty="0">
              <a:solidFill>
                <a:schemeClr val="lt1"/>
              </a:solidFill>
              <a:latin typeface="Questrial"/>
              <a:ea typeface="Questrial"/>
              <a:cs typeface="Questrial"/>
            </a:endParaRPr>
          </a:p>
          <a:p>
            <a:pPr marL="342900" marR="0" lvl="0" indent="-342900" algn="l" rtl="0">
              <a:lnSpc>
                <a:spcPct val="80000"/>
              </a:lnSpc>
              <a:spcBef>
                <a:spcPts val="1000"/>
              </a:spcBef>
              <a:spcAft>
                <a:spcPts val="0"/>
              </a:spcAft>
              <a:buClr>
                <a:srgbClr val="86D1D8"/>
              </a:buClr>
              <a:buSzPct val="80417"/>
              <a:buAutoNum type="arabicPeriod"/>
            </a:pPr>
            <a:endParaRPr lang="en-US" sz="1200" b="0" i="0" u="none" strike="noStrike" cap="none" dirty="0">
              <a:solidFill>
                <a:schemeClr val="lt1"/>
              </a:solidFill>
              <a:latin typeface="Questrial"/>
              <a:ea typeface="Questrial"/>
              <a:cs typeface="Questrial"/>
            </a:endParaRPr>
          </a:p>
          <a:p>
            <a:pPr marL="457200" marR="0" lvl="0" indent="-457200" algn="l" rtl="0">
              <a:lnSpc>
                <a:spcPct val="80000"/>
              </a:lnSpc>
              <a:spcBef>
                <a:spcPts val="1000"/>
              </a:spcBef>
              <a:spcAft>
                <a:spcPts val="0"/>
              </a:spcAft>
              <a:buClr>
                <a:srgbClr val="86D1D8"/>
              </a:buClr>
              <a:buSzPct val="80417"/>
              <a:buAutoNum type="arabicPeriod"/>
            </a:pPr>
            <a:r>
              <a:rPr lang="en-US" sz="2300" b="0" i="0" u="none" strike="noStrike" cap="none" dirty="0">
                <a:solidFill>
                  <a:schemeClr val="bg1"/>
                </a:solidFill>
                <a:latin typeface="Questrial"/>
                <a:ea typeface="Questrial"/>
                <a:cs typeface="Questrial"/>
                <a:sym typeface="Questrial"/>
              </a:rPr>
              <a:t>Use quotation marks to identify any unique phrase you have borrowed from the original.</a:t>
            </a:r>
            <a:endParaRPr lang="en-US" sz="2300" b="0" i="0" u="none" strike="noStrike" cap="none" dirty="0">
              <a:solidFill>
                <a:schemeClr val="bg1"/>
              </a:solidFill>
              <a:latin typeface="Questrial"/>
              <a:ea typeface="Questrial"/>
              <a:cs typeface="Questrial"/>
            </a:endParaRPr>
          </a:p>
          <a:p>
            <a:pPr marL="342900" marR="0" lvl="0" indent="-342900" algn="l" rtl="0">
              <a:lnSpc>
                <a:spcPct val="80000"/>
              </a:lnSpc>
              <a:spcBef>
                <a:spcPts val="1000"/>
              </a:spcBef>
              <a:spcAft>
                <a:spcPts val="0"/>
              </a:spcAft>
              <a:buClr>
                <a:srgbClr val="86D1D8"/>
              </a:buClr>
              <a:buSzPct val="80417"/>
              <a:buAutoNum type="arabicPeriod"/>
            </a:pPr>
            <a:endParaRPr lang="en-US" sz="1200" b="0" i="0" u="none" strike="noStrike" cap="none" dirty="0">
              <a:solidFill>
                <a:schemeClr val="lt1"/>
              </a:solidFill>
              <a:latin typeface="Questrial"/>
              <a:ea typeface="Questrial"/>
              <a:cs typeface="Questrial"/>
            </a:endParaRPr>
          </a:p>
          <a:p>
            <a:pPr marL="457200" marR="0" lvl="0" indent="-457200" algn="l" rtl="0">
              <a:lnSpc>
                <a:spcPct val="80000"/>
              </a:lnSpc>
              <a:spcBef>
                <a:spcPts val="1000"/>
              </a:spcBef>
              <a:spcAft>
                <a:spcPts val="0"/>
              </a:spcAft>
              <a:buClr>
                <a:srgbClr val="86D1D8"/>
              </a:buClr>
              <a:buSzPct val="80417"/>
              <a:buAutoNum type="arabicPeriod"/>
            </a:pPr>
            <a:r>
              <a:rPr lang="en-US" sz="2300" b="0" i="0" u="none" strike="noStrike" cap="none" dirty="0">
                <a:solidFill>
                  <a:schemeClr val="bg1"/>
                </a:solidFill>
                <a:latin typeface="Questrial"/>
                <a:ea typeface="Questrial"/>
                <a:cs typeface="Questrial"/>
                <a:sym typeface="Questrial"/>
              </a:rPr>
              <a:t>Cite your original source using proper formatting.</a:t>
            </a:r>
            <a:endParaRPr lang="en-US" sz="2300" b="0" i="0" u="none" strike="noStrike" cap="none" dirty="0">
              <a:solidFill>
                <a:schemeClr val="bg1"/>
              </a:solidFill>
              <a:latin typeface="Questrial"/>
              <a:ea typeface="Questrial"/>
              <a:cs typeface="Questrial"/>
            </a:endParaRPr>
          </a:p>
          <a:p>
            <a:pPr marL="342900" marR="0" lvl="0" indent="-342900" algn="l" rtl="0">
              <a:lnSpc>
                <a:spcPct val="80000"/>
              </a:lnSpc>
              <a:spcBef>
                <a:spcPts val="1000"/>
              </a:spcBef>
              <a:spcAft>
                <a:spcPts val="0"/>
              </a:spcAft>
              <a:buClr>
                <a:srgbClr val="86D1D8"/>
              </a:buClr>
              <a:buSzPct val="25000"/>
              <a:buFont typeface="Noto Sans Symbols"/>
              <a:buNone/>
            </a:pPr>
            <a:endParaRPr sz="1250" b="0" i="0" u="none" strike="noStrike" cap="none" dirty="0">
              <a:solidFill>
                <a:schemeClr val="lt1"/>
              </a:solidFill>
              <a:latin typeface="Questrial"/>
              <a:ea typeface="Questrial"/>
              <a:cs typeface="Questrial"/>
            </a:endParaRPr>
          </a:p>
          <a:p>
            <a:pPr marL="342900" marR="0" lvl="0" indent="-342900" algn="l" rtl="0">
              <a:lnSpc>
                <a:spcPct val="80000"/>
              </a:lnSpc>
              <a:spcBef>
                <a:spcPts val="1000"/>
              </a:spcBef>
              <a:spcAft>
                <a:spcPts val="0"/>
              </a:spcAft>
              <a:buClr>
                <a:srgbClr val="86D1D8"/>
              </a:buClr>
              <a:buSzPct val="25000"/>
              <a:buFont typeface="Noto Sans Symbols"/>
              <a:buNone/>
            </a:pPr>
            <a:endParaRPr sz="1250" b="0" i="0" u="none" strike="noStrike" cap="none" dirty="0">
              <a:solidFill>
                <a:schemeClr val="lt1"/>
              </a:solidFill>
              <a:latin typeface="Questrial"/>
              <a:ea typeface="Questrial"/>
              <a:cs typeface="Quest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
                                            <p:txEl>
                                              <p:pRg st="2" end="2"/>
                                            </p:txEl>
                                          </p:spTgt>
                                        </p:tgtEl>
                                        <p:attrNameLst>
                                          <p:attrName>style.visibility</p:attrName>
                                        </p:attrNameLst>
                                      </p:cBhvr>
                                      <p:to>
                                        <p:strVal val="visible"/>
                                      </p:to>
                                    </p:set>
                                    <p:animEffect transition="in" filter="fade">
                                      <p:cBhvr>
                                        <p:cTn id="12" dur="1000"/>
                                        <p:tgtEl>
                                          <p:spTgt spid="20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1">
                                            <p:txEl>
                                              <p:pRg st="4" end="4"/>
                                            </p:txEl>
                                          </p:spTgt>
                                        </p:tgtEl>
                                        <p:attrNameLst>
                                          <p:attrName>style.visibility</p:attrName>
                                        </p:attrNameLst>
                                      </p:cBhvr>
                                      <p:to>
                                        <p:strVal val="visible"/>
                                      </p:to>
                                    </p:set>
                                    <p:animEffect transition="in" filter="fade">
                                      <p:cBhvr>
                                        <p:cTn id="17" dur="1000"/>
                                        <p:tgtEl>
                                          <p:spTgt spid="20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1">
                                            <p:txEl>
                                              <p:pRg st="6" end="6"/>
                                            </p:txEl>
                                          </p:spTgt>
                                        </p:tgtEl>
                                        <p:attrNameLst>
                                          <p:attrName>style.visibility</p:attrName>
                                        </p:attrNameLst>
                                      </p:cBhvr>
                                      <p:to>
                                        <p:strVal val="visible"/>
                                      </p:to>
                                    </p:set>
                                    <p:animEffect transition="in" filter="fade">
                                      <p:cBhvr>
                                        <p:cTn id="22" dur="1000"/>
                                        <p:tgtEl>
                                          <p:spTgt spid="20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1">
                                            <p:txEl>
                                              <p:pRg st="8" end="8"/>
                                            </p:txEl>
                                          </p:spTgt>
                                        </p:tgtEl>
                                        <p:attrNameLst>
                                          <p:attrName>style.visibility</p:attrName>
                                        </p:attrNameLst>
                                      </p:cBhvr>
                                      <p:to>
                                        <p:strVal val="visible"/>
                                      </p:to>
                                    </p:set>
                                    <p:animEffect transition="in" filter="fade">
                                      <p:cBhvr>
                                        <p:cTn id="27" dur="1000"/>
                                        <p:tgtEl>
                                          <p:spTgt spid="20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1">
                                            <p:txEl>
                                              <p:pRg st="10" end="10"/>
                                            </p:txEl>
                                          </p:spTgt>
                                        </p:tgtEl>
                                        <p:attrNameLst>
                                          <p:attrName>style.visibility</p:attrName>
                                        </p:attrNameLst>
                                      </p:cBhvr>
                                      <p:to>
                                        <p:strVal val="visible"/>
                                      </p:to>
                                    </p:set>
                                    <p:animEffect transition="in" filter="fade">
                                      <p:cBhvr>
                                        <p:cTn id="32" dur="1000"/>
                                        <p:tgtEl>
                                          <p:spTgt spid="20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build="p"/>
    </p:bldLst>
  </p:timing>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TotalTime>
  <Words>980</Words>
  <Application>Microsoft Office PowerPoint</Application>
  <PresentationFormat>On-screen Show (4:3)</PresentationFormat>
  <Paragraphs>170</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Questrial</vt:lpstr>
      <vt:lpstr>Arial</vt:lpstr>
      <vt:lpstr>Times New Roman</vt:lpstr>
      <vt:lpstr>Noto Sans Symbols</vt:lpstr>
      <vt:lpstr>Ion</vt:lpstr>
      <vt:lpstr>Avoiding Plagiarism &amp; Documenting Sources</vt:lpstr>
      <vt:lpstr>In this workshop we will cover:</vt:lpstr>
      <vt:lpstr>Intellectual Challenges in American Academic Writing  (Stolley, Karl, Brizee, Allen, and Paiz, Joshua M., 2013: directly from Purdue OWL)   </vt:lpstr>
      <vt:lpstr> Plagiarism Quiz</vt:lpstr>
      <vt:lpstr>What is plagiarism?</vt:lpstr>
      <vt:lpstr>Why does plagiarism occur?</vt:lpstr>
      <vt:lpstr>What is paraphrasing?  Paraphrasing is rewriting a sentence or series of sentences in your own words.  Example (from Purdue OWL, 2012) Original Text:  Students frequently overuse direct quotation in taking notes, and as a result they overuse quotations in the final [research] paper. Probably only about 10% of your final manuscript should appear as directly quoted matter. Therefore, you should strive to limit the amount of exact transcribing of source materials while taking notes.  Lester, James D. Writing Research Papers. 2nd ed. (1976): 46-47.    Good Paraphrasing:   In research papers students often quote excessively, failing to keep quoted material down to a desirable level. Since the problem usually originates during note taking, it is essential to minimize the material recorded verbatim (Lester 46-47).</vt:lpstr>
      <vt:lpstr>Bad Paraphrasing!</vt:lpstr>
      <vt:lpstr>6 Steps to Effective Paraphrasing  (Purdue OWL, 2010) - https://owl.english.purdue.edu/owl/resource/619/1/ </vt:lpstr>
      <vt:lpstr>Paraphrase Exercise </vt:lpstr>
      <vt:lpstr>Documenting Sources</vt:lpstr>
      <vt:lpstr>MLA Format  (Modern Language Association)</vt:lpstr>
      <vt:lpstr>AMS Format (American Mathematical Society)</vt:lpstr>
      <vt:lpstr>How do I document my sources? </vt:lpstr>
      <vt:lpstr>Ask a Librarian</vt:lpstr>
      <vt:lpstr>Work Cited v. Bibliography</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Plagiarism &amp; Documenting Sources</dc:title>
  <dc:creator>FRC User</dc:creator>
  <cp:lastModifiedBy>Soo_Hoo, Anna</cp:lastModifiedBy>
  <cp:revision>486</cp:revision>
  <dcterms:created xsi:type="dcterms:W3CDTF">2016-04-19T03:05:23Z</dcterms:created>
  <dcterms:modified xsi:type="dcterms:W3CDTF">2018-10-18T20:07:15Z</dcterms:modified>
</cp:coreProperties>
</file>