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 id="269" r:id="rId15"/>
    <p:sldId id="270" r:id="rId16"/>
    <p:sldId id="271" r:id="rId17"/>
    <p:sldId id="272" r:id="rId18"/>
    <p:sldId id="273" r:id="rId19"/>
    <p:sldId id="274" r:id="rId20"/>
    <p:sldId id="275"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 Gold" initials="" lastIdx="3" clrIdx="0"/>
  <p:cmAuthor id="1" name="Lisa Jahn"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77379" autoAdjust="0"/>
  </p:normalViewPr>
  <p:slideViewPr>
    <p:cSldViewPr snapToGrid="0">
      <p:cViewPr>
        <p:scale>
          <a:sx n="89" d="100"/>
          <a:sy n="89" d="100"/>
        </p:scale>
        <p:origin x="-918" y="2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457E2D7-6DC2-4BAD-8ED3-F79DD6587319}"/>
    <pc:docChg chg="modSld">
      <pc:chgData name="" userId="" providerId="" clId="Web-{0457E2D7-6DC2-4BAD-8ED3-F79DD6587319}" dt="2018-03-01T13:21:12.259" v="75"/>
      <pc:docMkLst>
        <pc:docMk/>
      </pc:docMkLst>
      <pc:sldChg chg="addSp delSp modSp addAnim delAnim">
        <pc:chgData name="" userId="" providerId="" clId="Web-{0457E2D7-6DC2-4BAD-8ED3-F79DD6587319}" dt="2018-03-01T13:21:12.259" v="75"/>
        <pc:sldMkLst>
          <pc:docMk/>
          <pc:sldMk cId="0" sldId="269"/>
        </pc:sldMkLst>
        <pc:spChg chg="add">
          <ac:chgData name="" userId="" providerId="" clId="Web-{0457E2D7-6DC2-4BAD-8ED3-F79DD6587319}" dt="2018-03-01T13:21:07.072" v="73"/>
          <ac:spMkLst>
            <pc:docMk/>
            <pc:sldMk cId="0" sldId="269"/>
            <ac:spMk id="4" creationId="{C3953A1A-5CBF-4D12-8645-EBA93D0245FD}"/>
          </ac:spMkLst>
        </pc:spChg>
        <pc:spChg chg="add">
          <ac:chgData name="" userId="" providerId="" clId="Web-{0457E2D7-6DC2-4BAD-8ED3-F79DD6587319}" dt="2018-03-01T13:21:11.322" v="74"/>
          <ac:spMkLst>
            <pc:docMk/>
            <pc:sldMk cId="0" sldId="269"/>
            <ac:spMk id="5" creationId="{648C007F-4810-4F4C-B23E-6DF50EF91D07}"/>
          </ac:spMkLst>
        </pc:spChg>
        <pc:spChg chg="add">
          <ac:chgData name="" userId="" providerId="" clId="Web-{0457E2D7-6DC2-4BAD-8ED3-F79DD6587319}" dt="2018-03-01T13:21:12.259" v="75"/>
          <ac:spMkLst>
            <pc:docMk/>
            <pc:sldMk cId="0" sldId="269"/>
            <ac:spMk id="6" creationId="{D0CC204D-B16A-4D43-8A63-B761384C1CBF}"/>
          </ac:spMkLst>
        </pc:spChg>
        <pc:spChg chg="mod">
          <ac:chgData name="" userId="" providerId="" clId="Web-{0457E2D7-6DC2-4BAD-8ED3-F79DD6587319}" dt="2018-03-01T13:15:45.960" v="55"/>
          <ac:spMkLst>
            <pc:docMk/>
            <pc:sldMk cId="0" sldId="269"/>
            <ac:spMk id="213" creationId="{00000000-0000-0000-0000-000000000000}"/>
          </ac:spMkLst>
        </pc:spChg>
        <pc:spChg chg="mod">
          <ac:chgData name="" userId="" providerId="" clId="Web-{0457E2D7-6DC2-4BAD-8ED3-F79DD6587319}" dt="2018-03-01T13:18:35.071" v="63"/>
          <ac:spMkLst>
            <pc:docMk/>
            <pc:sldMk cId="0" sldId="269"/>
            <ac:spMk id="216" creationId="{00000000-0000-0000-0000-000000000000}"/>
          </ac:spMkLst>
        </pc:spChg>
        <pc:spChg chg="mod">
          <ac:chgData name="" userId="" providerId="" clId="Web-{0457E2D7-6DC2-4BAD-8ED3-F79DD6587319}" dt="2018-03-01T13:18:35.071" v="63"/>
          <ac:spMkLst>
            <pc:docMk/>
            <pc:sldMk cId="0" sldId="269"/>
            <ac:spMk id="217" creationId="{00000000-0000-0000-0000-000000000000}"/>
          </ac:spMkLst>
        </pc:spChg>
        <pc:spChg chg="mod">
          <ac:chgData name="" userId="" providerId="" clId="Web-{0457E2D7-6DC2-4BAD-8ED3-F79DD6587319}" dt="2018-03-01T13:17:58.320" v="62"/>
          <ac:spMkLst>
            <pc:docMk/>
            <pc:sldMk cId="0" sldId="269"/>
            <ac:spMk id="219" creationId="{00000000-0000-0000-0000-000000000000}"/>
          </ac:spMkLst>
        </pc:spChg>
        <pc:spChg chg="mod">
          <ac:chgData name="" userId="" providerId="" clId="Web-{0457E2D7-6DC2-4BAD-8ED3-F79DD6587319}" dt="2018-03-01T13:17:58.320" v="62"/>
          <ac:spMkLst>
            <pc:docMk/>
            <pc:sldMk cId="0" sldId="269"/>
            <ac:spMk id="220" creationId="{00000000-0000-0000-0000-000000000000}"/>
          </ac:spMkLst>
        </pc:spChg>
        <pc:spChg chg="mod">
          <ac:chgData name="" userId="" providerId="" clId="Web-{0457E2D7-6DC2-4BAD-8ED3-F79DD6587319}" dt="2018-03-01T13:04:59.706" v="24"/>
          <ac:spMkLst>
            <pc:docMk/>
            <pc:sldMk cId="0" sldId="269"/>
            <ac:spMk id="225" creationId="{00000000-0000-0000-0000-000000000000}"/>
          </ac:spMkLst>
        </pc:spChg>
        <pc:spChg chg="mod">
          <ac:chgData name="" userId="" providerId="" clId="Web-{0457E2D7-6DC2-4BAD-8ED3-F79DD6587319}" dt="2018-03-01T13:04:59.706" v="24"/>
          <ac:spMkLst>
            <pc:docMk/>
            <pc:sldMk cId="0" sldId="269"/>
            <ac:spMk id="226" creationId="{00000000-0000-0000-0000-000000000000}"/>
          </ac:spMkLst>
        </pc:spChg>
        <pc:spChg chg="mod">
          <ac:chgData name="" userId="" providerId="" clId="Web-{0457E2D7-6DC2-4BAD-8ED3-F79DD6587319}" dt="2018-03-01T13:20:45.837" v="72"/>
          <ac:spMkLst>
            <pc:docMk/>
            <pc:sldMk cId="0" sldId="269"/>
            <ac:spMk id="228" creationId="{00000000-0000-0000-0000-000000000000}"/>
          </ac:spMkLst>
        </pc:spChg>
        <pc:spChg chg="mod">
          <ac:chgData name="" userId="" providerId="" clId="Web-{0457E2D7-6DC2-4BAD-8ED3-F79DD6587319}" dt="2018-03-01T13:20:45.837" v="72"/>
          <ac:spMkLst>
            <pc:docMk/>
            <pc:sldMk cId="0" sldId="269"/>
            <ac:spMk id="229" creationId="{00000000-0000-0000-0000-000000000000}"/>
          </ac:spMkLst>
        </pc:spChg>
        <pc:grpChg chg="add del mod">
          <ac:chgData name="" userId="" providerId="" clId="Web-{0457E2D7-6DC2-4BAD-8ED3-F79DD6587319}" dt="2018-03-01T13:11:24.412" v="40"/>
          <ac:grpSpMkLst>
            <pc:docMk/>
            <pc:sldMk cId="0" sldId="269"/>
            <ac:grpSpMk id="2" creationId="{D54C8B26-3A76-4FD3-A87D-9CD55F05AC11}"/>
          </ac:grpSpMkLst>
        </pc:grpChg>
        <pc:grpChg chg="add del mod">
          <ac:chgData name="" userId="" providerId="" clId="Web-{0457E2D7-6DC2-4BAD-8ED3-F79DD6587319}" dt="2018-03-01T13:14:52.601" v="51"/>
          <ac:grpSpMkLst>
            <pc:docMk/>
            <pc:sldMk cId="0" sldId="269"/>
            <ac:grpSpMk id="3" creationId="{49B27D68-AF66-420C-B2B1-A3EBD4280DEC}"/>
          </ac:grpSpMkLst>
        </pc:grpChg>
        <pc:grpChg chg="mod">
          <ac:chgData name="" userId="" providerId="" clId="Web-{0457E2D7-6DC2-4BAD-8ED3-F79DD6587319}" dt="2018-03-01T13:15:13.210" v="52"/>
          <ac:grpSpMkLst>
            <pc:docMk/>
            <pc:sldMk cId="0" sldId="269"/>
            <ac:grpSpMk id="215" creationId="{00000000-0000-0000-0000-000000000000}"/>
          </ac:grpSpMkLst>
        </pc:grpChg>
        <pc:grpChg chg="mod">
          <ac:chgData name="" userId="" providerId="" clId="Web-{0457E2D7-6DC2-4BAD-8ED3-F79DD6587319}" dt="2018-03-01T13:17:58.320" v="62"/>
          <ac:grpSpMkLst>
            <pc:docMk/>
            <pc:sldMk cId="0" sldId="269"/>
            <ac:grpSpMk id="218" creationId="{00000000-0000-0000-0000-000000000000}"/>
          </ac:grpSpMkLst>
        </pc:grpChg>
        <pc:grpChg chg="mod">
          <ac:chgData name="" userId="" providerId="" clId="Web-{0457E2D7-6DC2-4BAD-8ED3-F79DD6587319}" dt="2018-03-01T13:19:25.649" v="65"/>
          <ac:grpSpMkLst>
            <pc:docMk/>
            <pc:sldMk cId="0" sldId="269"/>
            <ac:grpSpMk id="224" creationId="{00000000-0000-0000-0000-000000000000}"/>
          </ac:grpSpMkLst>
        </pc:grpChg>
        <pc:grpChg chg="mod">
          <ac:chgData name="" userId="" providerId="" clId="Web-{0457E2D7-6DC2-4BAD-8ED3-F79DD6587319}" dt="2018-03-01T13:20:45.837" v="72"/>
          <ac:grpSpMkLst>
            <pc:docMk/>
            <pc:sldMk cId="0" sldId="269"/>
            <ac:grpSpMk id="227" creationId="{00000000-0000-0000-0000-000000000000}"/>
          </ac:grpSpMkLst>
        </pc:grpChg>
      </pc:sldChg>
      <pc:sldChg chg="modSp">
        <pc:chgData name="" userId="" providerId="" clId="Web-{0457E2D7-6DC2-4BAD-8ED3-F79DD6587319}" dt="2018-03-01T13:02:04.392" v="11"/>
        <pc:sldMkLst>
          <pc:docMk/>
          <pc:sldMk cId="0" sldId="271"/>
        </pc:sldMkLst>
        <pc:spChg chg="mod">
          <ac:chgData name="" userId="" providerId="" clId="Web-{0457E2D7-6DC2-4BAD-8ED3-F79DD6587319}" dt="2018-03-01T13:02:04.392" v="11"/>
          <ac:spMkLst>
            <pc:docMk/>
            <pc:sldMk cId="0" sldId="271"/>
            <ac:spMk id="244" creationId="{00000000-0000-0000-0000-000000000000}"/>
          </ac:spMkLst>
        </pc:spChg>
      </pc:sldChg>
      <pc:sldChg chg="modSp">
        <pc:chgData name="" userId="" providerId="" clId="Web-{0457E2D7-6DC2-4BAD-8ED3-F79DD6587319}" dt="2018-03-01T13:02:22.783" v="15"/>
        <pc:sldMkLst>
          <pc:docMk/>
          <pc:sldMk cId="0" sldId="272"/>
        </pc:sldMkLst>
        <pc:spChg chg="mod">
          <ac:chgData name="" userId="" providerId="" clId="Web-{0457E2D7-6DC2-4BAD-8ED3-F79DD6587319}" dt="2018-03-01T13:02:19.986" v="13"/>
          <ac:spMkLst>
            <pc:docMk/>
            <pc:sldMk cId="0" sldId="272"/>
            <ac:spMk id="252" creationId="{00000000-0000-0000-0000-000000000000}"/>
          </ac:spMkLst>
        </pc:spChg>
        <pc:grpChg chg="mod">
          <ac:chgData name="" userId="" providerId="" clId="Web-{0457E2D7-6DC2-4BAD-8ED3-F79DD6587319}" dt="2018-03-01T13:02:21.330" v="14"/>
          <ac:grpSpMkLst>
            <pc:docMk/>
            <pc:sldMk cId="0" sldId="272"/>
            <ac:grpSpMk id="257" creationId="{00000000-0000-0000-0000-000000000000}"/>
          </ac:grpSpMkLst>
        </pc:grpChg>
        <pc:grpChg chg="mod">
          <ac:chgData name="" userId="" providerId="" clId="Web-{0457E2D7-6DC2-4BAD-8ED3-F79DD6587319}" dt="2018-03-01T13:02:22.783" v="15"/>
          <ac:grpSpMkLst>
            <pc:docMk/>
            <pc:sldMk cId="0" sldId="272"/>
            <ac:grpSpMk id="260" creationId="{00000000-0000-0000-0000-000000000000}"/>
          </ac:grpSpMkLst>
        </pc:grpChg>
      </pc:sldChg>
      <pc:sldChg chg="modSp">
        <pc:chgData name="" userId="" providerId="" clId="Web-{0457E2D7-6DC2-4BAD-8ED3-F79DD6587319}" dt="2018-03-01T13:03:03.846" v="22"/>
        <pc:sldMkLst>
          <pc:docMk/>
          <pc:sldMk cId="0" sldId="273"/>
        </pc:sldMkLst>
        <pc:spChg chg="mod">
          <ac:chgData name="" userId="" providerId="" clId="Web-{0457E2D7-6DC2-4BAD-8ED3-F79DD6587319}" dt="2018-03-01T13:03:03.846" v="22"/>
          <ac:spMkLst>
            <pc:docMk/>
            <pc:sldMk cId="0" sldId="273"/>
            <ac:spMk id="276" creationId="{00000000-0000-0000-0000-000000000000}"/>
          </ac:spMkLst>
        </pc:spChg>
      </pc:sldChg>
    </pc:docChg>
  </pc:docChgLst>
  <pc:docChgLst>
    <pc:chgData clId="Web-{B38EE4B9-C187-4C14-9B84-0D4D482E9545}"/>
    <pc:docChg chg="modSld">
      <pc:chgData name="" userId="" providerId="" clId="Web-{B38EE4B9-C187-4C14-9B84-0D4D482E9545}" dt="2018-03-01T15:29:34.209" v="56"/>
      <pc:docMkLst>
        <pc:docMk/>
      </pc:docMkLst>
      <pc:sldChg chg="modSp">
        <pc:chgData name="" userId="" providerId="" clId="Web-{B38EE4B9-C187-4C14-9B84-0D4D482E9545}" dt="2018-03-01T15:28:37.974" v="24"/>
        <pc:sldMkLst>
          <pc:docMk/>
          <pc:sldMk cId="0" sldId="256"/>
        </pc:sldMkLst>
        <pc:spChg chg="mod">
          <ac:chgData name="" userId="" providerId="" clId="Web-{B38EE4B9-C187-4C14-9B84-0D4D482E9545}" dt="2018-03-01T15:28:37.974" v="24"/>
          <ac:spMkLst>
            <pc:docMk/>
            <pc:sldMk cId="0" sldId="256"/>
            <ac:spMk id="98" creationId="{00000000-0000-0000-0000-000000000000}"/>
          </ac:spMkLst>
        </pc:spChg>
      </pc:sldChg>
      <pc:sldChg chg="modSp">
        <pc:chgData name="" userId="" providerId="" clId="Web-{B38EE4B9-C187-4C14-9B84-0D4D482E9545}" dt="2018-03-01T15:29:34.209" v="56"/>
        <pc:sldMkLst>
          <pc:docMk/>
          <pc:sldMk cId="0" sldId="275"/>
        </pc:sldMkLst>
        <pc:spChg chg="mod">
          <ac:chgData name="" userId="" providerId="" clId="Web-{B38EE4B9-C187-4C14-9B84-0D4D482E9545}" dt="2018-03-01T15:29:34.209" v="56"/>
          <ac:spMkLst>
            <pc:docMk/>
            <pc:sldMk cId="0" sldId="275"/>
            <ac:spMk id="297" creationId="{00000000-0000-0000-0000-000000000000}"/>
          </ac:spMkLst>
        </pc:spChg>
      </pc:sldChg>
    </pc:docChg>
  </pc:docChgLst>
  <pc:docChgLst>
    <pc:chgData clId="Web-{1170F1C6-0C68-4050-BB64-22FBA0A513C5}"/>
    <pc:docChg chg="modSld">
      <pc:chgData name="" userId="" providerId="" clId="Web-{1170F1C6-0C68-4050-BB64-22FBA0A513C5}" dt="2018-03-01T13:38:58.019" v="32"/>
      <pc:docMkLst>
        <pc:docMk/>
      </pc:docMkLst>
      <pc:sldChg chg="modSp">
        <pc:chgData name="" userId="" providerId="" clId="Web-{1170F1C6-0C68-4050-BB64-22FBA0A513C5}" dt="2018-03-01T13:38:58.019" v="32"/>
        <pc:sldMkLst>
          <pc:docMk/>
          <pc:sldMk cId="0" sldId="268"/>
        </pc:sldMkLst>
        <pc:spChg chg="mod">
          <ac:chgData name="" userId="" providerId="" clId="Web-{1170F1C6-0C68-4050-BB64-22FBA0A513C5}" dt="2018-03-01T13:38:58.019" v="32"/>
          <ac:spMkLst>
            <pc:docMk/>
            <pc:sldMk cId="0" sldId="268"/>
            <ac:spMk id="205" creationId="{00000000-0000-0000-0000-000000000000}"/>
          </ac:spMkLst>
        </pc:spChg>
      </pc:sldChg>
      <pc:sldChg chg="addSp delSp modSp addAnim delAnim">
        <pc:chgData name="" userId="" providerId="" clId="Web-{1170F1C6-0C68-4050-BB64-22FBA0A513C5}" dt="2018-03-01T13:29:03.294" v="30"/>
        <pc:sldMkLst>
          <pc:docMk/>
          <pc:sldMk cId="0" sldId="269"/>
        </pc:sldMkLst>
        <pc:spChg chg="del mod">
          <ac:chgData name="" userId="" providerId="" clId="Web-{1170F1C6-0C68-4050-BB64-22FBA0A513C5}" dt="2018-03-01T13:29:03.294" v="30"/>
          <ac:spMkLst>
            <pc:docMk/>
            <pc:sldMk cId="0" sldId="269"/>
            <ac:spMk id="4" creationId="{C3953A1A-5CBF-4D12-8645-EBA93D0245FD}"/>
          </ac:spMkLst>
        </pc:spChg>
        <pc:spChg chg="del mod">
          <ac:chgData name="" userId="" providerId="" clId="Web-{1170F1C6-0C68-4050-BB64-22FBA0A513C5}" dt="2018-03-01T13:28:58.339" v="28"/>
          <ac:spMkLst>
            <pc:docMk/>
            <pc:sldMk cId="0" sldId="269"/>
            <ac:spMk id="5" creationId="{648C007F-4810-4F4C-B23E-6DF50EF91D07}"/>
          </ac:spMkLst>
        </pc:spChg>
        <pc:spChg chg="del mod">
          <ac:chgData name="" userId="" providerId="" clId="Web-{1170F1C6-0C68-4050-BB64-22FBA0A513C5}" dt="2018-03-01T13:22:05.926" v="1"/>
          <ac:spMkLst>
            <pc:docMk/>
            <pc:sldMk cId="0" sldId="269"/>
            <ac:spMk id="6" creationId="{D0CC204D-B16A-4D43-8A63-B761384C1CBF}"/>
          </ac:spMkLst>
        </pc:spChg>
        <pc:grpChg chg="add del">
          <ac:chgData name="" userId="" providerId="" clId="Web-{1170F1C6-0C68-4050-BB64-22FBA0A513C5}" dt="2018-03-01T13:28:48.245" v="26"/>
          <ac:grpSpMkLst>
            <pc:docMk/>
            <pc:sldMk cId="0" sldId="269"/>
            <ac:grpSpMk id="215" creationId="{00000000-0000-0000-0000-000000000000}"/>
          </ac:grpSpMkLst>
        </pc:grpChg>
        <pc:grpChg chg="mod">
          <ac:chgData name="" userId="" providerId="" clId="Web-{1170F1C6-0C68-4050-BB64-22FBA0A513C5}" dt="2018-03-01T13:25:32.368" v="24"/>
          <ac:grpSpMkLst>
            <pc:docMk/>
            <pc:sldMk cId="0" sldId="269"/>
            <ac:grpSpMk id="221" creationId="{00000000-0000-0000-0000-000000000000}"/>
          </ac:grpSpMkLst>
        </pc:grpChg>
        <pc:grpChg chg="mod">
          <ac:chgData name="" userId="" providerId="" clId="Web-{1170F1C6-0C68-4050-BB64-22FBA0A513C5}" dt="2018-03-01T13:24:45.930" v="22"/>
          <ac:grpSpMkLst>
            <pc:docMk/>
            <pc:sldMk cId="0" sldId="269"/>
            <ac:grpSpMk id="224" creationId="{00000000-0000-0000-0000-000000000000}"/>
          </ac:grpSpMkLst>
        </pc:gr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17-09-24T17:33:22.436" idx="1">
    <p:pos x="346" y="67"/>
    <p:text>We should consider cutting this slide for time.</p:text>
  </p:cm>
  <p:cm authorId="1" dt="2017-09-25T13:55:02.473" idx="1">
    <p:pos x="6000" y="0"/>
    <p:text>I fixed the bullet point fonts, some were Arial and others were Not Sans.</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7-09-25T13:53:00.529" idx="2">
    <p:pos x="-175" y="1567"/>
    <p:text>I believe we changed this exercise a bit. I think we may have asked them to note what the abstract tells them. But I do not recall.</p:text>
  </p:cm>
  <p:cm authorId="0" dt="2017-09-25T16:09:22.204" idx="3">
    <p:pos x="-252" y="1479"/>
    <p:text>Let me know what you think of this revision, Lisa. I think it makes the exercise clearer, though I may have made it too easy.</p:text>
  </p:cm>
  <p:cm authorId="0" dt="2017-09-25T17:36:14.650" idx="2">
    <p:pos x="-358" y="1060"/>
    <p:text>I'm not sure what "types of information" means.</p:text>
  </p:cm>
  <p:cm authorId="1" dt="2017-09-25T17:36:14.650" idx="3">
    <p:pos x="-252" y="1424"/>
    <p:text>Actually I think this works well. It reminds me of a course offered at Hunter where students are taught how to read ethnographies for method and theory. We assume we know this but often we don't.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35082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5" name="Shape 95"/>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9427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Students will be writing an abstract before doing the project – will be prescriptive/predictive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Goal is to propose research, return to help clarify ideas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Students will be writing their own</a:t>
            </a:r>
          </a:p>
        </p:txBody>
      </p:sp>
      <p:sp>
        <p:nvSpPr>
          <p:cNvPr id="172" name="Shape 172"/>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8128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Raise the question of background – don’t include too much background information in the abstract</a:t>
            </a:r>
          </a:p>
          <a:p>
            <a:pPr marL="228600" marR="0" lvl="0" indent="-228600" algn="l" rtl="0">
              <a:spcBef>
                <a:spcPts val="0"/>
              </a:spcBef>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Broader issue or problem and its significance.</a:t>
            </a:r>
          </a:p>
          <a:p>
            <a:pPr marL="228600" marR="0" lvl="0" indent="-228600" algn="l" rtl="0">
              <a:spcBef>
                <a:spcPts val="0"/>
              </a:spcBef>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What you are investigating about it / what questions are posed</a:t>
            </a:r>
          </a:p>
          <a:p>
            <a:pPr marL="228600" marR="0" lvl="0" indent="-228600" algn="l" rtl="0">
              <a:spcBef>
                <a:spcPts val="0"/>
              </a:spcBef>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How you are studying it</a:t>
            </a:r>
          </a:p>
          <a:p>
            <a:pPr marL="228600" marR="0" lvl="0" indent="-228600" algn="l" rtl="0">
              <a:spcBef>
                <a:spcPts val="0"/>
              </a:spcBef>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Predictions – what you expect</a:t>
            </a:r>
          </a:p>
          <a:p>
            <a:pPr marL="228600" marR="0" lvl="0" indent="-228600" algn="l" rtl="0">
              <a:spcBef>
                <a:spcPts val="0"/>
              </a:spcBef>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What insights you might gain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96" name="Shape 196"/>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8534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Goal: What is this information doing, not what does it mean?</a:t>
            </a:r>
          </a:p>
        </p:txBody>
      </p:sp>
      <p:sp>
        <p:nvSpPr>
          <p:cNvPr id="180" name="Shape 180"/>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212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Have this slide up while they’re working</a:t>
            </a:r>
          </a:p>
        </p:txBody>
      </p:sp>
      <p:sp>
        <p:nvSpPr>
          <p:cNvPr id="188" name="Shape 18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0639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Highlight differences across disciplines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Finished abstract</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Then, handout #2</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99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a:p>
        </p:txBody>
      </p:sp>
      <p:sp>
        <p:nvSpPr>
          <p:cNvPr id="233" name="Shape 233"/>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1986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a:p>
        </p:txBody>
      </p:sp>
      <p:sp>
        <p:nvSpPr>
          <p:cNvPr id="241" name="Shape 24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9288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9232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[if time]</a:t>
            </a:r>
          </a:p>
        </p:txBody>
      </p:sp>
      <p:sp>
        <p:nvSpPr>
          <p:cNvPr id="273" name="Shape 273"/>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9465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a:t>[</a:t>
            </a:r>
            <a:r>
              <a:rPr lang="en-US" sz="1200" b="0" i="0" u="none" strike="noStrike" cap="none">
                <a:solidFill>
                  <a:schemeClr val="dk1"/>
                </a:solidFill>
                <a:latin typeface="Calibri"/>
                <a:ea typeface="Calibri"/>
                <a:cs typeface="Calibri"/>
                <a:sym typeface="Calibri"/>
              </a:rPr>
              <a:t> if time]</a:t>
            </a:r>
          </a:p>
        </p:txBody>
      </p:sp>
      <p:sp>
        <p:nvSpPr>
          <p:cNvPr id="281" name="Shape 28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606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[Julie]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Students spend time free-writing and then get responses</a:t>
            </a:r>
          </a:p>
        </p:txBody>
      </p:sp>
      <p:sp>
        <p:nvSpPr>
          <p:cNvPr id="104" name="Shape 10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7118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3" name="Shape 29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94" name="Shape 29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7837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Who is their audience again?</a:t>
            </a:r>
          </a:p>
        </p:txBody>
      </p:sp>
      <p:sp>
        <p:nvSpPr>
          <p:cNvPr id="112" name="Shape 112"/>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4564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[Luca/Carrie]</a:t>
            </a:r>
          </a:p>
        </p:txBody>
      </p:sp>
      <p:sp>
        <p:nvSpPr>
          <p:cNvPr id="120" name="Shape 120"/>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5183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7" name="Shape 127"/>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8914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9" name="Shape 139"/>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390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When you’re applying to graduate school?</a:t>
            </a:r>
          </a:p>
        </p:txBody>
      </p:sp>
      <p:sp>
        <p:nvSpPr>
          <p:cNvPr id="148" name="Shape 14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4524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Research: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Finding literature relevant to your project (on a scholarly database).</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Choosing talks/posters to attend at conferences.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Deciding to fund a project.</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7" name="Shape 157"/>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4194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Communication:</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Giving a poster presentation or talk.</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Applying to conferences.</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Submitting articles to journals.</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Requesting grant money for research.</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Conveying your academic work to a future employer.</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Your research project!</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lvl="0">
              <a:spcBef>
                <a:spcPts val="0"/>
              </a:spcBef>
              <a:buNone/>
            </a:pPr>
            <a:endParaRPr dirty="0"/>
          </a:p>
        </p:txBody>
      </p:sp>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9453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b="0" i="0" u="none" strike="noStrike" cap="none" smtClean="0">
                <a:solidFill>
                  <a:schemeClr val="lt1"/>
                </a:solidFill>
                <a:latin typeface="Source Sans Pro"/>
                <a:ea typeface="Source Sans Pro"/>
                <a:cs typeface="Source Sans Pro"/>
                <a:sym typeface="Source Sans Pro"/>
              </a:rPr>
              <a:t>‹#›</a:t>
            </a:fld>
            <a:endParaRPr lang="en-US" sz="3600" b="0" i="0" u="none" strike="noStrike" cap="none">
              <a:solidFill>
                <a:schemeClr val="lt1"/>
              </a:solidFill>
              <a:latin typeface="Source Sans Pro"/>
              <a:ea typeface="Source Sans Pro"/>
              <a:cs typeface="Source Sans Pro"/>
              <a:sym typeface="Source Sans Pro"/>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smtClean="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smtClean="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b="0" i="0" u="none" strike="noStrike" cap="none" smtClean="0">
                <a:solidFill>
                  <a:schemeClr val="lt1"/>
                </a:solidFill>
                <a:latin typeface="Source Sans Pro"/>
                <a:ea typeface="Source Sans Pro"/>
                <a:cs typeface="Source Sans Pro"/>
                <a:sym typeface="Source Sans Pro"/>
              </a:rPr>
              <a:t>‹#›</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smtClean="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smtClean="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smtClean="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b="0" i="0" u="none" strike="noStrike" cap="none" smtClean="0">
                <a:solidFill>
                  <a:schemeClr val="lt1"/>
                </a:solidFill>
                <a:latin typeface="Source Sans Pro"/>
                <a:ea typeface="Source Sans Pro"/>
                <a:cs typeface="Source Sans Pro"/>
                <a:sym typeface="Source Sans Pro"/>
              </a:rPr>
              <a:t>‹#›</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b="0" i="0" u="none" strike="noStrike" cap="none" smtClean="0">
                <a:solidFill>
                  <a:schemeClr val="lt1"/>
                </a:solidFill>
                <a:latin typeface="Source Sans Pro"/>
                <a:ea typeface="Source Sans Pro"/>
                <a:cs typeface="Source Sans Pro"/>
                <a:sym typeface="Source Sans Pro"/>
              </a:rPr>
              <a:t>‹#›</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rtl="0">
              <a:spcBef>
                <a:spcPts val="0"/>
              </a:spcBef>
              <a:buSzPct val="25000"/>
              <a:buNone/>
            </a:pPr>
            <a:fld id="{00000000-1234-1234-1234-123412341234}" type="slidenum">
              <a:rPr lang="en-US" sz="3600" smtClean="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smtClean="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rtl="0">
              <a:spcBef>
                <a:spcPts val="0"/>
              </a:spcBef>
              <a:buSzPct val="25000"/>
              <a:buNone/>
            </a:pPr>
            <a:fld id="{00000000-1234-1234-1234-123412341234}" type="slidenum">
              <a:rPr lang="en-US" sz="3600" b="0" i="0" u="none" strike="noStrike" cap="none" smtClean="0">
                <a:solidFill>
                  <a:schemeClr val="lt1"/>
                </a:solidFill>
                <a:latin typeface="Source Sans Pro"/>
                <a:ea typeface="Source Sans Pro"/>
                <a:cs typeface="Source Sans Pro"/>
                <a:sym typeface="Source Sans Pro"/>
              </a:rPr>
              <a:t>‹#›</a:t>
            </a:fld>
            <a:endParaRPr lang="en-US" sz="3600" b="0" i="0" u="none" strike="noStrike" cap="none">
              <a:solidFill>
                <a:schemeClr val="lt1"/>
              </a:solidFill>
              <a:latin typeface="Source Sans Pro"/>
              <a:ea typeface="Source Sans Pro"/>
              <a:cs typeface="Source Sans Pro"/>
              <a:sym typeface="Source Sans Pro"/>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35413"/>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yehrlich@gradcenter.cuny.edu" TargetMode="External"/><Relationship Id="rId7" Type="http://schemas.openxmlformats.org/officeDocument/2006/relationships/hyperlink" Target="http://www.openlab.citytech.cuny.edu/writingacrossthecurriculu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sgold@gradcenter.cuny.edu" TargetMode="External"/><Relationship Id="rId5" Type="http://schemas.openxmlformats.org/officeDocument/2006/relationships/hyperlink" Target="mailto:hashton@gradcenter.cuny.edu" TargetMode="External"/><Relationship Id="rId4" Type="http://schemas.openxmlformats.org/officeDocument/2006/relationships/hyperlink" Target="mailto:asoohoo@gradcenter.cuny.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1322920" y="1152519"/>
            <a:ext cx="6498157" cy="1724866"/>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6DB7D7"/>
              </a:buClr>
              <a:buSzPct val="25000"/>
              <a:buFont typeface="Noto Sans Symbols"/>
              <a:buNone/>
            </a:pPr>
            <a:r>
              <a:rPr lang="en-US" sz="4800" b="1" i="0" u="none" strike="noStrike" cap="none" dirty="0">
                <a:solidFill>
                  <a:schemeClr val="accent1"/>
                </a:solidFill>
                <a:ea typeface="Source Sans Pro"/>
                <a:cs typeface="Source Sans Pro"/>
                <a:sym typeface="Source Sans Pro"/>
              </a:rPr>
              <a:t>Writing Abstracts for Research Projects</a:t>
            </a:r>
            <a:br>
              <a:rPr lang="en-US" sz="4800" b="1" i="0" u="none" strike="noStrike" cap="none" dirty="0">
                <a:solidFill>
                  <a:schemeClr val="accent1"/>
                </a:solidFill>
                <a:ea typeface="Source Sans Pro"/>
                <a:cs typeface="Source Sans Pro"/>
                <a:sym typeface="Source Sans Pro"/>
              </a:rPr>
            </a:br>
            <a:endParaRPr lang="en-US" sz="4800" b="1" i="0" u="none" strike="noStrike" cap="none" dirty="0">
              <a:solidFill>
                <a:schemeClr val="accent1"/>
              </a:solidFill>
              <a:ea typeface="Source Sans Pro"/>
              <a:cs typeface="Source Sans Pro"/>
              <a:sym typeface="Source Sans Pro"/>
            </a:endParaRPr>
          </a:p>
        </p:txBody>
      </p:sp>
      <p:sp>
        <p:nvSpPr>
          <p:cNvPr id="98" name="Shape 98"/>
          <p:cNvSpPr txBox="1">
            <a:spLocks noGrp="1"/>
          </p:cNvSpPr>
          <p:nvPr>
            <p:ph type="subTitle" idx="1"/>
          </p:nvPr>
        </p:nvSpPr>
        <p:spPr>
          <a:xfrm>
            <a:off x="591671" y="2856084"/>
            <a:ext cx="7992931" cy="252274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rgbClr val="6DB7D7"/>
              </a:buClr>
              <a:buSzPct val="25000"/>
              <a:buFont typeface="Noto Sans Symbols"/>
              <a:buNone/>
            </a:pPr>
            <a:r>
              <a:rPr lang="en-US" b="0" i="0" u="none" strike="noStrike" cap="none" dirty="0">
                <a:solidFill>
                  <a:schemeClr val="tx1"/>
                </a:solidFill>
                <a:ea typeface="Source Sans Pro"/>
                <a:cs typeface="Source Sans Pro"/>
                <a:sym typeface="Source Sans Pro"/>
              </a:rPr>
              <a:t>Organized by </a:t>
            </a:r>
            <a:r>
              <a:rPr lang="en-US" b="0" i="0" u="none" strike="noStrike" cap="none" dirty="0" smtClean="0">
                <a:solidFill>
                  <a:schemeClr val="tx1"/>
                </a:solidFill>
                <a:ea typeface="Source Sans Pro"/>
                <a:cs typeface="Source Sans Pro"/>
                <a:sym typeface="Source Sans Pro"/>
              </a:rPr>
              <a:t>the Writing </a:t>
            </a:r>
            <a:r>
              <a:rPr lang="en-US" b="0" i="0" u="none" strike="noStrike" cap="none" dirty="0">
                <a:solidFill>
                  <a:schemeClr val="tx1"/>
                </a:solidFill>
                <a:ea typeface="Source Sans Pro"/>
                <a:cs typeface="Source Sans Pro"/>
                <a:sym typeface="Source Sans Pro"/>
              </a:rPr>
              <a:t>Across the Curriculum, </a:t>
            </a:r>
          </a:p>
          <a:p>
            <a:pPr marL="0" marR="0" lvl="0" indent="0" algn="ctr" rtl="0">
              <a:spcBef>
                <a:spcPts val="300"/>
              </a:spcBef>
              <a:spcAft>
                <a:spcPts val="0"/>
              </a:spcAft>
              <a:buClr>
                <a:srgbClr val="6DB7D7"/>
              </a:buClr>
              <a:buSzPct val="25000"/>
              <a:buFont typeface="Noto Sans Symbols"/>
              <a:buNone/>
            </a:pPr>
            <a:r>
              <a:rPr lang="en-US" b="0" i="0" u="none" strike="noStrike" cap="none" dirty="0">
                <a:solidFill>
                  <a:schemeClr val="tx1"/>
                </a:solidFill>
                <a:ea typeface="Source Sans Pro"/>
                <a:cs typeface="Source Sans Pro"/>
                <a:sym typeface="Source Sans Pro"/>
              </a:rPr>
              <a:t>Emerging Scholars, and Honors Scholars Programs</a:t>
            </a:r>
          </a:p>
          <a:p>
            <a:pPr marL="0" marR="0" lvl="0" indent="0" algn="ctr" rtl="0">
              <a:spcBef>
                <a:spcPts val="300"/>
              </a:spcBef>
              <a:spcAft>
                <a:spcPts val="0"/>
              </a:spcAft>
              <a:buClr>
                <a:srgbClr val="6DB7D7"/>
              </a:buClr>
              <a:buSzPct val="25000"/>
              <a:buFont typeface="Noto Sans Symbols"/>
              <a:buNone/>
            </a:pPr>
            <a:endParaRPr b="0" i="0" u="none" strike="noStrike" cap="none" dirty="0">
              <a:solidFill>
                <a:schemeClr val="tx1"/>
              </a:solidFill>
              <a:ea typeface="Source Sans Pro"/>
              <a:cs typeface="Source Sans Pro"/>
              <a:sym typeface="Source Sans Pro"/>
            </a:endParaRPr>
          </a:p>
          <a:p>
            <a:pPr algn="ctr">
              <a:spcBef>
                <a:spcPts val="300"/>
              </a:spcBef>
              <a:buClr>
                <a:srgbClr val="6DB7D7"/>
              </a:buClr>
              <a:buSzPct val="25000"/>
            </a:pPr>
            <a:r>
              <a:rPr lang="en-US" b="0" i="0" u="none" strike="noStrike" cap="none" dirty="0">
                <a:solidFill>
                  <a:schemeClr val="tx1"/>
                </a:solidFill>
                <a:ea typeface="Source Sans Pro"/>
                <a:cs typeface="Source Sans Pro"/>
                <a:sym typeface="Source Sans Pro"/>
              </a:rPr>
              <a:t>Presented by</a:t>
            </a:r>
            <a:r>
              <a:rPr lang="en-US" cap="none" dirty="0">
                <a:solidFill>
                  <a:schemeClr val="tx1"/>
                </a:solidFill>
                <a:ea typeface="Source Sans Pro"/>
                <a:cs typeface="Source Sans Pro"/>
                <a:sym typeface="Source Sans Pro"/>
              </a:rPr>
              <a:t> </a:t>
            </a:r>
            <a:r>
              <a:rPr lang="en-US" cap="none" dirty="0" err="1">
                <a:solidFill>
                  <a:schemeClr val="tx1"/>
                </a:solidFill>
                <a:ea typeface="Source Sans Pro"/>
                <a:cs typeface="Source Sans Pro"/>
                <a:sym typeface="Source Sans Pro"/>
              </a:rPr>
              <a:t>Yosefa</a:t>
            </a:r>
            <a:r>
              <a:rPr lang="en-US" cap="none" dirty="0">
                <a:solidFill>
                  <a:schemeClr val="tx1"/>
                </a:solidFill>
                <a:ea typeface="Source Sans Pro"/>
                <a:cs typeface="Source Sans Pro"/>
                <a:sym typeface="Source Sans Pro"/>
              </a:rPr>
              <a:t> Ehrlich &amp;</a:t>
            </a:r>
            <a:r>
              <a:rPr lang="en-US" b="0" i="0" u="none" strike="noStrike" cap="none" dirty="0" smtClean="0">
                <a:solidFill>
                  <a:schemeClr val="tx1"/>
                </a:solidFill>
                <a:ea typeface="Source Sans Pro"/>
                <a:cs typeface="Source Sans Pro"/>
                <a:sym typeface="Source Sans Pro"/>
              </a:rPr>
              <a:t> </a:t>
            </a:r>
            <a:r>
              <a:rPr lang="en-US" cap="none" dirty="0">
                <a:solidFill>
                  <a:schemeClr val="tx1"/>
                </a:solidFill>
                <a:cs typeface="Calibri Light"/>
              </a:rPr>
              <a:t>Anna </a:t>
            </a:r>
            <a:r>
              <a:rPr lang="en-US" cap="none" dirty="0" smtClean="0">
                <a:solidFill>
                  <a:schemeClr val="tx1"/>
                </a:solidFill>
                <a:cs typeface="Calibri Light"/>
              </a:rPr>
              <a:t>Soo-</a:t>
            </a:r>
            <a:r>
              <a:rPr lang="en-US" cap="none" dirty="0" err="1" smtClean="0">
                <a:solidFill>
                  <a:schemeClr val="tx1"/>
                </a:solidFill>
                <a:cs typeface="Calibri Light"/>
              </a:rPr>
              <a:t>Hoo</a:t>
            </a:r>
            <a:r>
              <a:rPr lang="en-US" cap="none" dirty="0" smtClean="0">
                <a:solidFill>
                  <a:schemeClr val="tx1"/>
                </a:solidFill>
                <a:cs typeface="Calibri Light"/>
              </a:rPr>
              <a:t> at 1pm</a:t>
            </a:r>
          </a:p>
          <a:p>
            <a:pPr algn="ctr">
              <a:spcBef>
                <a:spcPts val="300"/>
              </a:spcBef>
              <a:buClr>
                <a:srgbClr val="6DB7D7"/>
              </a:buClr>
              <a:buSzPct val="25000"/>
            </a:pPr>
            <a:r>
              <a:rPr lang="en-US" cap="none" dirty="0">
                <a:solidFill>
                  <a:schemeClr val="tx1"/>
                </a:solidFill>
                <a:ea typeface="Source Sans Pro"/>
                <a:cs typeface="Source Sans Pro"/>
                <a:sym typeface="Source Sans Pro"/>
              </a:rPr>
              <a:t>Presented by </a:t>
            </a:r>
            <a:r>
              <a:rPr lang="en-US" cap="none" dirty="0" err="1" smtClean="0">
                <a:solidFill>
                  <a:schemeClr val="tx1"/>
                </a:solidFill>
              </a:rPr>
              <a:t>Hilarie</a:t>
            </a:r>
            <a:r>
              <a:rPr lang="en-US" cap="none" dirty="0" smtClean="0">
                <a:solidFill>
                  <a:schemeClr val="tx1"/>
                </a:solidFill>
              </a:rPr>
              <a:t> Ashton &amp; Samuel Gold at 4pm</a:t>
            </a:r>
            <a:endParaRPr lang="en-US" dirty="0">
              <a:solidFill>
                <a:schemeClr val="tx1"/>
              </a:solidFill>
            </a:endParaRPr>
          </a:p>
        </p:txBody>
      </p:sp>
      <p:sp>
        <p:nvSpPr>
          <p:cNvPr id="100" name="Shape 100"/>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549275" y="79600"/>
            <a:ext cx="8042400" cy="1581300"/>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b="1" dirty="0">
                <a:solidFill>
                  <a:schemeClr val="accent1"/>
                </a:solidFill>
              </a:rPr>
              <a:t>Benefits of Writing a Research Abstract</a:t>
            </a:r>
          </a:p>
        </p:txBody>
      </p:sp>
      <p:sp>
        <p:nvSpPr>
          <p:cNvPr id="175" name="Shape 175"/>
          <p:cNvSpPr txBox="1">
            <a:spLocks noGrp="1"/>
          </p:cNvSpPr>
          <p:nvPr>
            <p:ph idx="1"/>
          </p:nvPr>
        </p:nvSpPr>
        <p:spPr>
          <a:xfrm>
            <a:off x="549275" y="1796610"/>
            <a:ext cx="8042276" cy="4343400"/>
          </a:xfrm>
          <a:prstGeom prst="rect">
            <a:avLst/>
          </a:prstGeom>
          <a:noFill/>
          <a:ln>
            <a:noFill/>
          </a:ln>
        </p:spPr>
        <p:txBody>
          <a:bodyPr wrap="square" lIns="91425" tIns="45700" rIns="91425" bIns="45700" anchor="t" anchorCtr="0">
            <a:noAutofit/>
          </a:bodyPr>
          <a:lstStyle/>
          <a:p>
            <a:pPr marL="349250" marR="0" lvl="0" indent="-349250" algn="l" rtl="0">
              <a:spcBef>
                <a:spcPts val="0"/>
              </a:spcBef>
              <a:spcAft>
                <a:spcPts val="0"/>
              </a:spcAft>
              <a:buClr>
                <a:srgbClr val="6DB7D7"/>
              </a:buClr>
              <a:buSzPct val="110000"/>
              <a:buFont typeface="Noto Sans Symbols"/>
              <a:buChar char="●"/>
            </a:pPr>
            <a:r>
              <a:rPr lang="en-US" sz="2400" b="1" dirty="0"/>
              <a:t>Structure</a:t>
            </a:r>
            <a:r>
              <a:rPr lang="en-US" sz="2400" b="1" i="0" u="none" strike="noStrike" cap="none" dirty="0">
                <a:solidFill>
                  <a:srgbClr val="595959"/>
                </a:solidFill>
                <a:ea typeface="Source Sans Pro"/>
                <a:cs typeface="Source Sans Pro"/>
                <a:sym typeface="Source Sans Pro"/>
              </a:rPr>
              <a:t>:</a:t>
            </a:r>
            <a:r>
              <a:rPr lang="en-US" sz="2400" b="0" i="0" u="none" strike="noStrike" cap="none" dirty="0">
                <a:solidFill>
                  <a:srgbClr val="595959"/>
                </a:solidFill>
                <a:ea typeface="Source Sans Pro"/>
                <a:cs typeface="Source Sans Pro"/>
                <a:sym typeface="Source Sans Pro"/>
              </a:rPr>
              <a:t> Provides a blueprint for your project you can refer to throughout.</a:t>
            </a:r>
          </a:p>
          <a:p>
            <a:pPr marL="349250" marR="0" lvl="0" indent="-349250" algn="l" rtl="0">
              <a:spcBef>
                <a:spcPts val="2000"/>
              </a:spcBef>
              <a:spcAft>
                <a:spcPts val="0"/>
              </a:spcAft>
              <a:buClr>
                <a:srgbClr val="6DB7D7"/>
              </a:buClr>
              <a:buSzPct val="110000"/>
              <a:buFont typeface="Noto Sans Symbols"/>
              <a:buChar char="●"/>
            </a:pPr>
            <a:r>
              <a:rPr lang="en-US" sz="2400" b="1" i="0" u="none" strike="noStrike" cap="none" dirty="0">
                <a:solidFill>
                  <a:srgbClr val="595959"/>
                </a:solidFill>
                <a:ea typeface="Source Sans Pro"/>
                <a:cs typeface="Source Sans Pro"/>
                <a:sym typeface="Source Sans Pro"/>
              </a:rPr>
              <a:t>Self-Reflective Learning:</a:t>
            </a:r>
            <a:r>
              <a:rPr lang="en-US" sz="2400" b="0" i="0" u="none" strike="noStrike" cap="none" dirty="0">
                <a:solidFill>
                  <a:srgbClr val="595959"/>
                </a:solidFill>
                <a:ea typeface="Source Sans Pro"/>
                <a:cs typeface="Source Sans Pro"/>
                <a:sym typeface="Source Sans Pro"/>
              </a:rPr>
              <a:t> Helps clarify your ideas by imagining how they would be presented or explained to others.</a:t>
            </a:r>
          </a:p>
          <a:p>
            <a:pPr marL="349250" marR="0" lvl="0" indent="-349250" algn="l" rtl="0">
              <a:spcBef>
                <a:spcPts val="2000"/>
              </a:spcBef>
              <a:spcAft>
                <a:spcPts val="0"/>
              </a:spcAft>
              <a:buClr>
                <a:srgbClr val="6DB7D7"/>
              </a:buClr>
              <a:buSzPct val="110000"/>
              <a:buFont typeface="Noto Sans Symbols"/>
              <a:buChar char="●"/>
            </a:pPr>
            <a:r>
              <a:rPr lang="en-US" sz="2400" b="1" i="0" u="none" strike="noStrike" cap="none" dirty="0">
                <a:solidFill>
                  <a:srgbClr val="595959"/>
                </a:solidFill>
                <a:ea typeface="Source Sans Pro"/>
                <a:cs typeface="Source Sans Pro"/>
                <a:sym typeface="Source Sans Pro"/>
              </a:rPr>
              <a:t>Summary</a:t>
            </a:r>
            <a:r>
              <a:rPr lang="en-US" sz="2400" b="0" i="0" u="none" strike="noStrike" cap="none" dirty="0">
                <a:solidFill>
                  <a:srgbClr val="595959"/>
                </a:solidFill>
                <a:ea typeface="Source Sans Pro"/>
                <a:cs typeface="Source Sans Pro"/>
                <a:sym typeface="Source Sans Pro"/>
              </a:rPr>
              <a:t>: Allows you to synthesize your completed project in a structured and concise manner.</a:t>
            </a:r>
          </a:p>
          <a:p>
            <a:pPr marL="349250" marR="0" lvl="0" indent="-349250" algn="l" rtl="0">
              <a:spcBef>
                <a:spcPts val="2000"/>
              </a:spcBef>
              <a:buClr>
                <a:srgbClr val="6DB7D7"/>
              </a:buClr>
              <a:buSzPct val="110000"/>
              <a:buFont typeface="Noto Sans Symbols"/>
              <a:buNone/>
            </a:pPr>
            <a:endParaRPr sz="2400" b="0" i="0" u="none" strike="noStrike" cap="none" dirty="0">
              <a:solidFill>
                <a:srgbClr val="595959"/>
              </a:solidFill>
              <a:latin typeface="Source Sans Pro"/>
              <a:ea typeface="Source Sans Pro"/>
              <a:cs typeface="Source Sans Pro"/>
              <a:sym typeface="Source Sans Pro"/>
            </a:endParaRPr>
          </a:p>
        </p:txBody>
      </p:sp>
      <p:sp>
        <p:nvSpPr>
          <p:cNvPr id="176" name="Shape 176"/>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10</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animEffect transition="in" filter="fade">
                                      <p:cBhvr>
                                        <p:cTn id="7" dur="500"/>
                                        <p:tgtEl>
                                          <p:spTgt spid="1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xEl>
                                              <p:pRg st="1" end="1"/>
                                            </p:txEl>
                                          </p:spTgt>
                                        </p:tgtEl>
                                        <p:attrNameLst>
                                          <p:attrName>style.visibility</p:attrName>
                                        </p:attrNameLst>
                                      </p:cBhvr>
                                      <p:to>
                                        <p:strVal val="visible"/>
                                      </p:to>
                                    </p:set>
                                    <p:animEffect transition="in" filter="fade">
                                      <p:cBhvr>
                                        <p:cTn id="12" dur="500"/>
                                        <p:tgtEl>
                                          <p:spTgt spid="1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5">
                                            <p:txEl>
                                              <p:pRg st="2" end="2"/>
                                            </p:txEl>
                                          </p:spTgt>
                                        </p:tgtEl>
                                        <p:attrNameLst>
                                          <p:attrName>style.visibility</p:attrName>
                                        </p:attrNameLst>
                                      </p:cBhvr>
                                      <p:to>
                                        <p:strVal val="visible"/>
                                      </p:to>
                                    </p:set>
                                    <p:animEffect transition="in" filter="fade">
                                      <p:cBhvr>
                                        <p:cTn id="17" dur="500"/>
                                        <p:tgtEl>
                                          <p:spTgt spid="1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5">
                                            <p:txEl>
                                              <p:pRg st="3" end="3"/>
                                            </p:txEl>
                                          </p:spTgt>
                                        </p:tgtEl>
                                        <p:attrNameLst>
                                          <p:attrName>style.visibility</p:attrName>
                                        </p:attrNameLst>
                                      </p:cBhvr>
                                      <p:to>
                                        <p:strVal val="visible"/>
                                      </p:to>
                                    </p:set>
                                    <p:animEffect transition="in" filter="fade">
                                      <p:cBhvr>
                                        <p:cTn id="22" dur="500"/>
                                        <p:tgtEl>
                                          <p:spTgt spid="1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pSp>
        <p:nvGrpSpPr>
          <p:cNvPr id="198" name="Shape 198"/>
          <p:cNvGrpSpPr/>
          <p:nvPr/>
        </p:nvGrpSpPr>
        <p:grpSpPr>
          <a:xfrm>
            <a:off x="685800" y="457200"/>
            <a:ext cx="8001000" cy="5867400"/>
            <a:chOff x="685800" y="457200"/>
            <a:chExt cx="8001000" cy="5867400"/>
          </a:xfrm>
        </p:grpSpPr>
        <p:sp>
          <p:nvSpPr>
            <p:cNvPr id="199" name="Shape 199"/>
            <p:cNvSpPr/>
            <p:nvPr/>
          </p:nvSpPr>
          <p:spPr>
            <a:xfrm>
              <a:off x="685800" y="457200"/>
              <a:ext cx="8001000" cy="5867400"/>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0"/>
                  </a:moveTo>
                  <a:close/>
                  <a:lnTo>
                    <a:pt x="-9999" y="120000"/>
                  </a:lnTo>
                </a:path>
                <a:path w="120000" h="120000" fill="none" extrusionOk="0">
                  <a:moveTo>
                    <a:pt x="-9999" y="22500"/>
                  </a:moveTo>
                  <a:lnTo>
                    <a:pt x="-45999" y="135000"/>
                  </a:lnTo>
                </a:path>
              </a:pathLst>
            </a:custGeom>
            <a:noFill/>
            <a:ln>
              <a:noFill/>
            </a:ln>
          </p:spPr>
          <p:txBody>
            <a:bodyPr wrap="square" lIns="91425" tIns="45700" rIns="91425" bIns="45700" anchor="ctr" anchorCtr="1">
              <a:noAutofit/>
            </a:bodyPr>
            <a:lstStyle/>
            <a:p>
              <a:pPr marL="457200" marR="0" lvl="0" indent="0" algn="l" rtl="0">
                <a:lnSpc>
                  <a:spcPct val="75000"/>
                </a:lnSpc>
                <a:spcBef>
                  <a:spcPts val="240"/>
                </a:spcBef>
                <a:spcAft>
                  <a:spcPts val="0"/>
                </a:spcAft>
                <a:buNone/>
              </a:pPr>
              <a:endParaRPr/>
            </a:p>
            <a:p>
              <a:pPr marL="114300" marR="0" lvl="1" indent="-114300" algn="l" rtl="0">
                <a:lnSpc>
                  <a:spcPct val="75000"/>
                </a:lnSpc>
                <a:spcBef>
                  <a:spcPts val="240"/>
                </a:spcBef>
                <a:spcAft>
                  <a:spcPts val="0"/>
                </a:spcAft>
                <a:buClr>
                  <a:schemeClr val="dk1"/>
                </a:buClr>
                <a:buFont typeface="Source Sans Pro"/>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lnSpc>
                  <a:spcPct val="75000"/>
                </a:lnSpc>
                <a:spcBef>
                  <a:spcPts val="180"/>
                </a:spcBef>
                <a:spcAft>
                  <a:spcPts val="0"/>
                </a:spcAft>
                <a:buNone/>
              </a:pPr>
              <a:endParaRPr/>
            </a:p>
            <a:p>
              <a:pPr marL="114300" marR="0" lvl="1" indent="-114300" algn="l" rtl="0">
                <a:lnSpc>
                  <a:spcPct val="75000"/>
                </a:lnSpc>
                <a:spcBef>
                  <a:spcPts val="240"/>
                </a:spcBef>
                <a:spcAft>
                  <a:spcPts val="0"/>
                </a:spcAft>
                <a:buClr>
                  <a:schemeClr val="dk1"/>
                </a:buClr>
                <a:buFont typeface="Source Sans Pro"/>
                <a:buNone/>
              </a:pPr>
              <a:endParaRPr sz="1800" b="0" i="0" u="none" strike="noStrike" cap="none">
                <a:solidFill>
                  <a:schemeClr val="dk1"/>
                </a:solidFill>
                <a:latin typeface="Source Sans Pro"/>
                <a:ea typeface="Source Sans Pro"/>
                <a:cs typeface="Source Sans Pro"/>
                <a:sym typeface="Source Sans Pro"/>
              </a:endParaRPr>
            </a:p>
          </p:txBody>
        </p:sp>
        <p:sp>
          <p:nvSpPr>
            <p:cNvPr id="200" name="Shape 200"/>
            <p:cNvSpPr/>
            <p:nvPr/>
          </p:nvSpPr>
          <p:spPr>
            <a:xfrm>
              <a:off x="3419567" y="2695551"/>
              <a:ext cx="2446215" cy="1828800"/>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none" strike="noStrike" cap="none">
                  <a:solidFill>
                    <a:srgbClr val="C00000"/>
                  </a:solidFill>
                  <a:latin typeface="Calibri"/>
                  <a:ea typeface="Calibri"/>
                  <a:cs typeface="Calibri"/>
                  <a:sym typeface="Calibri"/>
                </a:rPr>
                <a:t>ABSTRACT</a:t>
              </a:r>
            </a:p>
          </p:txBody>
        </p:sp>
      </p:grpSp>
      <p:sp>
        <p:nvSpPr>
          <p:cNvPr id="201" name="Shape 201"/>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11</a:t>
            </a:fld>
            <a:endParaRPr lang="en-US" sz="3600" b="0" i="0" u="none" strike="noStrike" cap="none">
              <a:solidFill>
                <a:schemeClr val="lt1"/>
              </a:solidFill>
              <a:latin typeface="Source Sans Pro"/>
              <a:ea typeface="Source Sans Pro"/>
              <a:cs typeface="Source Sans Pro"/>
              <a:sym typeface="Source Sans Pro"/>
            </a:endParaRPr>
          </a:p>
        </p:txBody>
      </p:sp>
      <p:sp>
        <p:nvSpPr>
          <p:cNvPr id="202" name="Shape 202"/>
          <p:cNvSpPr/>
          <p:nvPr/>
        </p:nvSpPr>
        <p:spPr>
          <a:xfrm>
            <a:off x="3165774" y="305713"/>
            <a:ext cx="2586600" cy="2202000"/>
          </a:xfrm>
          <a:prstGeom prst="ellipse">
            <a:avLst/>
          </a:prstGeom>
          <a:gradFill>
            <a:gsLst>
              <a:gs pos="0">
                <a:srgbClr val="377287"/>
              </a:gs>
              <a:gs pos="100000">
                <a:srgbClr val="142328"/>
              </a:gs>
            </a:gsLst>
            <a:lin ang="5400012" scaled="0"/>
          </a:gradFill>
          <a:ln w="9525" cap="flat" cmpd="sng">
            <a:solidFill>
              <a:srgbClr val="000000"/>
            </a:solidFill>
            <a:prstDash val="solid"/>
            <a:round/>
            <a:headEnd type="none" w="med" len="med"/>
            <a:tailEnd type="none" w="med" len="med"/>
          </a:ln>
        </p:spPr>
        <p:txBody>
          <a:bodyPr wrap="square" lIns="91425" tIns="91425" rIns="91425" bIns="91425" anchor="ctr" anchorCtr="1">
            <a:noAutofit/>
          </a:bodyPr>
          <a:lstStyle/>
          <a:p>
            <a:pPr lvl="0">
              <a:spcBef>
                <a:spcPts val="0"/>
              </a:spcBef>
              <a:buNone/>
            </a:pPr>
            <a:r>
              <a:rPr lang="en-US" sz="2400" b="1" dirty="0">
                <a:latin typeface="Calibri"/>
                <a:ea typeface="Calibri"/>
                <a:cs typeface="Calibri"/>
                <a:sym typeface="Calibri"/>
              </a:rPr>
              <a:t>Motivation/</a:t>
            </a:r>
          </a:p>
          <a:p>
            <a:pPr lvl="0">
              <a:spcBef>
                <a:spcPts val="0"/>
              </a:spcBef>
              <a:buNone/>
            </a:pPr>
            <a:r>
              <a:rPr lang="en-US" sz="2400" b="1" dirty="0">
                <a:latin typeface="Calibri"/>
                <a:ea typeface="Calibri"/>
                <a:cs typeface="Calibri"/>
                <a:sym typeface="Calibri"/>
              </a:rPr>
              <a:t>Significance</a:t>
            </a:r>
          </a:p>
        </p:txBody>
      </p:sp>
      <p:sp>
        <p:nvSpPr>
          <p:cNvPr id="203" name="Shape 203"/>
          <p:cNvSpPr/>
          <p:nvPr/>
        </p:nvSpPr>
        <p:spPr>
          <a:xfrm>
            <a:off x="426517" y="1718852"/>
            <a:ext cx="2935500" cy="2202000"/>
          </a:xfrm>
          <a:prstGeom prst="ellipse">
            <a:avLst/>
          </a:prstGeom>
          <a:gradFill>
            <a:gsLst>
              <a:gs pos="0">
                <a:srgbClr val="FF0303"/>
              </a:gs>
              <a:gs pos="100000">
                <a:srgbClr val="7B0505"/>
              </a:gs>
            </a:gsLst>
            <a:lin ang="5400012" scaled="0"/>
          </a:gradFill>
          <a:ln w="9525" cap="flat" cmpd="sng">
            <a:solidFill>
              <a:srgbClr val="000000"/>
            </a:solidFill>
            <a:prstDash val="solid"/>
            <a:round/>
            <a:headEnd type="none" w="med" len="med"/>
            <a:tailEnd type="none" w="med" len="med"/>
          </a:ln>
        </p:spPr>
        <p:txBody>
          <a:bodyPr wrap="square" lIns="91425" tIns="91425" rIns="91425" bIns="91425" anchor="ctr" anchorCtr="1">
            <a:noAutofit/>
          </a:bodyPr>
          <a:lstStyle/>
          <a:p>
            <a:pPr lvl="0">
              <a:spcBef>
                <a:spcPts val="0"/>
              </a:spcBef>
              <a:buNone/>
            </a:pPr>
            <a:r>
              <a:rPr lang="en-US" sz="2400" b="1"/>
              <a:t>Implications</a:t>
            </a:r>
          </a:p>
        </p:txBody>
      </p:sp>
      <p:sp>
        <p:nvSpPr>
          <p:cNvPr id="204" name="Shape 204"/>
          <p:cNvSpPr/>
          <p:nvPr/>
        </p:nvSpPr>
        <p:spPr>
          <a:xfrm>
            <a:off x="5980883" y="1406713"/>
            <a:ext cx="2364000" cy="2202000"/>
          </a:xfrm>
          <a:prstGeom prst="ellipse">
            <a:avLst/>
          </a:prstGeom>
          <a:gradFill>
            <a:gsLst>
              <a:gs pos="0">
                <a:srgbClr val="EA9958"/>
              </a:gs>
              <a:gs pos="100000">
                <a:srgbClr val="A2591D"/>
              </a:gs>
            </a:gsLst>
            <a:lin ang="5400012" scaled="0"/>
          </a:gradFill>
          <a:ln w="9525" cap="flat" cmpd="sng">
            <a:solidFill>
              <a:schemeClr val="dk2"/>
            </a:solidFill>
            <a:prstDash val="solid"/>
            <a:round/>
            <a:headEnd type="none" w="med" len="med"/>
            <a:tailEnd type="none" w="med" len="med"/>
          </a:ln>
        </p:spPr>
        <p:txBody>
          <a:bodyPr wrap="square" lIns="91425" tIns="91425" rIns="91425" bIns="91425" anchor="ctr" anchorCtr="1">
            <a:noAutofit/>
          </a:bodyPr>
          <a:lstStyle/>
          <a:p>
            <a:pPr lvl="0">
              <a:spcBef>
                <a:spcPts val="0"/>
              </a:spcBef>
              <a:buNone/>
            </a:pPr>
            <a:r>
              <a:rPr lang="en-US" sz="2400" b="1" dirty="0">
                <a:latin typeface="Calibri"/>
                <a:ea typeface="Calibri"/>
                <a:cs typeface="Calibri"/>
                <a:sym typeface="Calibri"/>
              </a:rPr>
              <a:t>Problem/ Objective</a:t>
            </a:r>
          </a:p>
        </p:txBody>
      </p:sp>
      <p:sp>
        <p:nvSpPr>
          <p:cNvPr id="205" name="Shape 205"/>
          <p:cNvSpPr/>
          <p:nvPr/>
        </p:nvSpPr>
        <p:spPr>
          <a:xfrm>
            <a:off x="5304600" y="3921725"/>
            <a:ext cx="2763900" cy="2202000"/>
          </a:xfrm>
          <a:prstGeom prst="ellipse">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med" len="med"/>
            <a:tailEnd type="none" w="med" len="med"/>
          </a:ln>
        </p:spPr>
        <p:txBody>
          <a:bodyPr wrap="square" lIns="91425" tIns="91425" rIns="91425" bIns="91425" anchor="ctr" anchorCtr="1">
            <a:noAutofit/>
          </a:bodyPr>
          <a:lstStyle/>
          <a:p>
            <a:pPr lvl="0">
              <a:spcBef>
                <a:spcPts val="0"/>
              </a:spcBef>
              <a:buNone/>
            </a:pPr>
            <a:r>
              <a:rPr lang="en-US" sz="2400" b="1">
                <a:latin typeface="Calibri"/>
                <a:ea typeface="Calibri"/>
                <a:cs typeface="Calibri"/>
                <a:sym typeface="Calibri"/>
              </a:rPr>
              <a:t>Methodology</a:t>
            </a:r>
          </a:p>
        </p:txBody>
      </p:sp>
      <p:sp>
        <p:nvSpPr>
          <p:cNvPr id="206" name="Shape 206"/>
          <p:cNvSpPr/>
          <p:nvPr/>
        </p:nvSpPr>
        <p:spPr>
          <a:xfrm>
            <a:off x="1394460" y="3997828"/>
            <a:ext cx="3291840" cy="2202000"/>
          </a:xfrm>
          <a:prstGeom prst="ellipse">
            <a:avLst/>
          </a:prstGeom>
          <a:gradFill>
            <a:gsLst>
              <a:gs pos="0">
                <a:srgbClr val="ABF608"/>
              </a:gs>
              <a:gs pos="100000">
                <a:srgbClr val="517309"/>
              </a:gs>
            </a:gsLst>
            <a:lin ang="5400012" scaled="0"/>
          </a:gradFill>
          <a:ln w="9525" cap="flat" cmpd="sng">
            <a:solidFill>
              <a:schemeClr val="dk2"/>
            </a:solidFill>
            <a:prstDash val="solid"/>
            <a:round/>
            <a:headEnd type="none" w="med" len="med"/>
            <a:tailEnd type="none" w="med" len="med"/>
          </a:ln>
        </p:spPr>
        <p:txBody>
          <a:bodyPr wrap="square" lIns="91425" tIns="91425" rIns="91425" bIns="91425" anchor="ctr" anchorCtr="1">
            <a:noAutofit/>
          </a:bodyPr>
          <a:lstStyle/>
          <a:p>
            <a:pPr lvl="0">
              <a:spcBef>
                <a:spcPts val="0"/>
              </a:spcBef>
              <a:buNone/>
            </a:pPr>
            <a:r>
              <a:rPr lang="en-US" sz="2400" b="1" dirty="0">
                <a:latin typeface="Calibri"/>
                <a:ea typeface="Calibri"/>
                <a:cs typeface="Calibri"/>
                <a:sym typeface="Calibri"/>
              </a:rPr>
              <a:t>Conclusions</a:t>
            </a:r>
          </a:p>
          <a:p>
            <a:pPr lvl="0">
              <a:spcBef>
                <a:spcPts val="0"/>
              </a:spcBef>
              <a:buNone/>
            </a:pPr>
            <a:r>
              <a:rPr lang="en-US" sz="2400" b="1" dirty="0">
                <a:latin typeface="Calibri"/>
                <a:ea typeface="Calibri"/>
                <a:cs typeface="Calibri"/>
                <a:sym typeface="Calibri"/>
              </a:rPr>
              <a:t>(or Predictions)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549275" y="263244"/>
            <a:ext cx="8042276" cy="1336956"/>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dirty="0">
                <a:solidFill>
                  <a:schemeClr val="accent1"/>
                </a:solidFill>
                <a:ea typeface="Source Sans Pro"/>
                <a:cs typeface="Source Sans Pro"/>
                <a:sym typeface="Source Sans Pro"/>
              </a:rPr>
              <a:t>What is the Structure of an Abstract?	</a:t>
            </a:r>
          </a:p>
        </p:txBody>
      </p:sp>
      <p:sp>
        <p:nvSpPr>
          <p:cNvPr id="183" name="Shape 183"/>
          <p:cNvSpPr txBox="1">
            <a:spLocks noGrp="1"/>
          </p:cNvSpPr>
          <p:nvPr>
            <p:ph idx="1"/>
          </p:nvPr>
        </p:nvSpPr>
        <p:spPr>
          <a:xfrm>
            <a:off x="549275" y="1802521"/>
            <a:ext cx="8042276" cy="4343400"/>
          </a:xfrm>
          <a:prstGeom prst="rect">
            <a:avLst/>
          </a:prstGeom>
          <a:noFill/>
          <a:ln>
            <a:noFill/>
          </a:ln>
        </p:spPr>
        <p:txBody>
          <a:bodyPr wrap="square" lIns="91425" tIns="45700" rIns="91425" bIns="45700" anchor="t" anchorCtr="0">
            <a:noAutofit/>
          </a:bodyPr>
          <a:lstStyle/>
          <a:p>
            <a:pPr marL="349250" marR="0" lvl="0" indent="-346710" algn="l" rtl="0">
              <a:spcBef>
                <a:spcPts val="0"/>
              </a:spcBef>
              <a:spcAft>
                <a:spcPts val="0"/>
              </a:spcAft>
              <a:buClr>
                <a:srgbClr val="6DB7D7"/>
              </a:buClr>
              <a:buSzPct val="108333"/>
              <a:buChar char="•"/>
            </a:pPr>
            <a:r>
              <a:rPr lang="en-US" dirty="0"/>
              <a:t>Read Abstract 1 on your handout, paying attention to both the </a:t>
            </a:r>
            <a:r>
              <a:rPr lang="en-US" b="1" dirty="0"/>
              <a:t>content</a:t>
            </a:r>
            <a:r>
              <a:rPr lang="en-US" dirty="0"/>
              <a:t> and </a:t>
            </a:r>
            <a:r>
              <a:rPr lang="en-US" b="1" dirty="0"/>
              <a:t>structure</a:t>
            </a:r>
            <a:r>
              <a:rPr lang="en-US" dirty="0"/>
              <a:t> of the example. </a:t>
            </a:r>
          </a:p>
          <a:p>
            <a:pPr marL="349250" marR="0" lvl="0" indent="-346710" algn="l" rtl="0">
              <a:spcBef>
                <a:spcPts val="2000"/>
              </a:spcBef>
              <a:spcAft>
                <a:spcPts val="0"/>
              </a:spcAft>
              <a:buClr>
                <a:srgbClr val="6DB7D7"/>
              </a:buClr>
              <a:buSzPct val="108333"/>
              <a:buChar char="•"/>
            </a:pPr>
            <a:r>
              <a:rPr lang="en-US" dirty="0"/>
              <a:t>Next, work in pairs to describe the function of each </a:t>
            </a:r>
            <a:r>
              <a:rPr lang="en-US" dirty="0" smtClean="0"/>
              <a:t>paragraph:</a:t>
            </a:r>
          </a:p>
          <a:p>
            <a:pPr marL="641858" lvl="1" indent="-346710">
              <a:spcBef>
                <a:spcPts val="2000"/>
              </a:spcBef>
              <a:spcAft>
                <a:spcPts val="0"/>
              </a:spcAft>
              <a:buClr>
                <a:srgbClr val="6DB7D7"/>
              </a:buClr>
              <a:buSzPct val="108333"/>
              <a:buFont typeface="Courier New" panose="02070309020205020404" pitchFamily="49" charset="0"/>
              <a:buChar char="o"/>
            </a:pPr>
            <a:r>
              <a:rPr lang="en-US" dirty="0"/>
              <a:t>W</a:t>
            </a:r>
            <a:r>
              <a:rPr lang="en-US" dirty="0" smtClean="0"/>
              <a:t>hich </a:t>
            </a:r>
            <a:r>
              <a:rPr lang="en-US" dirty="0"/>
              <a:t>paragraph describes the researcher’s method? </a:t>
            </a:r>
            <a:endParaRPr lang="en-US" dirty="0" smtClean="0"/>
          </a:p>
          <a:p>
            <a:pPr marL="641858" lvl="1" indent="-346710">
              <a:spcBef>
                <a:spcPts val="2000"/>
              </a:spcBef>
              <a:spcAft>
                <a:spcPts val="0"/>
              </a:spcAft>
              <a:buClr>
                <a:srgbClr val="6DB7D7"/>
              </a:buClr>
              <a:buSzPct val="108333"/>
              <a:buFont typeface="Courier New" panose="02070309020205020404" pitchFamily="49" charset="0"/>
              <a:buChar char="o"/>
            </a:pPr>
            <a:r>
              <a:rPr lang="en-US" dirty="0" smtClean="0"/>
              <a:t>Their </a:t>
            </a:r>
            <a:r>
              <a:rPr lang="en-US" dirty="0"/>
              <a:t>motivation? </a:t>
            </a:r>
            <a:endParaRPr lang="en-US" dirty="0" smtClean="0"/>
          </a:p>
          <a:p>
            <a:pPr marL="641858" lvl="1" indent="-346710">
              <a:spcBef>
                <a:spcPts val="2000"/>
              </a:spcBef>
              <a:spcAft>
                <a:spcPts val="0"/>
              </a:spcAft>
              <a:buClr>
                <a:srgbClr val="6DB7D7"/>
              </a:buClr>
              <a:buSzPct val="108333"/>
              <a:buFont typeface="Courier New" panose="02070309020205020404" pitchFamily="49" charset="0"/>
              <a:buChar char="o"/>
            </a:pPr>
            <a:r>
              <a:rPr lang="en-US" dirty="0" smtClean="0"/>
              <a:t>Their </a:t>
            </a:r>
            <a:r>
              <a:rPr lang="en-US" dirty="0"/>
              <a:t>results</a:t>
            </a:r>
            <a:r>
              <a:rPr lang="en-US" dirty="0" smtClean="0"/>
              <a:t>?</a:t>
            </a:r>
            <a:endParaRPr lang="en-US" dirty="0"/>
          </a:p>
          <a:p>
            <a:pPr marL="0" marR="0" lvl="0" indent="0" algn="l" rtl="0">
              <a:spcBef>
                <a:spcPts val="2000"/>
              </a:spcBef>
              <a:spcAft>
                <a:spcPts val="0"/>
              </a:spcAft>
              <a:buClr>
                <a:srgbClr val="6DB7D7"/>
              </a:buClr>
              <a:buSzPct val="25000"/>
              <a:buFont typeface="Noto Sans Symbols"/>
              <a:buNone/>
            </a:pPr>
            <a:r>
              <a:rPr lang="en-US" sz="2400" b="0" i="0" u="none" strike="noStrike" cap="none" dirty="0">
                <a:solidFill>
                  <a:srgbClr val="595959"/>
                </a:solidFill>
                <a:latin typeface="Source Sans Pro"/>
                <a:ea typeface="Source Sans Pro"/>
                <a:cs typeface="Source Sans Pro"/>
                <a:sym typeface="Source Sans Pro"/>
              </a:rPr>
              <a:t> </a:t>
            </a:r>
          </a:p>
          <a:p>
            <a:pPr marL="0" marR="0" lvl="0" indent="0" algn="l" rtl="0">
              <a:spcBef>
                <a:spcPts val="2000"/>
              </a:spcBef>
              <a:buClr>
                <a:srgbClr val="6DB7D7"/>
              </a:buClr>
              <a:buSzPct val="25000"/>
              <a:buFont typeface="Noto Sans Symbols"/>
              <a:buNone/>
            </a:pPr>
            <a:endParaRPr sz="2400" b="0" i="0" u="none" strike="noStrike" cap="none" dirty="0">
              <a:solidFill>
                <a:srgbClr val="595959"/>
              </a:solidFill>
              <a:latin typeface="Source Sans Pro"/>
              <a:ea typeface="Source Sans Pro"/>
              <a:cs typeface="Source Sans Pro"/>
              <a:sym typeface="Source Sans Pro"/>
            </a:endParaRPr>
          </a:p>
        </p:txBody>
      </p:sp>
      <p:sp>
        <p:nvSpPr>
          <p:cNvPr id="184" name="Shape 184"/>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12</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549275" y="107576"/>
            <a:ext cx="8042276" cy="1126863"/>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dirty="0">
                <a:solidFill>
                  <a:schemeClr val="accent1"/>
                </a:solidFill>
                <a:ea typeface="Source Sans Pro"/>
                <a:cs typeface="Source Sans Pro"/>
                <a:sym typeface="Source Sans Pro"/>
              </a:rPr>
              <a:t>Sample Abstract 1</a:t>
            </a:r>
          </a:p>
        </p:txBody>
      </p:sp>
      <p:sp>
        <p:nvSpPr>
          <p:cNvPr id="191" name="Shape 191"/>
          <p:cNvSpPr txBox="1">
            <a:spLocks noGrp="1"/>
          </p:cNvSpPr>
          <p:nvPr>
            <p:ph idx="1"/>
          </p:nvPr>
        </p:nvSpPr>
        <p:spPr>
          <a:xfrm>
            <a:off x="549275" y="1234440"/>
            <a:ext cx="8042276" cy="5248654"/>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rgbClr val="6DB7D7"/>
              </a:buClr>
              <a:buSzPct val="25000"/>
              <a:buFont typeface="Noto Sans Symbols"/>
              <a:buNone/>
            </a:pPr>
            <a:r>
              <a:rPr lang="en-US" sz="1600" b="1" i="0" u="none" strike="noStrike" cap="none">
                <a:solidFill>
                  <a:srgbClr val="595959"/>
                </a:solidFill>
                <a:latin typeface="Source Sans Pro"/>
                <a:ea typeface="Source Sans Pro"/>
                <a:cs typeface="Source Sans Pro"/>
                <a:sym typeface="Source Sans Pro"/>
              </a:rPr>
              <a:t>Title: Cranberry Juice And Grape Juice As Anti-Viral Agents and Cytotoxicity Studies</a:t>
            </a:r>
          </a:p>
          <a:p>
            <a:pPr marL="0" marR="0" lvl="0" indent="0" algn="l" rtl="0">
              <a:lnSpc>
                <a:spcPct val="80000"/>
              </a:lnSpc>
              <a:spcBef>
                <a:spcPts val="2000"/>
              </a:spcBef>
              <a:spcAft>
                <a:spcPts val="0"/>
              </a:spcAft>
              <a:buClr>
                <a:srgbClr val="6DB7D7"/>
              </a:buClr>
              <a:buSzPct val="25000"/>
              <a:buFont typeface="Noto Sans Symbols"/>
              <a:buNone/>
            </a:pPr>
            <a:r>
              <a:rPr lang="en-US" sz="1600" b="0" i="0" u="none" strike="noStrike" cap="none">
                <a:solidFill>
                  <a:srgbClr val="595959"/>
                </a:solidFill>
                <a:latin typeface="Source Sans Pro"/>
                <a:ea typeface="Source Sans Pro"/>
                <a:cs typeface="Source Sans Pro"/>
                <a:sym typeface="Source Sans Pro"/>
              </a:rPr>
              <a:t>Defined phytochemicals in potable juices (grape juice and cranberry juice) have been shown to possess antiviral properties both in vitro and in vivo. However, cytotoxicity by chemical treatment of cells may mask any antiviral effects. Accordingly, such testing is critical to validate the effect of the juices in question as antiviral agents.</a:t>
            </a:r>
          </a:p>
          <a:p>
            <a:pPr marL="0" marR="0" lvl="0" indent="0" algn="l" rtl="0">
              <a:lnSpc>
                <a:spcPct val="80000"/>
              </a:lnSpc>
              <a:spcBef>
                <a:spcPts val="2000"/>
              </a:spcBef>
              <a:spcAft>
                <a:spcPts val="0"/>
              </a:spcAft>
              <a:buClr>
                <a:srgbClr val="6DB7D7"/>
              </a:buClr>
              <a:buSzPct val="25000"/>
              <a:buFont typeface="Noto Sans Symbols"/>
              <a:buNone/>
            </a:pPr>
            <a:r>
              <a:rPr lang="en-US" sz="1600" b="0" i="0" u="none" strike="noStrike" cap="none">
                <a:solidFill>
                  <a:srgbClr val="595959"/>
                </a:solidFill>
                <a:latin typeface="Source Sans Pro"/>
                <a:ea typeface="Source Sans Pro"/>
                <a:cs typeface="Source Sans Pro"/>
                <a:sym typeface="Source Sans Pro"/>
              </a:rPr>
              <a:t>Antiviral testing in cell culture has addressed the potential issue of cytotoxicity by monolayer pretreatment with cranberry and Concord grape juices. Such [cytotoxicity] testing employed trypan blue exclusion and cell subpassage. However, confirmatory testing to identify subtle effects by juices and other phytochemicals or nutraceuticals needs to be tested by a metabolic assay. This required a non-destructive bioluminescent cytotoxicity assay, which quantitatively measures the release of adenylate kinase (AK) from damaged cells. Release of AK from damaged cells, in complex with ADP, luciferein and luciferase additives from the ToxilightR BioAssay kit, yields an ATP spark – which can be detected by placement of the reaction mix in a luminometer. The luminometer was procured through a GRTI grant, which was used in this collaborative effort.</a:t>
            </a:r>
          </a:p>
          <a:p>
            <a:pPr marL="0" marR="0" lvl="0" indent="0" algn="l" rtl="0">
              <a:lnSpc>
                <a:spcPct val="80000"/>
              </a:lnSpc>
              <a:spcBef>
                <a:spcPts val="2000"/>
              </a:spcBef>
              <a:buClr>
                <a:srgbClr val="6DB7D7"/>
              </a:buClr>
              <a:buSzPct val="25000"/>
              <a:buFont typeface="Noto Sans Symbols"/>
              <a:buNone/>
            </a:pPr>
            <a:r>
              <a:rPr lang="en-US" sz="1600" b="0" i="0" u="none" strike="noStrike" cap="none">
                <a:solidFill>
                  <a:srgbClr val="595959"/>
                </a:solidFill>
                <a:latin typeface="Source Sans Pro"/>
                <a:ea typeface="Source Sans Pro"/>
                <a:cs typeface="Source Sans Pro"/>
                <a:sym typeface="Source Sans Pro"/>
              </a:rPr>
              <a:t>After the assay was perfected, the data collected from the luminometer showed that 50% Purple, Niagara, and pure cranberry juice reveal no cytotoxicity to monkey kidney cells grown in monolayer culture. This data confirms earlier results in that the antiviral effects were clearly due to the juices, and not artifact associated to host cell cytotoxicity.</a:t>
            </a:r>
          </a:p>
        </p:txBody>
      </p:sp>
      <p:sp>
        <p:nvSpPr>
          <p:cNvPr id="192" name="Shape 192"/>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13</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549275" y="107576"/>
            <a:ext cx="8042276" cy="1126863"/>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dirty="0">
                <a:solidFill>
                  <a:schemeClr val="accent1"/>
                </a:solidFill>
                <a:ea typeface="Source Sans Pro"/>
                <a:cs typeface="Source Sans Pro"/>
                <a:sym typeface="Source Sans Pro"/>
              </a:rPr>
              <a:t>Sample Abstract 1</a:t>
            </a:r>
          </a:p>
        </p:txBody>
      </p:sp>
      <p:sp>
        <p:nvSpPr>
          <p:cNvPr id="213" name="Shape 213"/>
          <p:cNvSpPr txBox="1">
            <a:spLocks noGrp="1"/>
          </p:cNvSpPr>
          <p:nvPr>
            <p:ph idx="1"/>
          </p:nvPr>
        </p:nvSpPr>
        <p:spPr>
          <a:xfrm>
            <a:off x="549274" y="1261871"/>
            <a:ext cx="8173818" cy="541439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rgbClr val="6DB7D7"/>
              </a:buClr>
              <a:buSzPct val="25000"/>
              <a:buFont typeface="Noto Sans Symbols"/>
              <a:buNone/>
            </a:pPr>
            <a:r>
              <a:rPr lang="en-US" sz="1600" b="1" i="0" u="none" strike="noStrike" cap="none" dirty="0">
                <a:solidFill>
                  <a:srgbClr val="595959"/>
                </a:solidFill>
                <a:latin typeface="Source Sans Pro"/>
                <a:ea typeface="Source Sans Pro"/>
                <a:cs typeface="Source Sans Pro"/>
                <a:sym typeface="Source Sans Pro"/>
              </a:rPr>
              <a:t>Title: Cranberry Juice And Grape Juice As Anti-Viral Agents and Cytotoxicity Studies</a:t>
            </a:r>
          </a:p>
          <a:p>
            <a:pPr marL="0" indent="0">
              <a:lnSpc>
                <a:spcPct val="80000"/>
              </a:lnSpc>
              <a:spcBef>
                <a:spcPts val="2000"/>
              </a:spcBef>
              <a:spcAft>
                <a:spcPts val="0"/>
              </a:spcAft>
              <a:buClr>
                <a:srgbClr val="6DB7D7"/>
              </a:buClr>
              <a:buSzPct val="25000"/>
              <a:buNone/>
            </a:pPr>
            <a:r>
              <a:rPr lang="en-US" sz="1550" b="0" i="0" u="none" strike="noStrike" cap="none" dirty="0">
                <a:solidFill>
                  <a:srgbClr val="FF9432"/>
                </a:solidFill>
                <a:ea typeface="Source Sans Pro"/>
                <a:cs typeface="Source Sans Pro"/>
                <a:sym typeface="Source Sans Pro"/>
              </a:rPr>
              <a:t>Defined phytochemicals in potable juices (grape juice and cranberry juice) have been shown to possess antiviral properties both in vitro and in vivo. However, cytotoxicity by chemical treatment of cells may mask any antiviral effects. </a:t>
            </a:r>
            <a:r>
              <a:rPr lang="en-US" sz="1550" b="0" i="0" u="none" strike="noStrike" cap="none" dirty="0">
                <a:solidFill>
                  <a:srgbClr val="0070C0"/>
                </a:solidFill>
                <a:ea typeface="Source Sans Pro"/>
                <a:cs typeface="Source Sans Pro"/>
                <a:sym typeface="Source Sans Pro"/>
              </a:rPr>
              <a:t>Accordingly, testing is critical to validate the effect of the juices in question as antiviral agents.</a:t>
            </a:r>
            <a:r>
              <a:rPr lang="en-US" sz="1550" dirty="0">
                <a:solidFill>
                  <a:srgbClr val="0070C0"/>
                </a:solidFill>
                <a:ea typeface="Source Sans Pro"/>
                <a:cs typeface="Source Sans Pro"/>
                <a:sym typeface="Source Sans Pro"/>
              </a:rPr>
              <a:t> </a:t>
            </a:r>
            <a:endParaRPr lang="en-US" sz="1550" b="0" i="0" u="none" strike="noStrike" cap="none" dirty="0">
              <a:solidFill>
                <a:srgbClr val="0070C0"/>
              </a:solidFill>
              <a:ea typeface="Source Sans Pro"/>
              <a:cs typeface="Source Sans Pro"/>
            </a:endParaRPr>
          </a:p>
          <a:p>
            <a:pPr marL="0" indent="0">
              <a:lnSpc>
                <a:spcPct val="80000"/>
              </a:lnSpc>
              <a:spcBef>
                <a:spcPts val="2000"/>
              </a:spcBef>
              <a:spcAft>
                <a:spcPts val="0"/>
              </a:spcAft>
              <a:buClr>
                <a:srgbClr val="6DB7D7"/>
              </a:buClr>
              <a:buSzPct val="25000"/>
              <a:buNone/>
            </a:pPr>
            <a:r>
              <a:rPr lang="en-US" sz="1550" b="0" i="0" u="none" strike="noStrike" cap="none" dirty="0">
                <a:solidFill>
                  <a:srgbClr val="7030A0"/>
                </a:solidFill>
                <a:ea typeface="Source Sans Pro"/>
                <a:cs typeface="Source Sans Pro"/>
                <a:sym typeface="Source Sans Pro"/>
              </a:rPr>
              <a:t>Antiviral testing in cell culture has addressed the potential issue of cytotoxicity by monolayer pretreatment with cranberry and Concord grape juices. Such [cytotoxicity] testing employed trypan blue exclusion and cell </a:t>
            </a:r>
            <a:r>
              <a:rPr lang="en-US" sz="1550" b="0" i="0" u="none" strike="noStrike" cap="none" dirty="0" err="1">
                <a:solidFill>
                  <a:srgbClr val="7030A0"/>
                </a:solidFill>
                <a:ea typeface="Source Sans Pro"/>
                <a:cs typeface="Source Sans Pro"/>
                <a:sym typeface="Source Sans Pro"/>
              </a:rPr>
              <a:t>subpassage</a:t>
            </a:r>
            <a:r>
              <a:rPr lang="en-US" sz="1550" b="0" i="0" u="none" strike="noStrike" cap="none" dirty="0">
                <a:solidFill>
                  <a:srgbClr val="7030A0"/>
                </a:solidFill>
                <a:ea typeface="Source Sans Pro"/>
                <a:cs typeface="Source Sans Pro"/>
                <a:sym typeface="Source Sans Pro"/>
              </a:rPr>
              <a:t>. However, confirmatory testing to identify subtle effects by juices and other phytochemicals or nutraceuticals needs to be tested by a metabolic assay. This required a non-destructive bioluminescent cytotoxicity assay, which quantitatively measures the release of adenylate kinase (AK) from damaged cells. Release of AK from damaged cells, in complex with ADP, </a:t>
            </a:r>
            <a:r>
              <a:rPr lang="en-US" sz="1550" b="0" i="0" u="none" strike="noStrike" cap="none" dirty="0" err="1">
                <a:solidFill>
                  <a:srgbClr val="7030A0"/>
                </a:solidFill>
                <a:ea typeface="Source Sans Pro"/>
                <a:cs typeface="Source Sans Pro"/>
                <a:sym typeface="Source Sans Pro"/>
              </a:rPr>
              <a:t>luciferein</a:t>
            </a:r>
            <a:r>
              <a:rPr lang="en-US" sz="1550" b="0" i="0" u="none" strike="noStrike" cap="none" dirty="0">
                <a:solidFill>
                  <a:srgbClr val="7030A0"/>
                </a:solidFill>
                <a:ea typeface="Source Sans Pro"/>
                <a:cs typeface="Source Sans Pro"/>
                <a:sym typeface="Source Sans Pro"/>
              </a:rPr>
              <a:t> and luciferase additives from the </a:t>
            </a:r>
            <a:r>
              <a:rPr lang="en-US" sz="1550" b="0" i="0" u="none" strike="noStrike" cap="none" dirty="0" err="1">
                <a:solidFill>
                  <a:srgbClr val="7030A0"/>
                </a:solidFill>
                <a:ea typeface="Source Sans Pro"/>
                <a:cs typeface="Source Sans Pro"/>
                <a:sym typeface="Source Sans Pro"/>
              </a:rPr>
              <a:t>ToxilightR</a:t>
            </a:r>
            <a:r>
              <a:rPr lang="en-US" sz="1550" b="0" i="0" u="none" strike="noStrike" cap="none" dirty="0">
                <a:solidFill>
                  <a:srgbClr val="7030A0"/>
                </a:solidFill>
                <a:ea typeface="Source Sans Pro"/>
                <a:cs typeface="Source Sans Pro"/>
                <a:sym typeface="Source Sans Pro"/>
              </a:rPr>
              <a:t> </a:t>
            </a:r>
            <a:r>
              <a:rPr lang="en-US" sz="1550" b="0" i="0" u="none" strike="noStrike" cap="none" dirty="0" err="1">
                <a:solidFill>
                  <a:srgbClr val="7030A0"/>
                </a:solidFill>
                <a:ea typeface="Source Sans Pro"/>
                <a:cs typeface="Source Sans Pro"/>
                <a:sym typeface="Source Sans Pro"/>
              </a:rPr>
              <a:t>BioAssay</a:t>
            </a:r>
            <a:r>
              <a:rPr lang="en-US" sz="1550" b="0" i="0" u="none" strike="noStrike" cap="none" dirty="0">
                <a:solidFill>
                  <a:srgbClr val="7030A0"/>
                </a:solidFill>
                <a:ea typeface="Source Sans Pro"/>
                <a:cs typeface="Source Sans Pro"/>
                <a:sym typeface="Source Sans Pro"/>
              </a:rPr>
              <a:t> kit, yields an ATP spark – which can be detected by placement of the reaction mix in a luminometer. The luminometer was procured through a GRTI grant, which was used in this collaborative effort.</a:t>
            </a:r>
            <a:r>
              <a:rPr lang="en-US" sz="1550" dirty="0">
                <a:solidFill>
                  <a:srgbClr val="7030A0"/>
                </a:solidFill>
                <a:ea typeface="Source Sans Pro"/>
                <a:cs typeface="Source Sans Pro"/>
                <a:sym typeface="Source Sans Pro"/>
              </a:rPr>
              <a:t> </a:t>
            </a:r>
            <a:endParaRPr lang="en-US" sz="1550" dirty="0">
              <a:solidFill>
                <a:srgbClr val="7030A0"/>
              </a:solidFill>
              <a:ea typeface="Source Sans Pro"/>
              <a:cs typeface="Source Sans Pro"/>
            </a:endParaRPr>
          </a:p>
          <a:p>
            <a:pPr marL="0" marR="0" lvl="0" indent="0" algn="l" rtl="0">
              <a:lnSpc>
                <a:spcPct val="80000"/>
              </a:lnSpc>
              <a:spcBef>
                <a:spcPts val="2000"/>
              </a:spcBef>
              <a:spcAft>
                <a:spcPts val="0"/>
              </a:spcAft>
              <a:buClr>
                <a:srgbClr val="6DB7D7"/>
              </a:buClr>
              <a:buSzPct val="25000"/>
              <a:buFont typeface="Noto Sans Symbols"/>
              <a:buNone/>
            </a:pPr>
            <a:r>
              <a:rPr lang="en-US" sz="1550" b="0" i="0" u="none" strike="noStrike" cap="none" dirty="0">
                <a:solidFill>
                  <a:srgbClr val="00BC00"/>
                </a:solidFill>
                <a:ea typeface="Source Sans Pro"/>
                <a:cs typeface="Source Sans Pro"/>
                <a:sym typeface="Source Sans Pro"/>
              </a:rPr>
              <a:t>After the assay was perfected, the data collected from the luminometer showed that 50% Purple, Niagara, and pure cranberry juice reveal no cytotoxicity to monkey kidney cells grown in monolayer culture. </a:t>
            </a:r>
            <a:r>
              <a:rPr lang="en-US" sz="1550" b="0" i="0" u="none" strike="noStrike" cap="none" dirty="0">
                <a:solidFill>
                  <a:srgbClr val="FF0000"/>
                </a:solidFill>
                <a:ea typeface="Source Sans Pro"/>
                <a:cs typeface="Source Sans Pro"/>
                <a:sym typeface="Source Sans Pro"/>
              </a:rPr>
              <a:t>This data confirms earlier results in that the antiviral effects were clearly due to the juices, and not artifact associated to host cell cytotoxicity</a:t>
            </a:r>
            <a:r>
              <a:rPr lang="en-US" sz="1550" b="1" i="0" u="none" strike="noStrike" cap="none" dirty="0">
                <a:solidFill>
                  <a:srgbClr val="FF0000"/>
                </a:solidFill>
                <a:ea typeface="Source Sans Pro"/>
                <a:cs typeface="Source Sans Pro"/>
                <a:sym typeface="Source Sans Pro"/>
              </a:rPr>
              <a:t>.</a:t>
            </a:r>
            <a:r>
              <a:rPr lang="en-US" sz="1550" b="1" dirty="0">
                <a:solidFill>
                  <a:srgbClr val="FF0000"/>
                </a:solidFill>
                <a:ea typeface="Source Sans Pro"/>
                <a:cs typeface="Source Sans Pro"/>
                <a:sym typeface="Source Sans Pro"/>
              </a:rPr>
              <a:t> </a:t>
            </a:r>
            <a:endParaRPr lang="en-US" sz="1550" b="1" i="0" u="none" strike="noStrike" cap="none" dirty="0">
              <a:solidFill>
                <a:srgbClr val="FF0000"/>
              </a:solidFill>
              <a:ea typeface="Source Sans Pro"/>
              <a:cs typeface="Source Sans Pro"/>
              <a:sym typeface="Source Sans Pro"/>
            </a:endParaRPr>
          </a:p>
        </p:txBody>
      </p:sp>
      <p:sp>
        <p:nvSpPr>
          <p:cNvPr id="214" name="Shape 214"/>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14</a:t>
            </a:fld>
            <a:endParaRPr lang="en-US" sz="3600" b="0" i="0" u="none" strike="noStrike" cap="none">
              <a:solidFill>
                <a:schemeClr val="lt1"/>
              </a:solidFill>
              <a:latin typeface="Source Sans Pro"/>
              <a:ea typeface="Source Sans Pro"/>
              <a:cs typeface="Source Sans Pro"/>
              <a:sym typeface="Source Sans Pro"/>
            </a:endParaRPr>
          </a:p>
        </p:txBody>
      </p:sp>
      <p:sp>
        <p:nvSpPr>
          <p:cNvPr id="3" name="Oval 2">
            <a:extLst>
              <a:ext uri="{FF2B5EF4-FFF2-40B4-BE49-F238E27FC236}">
                <a16:creationId xmlns="" xmlns:a16="http://schemas.microsoft.com/office/drawing/2014/main" id="{33D99ED2-8392-455E-8074-0E7AE7554A1C}"/>
              </a:ext>
            </a:extLst>
          </p:cNvPr>
          <p:cNvSpPr/>
          <p:nvPr/>
        </p:nvSpPr>
        <p:spPr>
          <a:xfrm>
            <a:off x="0" y="2177915"/>
            <a:ext cx="1846263" cy="95235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00"/>
                </a:solidFill>
              </a:rPr>
              <a:t>Motivation</a:t>
            </a:r>
          </a:p>
        </p:txBody>
      </p:sp>
      <p:sp>
        <p:nvSpPr>
          <p:cNvPr id="4" name="Oval 3">
            <a:extLst>
              <a:ext uri="{FF2B5EF4-FFF2-40B4-BE49-F238E27FC236}">
                <a16:creationId xmlns="" xmlns:a16="http://schemas.microsoft.com/office/drawing/2014/main" id="{30FB0177-FBB2-4BD3-B18D-D2EEEF61681A}"/>
              </a:ext>
            </a:extLst>
          </p:cNvPr>
          <p:cNvSpPr/>
          <p:nvPr/>
        </p:nvSpPr>
        <p:spPr>
          <a:xfrm>
            <a:off x="0" y="5086350"/>
            <a:ext cx="1846263" cy="95235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Implications</a:t>
            </a:r>
          </a:p>
        </p:txBody>
      </p:sp>
      <p:sp>
        <p:nvSpPr>
          <p:cNvPr id="5" name="Oval 4">
            <a:extLst>
              <a:ext uri="{FF2B5EF4-FFF2-40B4-BE49-F238E27FC236}">
                <a16:creationId xmlns="" xmlns:a16="http://schemas.microsoft.com/office/drawing/2014/main" id="{EFBC12BB-3854-47FC-B5DE-44A274374FF5}"/>
              </a:ext>
            </a:extLst>
          </p:cNvPr>
          <p:cNvSpPr/>
          <p:nvPr/>
        </p:nvSpPr>
        <p:spPr>
          <a:xfrm>
            <a:off x="0" y="4068433"/>
            <a:ext cx="1846263" cy="95235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00"/>
                </a:solidFill>
              </a:rPr>
              <a:t>Results</a:t>
            </a:r>
          </a:p>
        </p:txBody>
      </p:sp>
      <p:sp>
        <p:nvSpPr>
          <p:cNvPr id="6" name="Oval 5">
            <a:extLst>
              <a:ext uri="{FF2B5EF4-FFF2-40B4-BE49-F238E27FC236}">
                <a16:creationId xmlns="" xmlns:a16="http://schemas.microsoft.com/office/drawing/2014/main" id="{A1D854C1-EC30-4414-ABF9-072F21F9EEEA}"/>
              </a:ext>
            </a:extLst>
          </p:cNvPr>
          <p:cNvSpPr/>
          <p:nvPr/>
        </p:nvSpPr>
        <p:spPr>
          <a:xfrm>
            <a:off x="0" y="3105150"/>
            <a:ext cx="1846263" cy="95235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Methodology</a:t>
            </a:r>
          </a:p>
        </p:txBody>
      </p:sp>
      <p:sp>
        <p:nvSpPr>
          <p:cNvPr id="7" name="Oval 6">
            <a:extLst>
              <a:ext uri="{FF2B5EF4-FFF2-40B4-BE49-F238E27FC236}">
                <a16:creationId xmlns="" xmlns:a16="http://schemas.microsoft.com/office/drawing/2014/main" id="{7567AB87-0AF7-4DC3-954F-516DF7714851}"/>
              </a:ext>
            </a:extLst>
          </p:cNvPr>
          <p:cNvSpPr/>
          <p:nvPr/>
        </p:nvSpPr>
        <p:spPr>
          <a:xfrm>
            <a:off x="0" y="1229010"/>
            <a:ext cx="1846263" cy="95235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00"/>
                </a:solidFill>
              </a:rPr>
              <a:t>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dirty="0">
                <a:solidFill>
                  <a:schemeClr val="accent1"/>
                </a:solidFill>
                <a:ea typeface="Source Sans Pro"/>
                <a:cs typeface="Source Sans Pro"/>
                <a:sym typeface="Source Sans Pro"/>
              </a:rPr>
              <a:t>What Makes an Abstract </a:t>
            </a:r>
            <a:r>
              <a:rPr lang="en-US" sz="4600" b="1" dirty="0">
                <a:solidFill>
                  <a:schemeClr val="accent1"/>
                </a:solidFill>
                <a:ea typeface="Source Sans Pro"/>
                <a:cs typeface="Source Sans Pro"/>
                <a:sym typeface="Source Sans Pro"/>
              </a:rPr>
              <a:t>S</a:t>
            </a:r>
            <a:r>
              <a:rPr lang="en-US" sz="4600" b="1" i="0" u="none" strike="noStrike" cap="none" dirty="0">
                <a:solidFill>
                  <a:schemeClr val="accent1"/>
                </a:solidFill>
                <a:ea typeface="Source Sans Pro"/>
                <a:cs typeface="Source Sans Pro"/>
                <a:sym typeface="Source Sans Pro"/>
              </a:rPr>
              <a:t>uccessful?</a:t>
            </a:r>
          </a:p>
        </p:txBody>
      </p:sp>
      <p:sp>
        <p:nvSpPr>
          <p:cNvPr id="236" name="Shape 236"/>
          <p:cNvSpPr txBox="1">
            <a:spLocks noGrp="1"/>
          </p:cNvSpPr>
          <p:nvPr>
            <p:ph idx="1"/>
          </p:nvPr>
        </p:nvSpPr>
        <p:spPr>
          <a:xfrm>
            <a:off x="549275" y="1863989"/>
            <a:ext cx="8042276" cy="4079610"/>
          </a:xfrm>
          <a:prstGeom prst="rect">
            <a:avLst/>
          </a:prstGeom>
          <a:noFill/>
          <a:ln>
            <a:noFill/>
          </a:ln>
        </p:spPr>
        <p:txBody>
          <a:bodyPr wrap="square" lIns="91425" tIns="45700" rIns="91425" bIns="45700" anchor="t" anchorCtr="0">
            <a:noAutofit/>
          </a:bodyPr>
          <a:lstStyle/>
          <a:p>
            <a:pPr marL="349250" marR="0" lvl="0" indent="-349250" algn="l" rtl="0">
              <a:spcBef>
                <a:spcPts val="0"/>
              </a:spcBef>
              <a:spcAft>
                <a:spcPts val="0"/>
              </a:spcAft>
              <a:buClr>
                <a:srgbClr val="6DB7D7"/>
              </a:buClr>
              <a:buSzPct val="110000"/>
              <a:buFont typeface="Noto Sans Symbols"/>
              <a:buChar char="●"/>
            </a:pPr>
            <a:r>
              <a:rPr lang="en-US" sz="2400" b="0" i="0" u="none" strike="noStrike" cap="none" dirty="0">
                <a:solidFill>
                  <a:srgbClr val="595959"/>
                </a:solidFill>
                <a:ea typeface="Source Sans Pro"/>
                <a:cs typeface="Source Sans Pro"/>
                <a:sym typeface="Source Sans Pro"/>
              </a:rPr>
              <a:t>Read Abstracts 2 and 3 on the handout. </a:t>
            </a:r>
          </a:p>
          <a:p>
            <a:pPr marL="349250" marR="0" lvl="0" indent="-349250" algn="l" rtl="0">
              <a:spcBef>
                <a:spcPts val="2000"/>
              </a:spcBef>
              <a:spcAft>
                <a:spcPts val="0"/>
              </a:spcAft>
              <a:buClr>
                <a:srgbClr val="6DB7D7"/>
              </a:buClr>
              <a:buSzPct val="110000"/>
              <a:buFont typeface="Noto Sans Symbols"/>
              <a:buChar char="●"/>
            </a:pPr>
            <a:r>
              <a:rPr lang="en-US" sz="2400" b="0" i="0" u="none" strike="noStrike" cap="none" dirty="0">
                <a:solidFill>
                  <a:srgbClr val="595959"/>
                </a:solidFill>
                <a:ea typeface="Source Sans Pro"/>
                <a:cs typeface="Source Sans Pro"/>
                <a:sym typeface="Source Sans Pro"/>
              </a:rPr>
              <a:t>Working in small groups, c</a:t>
            </a:r>
            <a:r>
              <a:rPr lang="en-US" sz="2400" dirty="0"/>
              <a:t>onsider how </a:t>
            </a:r>
            <a:r>
              <a:rPr lang="en-US" sz="2400" b="0" i="0" u="none" strike="noStrike" cap="none" dirty="0">
                <a:solidFill>
                  <a:srgbClr val="595959"/>
                </a:solidFill>
                <a:ea typeface="Source Sans Pro"/>
                <a:cs typeface="Source Sans Pro"/>
                <a:sym typeface="Source Sans Pro"/>
              </a:rPr>
              <a:t>these abstracts are successful and </a:t>
            </a:r>
            <a:r>
              <a:rPr lang="en-US" sz="2400" dirty="0"/>
              <a:t>how </a:t>
            </a:r>
            <a:r>
              <a:rPr lang="en-US" sz="2400" b="0" i="0" u="none" strike="noStrike" cap="none" dirty="0">
                <a:solidFill>
                  <a:srgbClr val="595959"/>
                </a:solidFill>
                <a:ea typeface="Source Sans Pro"/>
                <a:cs typeface="Source Sans Pro"/>
                <a:sym typeface="Source Sans Pro"/>
              </a:rPr>
              <a:t>they can be improved. </a:t>
            </a:r>
            <a:r>
              <a:rPr lang="en-US" sz="2400" dirty="0"/>
              <a:t>Ask yourself:</a:t>
            </a:r>
          </a:p>
          <a:p>
            <a:pPr marL="685800" marR="0" lvl="1" indent="-342900" algn="l" rtl="0">
              <a:spcBef>
                <a:spcPts val="600"/>
              </a:spcBef>
              <a:spcAft>
                <a:spcPts val="0"/>
              </a:spcAft>
              <a:buClr>
                <a:srgbClr val="205C77"/>
              </a:buClr>
              <a:buSzPct val="110000"/>
              <a:buFont typeface="Noto Sans Symbols"/>
              <a:buChar char="●"/>
            </a:pPr>
            <a:r>
              <a:rPr lang="en-US" sz="2400" b="0" i="0" u="none" strike="noStrike" cap="none" dirty="0">
                <a:solidFill>
                  <a:srgbClr val="595959"/>
                </a:solidFill>
                <a:ea typeface="Source Sans Pro"/>
                <a:cs typeface="Source Sans Pro"/>
                <a:sym typeface="Source Sans Pro"/>
              </a:rPr>
              <a:t>Are all of the types of information present? </a:t>
            </a:r>
          </a:p>
          <a:p>
            <a:pPr marL="685800" marR="0" lvl="1" indent="-342900" algn="l" rtl="0">
              <a:spcBef>
                <a:spcPts val="600"/>
              </a:spcBef>
              <a:spcAft>
                <a:spcPts val="0"/>
              </a:spcAft>
              <a:buClr>
                <a:srgbClr val="205C77"/>
              </a:buClr>
              <a:buSzPct val="110000"/>
              <a:buFont typeface="Noto Sans Symbols"/>
              <a:buChar char="●"/>
            </a:pPr>
            <a:r>
              <a:rPr lang="en-US" sz="2400" b="0" i="0" u="none" strike="noStrike" cap="none" dirty="0">
                <a:solidFill>
                  <a:srgbClr val="595959"/>
                </a:solidFill>
                <a:ea typeface="Source Sans Pro"/>
                <a:cs typeface="Source Sans Pro"/>
                <a:sym typeface="Source Sans Pro"/>
              </a:rPr>
              <a:t>Is it concise?</a:t>
            </a:r>
          </a:p>
          <a:p>
            <a:pPr marL="685800" marR="0" lvl="1" indent="-342900" algn="l" rtl="0">
              <a:spcBef>
                <a:spcPts val="600"/>
              </a:spcBef>
              <a:buClr>
                <a:srgbClr val="205C77"/>
              </a:buClr>
              <a:buSzPct val="110000"/>
              <a:buFont typeface="Noto Sans Symbols"/>
              <a:buChar char="●"/>
            </a:pPr>
            <a:r>
              <a:rPr lang="en-US" sz="2400" b="0" i="0" u="none" strike="noStrike" cap="none" dirty="0">
                <a:solidFill>
                  <a:srgbClr val="595959"/>
                </a:solidFill>
                <a:ea typeface="Source Sans Pro"/>
                <a:cs typeface="Source Sans Pro"/>
                <a:sym typeface="Source Sans Pro"/>
              </a:rPr>
              <a:t>Are there redundancies?</a:t>
            </a:r>
          </a:p>
        </p:txBody>
      </p:sp>
      <p:sp>
        <p:nvSpPr>
          <p:cNvPr id="237" name="Shape 237"/>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15</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549275" y="107576"/>
            <a:ext cx="8042276" cy="915143"/>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400" b="1" i="0" u="none" strike="noStrike" cap="none" dirty="0">
                <a:solidFill>
                  <a:schemeClr val="accent1"/>
                </a:solidFill>
                <a:ea typeface="Source Sans Pro"/>
                <a:cs typeface="Source Sans Pro"/>
                <a:sym typeface="Source Sans Pro"/>
              </a:rPr>
              <a:t>Sample Abstract 2</a:t>
            </a:r>
          </a:p>
        </p:txBody>
      </p:sp>
      <p:sp>
        <p:nvSpPr>
          <p:cNvPr id="244" name="Shape 244"/>
          <p:cNvSpPr txBox="1">
            <a:spLocks noGrp="1"/>
          </p:cNvSpPr>
          <p:nvPr>
            <p:ph idx="1"/>
          </p:nvPr>
        </p:nvSpPr>
        <p:spPr>
          <a:xfrm>
            <a:off x="549275" y="1154683"/>
            <a:ext cx="8042276" cy="5319267"/>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rgbClr val="6DB7D7"/>
              </a:buClr>
              <a:buSzPct val="25000"/>
              <a:buFont typeface="Noto Sans Symbols"/>
              <a:buNone/>
            </a:pPr>
            <a:r>
              <a:rPr lang="en-US" sz="1595" b="1" i="0" u="none" strike="noStrike" cap="none" dirty="0">
                <a:solidFill>
                  <a:srgbClr val="595959"/>
                </a:solidFill>
                <a:ea typeface="Source Sans Pro"/>
                <a:cs typeface="Source Sans Pro"/>
                <a:sym typeface="Source Sans Pro"/>
              </a:rPr>
              <a:t>Title: Using the Mediation Methodology to Analyze the Northern Ireland communal conflict</a:t>
            </a:r>
          </a:p>
          <a:p>
            <a:pPr marL="0" indent="0">
              <a:lnSpc>
                <a:spcPct val="80000"/>
              </a:lnSpc>
              <a:spcBef>
                <a:spcPts val="2000"/>
              </a:spcBef>
              <a:spcAft>
                <a:spcPts val="0"/>
              </a:spcAft>
              <a:buClr>
                <a:srgbClr val="6DB7D7"/>
              </a:buClr>
              <a:buSzPct val="25000"/>
              <a:buNone/>
            </a:pPr>
            <a:endParaRPr lang="en-US" sz="1550" dirty="0">
              <a:solidFill>
                <a:srgbClr val="595959"/>
              </a:solidFill>
              <a:ea typeface="Source Sans Pro"/>
              <a:cs typeface="Source Sans Pro"/>
              <a:sym typeface="Source Sans Pro"/>
            </a:endParaRPr>
          </a:p>
          <a:p>
            <a:pPr marL="0" indent="0">
              <a:lnSpc>
                <a:spcPct val="80000"/>
              </a:lnSpc>
              <a:spcBef>
                <a:spcPts val="2000"/>
              </a:spcBef>
              <a:spcAft>
                <a:spcPts val="0"/>
              </a:spcAft>
              <a:buNone/>
            </a:pPr>
            <a:r>
              <a:rPr lang="en-US" sz="1550" b="0" i="0" u="none" strike="noStrike" cap="none" dirty="0">
                <a:solidFill>
                  <a:srgbClr val="595959"/>
                </a:solidFill>
                <a:ea typeface="Source Sans Pro"/>
                <a:cs typeface="Source Sans Pro"/>
                <a:sym typeface="Source Sans Pro"/>
              </a:rPr>
              <a:t>Mediation is part of the conflict resolution family and falls in the Alternate Dispute Resolution category. Mediation is basically when two or more parties voluntarily come together with an impartial third party to resolve a conflict. The purpose of this paper is to explain the six steps to the mediation methodology presented in “Peacemakers Toolkit: Managing a Mediation Process” which is authored by Amy L. Smith and David R. Smock. I will be using the Northern Ireland Communal Conflict as a case study.</a:t>
            </a:r>
            <a:r>
              <a:rPr lang="en-US" sz="1550" dirty="0">
                <a:solidFill>
                  <a:srgbClr val="595959"/>
                </a:solidFill>
                <a:ea typeface="Source Sans Pro"/>
                <a:cs typeface="Source Sans Pro"/>
                <a:sym typeface="Source Sans Pro"/>
              </a:rPr>
              <a:t> </a:t>
            </a:r>
            <a:endParaRPr lang="en-US" dirty="0">
              <a:solidFill>
                <a:schemeClr val="tx1"/>
              </a:solidFill>
            </a:endParaRPr>
          </a:p>
          <a:p>
            <a:pPr marL="0" marR="0" lvl="0" indent="0" algn="l" rtl="0">
              <a:lnSpc>
                <a:spcPct val="80000"/>
              </a:lnSpc>
              <a:spcBef>
                <a:spcPts val="2000"/>
              </a:spcBef>
              <a:spcAft>
                <a:spcPts val="0"/>
              </a:spcAft>
              <a:buClr>
                <a:srgbClr val="6DB7D7"/>
              </a:buClr>
              <a:buSzPct val="25000"/>
              <a:buFont typeface="Noto Sans Symbols"/>
              <a:buNone/>
            </a:pPr>
            <a:r>
              <a:rPr lang="en-US" sz="1595" b="0" i="0" u="none" strike="noStrike" cap="none" dirty="0">
                <a:solidFill>
                  <a:srgbClr val="595959"/>
                </a:solidFill>
                <a:ea typeface="Source Sans Pro"/>
                <a:cs typeface="Source Sans Pro"/>
                <a:sym typeface="Source Sans Pro"/>
              </a:rPr>
              <a:t>The six steps to the mediation process include: a) assessing the conflict, b) ensuring mediator readiness, c) ensuring conflict ripeness d) conducting track I mediation e) conducting track II- dialogue and f) constructing a peace agreement. The Northern Ireland Communal conflict deals with the tension between the Protestants who have held the majority of the population whereas the Catholics who have been the minority in Northern Ireland- a case of ethno-nationalism. The Protestants desired to be part of the UK as they identified themselves as British. On the other hand, the Catholics identified themselves as Irish and desired a separate governing structure from the United Kingdom. John W. Burton (1915- 2010) is considered by many to be one the founders of the conflict resolution scholarship. </a:t>
            </a:r>
          </a:p>
          <a:p>
            <a:pPr marL="0" marR="0" lvl="0" indent="0" algn="l" rtl="0">
              <a:lnSpc>
                <a:spcPct val="80000"/>
              </a:lnSpc>
              <a:spcBef>
                <a:spcPts val="2000"/>
              </a:spcBef>
              <a:spcAft>
                <a:spcPts val="0"/>
              </a:spcAft>
              <a:buClr>
                <a:srgbClr val="6DB7D7"/>
              </a:buClr>
              <a:buSzPct val="25000"/>
              <a:buFont typeface="Noto Sans Symbols"/>
              <a:buNone/>
            </a:pPr>
            <a:r>
              <a:rPr lang="en-US" sz="1595" b="0" i="0" u="none" strike="noStrike" cap="none" dirty="0">
                <a:solidFill>
                  <a:srgbClr val="595959"/>
                </a:solidFill>
                <a:ea typeface="Source Sans Pro"/>
                <a:cs typeface="Source Sans Pro"/>
                <a:sym typeface="Source Sans Pro"/>
              </a:rPr>
              <a:t>Throughout this paper I will be mainly referencing to the works of John W. Burton. He derived the concept of “</a:t>
            </a:r>
            <a:r>
              <a:rPr lang="en-US" sz="1595" b="0" i="0" u="none" strike="noStrike" cap="none" dirty="0" err="1">
                <a:solidFill>
                  <a:srgbClr val="595959"/>
                </a:solidFill>
                <a:ea typeface="Source Sans Pro"/>
                <a:cs typeface="Source Sans Pro"/>
                <a:sym typeface="Source Sans Pro"/>
              </a:rPr>
              <a:t>provention</a:t>
            </a:r>
            <a:r>
              <a:rPr lang="en-US" sz="1595" b="0" i="0" u="none" strike="noStrike" cap="none" dirty="0">
                <a:solidFill>
                  <a:srgbClr val="595959"/>
                </a:solidFill>
                <a:ea typeface="Source Sans Pro"/>
                <a:cs typeface="Source Sans Pro"/>
                <a:sym typeface="Source Sans Pro"/>
              </a:rPr>
              <a:t>”- which involved eliminating the sources of conflict, removing the causes of conflict and promoting an atmosphere where conflict does not exist. " </a:t>
            </a:r>
          </a:p>
          <a:p>
            <a:pPr marL="349250" marR="0" lvl="0" indent="-349250" algn="l" rtl="0">
              <a:lnSpc>
                <a:spcPct val="80000"/>
              </a:lnSpc>
              <a:spcBef>
                <a:spcPts val="2000"/>
              </a:spcBef>
              <a:buClr>
                <a:srgbClr val="6DB7D7"/>
              </a:buClr>
              <a:buSzPct val="111692"/>
              <a:buFont typeface="Noto Sans Symbols"/>
              <a:buNone/>
            </a:pPr>
            <a:endParaRPr sz="1320" b="0" i="0" u="none" strike="noStrike" cap="none" dirty="0">
              <a:solidFill>
                <a:srgbClr val="595959"/>
              </a:solidFill>
              <a:latin typeface="Source Sans Pro"/>
              <a:ea typeface="Source Sans Pro"/>
              <a:cs typeface="Source Sans Pro"/>
              <a:sym typeface="Source Sans Pro"/>
            </a:endParaRPr>
          </a:p>
        </p:txBody>
      </p:sp>
      <p:sp>
        <p:nvSpPr>
          <p:cNvPr id="245" name="Shape 245"/>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16</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549275" y="107576"/>
            <a:ext cx="8042276" cy="915143"/>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400" b="1" i="0" u="none" strike="noStrike" cap="none" dirty="0">
                <a:solidFill>
                  <a:schemeClr val="accent1"/>
                </a:solidFill>
                <a:ea typeface="Source Sans Pro"/>
                <a:cs typeface="Source Sans Pro"/>
                <a:sym typeface="Source Sans Pro"/>
              </a:rPr>
              <a:t>Sample Abstract 2</a:t>
            </a:r>
          </a:p>
        </p:txBody>
      </p:sp>
      <p:sp>
        <p:nvSpPr>
          <p:cNvPr id="252" name="Shape 252"/>
          <p:cNvSpPr txBox="1">
            <a:spLocks noGrp="1"/>
          </p:cNvSpPr>
          <p:nvPr>
            <p:ph idx="1"/>
          </p:nvPr>
        </p:nvSpPr>
        <p:spPr>
          <a:xfrm>
            <a:off x="549275" y="1154683"/>
            <a:ext cx="8042276" cy="5319267"/>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rgbClr val="6DB7D7"/>
              </a:buClr>
              <a:buSzPct val="25000"/>
              <a:buFont typeface="Noto Sans Symbols"/>
              <a:buNone/>
            </a:pPr>
            <a:r>
              <a:rPr lang="en-US" sz="1595" b="1" i="0" u="none" strike="noStrike" cap="none" dirty="0">
                <a:solidFill>
                  <a:srgbClr val="595959"/>
                </a:solidFill>
                <a:ea typeface="Source Sans Pro"/>
                <a:cs typeface="Source Sans Pro"/>
                <a:sym typeface="Source Sans Pro"/>
              </a:rPr>
              <a:t>Title: Using the Mediation Methodology to Analyze the Northern Ireland communal conflict</a:t>
            </a:r>
          </a:p>
          <a:p>
            <a:pPr marL="0" indent="0">
              <a:lnSpc>
                <a:spcPct val="80000"/>
              </a:lnSpc>
              <a:spcBef>
                <a:spcPts val="2000"/>
              </a:spcBef>
              <a:spcAft>
                <a:spcPts val="0"/>
              </a:spcAft>
              <a:buClr>
                <a:srgbClr val="6DB7D7"/>
              </a:buClr>
              <a:buSzPct val="25000"/>
              <a:buNone/>
            </a:pPr>
            <a:endParaRPr lang="en-US" sz="1550" dirty="0">
              <a:solidFill>
                <a:srgbClr val="595959"/>
              </a:solidFill>
              <a:ea typeface="Source Sans Pro"/>
              <a:cs typeface="Source Sans Pro"/>
              <a:sym typeface="Source Sans Pro"/>
            </a:endParaRPr>
          </a:p>
          <a:p>
            <a:pPr marL="0" indent="0">
              <a:lnSpc>
                <a:spcPct val="80000"/>
              </a:lnSpc>
              <a:spcBef>
                <a:spcPts val="2000"/>
              </a:spcBef>
              <a:spcAft>
                <a:spcPts val="0"/>
              </a:spcAft>
              <a:buNone/>
            </a:pPr>
            <a:r>
              <a:rPr lang="en-US" sz="1550" b="0" i="0" u="none" strike="noStrike" cap="none" dirty="0">
                <a:solidFill>
                  <a:srgbClr val="595959"/>
                </a:solidFill>
                <a:ea typeface="Source Sans Pro"/>
                <a:cs typeface="Source Sans Pro"/>
                <a:sym typeface="Source Sans Pro"/>
              </a:rPr>
              <a:t>Mediation is part of the conflict resolution family and falls in the Alternate Dispute Resolution category. Mediation is basically when two or more parties voluntarily come together with an impartial third party to resolve a conflict.</a:t>
            </a:r>
            <a:r>
              <a:rPr lang="en-US" sz="1550" b="0" i="0" u="none" strike="noStrike" cap="none" dirty="0">
                <a:solidFill>
                  <a:srgbClr val="0070C0"/>
                </a:solidFill>
                <a:ea typeface="Source Sans Pro"/>
                <a:cs typeface="Source Sans Pro"/>
                <a:sym typeface="Source Sans Pro"/>
              </a:rPr>
              <a:t> The purpose of this paper is to explain the six steps to the mediation methodology presented in “Peacemakers Toolkit: Managing a Mediation Process” which is authored by Amy L. Smith and David R. Smock.</a:t>
            </a:r>
            <a:r>
              <a:rPr lang="en-US" sz="1550" b="0" i="0" u="none" strike="noStrike" cap="none" dirty="0">
                <a:solidFill>
                  <a:srgbClr val="7030A0"/>
                </a:solidFill>
                <a:ea typeface="Source Sans Pro"/>
                <a:cs typeface="Source Sans Pro"/>
                <a:sym typeface="Source Sans Pro"/>
              </a:rPr>
              <a:t> I will be using the Northern Ireland Communal Conflict as a case study.</a:t>
            </a:r>
            <a:r>
              <a:rPr lang="en-US" sz="1550" dirty="0">
                <a:solidFill>
                  <a:srgbClr val="7030A0"/>
                </a:solidFill>
                <a:ea typeface="Source Sans Pro"/>
                <a:cs typeface="Source Sans Pro"/>
                <a:sym typeface="Source Sans Pro"/>
              </a:rPr>
              <a:t> </a:t>
            </a:r>
            <a:endParaRPr lang="en-US">
              <a:solidFill>
                <a:schemeClr val="tx1"/>
              </a:solidFill>
            </a:endParaRPr>
          </a:p>
          <a:p>
            <a:pPr marL="0" marR="0" lvl="0" indent="0" algn="l" rtl="0">
              <a:lnSpc>
                <a:spcPct val="80000"/>
              </a:lnSpc>
              <a:spcBef>
                <a:spcPts val="2000"/>
              </a:spcBef>
              <a:spcAft>
                <a:spcPts val="0"/>
              </a:spcAft>
              <a:buClr>
                <a:srgbClr val="6DB7D7"/>
              </a:buClr>
              <a:buSzPct val="25000"/>
              <a:buFont typeface="Noto Sans Symbols"/>
              <a:buNone/>
            </a:pPr>
            <a:r>
              <a:rPr lang="en-US" sz="1595" b="0" i="0" u="none" strike="noStrike" cap="none" dirty="0">
                <a:solidFill>
                  <a:srgbClr val="595959"/>
                </a:solidFill>
                <a:ea typeface="Source Sans Pro"/>
                <a:cs typeface="Source Sans Pro"/>
                <a:sym typeface="Source Sans Pro"/>
              </a:rPr>
              <a:t>The six steps to the mediation process include: a) assessing the conflict, b) ensuring mediator readiness, c) ensuring conflict ripeness d) conducting track I mediation e) conducting track II- dialogue and f) constructing a peace agreement. The Northern Ireland Communal conflict deals with the tension between the Protestants who have held the majority of the population whereas the Catholics who have been the minority in Northern Ireland- a case of ethno-nationalism. The Protestants desired to be part of the UK as they identified themselves as British. On the other hand, the Catholics identified themselves as Irish and desired a separate governing structure from the United Kingdom. John W. Burton (1915- 2010) is considered by many to be one the founders of the conflict resolution scholarship. </a:t>
            </a:r>
          </a:p>
          <a:p>
            <a:pPr marL="0" marR="0" lvl="0" indent="0" algn="l" rtl="0">
              <a:lnSpc>
                <a:spcPct val="80000"/>
              </a:lnSpc>
              <a:spcBef>
                <a:spcPts val="2000"/>
              </a:spcBef>
              <a:spcAft>
                <a:spcPts val="0"/>
              </a:spcAft>
              <a:buClr>
                <a:srgbClr val="6DB7D7"/>
              </a:buClr>
              <a:buSzPct val="25000"/>
              <a:buFont typeface="Noto Sans Symbols"/>
              <a:buNone/>
            </a:pPr>
            <a:r>
              <a:rPr lang="en-US" sz="1595" b="0" i="0" u="none" strike="noStrike" cap="none" dirty="0">
                <a:solidFill>
                  <a:srgbClr val="7030A0"/>
                </a:solidFill>
                <a:ea typeface="Source Sans Pro"/>
                <a:cs typeface="Source Sans Pro"/>
                <a:sym typeface="Source Sans Pro"/>
              </a:rPr>
              <a:t>Throughout this paper I will be mainly referencing to the works of John W. Burton</a:t>
            </a:r>
            <a:r>
              <a:rPr lang="en-US" sz="1595" b="0" i="0" u="none" strike="noStrike" cap="none" dirty="0">
                <a:solidFill>
                  <a:srgbClr val="595959"/>
                </a:solidFill>
                <a:ea typeface="Source Sans Pro"/>
                <a:cs typeface="Source Sans Pro"/>
                <a:sym typeface="Source Sans Pro"/>
              </a:rPr>
              <a:t>. He derived the concept of “</a:t>
            </a:r>
            <a:r>
              <a:rPr lang="en-US" sz="1595" b="0" i="0" u="none" strike="noStrike" cap="none" dirty="0" err="1">
                <a:solidFill>
                  <a:srgbClr val="595959"/>
                </a:solidFill>
                <a:ea typeface="Source Sans Pro"/>
                <a:cs typeface="Source Sans Pro"/>
                <a:sym typeface="Source Sans Pro"/>
              </a:rPr>
              <a:t>provention</a:t>
            </a:r>
            <a:r>
              <a:rPr lang="en-US" sz="1595" b="0" i="0" u="none" strike="noStrike" cap="none" dirty="0">
                <a:solidFill>
                  <a:srgbClr val="595959"/>
                </a:solidFill>
                <a:ea typeface="Source Sans Pro"/>
                <a:cs typeface="Source Sans Pro"/>
                <a:sym typeface="Source Sans Pro"/>
              </a:rPr>
              <a:t>”- which involved eliminating the sources of conflict, removing the causes of conflict and promoting an atmosphere where conflict does not exist. " </a:t>
            </a:r>
          </a:p>
          <a:p>
            <a:pPr marL="349250" marR="0" lvl="0" indent="-349250" algn="l" rtl="0">
              <a:lnSpc>
                <a:spcPct val="80000"/>
              </a:lnSpc>
              <a:spcBef>
                <a:spcPts val="2000"/>
              </a:spcBef>
              <a:buClr>
                <a:srgbClr val="6DB7D7"/>
              </a:buClr>
              <a:buSzPct val="111692"/>
              <a:buFont typeface="Noto Sans Symbols"/>
              <a:buNone/>
            </a:pPr>
            <a:endParaRPr sz="1320" b="0" i="0" u="none" strike="noStrike" cap="none" dirty="0">
              <a:solidFill>
                <a:srgbClr val="595959"/>
              </a:solidFill>
              <a:latin typeface="Source Sans Pro"/>
              <a:ea typeface="Source Sans Pro"/>
              <a:cs typeface="Source Sans Pro"/>
              <a:sym typeface="Source Sans Pro"/>
            </a:endParaRPr>
          </a:p>
        </p:txBody>
      </p:sp>
      <p:sp>
        <p:nvSpPr>
          <p:cNvPr id="253" name="Shape 253"/>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17</a:t>
            </a:fld>
            <a:endParaRPr lang="en-US" sz="3600" b="0" i="0" u="none" strike="noStrike" cap="none">
              <a:solidFill>
                <a:schemeClr val="lt1"/>
              </a:solidFill>
              <a:latin typeface="Source Sans Pro"/>
              <a:ea typeface="Source Sans Pro"/>
              <a:cs typeface="Source Sans Pro"/>
              <a:sym typeface="Source Sans Pro"/>
            </a:endParaRPr>
          </a:p>
        </p:txBody>
      </p:sp>
      <p:sp>
        <p:nvSpPr>
          <p:cNvPr id="269" name="Shape 269"/>
          <p:cNvSpPr txBox="1"/>
          <p:nvPr/>
        </p:nvSpPr>
        <p:spPr>
          <a:xfrm>
            <a:off x="6867525" y="5554154"/>
            <a:ext cx="869857" cy="92332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400" b="1" i="0" u="none" strike="noStrike" cap="none">
                <a:solidFill>
                  <a:schemeClr val="dk1"/>
                </a:solidFill>
                <a:latin typeface="Source Sans Pro"/>
                <a:ea typeface="Source Sans Pro"/>
                <a:cs typeface="Source Sans Pro"/>
                <a:sym typeface="Source Sans Pro"/>
              </a:rPr>
              <a:t>?</a:t>
            </a:r>
          </a:p>
        </p:txBody>
      </p:sp>
      <p:sp>
        <p:nvSpPr>
          <p:cNvPr id="2" name="Oval 1">
            <a:extLst>
              <a:ext uri="{FF2B5EF4-FFF2-40B4-BE49-F238E27FC236}">
                <a16:creationId xmlns="" xmlns:a16="http://schemas.microsoft.com/office/drawing/2014/main" id="{5D8E73B5-447E-4EB6-A900-1CFB76BC3D15}"/>
              </a:ext>
            </a:extLst>
          </p:cNvPr>
          <p:cNvSpPr/>
          <p:nvPr/>
        </p:nvSpPr>
        <p:spPr>
          <a:xfrm>
            <a:off x="28575" y="1704975"/>
            <a:ext cx="1846263" cy="95235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00"/>
                </a:solidFill>
              </a:rPr>
              <a:t>Motivation</a:t>
            </a:r>
          </a:p>
        </p:txBody>
      </p:sp>
      <p:sp>
        <p:nvSpPr>
          <p:cNvPr id="3" name="Oval 2">
            <a:extLst>
              <a:ext uri="{FF2B5EF4-FFF2-40B4-BE49-F238E27FC236}">
                <a16:creationId xmlns="" xmlns:a16="http://schemas.microsoft.com/office/drawing/2014/main" id="{D460A876-75E5-4E27-9CA9-ED5537F63125}"/>
              </a:ext>
            </a:extLst>
          </p:cNvPr>
          <p:cNvSpPr/>
          <p:nvPr/>
        </p:nvSpPr>
        <p:spPr>
          <a:xfrm>
            <a:off x="4238625" y="5444100"/>
            <a:ext cx="1846263" cy="95235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Implications</a:t>
            </a:r>
          </a:p>
        </p:txBody>
      </p:sp>
      <p:sp>
        <p:nvSpPr>
          <p:cNvPr id="4" name="Oval 3">
            <a:extLst>
              <a:ext uri="{FF2B5EF4-FFF2-40B4-BE49-F238E27FC236}">
                <a16:creationId xmlns="" xmlns:a16="http://schemas.microsoft.com/office/drawing/2014/main" id="{5BA1F9BF-FCDF-422E-9174-D4AEE287A961}"/>
              </a:ext>
            </a:extLst>
          </p:cNvPr>
          <p:cNvSpPr/>
          <p:nvPr/>
        </p:nvSpPr>
        <p:spPr>
          <a:xfrm>
            <a:off x="2295525" y="5444100"/>
            <a:ext cx="1846263" cy="95235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00"/>
                </a:solidFill>
              </a:rPr>
              <a:t>Results</a:t>
            </a:r>
          </a:p>
        </p:txBody>
      </p:sp>
      <p:sp>
        <p:nvSpPr>
          <p:cNvPr id="5" name="Oval 4">
            <a:extLst>
              <a:ext uri="{FF2B5EF4-FFF2-40B4-BE49-F238E27FC236}">
                <a16:creationId xmlns="" xmlns:a16="http://schemas.microsoft.com/office/drawing/2014/main" id="{DA5966E6-C862-4F4C-BAE4-0DF67B381AD5}"/>
              </a:ext>
            </a:extLst>
          </p:cNvPr>
          <p:cNvSpPr/>
          <p:nvPr/>
        </p:nvSpPr>
        <p:spPr>
          <a:xfrm>
            <a:off x="57330" y="2705100"/>
            <a:ext cx="1846263" cy="95235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Methodology</a:t>
            </a:r>
          </a:p>
        </p:txBody>
      </p:sp>
      <p:sp>
        <p:nvSpPr>
          <p:cNvPr id="6" name="Oval 5">
            <a:extLst>
              <a:ext uri="{FF2B5EF4-FFF2-40B4-BE49-F238E27FC236}">
                <a16:creationId xmlns="" xmlns:a16="http://schemas.microsoft.com/office/drawing/2014/main" id="{C396C66C-09A8-4D0C-AF1D-9018E4834360}"/>
              </a:ext>
            </a:extLst>
          </p:cNvPr>
          <p:cNvSpPr/>
          <p:nvPr/>
        </p:nvSpPr>
        <p:spPr>
          <a:xfrm>
            <a:off x="314325" y="5444100"/>
            <a:ext cx="1846263" cy="95235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00"/>
                </a:solidFill>
              </a:rPr>
              <a:t>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9"/>
                                        </p:tgtEl>
                                        <p:attrNameLst>
                                          <p:attrName>style.visibility</p:attrName>
                                        </p:attrNameLst>
                                      </p:cBhvr>
                                      <p:to>
                                        <p:strVal val="visible"/>
                                      </p:to>
                                    </p:set>
                                    <p:anim calcmode="lin" valueType="num">
                                      <p:cBhvr additive="base">
                                        <p:cTn id="37" dur="500" fill="hold"/>
                                        <p:tgtEl>
                                          <p:spTgt spid="269"/>
                                        </p:tgtEl>
                                        <p:attrNameLst>
                                          <p:attrName>ppt_x</p:attrName>
                                        </p:attrNameLst>
                                      </p:cBhvr>
                                      <p:tavLst>
                                        <p:tav tm="0">
                                          <p:val>
                                            <p:strVal val="#ppt_x"/>
                                          </p:val>
                                        </p:tav>
                                        <p:tav tm="100000">
                                          <p:val>
                                            <p:strVal val="#ppt_x"/>
                                          </p:val>
                                        </p:tav>
                                      </p:tavLst>
                                    </p:anim>
                                    <p:anim calcmode="lin" valueType="num">
                                      <p:cBhvr additive="base">
                                        <p:cTn id="38" dur="500" fill="hold"/>
                                        <p:tgtEl>
                                          <p:spTgt spid="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p:bldP spid="2" grpId="0" animBg="1"/>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549275" y="107576"/>
            <a:ext cx="8042276" cy="1014117"/>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400" b="1" i="0" u="none" strike="noStrike" cap="none" dirty="0">
                <a:solidFill>
                  <a:schemeClr val="accent1"/>
                </a:solidFill>
                <a:ea typeface="Source Sans Pro"/>
                <a:cs typeface="Source Sans Pro"/>
                <a:sym typeface="Source Sans Pro"/>
              </a:rPr>
              <a:t>Sample Abstract 3</a:t>
            </a:r>
          </a:p>
        </p:txBody>
      </p:sp>
      <p:sp>
        <p:nvSpPr>
          <p:cNvPr id="276" name="Shape 276"/>
          <p:cNvSpPr txBox="1">
            <a:spLocks noGrp="1"/>
          </p:cNvSpPr>
          <p:nvPr>
            <p:ph idx="1"/>
          </p:nvPr>
        </p:nvSpPr>
        <p:spPr>
          <a:xfrm>
            <a:off x="549275" y="1270154"/>
            <a:ext cx="8042276" cy="4673448"/>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rgbClr val="6DB7D7"/>
              </a:buClr>
              <a:buSzPct val="25000"/>
              <a:buFont typeface="Noto Sans Symbols"/>
              <a:buNone/>
            </a:pPr>
            <a:r>
              <a:rPr lang="en-US" sz="1500" b="1" i="0" u="none" strike="noStrike" cap="none" dirty="0">
                <a:solidFill>
                  <a:srgbClr val="595959"/>
                </a:solidFill>
                <a:ea typeface="Source Sans Pro"/>
                <a:cs typeface="Source Sans Pro"/>
                <a:sym typeface="Source Sans Pro"/>
              </a:rPr>
              <a:t>Title: Recent Advances in Alzheimer’s Disease Research </a:t>
            </a:r>
          </a:p>
          <a:p>
            <a:pPr marL="0" indent="0">
              <a:lnSpc>
                <a:spcPct val="80000"/>
              </a:lnSpc>
              <a:spcBef>
                <a:spcPts val="2000"/>
              </a:spcBef>
              <a:spcAft>
                <a:spcPts val="0"/>
              </a:spcAft>
              <a:buClr>
                <a:srgbClr val="6DB7D7"/>
              </a:buClr>
              <a:buSzPct val="25000"/>
              <a:buNone/>
            </a:pPr>
            <a:endParaRPr lang="en-US" sz="1600" dirty="0">
              <a:solidFill>
                <a:srgbClr val="595959"/>
              </a:solidFill>
              <a:ea typeface="Source Sans Pro"/>
              <a:cs typeface="Source Sans Pro"/>
              <a:sym typeface="Source Sans Pro"/>
            </a:endParaRPr>
          </a:p>
          <a:p>
            <a:pPr marL="0" indent="0">
              <a:lnSpc>
                <a:spcPct val="80000"/>
              </a:lnSpc>
              <a:spcBef>
                <a:spcPts val="2000"/>
              </a:spcBef>
              <a:spcAft>
                <a:spcPts val="0"/>
              </a:spcAft>
              <a:buNone/>
            </a:pPr>
            <a:r>
              <a:rPr lang="en-US" sz="1600" b="0" i="0" u="none" strike="noStrike" cap="none">
                <a:solidFill>
                  <a:srgbClr val="595959"/>
                </a:solidFill>
                <a:ea typeface="Source Sans Pro"/>
                <a:cs typeface="Source Sans Pro"/>
                <a:sym typeface="Source Sans Pro"/>
              </a:rPr>
              <a:t>This project is a continuation from last year’s poster presentation of, “What are your risks of developing Alzheimer disease?” The research is focused on Alzheimer Disease research and how it has changed in just one year. Many new statistics show that Alzheimer Disease has not declined and most importantly that we need to be aware and take care of the way we treat our minds and bodies as early as we can. My project last year focused on the relationship between Alzheimer Disease and type-2 diabetes. Type-2 diabetes leads to neuronal cell loss that results in short term memory deficit. This means that diabetes is one of the many risk factors, this potential association between Alzheimer’s disease is known as hypercholesterolemia (high level of cholesterol in the blood). Cholesterol can be obtained from dairy products and an unbalanced diet that can lead to an accumulation of this molecule in the body. Hypercholesterolemia causes metabolic syndrome and loss of glucose regulation, which commonly leads to diabetes. It is important for people with diabetes or hypercholesterolemia to consider an appropriate diet in which the nutrients they intake will help them regulate and maintain a healthy diet. We are going to review and update the recent studies in Alzheimer Disease during the past one year and report the findings.</a:t>
            </a:r>
            <a:r>
              <a:rPr lang="en-US" sz="1600">
                <a:solidFill>
                  <a:srgbClr val="595959"/>
                </a:solidFill>
                <a:ea typeface="Source Sans Pro"/>
                <a:cs typeface="Source Sans Pro"/>
                <a:sym typeface="Source Sans Pro"/>
              </a:rPr>
              <a:t> </a:t>
            </a:r>
            <a:endParaRPr lang="en-US">
              <a:solidFill>
                <a:schemeClr val="tx1"/>
              </a:solidFill>
            </a:endParaRPr>
          </a:p>
          <a:p>
            <a:pPr marL="0" marR="0" lvl="0" indent="0" algn="l" rtl="0">
              <a:lnSpc>
                <a:spcPct val="80000"/>
              </a:lnSpc>
              <a:spcBef>
                <a:spcPts val="2000"/>
              </a:spcBef>
              <a:spcAft>
                <a:spcPts val="0"/>
              </a:spcAft>
              <a:buClr>
                <a:srgbClr val="6DB7D7"/>
              </a:buClr>
              <a:buSzPct val="25000"/>
              <a:buFont typeface="Noto Sans Symbols"/>
              <a:buNone/>
            </a:pPr>
            <a:endParaRPr lang="en-US" sz="1500" b="0" i="0" u="none" strike="noStrike" cap="none" dirty="0">
              <a:solidFill>
                <a:srgbClr val="595959"/>
              </a:solidFill>
              <a:latin typeface="Source Sans Pro"/>
              <a:ea typeface="Source Sans Pro"/>
              <a:cs typeface="Source Sans Pro"/>
              <a:sym typeface="Source Sans Pro"/>
            </a:endParaRPr>
          </a:p>
          <a:p>
            <a:pPr marL="349250" marR="0" lvl="0" indent="-349250" algn="l" rtl="0">
              <a:lnSpc>
                <a:spcPct val="80000"/>
              </a:lnSpc>
              <a:spcBef>
                <a:spcPts val="2000"/>
              </a:spcBef>
              <a:buClr>
                <a:srgbClr val="6DB7D7"/>
              </a:buClr>
              <a:buSzPct val="110000"/>
              <a:buFont typeface="Noto Sans Symbols"/>
              <a:buNone/>
            </a:pPr>
            <a:endParaRPr sz="1500" b="0" i="0" u="none" strike="noStrike" cap="none" dirty="0">
              <a:solidFill>
                <a:srgbClr val="595959"/>
              </a:solidFill>
              <a:latin typeface="Source Sans Pro"/>
              <a:ea typeface="Source Sans Pro"/>
              <a:cs typeface="Source Sans Pro"/>
              <a:sym typeface="Source Sans Pro"/>
            </a:endParaRPr>
          </a:p>
        </p:txBody>
      </p:sp>
      <p:sp>
        <p:nvSpPr>
          <p:cNvPr id="277" name="Shape 277"/>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a:solidFill>
                  <a:schemeClr val="lt1"/>
                </a:solidFill>
                <a:latin typeface="Source Sans Pro"/>
                <a:ea typeface="Source Sans Pro"/>
                <a:cs typeface="Source Sans Pro"/>
                <a:sym typeface="Source Sans Pro"/>
              </a:rPr>
              <a:t>18</a:t>
            </a:fld>
            <a:endParaRPr lang="en-US" sz="3600">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Shape 283" descr="Olympic-rings.jpg"/>
          <p:cNvPicPr preferRelativeResize="0"/>
          <p:nvPr/>
        </p:nvPicPr>
        <p:blipFill rotWithShape="1">
          <a:blip r:embed="rId3">
            <a:alphaModFix/>
          </a:blip>
          <a:srcRect l="3180" t="10635" r="4176" b="9600"/>
          <a:stretch/>
        </p:blipFill>
        <p:spPr>
          <a:xfrm>
            <a:off x="603504" y="1524000"/>
            <a:ext cx="7936991" cy="3840479"/>
          </a:xfrm>
          <a:prstGeom prst="rect">
            <a:avLst/>
          </a:prstGeom>
          <a:noFill/>
          <a:ln>
            <a:noFill/>
          </a:ln>
        </p:spPr>
      </p:pic>
      <p:sp>
        <p:nvSpPr>
          <p:cNvPr id="284" name="Shape 284"/>
          <p:cNvSpPr txBox="1"/>
          <p:nvPr/>
        </p:nvSpPr>
        <p:spPr>
          <a:xfrm>
            <a:off x="4905533" y="3551212"/>
            <a:ext cx="2057400" cy="120032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a:solidFill>
                  <a:schemeClr val="dk1"/>
                </a:solidFill>
                <a:latin typeface="Calibri"/>
                <a:ea typeface="Calibri"/>
                <a:cs typeface="Calibri"/>
                <a:sym typeface="Calibri"/>
              </a:rPr>
              <a:t>… is </a:t>
            </a:r>
          </a:p>
          <a:p>
            <a:pPr marL="0" marR="0" lvl="0" indent="0" algn="ctr" rtl="0">
              <a:spcBef>
                <a:spcPts val="0"/>
              </a:spcBef>
              <a:buSzPct val="25000"/>
              <a:buNone/>
            </a:pPr>
            <a:r>
              <a:rPr lang="en-US" sz="2400" b="1">
                <a:solidFill>
                  <a:schemeClr val="dk1"/>
                </a:solidFill>
                <a:latin typeface="Calibri"/>
                <a:ea typeface="Calibri"/>
                <a:cs typeface="Calibri"/>
                <a:sym typeface="Calibri"/>
              </a:rPr>
              <a:t>tailored to an</a:t>
            </a:r>
          </a:p>
          <a:p>
            <a:pPr marL="0" marR="0" lvl="0" indent="0" algn="ctr" rtl="0">
              <a:spcBef>
                <a:spcPts val="0"/>
              </a:spcBef>
              <a:buSzPct val="25000"/>
              <a:buNone/>
            </a:pPr>
            <a:r>
              <a:rPr lang="en-US" sz="2400" b="1">
                <a:solidFill>
                  <a:srgbClr val="C00000"/>
                </a:solidFill>
                <a:latin typeface="Calibri"/>
                <a:ea typeface="Calibri"/>
                <a:cs typeface="Calibri"/>
                <a:sym typeface="Calibri"/>
              </a:rPr>
              <a:t>audience </a:t>
            </a:r>
          </a:p>
        </p:txBody>
      </p:sp>
      <p:sp>
        <p:nvSpPr>
          <p:cNvPr id="285" name="Shape 285"/>
          <p:cNvSpPr txBox="1"/>
          <p:nvPr/>
        </p:nvSpPr>
        <p:spPr>
          <a:xfrm>
            <a:off x="3656012" y="2168775"/>
            <a:ext cx="1828800" cy="120032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a:solidFill>
                  <a:schemeClr val="dk1"/>
                </a:solidFill>
                <a:latin typeface="Calibri"/>
                <a:ea typeface="Calibri"/>
                <a:cs typeface="Calibri"/>
                <a:sym typeface="Calibri"/>
              </a:rPr>
              <a:t>… is </a:t>
            </a:r>
            <a:r>
              <a:rPr lang="en-US" sz="2400" b="1">
                <a:solidFill>
                  <a:srgbClr val="C00000"/>
                </a:solidFill>
                <a:latin typeface="Calibri"/>
                <a:ea typeface="Calibri"/>
                <a:cs typeface="Calibri"/>
                <a:sym typeface="Calibri"/>
              </a:rPr>
              <a:t>discipline-specific</a:t>
            </a:r>
          </a:p>
        </p:txBody>
      </p:sp>
      <p:sp>
        <p:nvSpPr>
          <p:cNvPr id="286" name="Shape 286"/>
          <p:cNvSpPr txBox="1"/>
          <p:nvPr/>
        </p:nvSpPr>
        <p:spPr>
          <a:xfrm>
            <a:off x="927100" y="2248752"/>
            <a:ext cx="1920239" cy="83099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a:solidFill>
                  <a:schemeClr val="dk1"/>
                </a:solidFill>
                <a:latin typeface="Calibri"/>
                <a:ea typeface="Calibri"/>
                <a:cs typeface="Calibri"/>
                <a:sym typeface="Calibri"/>
              </a:rPr>
              <a:t>… is a clear</a:t>
            </a:r>
          </a:p>
          <a:p>
            <a:pPr marL="0" marR="0" lvl="0" indent="0" algn="ctr" rtl="0">
              <a:spcBef>
                <a:spcPts val="0"/>
              </a:spcBef>
              <a:buSzPct val="25000"/>
              <a:buNone/>
            </a:pPr>
            <a:r>
              <a:rPr lang="en-US" sz="2400" b="1">
                <a:solidFill>
                  <a:srgbClr val="C00000"/>
                </a:solidFill>
                <a:latin typeface="Calibri"/>
                <a:ea typeface="Calibri"/>
                <a:cs typeface="Calibri"/>
                <a:sym typeface="Calibri"/>
              </a:rPr>
              <a:t>summary</a:t>
            </a:r>
          </a:p>
        </p:txBody>
      </p:sp>
      <p:sp>
        <p:nvSpPr>
          <p:cNvPr id="287" name="Shape 287"/>
          <p:cNvSpPr txBox="1"/>
          <p:nvPr/>
        </p:nvSpPr>
        <p:spPr>
          <a:xfrm>
            <a:off x="6437405" y="2150528"/>
            <a:ext cx="1828800" cy="120032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a:solidFill>
                  <a:schemeClr val="dk1"/>
                </a:solidFill>
                <a:latin typeface="Calibri"/>
                <a:ea typeface="Calibri"/>
                <a:cs typeface="Calibri"/>
                <a:sym typeface="Calibri"/>
              </a:rPr>
              <a:t>… uses </a:t>
            </a:r>
            <a:r>
              <a:rPr lang="en-US" sz="2400" b="1">
                <a:solidFill>
                  <a:srgbClr val="C00000"/>
                </a:solidFill>
                <a:latin typeface="Calibri"/>
                <a:ea typeface="Calibri"/>
                <a:cs typeface="Calibri"/>
                <a:sym typeface="Calibri"/>
              </a:rPr>
              <a:t>keywords</a:t>
            </a:r>
            <a:r>
              <a:rPr lang="en-US" sz="2400" b="1">
                <a:solidFill>
                  <a:schemeClr val="dk1"/>
                </a:solidFill>
                <a:latin typeface="Calibri"/>
                <a:ea typeface="Calibri"/>
                <a:cs typeface="Calibri"/>
                <a:sym typeface="Calibri"/>
              </a:rPr>
              <a:t> as tags</a:t>
            </a:r>
          </a:p>
        </p:txBody>
      </p:sp>
      <p:sp>
        <p:nvSpPr>
          <p:cNvPr id="288" name="Shape 288"/>
          <p:cNvSpPr txBox="1"/>
          <p:nvPr/>
        </p:nvSpPr>
        <p:spPr>
          <a:xfrm>
            <a:off x="2240168" y="3551214"/>
            <a:ext cx="2057400" cy="120032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a:solidFill>
                  <a:schemeClr val="dk1"/>
                </a:solidFill>
                <a:latin typeface="Calibri"/>
                <a:ea typeface="Calibri"/>
                <a:cs typeface="Calibri"/>
                <a:sym typeface="Calibri"/>
              </a:rPr>
              <a:t>… adds </a:t>
            </a:r>
          </a:p>
          <a:p>
            <a:pPr marL="0" marR="0" lvl="0" indent="0" algn="ctr" rtl="0">
              <a:spcBef>
                <a:spcPts val="0"/>
              </a:spcBef>
              <a:buSzPct val="25000"/>
              <a:buNone/>
            </a:pPr>
            <a:r>
              <a:rPr lang="en-US" sz="2400" b="1">
                <a:solidFill>
                  <a:srgbClr val="C00000"/>
                </a:solidFill>
                <a:latin typeface="Calibri"/>
                <a:ea typeface="Calibri"/>
                <a:cs typeface="Calibri"/>
                <a:sym typeface="Calibri"/>
              </a:rPr>
              <a:t>no new information</a:t>
            </a:r>
          </a:p>
        </p:txBody>
      </p:sp>
      <p:sp>
        <p:nvSpPr>
          <p:cNvPr id="289" name="Shape 289"/>
          <p:cNvSpPr txBox="1">
            <a:spLocks noGrp="1"/>
          </p:cNvSpPr>
          <p:nvPr>
            <p:ph type="title"/>
          </p:nvPr>
        </p:nvSpPr>
        <p:spPr>
          <a:xfrm>
            <a:off x="798512" y="0"/>
            <a:ext cx="7543800" cy="1450757"/>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a:solidFill>
                  <a:schemeClr val="accent1"/>
                </a:solidFill>
                <a:ea typeface="Source Sans Pro"/>
                <a:cs typeface="Source Sans Pro"/>
                <a:sym typeface="Source Sans Pro"/>
              </a:rPr>
              <a:t>A Successful </a:t>
            </a:r>
            <a:r>
              <a:rPr lang="en-US" sz="4600" b="1" dirty="0">
                <a:solidFill>
                  <a:schemeClr val="accent1"/>
                </a:solidFill>
                <a:ea typeface="Source Sans Pro"/>
                <a:cs typeface="Source Sans Pro"/>
                <a:sym typeface="Source Sans Pro"/>
              </a:rPr>
              <a:t>A</a:t>
            </a:r>
            <a:r>
              <a:rPr lang="en-US" sz="4600" b="1" i="0" u="none" strike="noStrike" cap="none">
                <a:solidFill>
                  <a:schemeClr val="accent1"/>
                </a:solidFill>
                <a:ea typeface="Source Sans Pro"/>
                <a:cs typeface="Source Sans Pro"/>
                <a:sym typeface="Source Sans Pro"/>
              </a:rPr>
              <a:t>bstract</a:t>
            </a:r>
            <a:r>
              <a:rPr lang="en-US" sz="4600" b="1" i="0" u="none" strike="noStrike" cap="none" dirty="0">
                <a:solidFill>
                  <a:schemeClr val="accent1"/>
                </a:solidFill>
                <a:ea typeface="Source Sans Pro"/>
                <a:cs typeface="Source Sans Pro"/>
                <a:sym typeface="Source Sans Pro"/>
              </a:rPr>
              <a:t>…</a:t>
            </a:r>
          </a:p>
        </p:txBody>
      </p:sp>
      <p:sp>
        <p:nvSpPr>
          <p:cNvPr id="290" name="Shape 290"/>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a:solidFill>
                  <a:schemeClr val="lt1"/>
                </a:solidFill>
                <a:latin typeface="Source Sans Pro"/>
                <a:ea typeface="Source Sans Pro"/>
                <a:cs typeface="Source Sans Pro"/>
                <a:sym typeface="Source Sans Pro"/>
              </a:rPr>
              <a:t>19</a:t>
            </a:fld>
            <a:endParaRPr lang="en-US" sz="3600">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 calcmode="lin" valueType="num">
                                      <p:cBhvr additive="base">
                                        <p:cTn id="7" dur="500"/>
                                        <p:tgtEl>
                                          <p:spTgt spid="286"/>
                                        </p:tgtEl>
                                        <p:attrNameLst>
                                          <p:attrName>ppt_w</p:attrName>
                                        </p:attrNameLst>
                                      </p:cBhvr>
                                      <p:tavLst>
                                        <p:tav tm="0">
                                          <p:val>
                                            <p:strVal val="0"/>
                                          </p:val>
                                        </p:tav>
                                        <p:tav tm="100000">
                                          <p:val>
                                            <p:strVal val="#ppt_w"/>
                                          </p:val>
                                        </p:tav>
                                      </p:tavLst>
                                    </p:anim>
                                    <p:anim calcmode="lin" valueType="num">
                                      <p:cBhvr additive="base">
                                        <p:cTn id="8" dur="500"/>
                                        <p:tgtEl>
                                          <p:spTgt spid="28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88"/>
                                        </p:tgtEl>
                                        <p:attrNameLst>
                                          <p:attrName>style.visibility</p:attrName>
                                        </p:attrNameLst>
                                      </p:cBhvr>
                                      <p:to>
                                        <p:strVal val="visible"/>
                                      </p:to>
                                    </p:set>
                                    <p:anim calcmode="lin" valueType="num">
                                      <p:cBhvr additive="base">
                                        <p:cTn id="13" dur="500"/>
                                        <p:tgtEl>
                                          <p:spTgt spid="288"/>
                                        </p:tgtEl>
                                        <p:attrNameLst>
                                          <p:attrName>ppt_w</p:attrName>
                                        </p:attrNameLst>
                                      </p:cBhvr>
                                      <p:tavLst>
                                        <p:tav tm="0">
                                          <p:val>
                                            <p:strVal val="0"/>
                                          </p:val>
                                        </p:tav>
                                        <p:tav tm="100000">
                                          <p:val>
                                            <p:strVal val="#ppt_w"/>
                                          </p:val>
                                        </p:tav>
                                      </p:tavLst>
                                    </p:anim>
                                    <p:anim calcmode="lin" valueType="num">
                                      <p:cBhvr additive="base">
                                        <p:cTn id="14" dur="500"/>
                                        <p:tgtEl>
                                          <p:spTgt spid="288"/>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85"/>
                                        </p:tgtEl>
                                        <p:attrNameLst>
                                          <p:attrName>style.visibility</p:attrName>
                                        </p:attrNameLst>
                                      </p:cBhvr>
                                      <p:to>
                                        <p:strVal val="visible"/>
                                      </p:to>
                                    </p:set>
                                    <p:anim calcmode="lin" valueType="num">
                                      <p:cBhvr additive="base">
                                        <p:cTn id="19" dur="500"/>
                                        <p:tgtEl>
                                          <p:spTgt spid="285"/>
                                        </p:tgtEl>
                                        <p:attrNameLst>
                                          <p:attrName>ppt_w</p:attrName>
                                        </p:attrNameLst>
                                      </p:cBhvr>
                                      <p:tavLst>
                                        <p:tav tm="0">
                                          <p:val>
                                            <p:strVal val="0"/>
                                          </p:val>
                                        </p:tav>
                                        <p:tav tm="100000">
                                          <p:val>
                                            <p:strVal val="#ppt_w"/>
                                          </p:val>
                                        </p:tav>
                                      </p:tavLst>
                                    </p:anim>
                                    <p:anim calcmode="lin" valueType="num">
                                      <p:cBhvr additive="base">
                                        <p:cTn id="20" dur="500"/>
                                        <p:tgtEl>
                                          <p:spTgt spid="285"/>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84"/>
                                        </p:tgtEl>
                                        <p:attrNameLst>
                                          <p:attrName>style.visibility</p:attrName>
                                        </p:attrNameLst>
                                      </p:cBhvr>
                                      <p:to>
                                        <p:strVal val="visible"/>
                                      </p:to>
                                    </p:set>
                                    <p:anim calcmode="lin" valueType="num">
                                      <p:cBhvr additive="base">
                                        <p:cTn id="25" dur="500"/>
                                        <p:tgtEl>
                                          <p:spTgt spid="284"/>
                                        </p:tgtEl>
                                        <p:attrNameLst>
                                          <p:attrName>ppt_w</p:attrName>
                                        </p:attrNameLst>
                                      </p:cBhvr>
                                      <p:tavLst>
                                        <p:tav tm="0">
                                          <p:val>
                                            <p:strVal val="0"/>
                                          </p:val>
                                        </p:tav>
                                        <p:tav tm="100000">
                                          <p:val>
                                            <p:strVal val="#ppt_w"/>
                                          </p:val>
                                        </p:tav>
                                      </p:tavLst>
                                    </p:anim>
                                    <p:anim calcmode="lin" valueType="num">
                                      <p:cBhvr additive="base">
                                        <p:cTn id="26" dur="500"/>
                                        <p:tgtEl>
                                          <p:spTgt spid="284"/>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87"/>
                                        </p:tgtEl>
                                        <p:attrNameLst>
                                          <p:attrName>style.visibility</p:attrName>
                                        </p:attrNameLst>
                                      </p:cBhvr>
                                      <p:to>
                                        <p:strVal val="visible"/>
                                      </p:to>
                                    </p:set>
                                    <p:anim calcmode="lin" valueType="num">
                                      <p:cBhvr additive="base">
                                        <p:cTn id="31" dur="500"/>
                                        <p:tgtEl>
                                          <p:spTgt spid="287"/>
                                        </p:tgtEl>
                                        <p:attrNameLst>
                                          <p:attrName>ppt_w</p:attrName>
                                        </p:attrNameLst>
                                      </p:cBhvr>
                                      <p:tavLst>
                                        <p:tav tm="0">
                                          <p:val>
                                            <p:strVal val="0"/>
                                          </p:val>
                                        </p:tav>
                                        <p:tav tm="100000">
                                          <p:val>
                                            <p:strVal val="#ppt_w"/>
                                          </p:val>
                                        </p:tav>
                                      </p:tavLst>
                                    </p:anim>
                                    <p:anim calcmode="lin" valueType="num">
                                      <p:cBhvr additive="base">
                                        <p:cTn id="32" dur="500"/>
                                        <p:tgtEl>
                                          <p:spTgt spid="28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dirty="0">
                <a:solidFill>
                  <a:schemeClr val="accent1"/>
                </a:solidFill>
                <a:ea typeface="Source Sans Pro"/>
                <a:cs typeface="Source Sans Pro"/>
                <a:sym typeface="Source Sans Pro"/>
              </a:rPr>
              <a:t>Getting Started </a:t>
            </a:r>
            <a:r>
              <a:rPr lang="en-US" sz="4600" b="1" dirty="0">
                <a:solidFill>
                  <a:schemeClr val="accent1"/>
                </a:solidFill>
                <a:ea typeface="Source Sans Pro"/>
                <a:cs typeface="Source Sans Pro"/>
                <a:sym typeface="Source Sans Pro"/>
              </a:rPr>
              <a:t>T</a:t>
            </a:r>
            <a:r>
              <a:rPr lang="en-US" sz="4600" b="1" i="0" u="none" strike="noStrike" cap="none" dirty="0">
                <a:solidFill>
                  <a:schemeClr val="accent1"/>
                </a:solidFill>
                <a:ea typeface="Source Sans Pro"/>
                <a:cs typeface="Source Sans Pro"/>
                <a:sym typeface="Source Sans Pro"/>
              </a:rPr>
              <a:t>hinking about Abstracts</a:t>
            </a:r>
          </a:p>
        </p:txBody>
      </p:sp>
      <p:sp>
        <p:nvSpPr>
          <p:cNvPr id="107" name="Shape 107"/>
          <p:cNvSpPr txBox="1">
            <a:spLocks noGrp="1"/>
          </p:cNvSpPr>
          <p:nvPr>
            <p:ph idx="1"/>
          </p:nvPr>
        </p:nvSpPr>
        <p:spPr>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6DB7D7"/>
              </a:buClr>
              <a:buSzPct val="25000"/>
              <a:buFont typeface="Noto Sans Symbols"/>
              <a:buNone/>
            </a:pPr>
            <a:r>
              <a:rPr lang="en-US" sz="2800" b="0" i="0" u="none" strike="noStrike" cap="none" dirty="0">
                <a:solidFill>
                  <a:srgbClr val="595959"/>
                </a:solidFill>
                <a:ea typeface="Source Sans Pro"/>
                <a:cs typeface="Source Sans Pro"/>
                <a:sym typeface="Source Sans Pro"/>
              </a:rPr>
              <a:t>Take a few minutes to generate, in writing, your responses to the following questions</a:t>
            </a:r>
            <a:r>
              <a:rPr lang="en-US" sz="2800" b="0" i="0" u="none" strike="noStrike" cap="none" dirty="0" smtClean="0">
                <a:solidFill>
                  <a:srgbClr val="595959"/>
                </a:solidFill>
                <a:ea typeface="Source Sans Pro"/>
                <a:cs typeface="Source Sans Pro"/>
                <a:sym typeface="Source Sans Pro"/>
              </a:rPr>
              <a:t>:</a:t>
            </a:r>
            <a:endParaRPr sz="2800" b="0" i="0" u="none" strike="noStrike" cap="none" dirty="0">
              <a:solidFill>
                <a:srgbClr val="595959"/>
              </a:solidFill>
              <a:ea typeface="Source Sans Pro"/>
              <a:cs typeface="Source Sans Pro"/>
              <a:sym typeface="Source Sans Pro"/>
            </a:endParaRPr>
          </a:p>
          <a:p>
            <a:pPr marL="349250" marR="0" lvl="0" indent="-349250" algn="l" rtl="0">
              <a:spcBef>
                <a:spcPts val="2000"/>
              </a:spcBef>
              <a:spcAft>
                <a:spcPts val="0"/>
              </a:spcAft>
              <a:buClr>
                <a:srgbClr val="6DB7D7"/>
              </a:buClr>
              <a:buSzPct val="110000"/>
              <a:buFont typeface="Noto Sans Symbols"/>
              <a:buChar char="●"/>
            </a:pPr>
            <a:r>
              <a:rPr lang="en-US" sz="2800" b="0" i="0" u="none" strike="noStrike" cap="none" dirty="0">
                <a:solidFill>
                  <a:srgbClr val="595959"/>
                </a:solidFill>
                <a:ea typeface="Source Sans Pro"/>
                <a:cs typeface="Source Sans Pro"/>
                <a:sym typeface="Source Sans Pro"/>
              </a:rPr>
              <a:t>What is an abstract? </a:t>
            </a:r>
          </a:p>
          <a:p>
            <a:pPr marL="349250" marR="0" lvl="0" indent="-349250" algn="l" rtl="0">
              <a:spcBef>
                <a:spcPts val="2000"/>
              </a:spcBef>
              <a:spcAft>
                <a:spcPts val="0"/>
              </a:spcAft>
              <a:buClr>
                <a:srgbClr val="6DB7D7"/>
              </a:buClr>
              <a:buSzPct val="110000"/>
              <a:buFont typeface="Noto Sans Symbols"/>
              <a:buChar char="●"/>
            </a:pPr>
            <a:r>
              <a:rPr lang="en-US" sz="2800" b="0" i="0" u="none" strike="noStrike" cap="none" dirty="0">
                <a:solidFill>
                  <a:srgbClr val="595959"/>
                </a:solidFill>
                <a:ea typeface="Source Sans Pro"/>
                <a:cs typeface="Source Sans Pro"/>
                <a:sym typeface="Source Sans Pro"/>
              </a:rPr>
              <a:t>Why and when do you write an abstract?</a:t>
            </a:r>
          </a:p>
          <a:p>
            <a:pPr marL="349250" marR="0" lvl="0" indent="-349250" algn="l" rtl="0">
              <a:spcBef>
                <a:spcPts val="2000"/>
              </a:spcBef>
              <a:buClr>
                <a:srgbClr val="6DB7D7"/>
              </a:buClr>
              <a:buSzPct val="110000"/>
              <a:buFont typeface="Noto Sans Symbols"/>
              <a:buChar char="●"/>
            </a:pPr>
            <a:r>
              <a:rPr lang="en-US" sz="2800" b="0" i="0" u="none" strike="noStrike" cap="none" dirty="0">
                <a:solidFill>
                  <a:srgbClr val="595959"/>
                </a:solidFill>
                <a:ea typeface="Source Sans Pro"/>
                <a:cs typeface="Source Sans Pro"/>
                <a:sym typeface="Source Sans Pro"/>
              </a:rPr>
              <a:t>When have you encountered an abstract before? </a:t>
            </a:r>
          </a:p>
        </p:txBody>
      </p:sp>
      <p:sp>
        <p:nvSpPr>
          <p:cNvPr id="108" name="Shape 108"/>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2</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4273" y="213432"/>
            <a:ext cx="8042276" cy="1336956"/>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dirty="0">
                <a:solidFill>
                  <a:schemeClr val="accent1"/>
                </a:solidFill>
                <a:ea typeface="Source Sans Pro"/>
                <a:cs typeface="Source Sans Pro"/>
                <a:sym typeface="Source Sans Pro"/>
              </a:rPr>
              <a:t>Thank You!</a:t>
            </a:r>
          </a:p>
        </p:txBody>
      </p:sp>
      <p:sp>
        <p:nvSpPr>
          <p:cNvPr id="297" name="Shape 297"/>
          <p:cNvSpPr txBox="1">
            <a:spLocks noGrp="1"/>
          </p:cNvSpPr>
          <p:nvPr>
            <p:ph idx="1"/>
          </p:nvPr>
        </p:nvSpPr>
        <p:spPr>
          <a:prstGeom prst="rect">
            <a:avLst/>
          </a:prstGeom>
          <a:noFill/>
          <a:ln>
            <a:noFill/>
          </a:ln>
        </p:spPr>
        <p:txBody>
          <a:bodyPr wrap="square" lIns="91425" tIns="45700" rIns="91425" bIns="45700" anchor="t" anchorCtr="0">
            <a:noAutofit/>
          </a:bodyPr>
          <a:lstStyle/>
          <a:p>
            <a:pPr marL="349250" marR="0" lvl="0" indent="-349250" algn="l" rtl="0">
              <a:spcBef>
                <a:spcPts val="0"/>
              </a:spcBef>
              <a:spcAft>
                <a:spcPts val="0"/>
              </a:spcAft>
              <a:buClr>
                <a:srgbClr val="6DB7D7"/>
              </a:buClr>
              <a:buSzPct val="110000"/>
              <a:buFont typeface="Noto Sans Symbols"/>
              <a:buNone/>
            </a:pPr>
            <a:endParaRPr sz="2400" b="0" i="0" u="none" strike="noStrike" cap="none" dirty="0">
              <a:solidFill>
                <a:srgbClr val="595959"/>
              </a:solidFill>
              <a:latin typeface="Source Sans Pro"/>
              <a:ea typeface="Source Sans Pro"/>
              <a:cs typeface="Source Sans Pro"/>
              <a:sym typeface="Source Sans Pro"/>
            </a:endParaRPr>
          </a:p>
          <a:p>
            <a:pPr marL="0" marR="0" lvl="0" indent="0" algn="l" rtl="0">
              <a:spcBef>
                <a:spcPts val="2000"/>
              </a:spcBef>
              <a:spcAft>
                <a:spcPts val="0"/>
              </a:spcAft>
              <a:buClr>
                <a:srgbClr val="6DB7D7"/>
              </a:buClr>
              <a:buSzPct val="25000"/>
              <a:buFont typeface="Noto Sans Symbols"/>
              <a:buNone/>
            </a:pPr>
            <a:r>
              <a:rPr lang="en-US" sz="2400" b="0" i="0" u="none" strike="noStrike" cap="none" dirty="0" smtClean="0">
                <a:solidFill>
                  <a:srgbClr val="595959"/>
                </a:solidFill>
                <a:ea typeface="Source Sans Pro"/>
                <a:cs typeface="Source Sans Pro"/>
                <a:sym typeface="Source Sans Pro"/>
              </a:rPr>
              <a:t>If </a:t>
            </a:r>
            <a:r>
              <a:rPr lang="en-US" sz="2400" b="0" i="0" u="none" strike="noStrike" cap="none" dirty="0">
                <a:solidFill>
                  <a:srgbClr val="595959"/>
                </a:solidFill>
                <a:ea typeface="Source Sans Pro"/>
                <a:cs typeface="Source Sans Pro"/>
                <a:sym typeface="Source Sans Pro"/>
              </a:rPr>
              <a:t>you have any further questions, feel free to contact:</a:t>
            </a:r>
          </a:p>
          <a:p>
            <a:pPr marL="685800" lvl="1" indent="-342900">
              <a:spcBef>
                <a:spcPts val="600"/>
              </a:spcBef>
              <a:spcAft>
                <a:spcPts val="0"/>
              </a:spcAft>
              <a:buClr>
                <a:srgbClr val="205C77"/>
              </a:buClr>
              <a:buSzPct val="110000"/>
              <a:buFont typeface="Noto Sans Symbols"/>
              <a:buChar char="●"/>
            </a:pPr>
            <a:r>
              <a:rPr lang="en-US" dirty="0" err="1">
                <a:solidFill>
                  <a:srgbClr val="404040"/>
                </a:solidFill>
                <a:sym typeface="Source Sans Pro"/>
              </a:rPr>
              <a:t>Yosefa</a:t>
            </a:r>
            <a:r>
              <a:rPr lang="en-US" dirty="0">
                <a:solidFill>
                  <a:srgbClr val="404040"/>
                </a:solidFill>
                <a:sym typeface="Source Sans Pro"/>
              </a:rPr>
              <a:t> Ehrlich </a:t>
            </a:r>
            <a:r>
              <a:rPr lang="en-US" dirty="0"/>
              <a:t>(</a:t>
            </a:r>
            <a:r>
              <a:rPr lang="en-US" dirty="0">
                <a:hlinkClick r:id="rId3"/>
              </a:rPr>
              <a:t>yehrlich@gradcenter.cuny.edu</a:t>
            </a:r>
            <a:r>
              <a:rPr lang="en-US" dirty="0" smtClean="0"/>
              <a:t>)</a:t>
            </a:r>
            <a:endParaRPr lang="en-US" dirty="0">
              <a:cs typeface="Calibri"/>
            </a:endParaRPr>
          </a:p>
          <a:p>
            <a:pPr marL="685800" lvl="1" indent="-342900">
              <a:spcBef>
                <a:spcPts val="600"/>
              </a:spcBef>
              <a:spcAft>
                <a:spcPts val="0"/>
              </a:spcAft>
              <a:buClr>
                <a:srgbClr val="205C77"/>
              </a:buClr>
              <a:buSzPct val="110000"/>
              <a:buFont typeface="Noto Sans Symbols"/>
              <a:buChar char="●"/>
            </a:pPr>
            <a:r>
              <a:rPr lang="en-US" dirty="0"/>
              <a:t>Anna Soo-</a:t>
            </a:r>
            <a:r>
              <a:rPr lang="en-US" dirty="0" err="1"/>
              <a:t>Hoo</a:t>
            </a:r>
            <a:r>
              <a:rPr lang="en-US" dirty="0"/>
              <a:t> (</a:t>
            </a:r>
            <a:r>
              <a:rPr lang="en-US" dirty="0">
                <a:hlinkClick r:id="rId4"/>
              </a:rPr>
              <a:t>asoohoo@gradcenter.cuny.edu</a:t>
            </a:r>
            <a:r>
              <a:rPr lang="en-US" dirty="0" smtClean="0"/>
              <a:t>)</a:t>
            </a:r>
          </a:p>
          <a:p>
            <a:pPr marL="685800" lvl="1" indent="-342900">
              <a:spcBef>
                <a:spcPts val="600"/>
              </a:spcBef>
              <a:spcAft>
                <a:spcPts val="0"/>
              </a:spcAft>
              <a:buClr>
                <a:srgbClr val="205C77"/>
              </a:buClr>
              <a:buSzPct val="110000"/>
              <a:buFont typeface="Noto Sans Symbols"/>
              <a:buChar char="●"/>
            </a:pPr>
            <a:r>
              <a:rPr lang="en-US" dirty="0" err="1"/>
              <a:t>Hilarie</a:t>
            </a:r>
            <a:r>
              <a:rPr lang="en-US" dirty="0"/>
              <a:t> Ashton </a:t>
            </a:r>
            <a:r>
              <a:rPr lang="en-US" sz="2000" dirty="0">
                <a:solidFill>
                  <a:srgbClr val="595959"/>
                </a:solidFill>
                <a:ea typeface="Source Sans Pro"/>
                <a:cs typeface="Source Sans Pro"/>
                <a:sym typeface="Source Sans Pro"/>
              </a:rPr>
              <a:t>(</a:t>
            </a:r>
            <a:r>
              <a:rPr lang="en-US" dirty="0" smtClean="0">
                <a:hlinkClick r:id="rId5"/>
              </a:rPr>
              <a:t>hashton@gradcenter.cuny.edu</a:t>
            </a:r>
            <a:r>
              <a:rPr lang="en-US" dirty="0" smtClean="0"/>
              <a:t>)</a:t>
            </a:r>
          </a:p>
          <a:p>
            <a:pPr marL="685800" lvl="1" indent="-342900">
              <a:spcBef>
                <a:spcPts val="600"/>
              </a:spcBef>
              <a:spcAft>
                <a:spcPts val="0"/>
              </a:spcAft>
              <a:buClr>
                <a:srgbClr val="205C77"/>
              </a:buClr>
              <a:buSzPct val="110000"/>
              <a:buFont typeface="Noto Sans Symbols"/>
              <a:buChar char="●"/>
            </a:pPr>
            <a:r>
              <a:rPr lang="en-US" dirty="0"/>
              <a:t>Samuel Gold (</a:t>
            </a:r>
            <a:r>
              <a:rPr lang="en-US" dirty="0" smtClean="0">
                <a:hlinkClick r:id="rId6"/>
              </a:rPr>
              <a:t>sgold@gradcenter.cuny.edu</a:t>
            </a:r>
            <a:r>
              <a:rPr lang="en-US" dirty="0" smtClean="0"/>
              <a:t>)</a:t>
            </a:r>
            <a:endParaRPr lang="en-US" dirty="0" smtClean="0"/>
          </a:p>
          <a:p>
            <a:pPr marL="685800" lvl="1" indent="-342900">
              <a:spcBef>
                <a:spcPts val="600"/>
              </a:spcBef>
              <a:spcAft>
                <a:spcPts val="0"/>
              </a:spcAft>
              <a:buClr>
                <a:srgbClr val="205C77"/>
              </a:buClr>
              <a:buSzPct val="110000"/>
              <a:buFont typeface="Noto Sans Symbols"/>
              <a:buChar char="●"/>
            </a:pPr>
            <a:endParaRPr lang="en-US" dirty="0">
              <a:cs typeface="Calibri"/>
            </a:endParaRPr>
          </a:p>
          <a:p>
            <a:pPr marL="349250" marR="0" lvl="1" indent="-6350" algn="l" rtl="0">
              <a:spcBef>
                <a:spcPts val="600"/>
              </a:spcBef>
              <a:spcAft>
                <a:spcPts val="0"/>
              </a:spcAft>
              <a:buClr>
                <a:srgbClr val="205C77"/>
              </a:buClr>
              <a:buSzPct val="25000"/>
              <a:buFont typeface="Noto Sans Symbols"/>
              <a:buNone/>
            </a:pPr>
            <a:endParaRPr sz="2200" b="0" i="0" u="none" strike="noStrike" cap="none" dirty="0">
              <a:solidFill>
                <a:srgbClr val="595959"/>
              </a:solidFill>
              <a:ea typeface="Source Sans Pro"/>
              <a:cs typeface="Source Sans Pro"/>
              <a:sym typeface="Source Sans Pro"/>
            </a:endParaRPr>
          </a:p>
          <a:p>
            <a:pPr marL="349250" marR="0" lvl="1" indent="-6350" algn="l" rtl="0">
              <a:spcBef>
                <a:spcPts val="600"/>
              </a:spcBef>
              <a:spcAft>
                <a:spcPts val="0"/>
              </a:spcAft>
              <a:buClr>
                <a:srgbClr val="205C77"/>
              </a:buClr>
              <a:buSzPct val="25000"/>
              <a:buFont typeface="Noto Sans Symbols"/>
              <a:buNone/>
            </a:pPr>
            <a:r>
              <a:rPr lang="en-US" sz="2200" b="0" i="0" u="none" strike="noStrike" cap="none" dirty="0">
                <a:solidFill>
                  <a:srgbClr val="595959"/>
                </a:solidFill>
                <a:ea typeface="Source Sans Pro"/>
                <a:cs typeface="Source Sans Pro"/>
                <a:sym typeface="Source Sans Pro"/>
              </a:rPr>
              <a:t>Website: </a:t>
            </a:r>
            <a:r>
              <a:rPr lang="en-US" sz="2200" b="0" i="0" u="none" strike="noStrike" cap="none" dirty="0" smtClean="0">
                <a:solidFill>
                  <a:srgbClr val="595959"/>
                </a:solidFill>
                <a:ea typeface="Source Sans Pro"/>
                <a:cs typeface="Source Sans Pro"/>
                <a:sym typeface="Source Sans Pro"/>
                <a:hlinkClick r:id="rId7"/>
              </a:rPr>
              <a:t>www.openlab.citytech.cuny.edu/writingacrossthecurriculum/</a:t>
            </a:r>
            <a:endParaRPr lang="en-US" sz="2200" b="0" i="0" u="none" strike="noStrike" cap="none" dirty="0" smtClean="0">
              <a:solidFill>
                <a:srgbClr val="595959"/>
              </a:solidFill>
              <a:ea typeface="Source Sans Pro"/>
              <a:cs typeface="Source Sans Pro"/>
              <a:sym typeface="Source Sans Pro"/>
            </a:endParaRPr>
          </a:p>
          <a:p>
            <a:pPr marL="349250" marR="0" lvl="1" indent="-6350" algn="l" rtl="0">
              <a:spcBef>
                <a:spcPts val="600"/>
              </a:spcBef>
              <a:spcAft>
                <a:spcPts val="0"/>
              </a:spcAft>
              <a:buClr>
                <a:srgbClr val="205C77"/>
              </a:buClr>
              <a:buSzPct val="25000"/>
              <a:buFont typeface="Noto Sans Symbols"/>
              <a:buNone/>
            </a:pPr>
            <a:r>
              <a:rPr lang="en-US" sz="2200" b="0" i="0" u="none" strike="noStrike" cap="none" dirty="0" smtClean="0">
                <a:solidFill>
                  <a:srgbClr val="595959"/>
                </a:solidFill>
                <a:ea typeface="Source Sans Pro"/>
                <a:cs typeface="Source Sans Pro"/>
                <a:sym typeface="Source Sans Pro"/>
              </a:rPr>
              <a:t> </a:t>
            </a:r>
            <a:endParaRPr lang="en-US" sz="2200" b="0" i="0" u="none" strike="noStrike" cap="none" dirty="0">
              <a:solidFill>
                <a:srgbClr val="595959"/>
              </a:solidFill>
              <a:ea typeface="Source Sans Pro"/>
              <a:cs typeface="Source Sans Pro"/>
              <a:sym typeface="Source Sans Pro"/>
            </a:endParaRPr>
          </a:p>
          <a:p>
            <a:pPr marL="349250" marR="0" lvl="1" indent="-6350" algn="l" rtl="0">
              <a:spcBef>
                <a:spcPts val="600"/>
              </a:spcBef>
              <a:spcAft>
                <a:spcPts val="0"/>
              </a:spcAft>
              <a:buClr>
                <a:srgbClr val="205C77"/>
              </a:buClr>
              <a:buSzPct val="25000"/>
              <a:buFont typeface="Noto Sans Symbols"/>
              <a:buNone/>
            </a:pPr>
            <a:endParaRPr sz="2200" b="0" i="0" u="none" strike="noStrike" cap="none" dirty="0">
              <a:solidFill>
                <a:srgbClr val="595959"/>
              </a:solidFill>
              <a:latin typeface="Source Sans Pro"/>
              <a:ea typeface="Source Sans Pro"/>
              <a:cs typeface="Source Sans Pro"/>
              <a:sym typeface="Source Sans Pro"/>
            </a:endParaRPr>
          </a:p>
          <a:p>
            <a:pPr marL="349250" marR="0" lvl="0" indent="-349250" algn="l" rtl="0">
              <a:spcBef>
                <a:spcPts val="2000"/>
              </a:spcBef>
              <a:buClr>
                <a:srgbClr val="6DB7D7"/>
              </a:buClr>
              <a:buSzPct val="110000"/>
              <a:buFont typeface="Noto Sans Symbols"/>
              <a:buNone/>
            </a:pPr>
            <a:endParaRPr sz="2400" b="0" i="0" u="none" strike="noStrike" cap="none" dirty="0">
              <a:solidFill>
                <a:srgbClr val="595959"/>
              </a:solidFill>
              <a:latin typeface="Source Sans Pro"/>
              <a:ea typeface="Source Sans Pro"/>
              <a:cs typeface="Source Sans Pro"/>
              <a:sym typeface="Source Sans Pro"/>
            </a:endParaRPr>
          </a:p>
        </p:txBody>
      </p:sp>
      <p:sp>
        <p:nvSpPr>
          <p:cNvPr id="298" name="Shape 298"/>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a:solidFill>
                  <a:schemeClr val="lt1"/>
                </a:solidFill>
                <a:latin typeface="Source Sans Pro"/>
                <a:ea typeface="Source Sans Pro"/>
                <a:cs typeface="Source Sans Pro"/>
                <a:sym typeface="Source Sans Pro"/>
              </a:rPr>
              <a:t>20</a:t>
            </a:fld>
            <a:endParaRPr lang="en-US" sz="3600">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dirty="0">
                <a:solidFill>
                  <a:schemeClr val="accent1"/>
                </a:solidFill>
                <a:ea typeface="Source Sans Pro"/>
                <a:cs typeface="Source Sans Pro"/>
                <a:sym typeface="Source Sans Pro"/>
              </a:rPr>
              <a:t>What is an Abstract?</a:t>
            </a:r>
          </a:p>
        </p:txBody>
      </p:sp>
      <p:sp>
        <p:nvSpPr>
          <p:cNvPr id="115" name="Shape 115"/>
          <p:cNvSpPr txBox="1">
            <a:spLocks noGrp="1"/>
          </p:cNvSpPr>
          <p:nvPr>
            <p:ph idx="1"/>
          </p:nvPr>
        </p:nvSpPr>
        <p:spPr>
          <a:xfrm>
            <a:off x="281358" y="1845734"/>
            <a:ext cx="8904849" cy="420337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6DB7D7"/>
              </a:buClr>
              <a:buSzPct val="25000"/>
              <a:buFont typeface="Noto Sans Symbols"/>
              <a:buNone/>
            </a:pPr>
            <a:r>
              <a:rPr lang="en-US" sz="1900" dirty="0"/>
              <a:t>A s</a:t>
            </a:r>
            <a:r>
              <a:rPr lang="en-US" sz="1900" b="0" i="0" u="none" strike="noStrike" cap="none" dirty="0">
                <a:solidFill>
                  <a:srgbClr val="595959"/>
                </a:solidFill>
                <a:ea typeface="Source Sans Pro"/>
                <a:cs typeface="Source Sans Pro"/>
                <a:sym typeface="Source Sans Pro"/>
              </a:rPr>
              <a:t>ummary of the main ideas in a paper, talk, or project. Depending on the context, </a:t>
            </a:r>
            <a:r>
              <a:rPr lang="en-US" sz="1900" dirty="0"/>
              <a:t>abstracts</a:t>
            </a:r>
            <a:r>
              <a:rPr lang="en-US" sz="1900" b="0" i="0" u="none" strike="noStrike" cap="none" dirty="0">
                <a:solidFill>
                  <a:srgbClr val="595959"/>
                </a:solidFill>
                <a:ea typeface="Source Sans Pro"/>
                <a:cs typeface="Source Sans Pro"/>
                <a:sym typeface="Source Sans Pro"/>
              </a:rPr>
              <a:t> tend to be 1-3 paragraphs, or 150 – 300 words</a:t>
            </a:r>
            <a:r>
              <a:rPr lang="en-US" sz="1900" dirty="0"/>
              <a:t>. Abstracts should be:</a:t>
            </a:r>
          </a:p>
          <a:p>
            <a:pPr marL="349250" marR="0" lvl="0" indent="-384371" algn="l" rtl="0">
              <a:lnSpc>
                <a:spcPct val="100000"/>
              </a:lnSpc>
              <a:spcBef>
                <a:spcPts val="2000"/>
              </a:spcBef>
              <a:spcAft>
                <a:spcPts val="0"/>
              </a:spcAft>
              <a:buClr>
                <a:srgbClr val="6DB7D7"/>
              </a:buClr>
              <a:buSzPct val="141176"/>
              <a:buFont typeface="Noto Sans Symbols"/>
              <a:buChar char="●"/>
            </a:pPr>
            <a:r>
              <a:rPr lang="en-US" sz="1900" i="1" dirty="0"/>
              <a:t>Concise</a:t>
            </a:r>
            <a:r>
              <a:rPr lang="en-US" sz="1900" b="0" i="0" u="none" strike="noStrike" cap="none" dirty="0">
                <a:solidFill>
                  <a:srgbClr val="595959"/>
                </a:solidFill>
                <a:ea typeface="Source Sans Pro"/>
                <a:cs typeface="Source Sans Pro"/>
                <a:sym typeface="Source Sans Pro"/>
              </a:rPr>
              <a:t>:  </a:t>
            </a:r>
            <a:r>
              <a:rPr lang="en-US" sz="1900" dirty="0"/>
              <a:t>Include only information that summarizes your project.</a:t>
            </a:r>
          </a:p>
          <a:p>
            <a:pPr marL="349250" marR="0" lvl="0" indent="-384371" algn="l" rtl="0">
              <a:lnSpc>
                <a:spcPct val="100000"/>
              </a:lnSpc>
              <a:spcBef>
                <a:spcPts val="2000"/>
              </a:spcBef>
              <a:spcAft>
                <a:spcPts val="0"/>
              </a:spcAft>
              <a:buClr>
                <a:srgbClr val="6DB7D7"/>
              </a:buClr>
              <a:buSzPct val="141176"/>
              <a:buFont typeface="Noto Sans Symbols"/>
              <a:buChar char="●"/>
            </a:pPr>
            <a:r>
              <a:rPr lang="en-US" sz="1900" b="0" i="1" u="none" strike="noStrike" cap="none" dirty="0">
                <a:solidFill>
                  <a:srgbClr val="595959"/>
                </a:solidFill>
                <a:ea typeface="Source Sans Pro"/>
                <a:cs typeface="Source Sans Pro"/>
                <a:sym typeface="Source Sans Pro"/>
              </a:rPr>
              <a:t>Discipline-specific</a:t>
            </a:r>
            <a:r>
              <a:rPr lang="en-US" sz="1900" b="0" i="0" u="none" strike="noStrike" cap="none" dirty="0">
                <a:solidFill>
                  <a:srgbClr val="595959"/>
                </a:solidFill>
                <a:ea typeface="Source Sans Pro"/>
                <a:cs typeface="Source Sans Pro"/>
                <a:sym typeface="Source Sans Pro"/>
              </a:rPr>
              <a:t>: Use the writin</a:t>
            </a:r>
            <a:r>
              <a:rPr lang="en-US" sz="1900" dirty="0"/>
              <a:t>g conventions relevant to your discipline and the journal, conference, etc. where you are presenting your work. </a:t>
            </a:r>
          </a:p>
          <a:p>
            <a:pPr marL="349250" marR="0" lvl="0" indent="-384371" algn="l" rtl="0">
              <a:lnSpc>
                <a:spcPct val="100000"/>
              </a:lnSpc>
              <a:spcBef>
                <a:spcPts val="2000"/>
              </a:spcBef>
              <a:spcAft>
                <a:spcPts val="0"/>
              </a:spcAft>
              <a:buClr>
                <a:srgbClr val="6DB7D7"/>
              </a:buClr>
              <a:buSzPct val="141176"/>
              <a:buFont typeface="Noto Sans Symbols"/>
              <a:buChar char="●"/>
            </a:pPr>
            <a:r>
              <a:rPr lang="en-US" sz="1900" b="0" i="1" u="none" strike="noStrike" cap="none" dirty="0">
                <a:solidFill>
                  <a:srgbClr val="595959"/>
                </a:solidFill>
                <a:ea typeface="Source Sans Pro"/>
                <a:cs typeface="Source Sans Pro"/>
                <a:sym typeface="Source Sans Pro"/>
              </a:rPr>
              <a:t>Audience-specific</a:t>
            </a:r>
            <a:r>
              <a:rPr lang="en-US" sz="1900" b="0" i="0" u="none" strike="noStrike" cap="none" dirty="0">
                <a:solidFill>
                  <a:srgbClr val="595959"/>
                </a:solidFill>
                <a:ea typeface="Source Sans Pro"/>
                <a:cs typeface="Source Sans Pro"/>
                <a:sym typeface="Source Sans Pro"/>
              </a:rPr>
              <a:t>: Have a clear idea of who will be reading your abstract</a:t>
            </a:r>
            <a:r>
              <a:rPr lang="en-US" sz="1900" dirty="0"/>
              <a:t> (</a:t>
            </a:r>
            <a:r>
              <a:rPr lang="en-US" sz="1900" dirty="0" smtClean="0"/>
              <a:t>i.e., </a:t>
            </a:r>
            <a:r>
              <a:rPr lang="en-US" sz="1900" dirty="0"/>
              <a:t>your peers, your professors, scholars inside or outside your field).</a:t>
            </a:r>
          </a:p>
          <a:p>
            <a:pPr marL="349250" marR="0" lvl="0" indent="-384371" algn="l" rtl="0">
              <a:lnSpc>
                <a:spcPct val="100000"/>
              </a:lnSpc>
              <a:spcBef>
                <a:spcPts val="2000"/>
              </a:spcBef>
              <a:buClr>
                <a:srgbClr val="6DB7D7"/>
              </a:buClr>
              <a:buSzPct val="141176"/>
              <a:buFont typeface="Noto Sans Symbols"/>
              <a:buChar char="●"/>
            </a:pPr>
            <a:r>
              <a:rPr lang="en-US" sz="1900" b="0" i="1" u="none" strike="noStrike" cap="none" dirty="0">
                <a:solidFill>
                  <a:srgbClr val="595959"/>
                </a:solidFill>
                <a:ea typeface="Source Sans Pro"/>
                <a:cs typeface="Source Sans Pro"/>
                <a:sym typeface="Source Sans Pro"/>
              </a:rPr>
              <a:t>Searchable</a:t>
            </a:r>
            <a:r>
              <a:rPr lang="en-US" sz="1900" b="1" i="0" u="none" strike="noStrike" cap="none" dirty="0">
                <a:solidFill>
                  <a:srgbClr val="595959"/>
                </a:solidFill>
                <a:ea typeface="Source Sans Pro"/>
                <a:cs typeface="Source Sans Pro"/>
                <a:sym typeface="Source Sans Pro"/>
              </a:rPr>
              <a:t>:  </a:t>
            </a:r>
            <a:r>
              <a:rPr lang="en-US" sz="1900" dirty="0"/>
              <a:t>Use </a:t>
            </a:r>
            <a:r>
              <a:rPr lang="en-US" sz="1900" b="0" i="0" u="none" strike="noStrike" cap="none" dirty="0">
                <a:solidFill>
                  <a:srgbClr val="595959"/>
                </a:solidFill>
                <a:ea typeface="Source Sans Pro"/>
                <a:cs typeface="Source Sans Pro"/>
                <a:sym typeface="Source Sans Pro"/>
              </a:rPr>
              <a:t>key words that express the big picture of your paper and make it easier to search for in databases or </a:t>
            </a:r>
            <a:r>
              <a:rPr lang="en-US" sz="1900" b="0" i="0" u="none" strike="noStrike" cap="none" dirty="0" smtClean="0">
                <a:solidFill>
                  <a:srgbClr val="595959"/>
                </a:solidFill>
                <a:ea typeface="Source Sans Pro"/>
                <a:cs typeface="Source Sans Pro"/>
                <a:sym typeface="Source Sans Pro"/>
              </a:rPr>
              <a:t>collections.</a:t>
            </a:r>
            <a:endParaRPr lang="en-US" sz="1900" b="0" i="0" u="none" strike="noStrike" cap="none" dirty="0">
              <a:solidFill>
                <a:srgbClr val="595959"/>
              </a:solidFill>
              <a:ea typeface="Source Sans Pro"/>
              <a:cs typeface="Source Sans Pro"/>
              <a:sym typeface="Source Sans Pro"/>
            </a:endParaRPr>
          </a:p>
        </p:txBody>
      </p:sp>
      <p:sp>
        <p:nvSpPr>
          <p:cNvPr id="116" name="Shape 116"/>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3</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xEl>
                                              <p:pRg st="1" end="1"/>
                                            </p:txEl>
                                          </p:spTgt>
                                        </p:tgtEl>
                                        <p:attrNameLst>
                                          <p:attrName>style.visibility</p:attrName>
                                        </p:attrNameLst>
                                      </p:cBhvr>
                                      <p:to>
                                        <p:strVal val="visible"/>
                                      </p:to>
                                    </p:set>
                                    <p:animEffect transition="in" filter="fade">
                                      <p:cBhvr>
                                        <p:cTn id="12" dur="500"/>
                                        <p:tgtEl>
                                          <p:spTgt spid="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
                                            <p:txEl>
                                              <p:pRg st="2" end="2"/>
                                            </p:txEl>
                                          </p:spTgt>
                                        </p:tgtEl>
                                        <p:attrNameLst>
                                          <p:attrName>style.visibility</p:attrName>
                                        </p:attrNameLst>
                                      </p:cBhvr>
                                      <p:to>
                                        <p:strVal val="visible"/>
                                      </p:to>
                                    </p:set>
                                    <p:animEffect transition="in" filter="fade">
                                      <p:cBhvr>
                                        <p:cTn id="17" dur="500"/>
                                        <p:tgtEl>
                                          <p:spTgt spid="1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5">
                                            <p:txEl>
                                              <p:pRg st="3" end="3"/>
                                            </p:txEl>
                                          </p:spTgt>
                                        </p:tgtEl>
                                        <p:attrNameLst>
                                          <p:attrName>style.visibility</p:attrName>
                                        </p:attrNameLst>
                                      </p:cBhvr>
                                      <p:to>
                                        <p:strVal val="visible"/>
                                      </p:to>
                                    </p:set>
                                    <p:animEffect transition="in" filter="fade">
                                      <p:cBhvr>
                                        <p:cTn id="22" dur="500"/>
                                        <p:tgtEl>
                                          <p:spTgt spid="1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5">
                                            <p:txEl>
                                              <p:pRg st="4" end="4"/>
                                            </p:txEl>
                                          </p:spTgt>
                                        </p:tgtEl>
                                        <p:attrNameLst>
                                          <p:attrName>style.visibility</p:attrName>
                                        </p:attrNameLst>
                                      </p:cBhvr>
                                      <p:to>
                                        <p:strVal val="visible"/>
                                      </p:to>
                                    </p:set>
                                    <p:animEffect transition="in" filter="fade">
                                      <p:cBhvr>
                                        <p:cTn id="27" dur="500"/>
                                        <p:tgtEl>
                                          <p:spTgt spid="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549275" y="2832955"/>
            <a:ext cx="8042276" cy="898842"/>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6000" b="1" i="0" u="none" strike="noStrike" cap="none" dirty="0">
                <a:solidFill>
                  <a:schemeClr val="accent1"/>
                </a:solidFill>
                <a:ea typeface="Source Sans Pro"/>
                <a:cs typeface="Source Sans Pro"/>
                <a:sym typeface="Source Sans Pro"/>
              </a:rPr>
              <a:t>Where do you see abstracts?</a:t>
            </a:r>
          </a:p>
        </p:txBody>
      </p:sp>
      <p:sp>
        <p:nvSpPr>
          <p:cNvPr id="123" name="Shape 123"/>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4</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549275" y="-219773"/>
            <a:ext cx="8042276" cy="1336956"/>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dirty="0">
                <a:solidFill>
                  <a:schemeClr val="accent1"/>
                </a:solidFill>
                <a:ea typeface="Source Sans Pro"/>
                <a:cs typeface="Source Sans Pro"/>
                <a:sym typeface="Source Sans Pro"/>
              </a:rPr>
              <a:t>In Search Engine Results</a:t>
            </a:r>
          </a:p>
        </p:txBody>
      </p:sp>
      <p:sp>
        <p:nvSpPr>
          <p:cNvPr id="130" name="Shape 130"/>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5</a:t>
            </a:fld>
            <a:endParaRPr lang="en-US" sz="3600" b="0" i="0" u="none" strike="noStrike" cap="none">
              <a:solidFill>
                <a:schemeClr val="lt1"/>
              </a:solidFill>
              <a:latin typeface="Source Sans Pro"/>
              <a:ea typeface="Source Sans Pro"/>
              <a:cs typeface="Source Sans Pro"/>
              <a:sym typeface="Source Sans Pro"/>
            </a:endParaRPr>
          </a:p>
        </p:txBody>
      </p:sp>
      <p:pic>
        <p:nvPicPr>
          <p:cNvPr id="131" name="Shape 131"/>
          <p:cNvPicPr preferRelativeResize="0"/>
          <p:nvPr/>
        </p:nvPicPr>
        <p:blipFill rotWithShape="1">
          <a:blip r:embed="rId3">
            <a:alphaModFix/>
          </a:blip>
          <a:srcRect t="14500" b="10749"/>
          <a:stretch/>
        </p:blipFill>
        <p:spPr>
          <a:xfrm>
            <a:off x="0" y="1400175"/>
            <a:ext cx="9144000" cy="4271963"/>
          </a:xfrm>
          <a:prstGeom prst="rect">
            <a:avLst/>
          </a:prstGeom>
          <a:noFill/>
          <a:ln>
            <a:noFill/>
          </a:ln>
        </p:spPr>
      </p:pic>
      <p:pic>
        <p:nvPicPr>
          <p:cNvPr id="132" name="Shape 132"/>
          <p:cNvPicPr preferRelativeResize="0"/>
          <p:nvPr/>
        </p:nvPicPr>
        <p:blipFill rotWithShape="1">
          <a:blip r:embed="rId4">
            <a:alphaModFix/>
          </a:blip>
          <a:srcRect/>
          <a:stretch/>
        </p:blipFill>
        <p:spPr>
          <a:xfrm>
            <a:off x="549275" y="1643058"/>
            <a:ext cx="2558518" cy="871541"/>
          </a:xfrm>
          <a:prstGeom prst="rect">
            <a:avLst/>
          </a:prstGeom>
          <a:noFill/>
          <a:ln>
            <a:noFill/>
          </a:ln>
        </p:spPr>
      </p:pic>
      <p:pic>
        <p:nvPicPr>
          <p:cNvPr id="133" name="Shape 133"/>
          <p:cNvPicPr preferRelativeResize="0"/>
          <p:nvPr/>
        </p:nvPicPr>
        <p:blipFill rotWithShape="1">
          <a:blip r:embed="rId4">
            <a:alphaModFix/>
          </a:blip>
          <a:srcRect/>
          <a:stretch/>
        </p:blipFill>
        <p:spPr>
          <a:xfrm>
            <a:off x="3291153" y="2514600"/>
            <a:ext cx="2558518" cy="871541"/>
          </a:xfrm>
          <a:prstGeom prst="rect">
            <a:avLst/>
          </a:prstGeom>
          <a:noFill/>
          <a:ln>
            <a:noFill/>
          </a:ln>
        </p:spPr>
      </p:pic>
      <p:pic>
        <p:nvPicPr>
          <p:cNvPr id="134" name="Shape 134"/>
          <p:cNvPicPr preferRelativeResize="0"/>
          <p:nvPr/>
        </p:nvPicPr>
        <p:blipFill rotWithShape="1">
          <a:blip r:embed="rId5">
            <a:alphaModFix/>
          </a:blip>
          <a:srcRect/>
          <a:stretch/>
        </p:blipFill>
        <p:spPr>
          <a:xfrm>
            <a:off x="0" y="4059810"/>
            <a:ext cx="9144000" cy="1555181"/>
          </a:xfrm>
          <a:prstGeom prst="rect">
            <a:avLst/>
          </a:prstGeom>
          <a:noFill/>
          <a:ln>
            <a:noFill/>
          </a:ln>
        </p:spPr>
      </p:pic>
      <p:sp>
        <p:nvSpPr>
          <p:cNvPr id="135" name="Shape 135"/>
          <p:cNvSpPr/>
          <p:nvPr/>
        </p:nvSpPr>
        <p:spPr>
          <a:xfrm>
            <a:off x="791875" y="4059800"/>
            <a:ext cx="8102100" cy="1526700"/>
          </a:xfrm>
          <a:prstGeom prst="rect">
            <a:avLst/>
          </a:prstGeom>
          <a:noFill/>
          <a:ln w="25400" cap="flat" cmpd="sng">
            <a:solidFill>
              <a:schemeClr val="accent6"/>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841360" y="123520"/>
            <a:ext cx="7543800" cy="1450757"/>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dirty="0">
                <a:solidFill>
                  <a:schemeClr val="accent1"/>
                </a:solidFill>
                <a:ea typeface="Source Sans Pro"/>
                <a:cs typeface="Source Sans Pro"/>
                <a:sym typeface="Source Sans Pro"/>
              </a:rPr>
              <a:t>At the Beginning of a Primary Literature Article</a:t>
            </a:r>
          </a:p>
        </p:txBody>
      </p:sp>
      <p:sp>
        <p:nvSpPr>
          <p:cNvPr id="142" name="Shape 142"/>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6</a:t>
            </a:fld>
            <a:endParaRPr lang="en-US" sz="3600" b="0" i="0" u="none" strike="noStrike" cap="none">
              <a:solidFill>
                <a:schemeClr val="lt1"/>
              </a:solidFill>
              <a:latin typeface="Source Sans Pro"/>
              <a:ea typeface="Source Sans Pro"/>
              <a:cs typeface="Source Sans Pro"/>
              <a:sym typeface="Source Sans Pro"/>
            </a:endParaRPr>
          </a:p>
        </p:txBody>
      </p:sp>
      <p:pic>
        <p:nvPicPr>
          <p:cNvPr id="143" name="Shape 143"/>
          <p:cNvPicPr preferRelativeResize="0"/>
          <p:nvPr/>
        </p:nvPicPr>
        <p:blipFill rotWithShape="1">
          <a:blip r:embed="rId3">
            <a:alphaModFix/>
          </a:blip>
          <a:srcRect l="10455" t="5810" r="10550" b="38439"/>
          <a:stretch/>
        </p:blipFill>
        <p:spPr>
          <a:xfrm>
            <a:off x="1805782" y="1577576"/>
            <a:ext cx="5529261" cy="5050059"/>
          </a:xfrm>
          <a:prstGeom prst="rect">
            <a:avLst/>
          </a:prstGeom>
          <a:solidFill>
            <a:schemeClr val="lt1"/>
          </a:solidFill>
          <a:ln w="9525" cap="flat" cmpd="sng">
            <a:solidFill>
              <a:schemeClr val="dk1"/>
            </a:solidFill>
            <a:prstDash val="solid"/>
            <a:round/>
            <a:headEnd type="none" w="med" len="med"/>
            <a:tailEnd type="none" w="med" len="med"/>
          </a:ln>
        </p:spPr>
      </p:pic>
      <p:sp>
        <p:nvSpPr>
          <p:cNvPr id="144" name="Shape 144"/>
          <p:cNvSpPr/>
          <p:nvPr/>
        </p:nvSpPr>
        <p:spPr>
          <a:xfrm>
            <a:off x="2282794" y="3000261"/>
            <a:ext cx="4660933" cy="1476012"/>
          </a:xfrm>
          <a:prstGeom prst="rect">
            <a:avLst/>
          </a:prstGeom>
          <a:noFill/>
          <a:ln w="25400" cap="flat" cmpd="sng">
            <a:solidFill>
              <a:schemeClr val="accent6"/>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par>
                                <p:cTn id="8" presetID="10" presetClass="exit" presetSubtype="0" fill="hold" nodeType="withEffect">
                                  <p:stCondLst>
                                    <p:cond delay="0"/>
                                  </p:stCondLst>
                                  <p:childTnLst>
                                    <p:animEffect transition="out" filter="fade">
                                      <p:cBhvr>
                                        <p:cTn id="9" dur="500"/>
                                        <p:tgtEl>
                                          <p:spTgt spid="144"/>
                                        </p:tgtEl>
                                      </p:cBhvr>
                                    </p:animEffect>
                                    <p:set>
                                      <p:cBhvr>
                                        <p:cTn id="10" dur="1" fill="hold">
                                          <p:stCondLst>
                                            <p:cond delay="500"/>
                                          </p:stCondLst>
                                        </p:cTn>
                                        <p:tgtEl>
                                          <p:spTgt spid="1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549275" y="173045"/>
            <a:ext cx="8042276" cy="1336956"/>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dirty="0">
                <a:solidFill>
                  <a:schemeClr val="accent1"/>
                </a:solidFill>
                <a:ea typeface="Source Sans Pro"/>
                <a:cs typeface="Source Sans Pro"/>
                <a:sym typeface="Source Sans Pro"/>
              </a:rPr>
              <a:t>At the Beginning of a Grant Application </a:t>
            </a:r>
          </a:p>
        </p:txBody>
      </p:sp>
      <p:sp>
        <p:nvSpPr>
          <p:cNvPr id="152" name="Shape 152"/>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7</a:t>
            </a:fld>
            <a:endParaRPr lang="en-US" sz="3600" b="0" i="0" u="none" strike="noStrike" cap="none">
              <a:solidFill>
                <a:schemeClr val="lt1"/>
              </a:solidFill>
              <a:latin typeface="Source Sans Pro"/>
              <a:ea typeface="Source Sans Pro"/>
              <a:cs typeface="Source Sans Pro"/>
              <a:sym typeface="Source Sans Pro"/>
            </a:endParaRPr>
          </a:p>
        </p:txBody>
      </p:sp>
      <p:pic>
        <p:nvPicPr>
          <p:cNvPr id="151" name="Shape 151" descr="C:\Users\Zachary\Desktop\Capture2.JPG"/>
          <p:cNvPicPr preferRelativeResize="0"/>
          <p:nvPr/>
        </p:nvPicPr>
        <p:blipFill rotWithShape="1">
          <a:blip r:embed="rId3">
            <a:alphaModFix/>
          </a:blip>
          <a:srcRect/>
          <a:stretch/>
        </p:blipFill>
        <p:spPr>
          <a:xfrm>
            <a:off x="240633" y="1964105"/>
            <a:ext cx="8778820" cy="3926831"/>
          </a:xfrm>
          <a:prstGeom prst="rect">
            <a:avLst/>
          </a:prstGeom>
          <a:noFill/>
          <a:ln>
            <a:noFill/>
          </a:ln>
        </p:spPr>
      </p:pic>
      <p:sp>
        <p:nvSpPr>
          <p:cNvPr id="153" name="Shape 153"/>
          <p:cNvSpPr/>
          <p:nvPr/>
        </p:nvSpPr>
        <p:spPr>
          <a:xfrm>
            <a:off x="240633" y="2749646"/>
            <a:ext cx="4217067" cy="2451004"/>
          </a:xfrm>
          <a:prstGeom prst="rect">
            <a:avLst/>
          </a:prstGeom>
          <a:noFill/>
          <a:ln w="25400" cap="flat" cmpd="sng">
            <a:solidFill>
              <a:schemeClr val="accent6"/>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par>
                                <p:cTn id="8" presetID="10" presetClass="exit" presetSubtype="0" fill="hold" nodeType="withEffect">
                                  <p:stCondLst>
                                    <p:cond delay="0"/>
                                  </p:stCondLst>
                                  <p:childTnLst>
                                    <p:animEffect transition="out" filter="fade">
                                      <p:cBhvr>
                                        <p:cTn id="9" dur="500"/>
                                        <p:tgtEl>
                                          <p:spTgt spid="153"/>
                                        </p:tgtEl>
                                      </p:cBhvr>
                                    </p:animEffect>
                                    <p:set>
                                      <p:cBhvr>
                                        <p:cTn id="10" dur="1" fill="hold">
                                          <p:stCondLst>
                                            <p:cond delay="500"/>
                                          </p:stCondLst>
                                        </p:cTn>
                                        <p:tgtEl>
                                          <p:spTgt spid="1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dirty="0">
                <a:solidFill>
                  <a:schemeClr val="accent1"/>
                </a:solidFill>
                <a:ea typeface="Source Sans Pro"/>
                <a:cs typeface="Source Sans Pro"/>
                <a:sym typeface="Source Sans Pro"/>
              </a:rPr>
              <a:t>How are Abstracts </a:t>
            </a:r>
            <a:r>
              <a:rPr lang="en-US" sz="4600" b="1" dirty="0">
                <a:solidFill>
                  <a:schemeClr val="accent1"/>
                </a:solidFill>
                <a:ea typeface="Source Sans Pro"/>
                <a:cs typeface="Source Sans Pro"/>
                <a:sym typeface="Source Sans Pro"/>
              </a:rPr>
              <a:t>U</a:t>
            </a:r>
            <a:r>
              <a:rPr lang="en-US" sz="4600" b="1" i="0" u="none" strike="noStrike" cap="none" dirty="0">
                <a:solidFill>
                  <a:schemeClr val="accent1"/>
                </a:solidFill>
                <a:ea typeface="Source Sans Pro"/>
                <a:cs typeface="Source Sans Pro"/>
                <a:sym typeface="Source Sans Pro"/>
              </a:rPr>
              <a:t>sed?</a:t>
            </a:r>
          </a:p>
        </p:txBody>
      </p:sp>
      <p:sp>
        <p:nvSpPr>
          <p:cNvPr id="160" name="Shape 160"/>
          <p:cNvSpPr txBox="1">
            <a:spLocks noGrp="1"/>
          </p:cNvSpPr>
          <p:nvPr>
            <p:ph idx="1"/>
          </p:nvPr>
        </p:nvSpPr>
        <p:spPr>
          <a:xfrm>
            <a:off x="549275" y="1721058"/>
            <a:ext cx="8042276" cy="43434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6DB7D7"/>
              </a:buClr>
              <a:buSzPct val="25000"/>
              <a:buFont typeface="Noto Sans Symbols"/>
              <a:buNone/>
            </a:pPr>
            <a:endParaRPr lang="en-US" sz="2400" b="1" i="0" u="none" strike="noStrike" cap="none" dirty="0">
              <a:solidFill>
                <a:srgbClr val="595959"/>
              </a:solidFill>
              <a:ea typeface="Source Sans Pro"/>
              <a:cs typeface="Source Sans Pro"/>
              <a:sym typeface="Source Sans Pro"/>
            </a:endParaRPr>
          </a:p>
          <a:p>
            <a:pPr marL="0" marR="0" lvl="0" indent="0" algn="l" rtl="0">
              <a:spcBef>
                <a:spcPts val="0"/>
              </a:spcBef>
              <a:spcAft>
                <a:spcPts val="0"/>
              </a:spcAft>
              <a:buClr>
                <a:srgbClr val="6DB7D7"/>
              </a:buClr>
              <a:buSzPct val="25000"/>
              <a:buFont typeface="Noto Sans Symbols"/>
              <a:buNone/>
            </a:pPr>
            <a:r>
              <a:rPr lang="en-US" sz="2400" b="1" i="0" u="none" strike="noStrike" cap="none" dirty="0">
                <a:solidFill>
                  <a:srgbClr val="595959"/>
                </a:solidFill>
                <a:ea typeface="Source Sans Pro"/>
                <a:cs typeface="Source Sans Pro"/>
                <a:sym typeface="Source Sans Pro"/>
              </a:rPr>
              <a:t>LOCATING RESEARCH</a:t>
            </a:r>
          </a:p>
          <a:p>
            <a:pPr marL="349250" marR="0" lvl="0" indent="-349250" algn="l" rtl="0">
              <a:spcBef>
                <a:spcPts val="2000"/>
              </a:spcBef>
              <a:spcAft>
                <a:spcPts val="0"/>
              </a:spcAft>
              <a:buClr>
                <a:srgbClr val="6DB7D7"/>
              </a:buClr>
              <a:buSzPct val="110000"/>
              <a:buFont typeface="Noto Sans Symbols"/>
              <a:buChar char="●"/>
            </a:pPr>
            <a:r>
              <a:rPr lang="en-US" sz="2400" b="1" i="0" u="none" strike="noStrike" cap="none" dirty="0">
                <a:solidFill>
                  <a:schemeClr val="tx1">
                    <a:lumMod val="65000"/>
                    <a:lumOff val="35000"/>
                  </a:schemeClr>
                </a:solidFill>
                <a:ea typeface="Source Sans Pro"/>
                <a:cs typeface="Source Sans Pro"/>
                <a:sym typeface="Source Sans Pro"/>
              </a:rPr>
              <a:t>Indexing:  </a:t>
            </a:r>
            <a:r>
              <a:rPr lang="en-US" sz="2400" b="0" i="0" u="none" strike="noStrike" cap="none" dirty="0">
                <a:solidFill>
                  <a:schemeClr val="tx1">
                    <a:lumMod val="65000"/>
                    <a:lumOff val="35000"/>
                  </a:schemeClr>
                </a:solidFill>
                <a:ea typeface="Source Sans Pro"/>
                <a:cs typeface="Source Sans Pro"/>
                <a:sym typeface="Source Sans Pro"/>
              </a:rPr>
              <a:t>Allows you to</a:t>
            </a:r>
            <a:r>
              <a:rPr lang="en-US" sz="2400" dirty="0">
                <a:solidFill>
                  <a:schemeClr val="tx1">
                    <a:lumMod val="65000"/>
                    <a:lumOff val="35000"/>
                  </a:schemeClr>
                </a:solidFill>
              </a:rPr>
              <a:t> locate </a:t>
            </a:r>
            <a:r>
              <a:rPr lang="en-US" sz="2400" b="0" i="0" u="none" strike="noStrike" cap="none" dirty="0">
                <a:solidFill>
                  <a:schemeClr val="tx1">
                    <a:lumMod val="65000"/>
                    <a:lumOff val="35000"/>
                  </a:schemeClr>
                </a:solidFill>
                <a:ea typeface="Source Sans Pro"/>
                <a:cs typeface="Source Sans Pro"/>
                <a:sym typeface="Source Sans Pro"/>
              </a:rPr>
              <a:t>relevant research </a:t>
            </a:r>
            <a:r>
              <a:rPr lang="en-US" sz="2400" dirty="0">
                <a:solidFill>
                  <a:schemeClr val="tx1">
                    <a:lumMod val="65000"/>
                    <a:lumOff val="35000"/>
                  </a:schemeClr>
                </a:solidFill>
              </a:rPr>
              <a:t>by searching for </a:t>
            </a:r>
            <a:r>
              <a:rPr lang="en-US" sz="2400" dirty="0" smtClean="0">
                <a:solidFill>
                  <a:schemeClr val="tx1">
                    <a:lumMod val="65000"/>
                    <a:lumOff val="35000"/>
                  </a:schemeClr>
                </a:solidFill>
              </a:rPr>
              <a:t>keywords.</a:t>
            </a:r>
            <a:endParaRPr lang="en-US" sz="2400" dirty="0">
              <a:solidFill>
                <a:schemeClr val="tx1">
                  <a:lumMod val="65000"/>
                  <a:lumOff val="35000"/>
                </a:schemeClr>
              </a:solidFill>
            </a:endParaRPr>
          </a:p>
          <a:p>
            <a:pPr marL="349250" marR="0" lvl="0" indent="-349250" algn="l" rtl="0">
              <a:spcBef>
                <a:spcPts val="2000"/>
              </a:spcBef>
              <a:spcAft>
                <a:spcPts val="0"/>
              </a:spcAft>
              <a:buClr>
                <a:srgbClr val="6DB7D7"/>
              </a:buClr>
              <a:buSzPct val="110000"/>
              <a:buFont typeface="Noto Sans Symbols"/>
              <a:buChar char="●"/>
            </a:pPr>
            <a:r>
              <a:rPr lang="en-US" sz="2400" b="1" i="0" u="none" strike="noStrike" cap="none" dirty="0">
                <a:solidFill>
                  <a:schemeClr val="tx1">
                    <a:lumMod val="65000"/>
                    <a:lumOff val="35000"/>
                  </a:schemeClr>
                </a:solidFill>
                <a:ea typeface="Source Sans Pro"/>
                <a:cs typeface="Source Sans Pro"/>
                <a:sym typeface="Source Sans Pro"/>
              </a:rPr>
              <a:t>Selection:  </a:t>
            </a:r>
            <a:r>
              <a:rPr lang="en-US" sz="2400" b="0" i="0" u="none" strike="noStrike" cap="none" dirty="0">
                <a:solidFill>
                  <a:schemeClr val="tx1">
                    <a:lumMod val="65000"/>
                    <a:lumOff val="35000"/>
                  </a:schemeClr>
                </a:solidFill>
                <a:ea typeface="Source Sans Pro"/>
                <a:cs typeface="Source Sans Pro"/>
                <a:sym typeface="Source Sans Pro"/>
              </a:rPr>
              <a:t>Helps you decide if an article is </a:t>
            </a:r>
            <a:r>
              <a:rPr lang="en-US" sz="2400" dirty="0">
                <a:solidFill>
                  <a:schemeClr val="tx1">
                    <a:lumMod val="65000"/>
                    <a:lumOff val="35000"/>
                  </a:schemeClr>
                </a:solidFill>
              </a:rPr>
              <a:t>relevant to </a:t>
            </a:r>
            <a:r>
              <a:rPr lang="en-US" sz="2400" b="0" i="0" u="none" strike="noStrike" cap="none" dirty="0">
                <a:solidFill>
                  <a:schemeClr val="tx1">
                    <a:lumMod val="65000"/>
                    <a:lumOff val="35000"/>
                  </a:schemeClr>
                </a:solidFill>
                <a:ea typeface="Source Sans Pro"/>
                <a:cs typeface="Source Sans Pro"/>
                <a:sym typeface="Source Sans Pro"/>
              </a:rPr>
              <a:t>your project.</a:t>
            </a:r>
          </a:p>
          <a:p>
            <a:pPr marL="0" marR="0" lvl="0" indent="0" algn="l" rtl="0">
              <a:spcBef>
                <a:spcPts val="2000"/>
              </a:spcBef>
              <a:spcAft>
                <a:spcPts val="0"/>
              </a:spcAft>
              <a:buClr>
                <a:srgbClr val="6DB7D7"/>
              </a:buClr>
              <a:buSzPct val="25000"/>
              <a:buFont typeface="Noto Sans Symbols"/>
              <a:buNone/>
            </a:pPr>
            <a:endParaRPr sz="2400" b="1" i="0" u="none" strike="noStrike" cap="none" dirty="0">
              <a:solidFill>
                <a:srgbClr val="595959"/>
              </a:solidFill>
              <a:latin typeface="Source Sans Pro"/>
              <a:ea typeface="Source Sans Pro"/>
              <a:cs typeface="Source Sans Pro"/>
              <a:sym typeface="Source Sans Pro"/>
            </a:endParaRPr>
          </a:p>
          <a:p>
            <a:pPr marL="349250" marR="0" lvl="0" indent="-349250" algn="l" rtl="0">
              <a:spcBef>
                <a:spcPts val="2000"/>
              </a:spcBef>
              <a:spcAft>
                <a:spcPts val="0"/>
              </a:spcAft>
              <a:buClr>
                <a:srgbClr val="6DB7D7"/>
              </a:buClr>
              <a:buSzPct val="25000"/>
              <a:buFont typeface="Noto Sans Symbols"/>
              <a:buNone/>
            </a:pPr>
            <a:endParaRPr sz="2400" b="0" i="0" u="none" strike="noStrike" cap="none" dirty="0">
              <a:solidFill>
                <a:srgbClr val="595959"/>
              </a:solidFill>
              <a:latin typeface="Source Sans Pro"/>
              <a:ea typeface="Source Sans Pro"/>
              <a:cs typeface="Source Sans Pro"/>
              <a:sym typeface="Source Sans Pro"/>
            </a:endParaRPr>
          </a:p>
          <a:p>
            <a:pPr marL="349250" marR="0" lvl="0" indent="-349250" algn="l" rtl="0">
              <a:spcBef>
                <a:spcPts val="2000"/>
              </a:spcBef>
              <a:spcAft>
                <a:spcPts val="0"/>
              </a:spcAft>
              <a:buClr>
                <a:srgbClr val="6DB7D7"/>
              </a:buClr>
              <a:buSzPct val="25000"/>
              <a:buFont typeface="Noto Sans Symbols"/>
              <a:buNone/>
            </a:pPr>
            <a:endParaRPr sz="2400" b="0" i="0" u="none" strike="noStrike" cap="none" dirty="0">
              <a:solidFill>
                <a:srgbClr val="595959"/>
              </a:solidFill>
              <a:latin typeface="Source Sans Pro"/>
              <a:ea typeface="Source Sans Pro"/>
              <a:cs typeface="Source Sans Pro"/>
              <a:sym typeface="Source Sans Pro"/>
            </a:endParaRPr>
          </a:p>
          <a:p>
            <a:pPr marL="349250" marR="0" lvl="0" indent="-349250" algn="l" rtl="0">
              <a:spcBef>
                <a:spcPts val="2000"/>
              </a:spcBef>
              <a:buClr>
                <a:srgbClr val="6DB7D7"/>
              </a:buClr>
              <a:buSzPct val="110000"/>
              <a:buFont typeface="Noto Sans Symbols"/>
              <a:buNone/>
            </a:pPr>
            <a:endParaRPr sz="2400" b="0" i="0" u="none" strike="noStrike" cap="none" dirty="0">
              <a:solidFill>
                <a:srgbClr val="595959"/>
              </a:solidFill>
              <a:latin typeface="Source Sans Pro"/>
              <a:ea typeface="Source Sans Pro"/>
              <a:cs typeface="Source Sans Pro"/>
              <a:sym typeface="Source Sans Pro"/>
            </a:endParaRPr>
          </a:p>
        </p:txBody>
      </p:sp>
      <p:sp>
        <p:nvSpPr>
          <p:cNvPr id="161" name="Shape 161"/>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8</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xEl>
                                              <p:pRg st="1" end="1"/>
                                            </p:txEl>
                                          </p:spTgt>
                                        </p:tgtEl>
                                        <p:attrNameLst>
                                          <p:attrName>style.visibility</p:attrName>
                                        </p:attrNameLst>
                                      </p:cBhvr>
                                      <p:to>
                                        <p:strVal val="visible"/>
                                      </p:to>
                                    </p:set>
                                    <p:animEffect transition="in" filter="fade">
                                      <p:cBhvr>
                                        <p:cTn id="7" dur="500"/>
                                        <p:tgtEl>
                                          <p:spTgt spid="16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xEl>
                                              <p:pRg st="2" end="2"/>
                                            </p:txEl>
                                          </p:spTgt>
                                        </p:tgtEl>
                                        <p:attrNameLst>
                                          <p:attrName>style.visibility</p:attrName>
                                        </p:attrNameLst>
                                      </p:cBhvr>
                                      <p:to>
                                        <p:strVal val="visible"/>
                                      </p:to>
                                    </p:set>
                                    <p:animEffect transition="in" filter="fade">
                                      <p:cBhvr>
                                        <p:cTn id="12" dur="500"/>
                                        <p:tgtEl>
                                          <p:spTgt spid="16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0">
                                            <p:txEl>
                                              <p:pRg st="3" end="3"/>
                                            </p:txEl>
                                          </p:spTgt>
                                        </p:tgtEl>
                                        <p:attrNameLst>
                                          <p:attrName>style.visibility</p:attrName>
                                        </p:attrNameLst>
                                      </p:cBhvr>
                                      <p:to>
                                        <p:strVal val="visible"/>
                                      </p:to>
                                    </p:set>
                                    <p:animEffect transition="in" filter="fade">
                                      <p:cBhvr>
                                        <p:cTn id="17" dur="500"/>
                                        <p:tgtEl>
                                          <p:spTgt spid="1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prstGeom prst="rect">
            <a:avLst/>
          </a:prstGeom>
          <a:noFill/>
          <a:ln>
            <a:noFill/>
          </a:ln>
        </p:spPr>
        <p:txBody>
          <a:bodyPr wrap="square" lIns="91425" tIns="45700" rIns="91425" bIns="45700" anchor="b" anchorCtr="0">
            <a:noAutofit/>
          </a:bodyPr>
          <a:lstStyle/>
          <a:p>
            <a:pPr lvl="0" algn="ctr">
              <a:spcBef>
                <a:spcPts val="0"/>
              </a:spcBef>
              <a:buClr>
                <a:schemeClr val="accent1"/>
              </a:buClr>
              <a:buSzPct val="25000"/>
            </a:pPr>
            <a:r>
              <a:rPr lang="en-US" sz="4600" b="1" dirty="0">
                <a:solidFill>
                  <a:schemeClr val="accent1"/>
                </a:solidFill>
                <a:ea typeface="Source Sans Pro"/>
                <a:cs typeface="Source Sans Pro"/>
                <a:sym typeface="Source Sans Pro"/>
              </a:rPr>
              <a:t>How are Abstracts Used?</a:t>
            </a:r>
            <a:endParaRPr lang="en-US" sz="4600" b="1" i="0" u="none" strike="noStrike" cap="none" dirty="0">
              <a:solidFill>
                <a:schemeClr val="accent1"/>
              </a:solidFill>
              <a:ea typeface="Source Sans Pro"/>
              <a:cs typeface="Source Sans Pro"/>
              <a:sym typeface="Source Sans Pro"/>
            </a:endParaRPr>
          </a:p>
        </p:txBody>
      </p:sp>
      <p:sp>
        <p:nvSpPr>
          <p:cNvPr id="167" name="Shape 167"/>
          <p:cNvSpPr txBox="1">
            <a:spLocks noGrp="1"/>
          </p:cNvSpPr>
          <p:nvPr>
            <p:ph idx="1"/>
          </p:nvPr>
        </p:nvSpPr>
        <p:spPr>
          <a:xfrm>
            <a:off x="549275" y="1721058"/>
            <a:ext cx="8042276" cy="43434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6DB7D7"/>
              </a:buClr>
              <a:buSzPct val="25000"/>
              <a:buFont typeface="Noto Sans Symbols"/>
              <a:buNone/>
            </a:pPr>
            <a:endParaRPr lang="en-US" sz="2400" b="1" i="0" u="none" strike="noStrike" cap="none" dirty="0">
              <a:solidFill>
                <a:srgbClr val="595959"/>
              </a:solidFill>
              <a:latin typeface="Source Sans Pro"/>
              <a:ea typeface="Source Sans Pro"/>
              <a:cs typeface="Source Sans Pro"/>
              <a:sym typeface="Source Sans Pro"/>
            </a:endParaRPr>
          </a:p>
          <a:p>
            <a:pPr marL="0" marR="0" lvl="0" indent="0" algn="l" rtl="0">
              <a:spcBef>
                <a:spcPts val="0"/>
              </a:spcBef>
              <a:spcAft>
                <a:spcPts val="0"/>
              </a:spcAft>
              <a:buClr>
                <a:srgbClr val="6DB7D7"/>
              </a:buClr>
              <a:buSzPct val="25000"/>
              <a:buFont typeface="Noto Sans Symbols"/>
              <a:buNone/>
            </a:pPr>
            <a:r>
              <a:rPr lang="en-US" sz="2400" b="1" i="0" u="none" strike="noStrike" cap="none" dirty="0">
                <a:solidFill>
                  <a:srgbClr val="595959"/>
                </a:solidFill>
                <a:ea typeface="Source Sans Pro"/>
                <a:cs typeface="Source Sans Pro"/>
                <a:sym typeface="Source Sans Pro"/>
              </a:rPr>
              <a:t>COMMUNICATING RESEARCH</a:t>
            </a:r>
          </a:p>
          <a:p>
            <a:pPr marL="349250" marR="0" lvl="0" indent="-334010" algn="l" rtl="0">
              <a:spcBef>
                <a:spcPts val="2000"/>
              </a:spcBef>
              <a:spcAft>
                <a:spcPts val="0"/>
              </a:spcAft>
              <a:buClr>
                <a:srgbClr val="6DB7D7"/>
              </a:buClr>
              <a:buSzPct val="100000"/>
              <a:buFont typeface="Noto Sans Symbols"/>
              <a:buChar char="●"/>
            </a:pPr>
            <a:r>
              <a:rPr lang="en-US" sz="2400" b="1" i="0" u="none" strike="noStrike" cap="none" dirty="0">
                <a:solidFill>
                  <a:srgbClr val="595959"/>
                </a:solidFill>
                <a:ea typeface="Source Sans Pro"/>
                <a:cs typeface="Source Sans Pro"/>
                <a:sym typeface="Source Sans Pro"/>
              </a:rPr>
              <a:t>Presentation:</a:t>
            </a:r>
            <a:r>
              <a:rPr lang="en-US" sz="2400" b="0" i="0" u="none" strike="noStrike" cap="none" dirty="0">
                <a:solidFill>
                  <a:srgbClr val="595959"/>
                </a:solidFill>
                <a:ea typeface="Source Sans Pro"/>
                <a:cs typeface="Source Sans Pro"/>
                <a:sym typeface="Source Sans Pro"/>
              </a:rPr>
              <a:t> Displays the results and significance of your study.</a:t>
            </a:r>
          </a:p>
          <a:p>
            <a:pPr marL="349250" marR="0" lvl="0" indent="-334010" algn="l" rtl="0">
              <a:spcBef>
                <a:spcPts val="2000"/>
              </a:spcBef>
              <a:spcAft>
                <a:spcPts val="0"/>
              </a:spcAft>
              <a:buClr>
                <a:srgbClr val="6DB7D7"/>
              </a:buClr>
              <a:buSzPct val="100000"/>
              <a:buFont typeface="Noto Sans Symbols"/>
              <a:buChar char="●"/>
            </a:pPr>
            <a:r>
              <a:rPr lang="en-US" sz="2400" b="1" i="0" u="none" strike="noStrike" cap="none" dirty="0">
                <a:solidFill>
                  <a:srgbClr val="595959"/>
                </a:solidFill>
                <a:ea typeface="Source Sans Pro"/>
                <a:cs typeface="Source Sans Pro"/>
                <a:sym typeface="Source Sans Pro"/>
              </a:rPr>
              <a:t>Appeal:</a:t>
            </a:r>
            <a:r>
              <a:rPr lang="en-US" sz="2400" b="0" i="0" u="none" strike="noStrike" cap="none" dirty="0">
                <a:solidFill>
                  <a:srgbClr val="595959"/>
                </a:solidFill>
                <a:ea typeface="Source Sans Pro"/>
                <a:cs typeface="Source Sans Pro"/>
                <a:sym typeface="Source Sans Pro"/>
              </a:rPr>
              <a:t> Generates interest in your </a:t>
            </a:r>
            <a:r>
              <a:rPr lang="en-US" sz="2400" b="0" i="0" u="none" strike="noStrike" cap="none" dirty="0" smtClean="0">
                <a:solidFill>
                  <a:srgbClr val="595959"/>
                </a:solidFill>
                <a:ea typeface="Source Sans Pro"/>
                <a:cs typeface="Source Sans Pro"/>
                <a:sym typeface="Source Sans Pro"/>
              </a:rPr>
              <a:t>work.</a:t>
            </a:r>
            <a:endParaRPr lang="en-US" sz="2400" b="0" i="0" u="none" strike="noStrike" cap="none" dirty="0">
              <a:solidFill>
                <a:srgbClr val="595959"/>
              </a:solidFill>
              <a:ea typeface="Source Sans Pro"/>
              <a:cs typeface="Source Sans Pro"/>
              <a:sym typeface="Source Sans Pro"/>
            </a:endParaRPr>
          </a:p>
          <a:p>
            <a:pPr marL="349250" marR="0" lvl="0" indent="-334010" algn="l" rtl="0">
              <a:spcBef>
                <a:spcPts val="2000"/>
              </a:spcBef>
              <a:buClr>
                <a:srgbClr val="6DB7D7"/>
              </a:buClr>
              <a:buSzPct val="100000"/>
              <a:buFont typeface="Noto Sans Symbols"/>
              <a:buChar char="●"/>
            </a:pPr>
            <a:r>
              <a:rPr lang="en-US" sz="2400" b="1" i="0" u="none" strike="noStrike" cap="none" dirty="0">
                <a:solidFill>
                  <a:srgbClr val="595959"/>
                </a:solidFill>
                <a:ea typeface="Source Sans Pro"/>
                <a:cs typeface="Source Sans Pro"/>
                <a:sym typeface="Source Sans Pro"/>
              </a:rPr>
              <a:t>Accessibility:</a:t>
            </a:r>
            <a:r>
              <a:rPr lang="en-US" sz="2400" b="0" i="0" u="none" strike="noStrike" cap="none" dirty="0">
                <a:solidFill>
                  <a:srgbClr val="595959"/>
                </a:solidFill>
                <a:ea typeface="Source Sans Pro"/>
                <a:cs typeface="Source Sans Pro"/>
                <a:sym typeface="Source Sans Pro"/>
              </a:rPr>
              <a:t> Provides convenient access to your ideas and work in concise </a:t>
            </a:r>
            <a:r>
              <a:rPr lang="en-US" sz="2400" b="0" i="0" u="none" strike="noStrike" cap="none" dirty="0" smtClean="0">
                <a:solidFill>
                  <a:srgbClr val="595959"/>
                </a:solidFill>
                <a:ea typeface="Source Sans Pro"/>
                <a:cs typeface="Source Sans Pro"/>
                <a:sym typeface="Source Sans Pro"/>
              </a:rPr>
              <a:t>language.</a:t>
            </a:r>
            <a:endParaRPr lang="en-US" sz="2400" b="0" i="0" u="none" strike="noStrike" cap="none" dirty="0">
              <a:solidFill>
                <a:srgbClr val="595959"/>
              </a:solidFill>
              <a:ea typeface="Source Sans Pro"/>
              <a:cs typeface="Source Sans Pro"/>
              <a:sym typeface="Source Sans Pro"/>
            </a:endParaRPr>
          </a:p>
        </p:txBody>
      </p:sp>
      <p:sp>
        <p:nvSpPr>
          <p:cNvPr id="168" name="Shape 168"/>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9</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63</TotalTime>
  <Words>1626</Words>
  <Application>Microsoft Office PowerPoint</Application>
  <PresentationFormat>On-screen Show (4:3)</PresentationFormat>
  <Paragraphs>192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Retrospect</vt:lpstr>
      <vt:lpstr>Writing Abstracts for Research Projects </vt:lpstr>
      <vt:lpstr>Getting Started Thinking about Abstracts</vt:lpstr>
      <vt:lpstr>What is an Abstract?</vt:lpstr>
      <vt:lpstr>Where do you see abstracts?</vt:lpstr>
      <vt:lpstr>In Search Engine Results</vt:lpstr>
      <vt:lpstr>At the Beginning of a Primary Literature Article</vt:lpstr>
      <vt:lpstr>At the Beginning of a Grant Application </vt:lpstr>
      <vt:lpstr>How are Abstracts Used?</vt:lpstr>
      <vt:lpstr>How are Abstracts Used?</vt:lpstr>
      <vt:lpstr>Benefits of Writing a Research Abstract</vt:lpstr>
      <vt:lpstr>PowerPoint Presentation</vt:lpstr>
      <vt:lpstr>What is the Structure of an Abstract? </vt:lpstr>
      <vt:lpstr>Sample Abstract 1</vt:lpstr>
      <vt:lpstr>Sample Abstract 1</vt:lpstr>
      <vt:lpstr>What Makes an Abstract Successful?</vt:lpstr>
      <vt:lpstr>Sample Abstract 2</vt:lpstr>
      <vt:lpstr>Sample Abstract 2</vt:lpstr>
      <vt:lpstr>Sample Abstract 3</vt:lpstr>
      <vt:lpstr>A Successful Abstract…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Abstracts for Research Projects</dc:title>
  <dc:creator>Faculty</dc:creator>
  <cp:lastModifiedBy>Anna Soo-Hoo</cp:lastModifiedBy>
  <cp:revision>139</cp:revision>
  <dcterms:modified xsi:type="dcterms:W3CDTF">2018-03-19T00:14:14Z</dcterms:modified>
</cp:coreProperties>
</file>