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  <p:sldMasterId id="2147483757" r:id="rId3"/>
  </p:sldMasterIdLst>
  <p:notesMasterIdLst>
    <p:notesMasterId r:id="rId16"/>
  </p:notesMasterIdLst>
  <p:sldIdLst>
    <p:sldId id="256" r:id="rId4"/>
    <p:sldId id="257" r:id="rId5"/>
    <p:sldId id="259" r:id="rId6"/>
    <p:sldId id="268" r:id="rId7"/>
    <p:sldId id="280" r:id="rId8"/>
    <p:sldId id="270" r:id="rId9"/>
    <p:sldId id="281" r:id="rId10"/>
    <p:sldId id="282" r:id="rId11"/>
    <p:sldId id="283" r:id="rId12"/>
    <p:sldId id="279" r:id="rId13"/>
    <p:sldId id="276" r:id="rId14"/>
    <p:sldId id="278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Gold" initials="SG" lastIdx="1" clrIdx="0"/>
  <p:cmAuthor id="1" name="Lisa Jah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6DF"/>
          </a:solidFill>
        </a:fill>
      </a:tcStyle>
    </a:wholeTbl>
    <a:band2H>
      <a:tcTxStyle/>
      <a:tcStyle>
        <a:tcBdr/>
        <a:fill>
          <a:solidFill>
            <a:srgbClr val="E7EC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5CB"/>
          </a:solidFill>
        </a:fill>
      </a:tcStyle>
    </a:wholeTbl>
    <a:band2H>
      <a:tcTxStyle/>
      <a:tcStyle>
        <a:tcBdr/>
        <a:fill>
          <a:solidFill>
            <a:srgbClr val="FA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97"/>
  </p:normalViewPr>
  <p:slideViewPr>
    <p:cSldViewPr snapToGrid="0">
      <p:cViewPr>
        <p:scale>
          <a:sx n="110" d="100"/>
          <a:sy n="110" d="100"/>
        </p:scale>
        <p:origin x="-28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BB7D1EF-1259-46AB-B9E3-BE97F20318E1}"/>
    <pc:docChg chg="modSld sldOrd">
      <pc:chgData name="" userId="" providerId="" clId="Web-{1BB7D1EF-1259-46AB-B9E3-BE97F20318E1}" dt="2018-03-22T15:24:20.988" v="148"/>
      <pc:docMkLst>
        <pc:docMk/>
      </pc:docMkLst>
      <pc:sldChg chg="modSp">
        <pc:chgData name="" userId="" providerId="" clId="Web-{1BB7D1EF-1259-46AB-B9E3-BE97F20318E1}" dt="2018-03-22T15:21:29.830" v="73"/>
        <pc:sldMkLst>
          <pc:docMk/>
          <pc:sldMk cId="0" sldId="256"/>
        </pc:sldMkLst>
        <pc:spChg chg="mod">
          <ac:chgData name="" userId="" providerId="" clId="Web-{1BB7D1EF-1259-46AB-B9E3-BE97F20318E1}" dt="2018-03-22T15:21:29.830" v="73"/>
          <ac:spMkLst>
            <pc:docMk/>
            <pc:sldMk cId="0" sldId="256"/>
            <ac:spMk id="126" creationId="{00000000-0000-0000-0000-000000000000}"/>
          </ac:spMkLst>
        </pc:spChg>
        <pc:spChg chg="mod">
          <ac:chgData name="" userId="" providerId="" clId="Web-{1BB7D1EF-1259-46AB-B9E3-BE97F20318E1}" dt="2018-03-22T15:17:54.624" v="0"/>
          <ac:spMkLst>
            <pc:docMk/>
            <pc:sldMk cId="0" sldId="256"/>
            <ac:spMk id="127" creationId="{00000000-0000-0000-0000-000000000000}"/>
          </ac:spMkLst>
        </pc:spChg>
      </pc:sldChg>
      <pc:sldChg chg="modSp">
        <pc:chgData name="" userId="" providerId="" clId="Web-{1BB7D1EF-1259-46AB-B9E3-BE97F20318E1}" dt="2018-03-22T15:21:54.830" v="78"/>
        <pc:sldMkLst>
          <pc:docMk/>
          <pc:sldMk cId="0" sldId="257"/>
        </pc:sldMkLst>
        <pc:spChg chg="mod">
          <ac:chgData name="" userId="" providerId="" clId="Web-{1BB7D1EF-1259-46AB-B9E3-BE97F20318E1}" dt="2018-03-22T15:21:54.830" v="78"/>
          <ac:spMkLst>
            <pc:docMk/>
            <pc:sldMk cId="0" sldId="257"/>
            <ac:spMk id="131" creationId="{00000000-0000-0000-0000-000000000000}"/>
          </ac:spMkLst>
        </pc:spChg>
        <pc:spChg chg="mod">
          <ac:chgData name="" userId="" providerId="" clId="Web-{1BB7D1EF-1259-46AB-B9E3-BE97F20318E1}" dt="2018-03-22T15:18:20.749" v="8"/>
          <ac:spMkLst>
            <pc:docMk/>
            <pc:sldMk cId="0" sldId="257"/>
            <ac:spMk id="132" creationId="{00000000-0000-0000-0000-000000000000}"/>
          </ac:spMkLst>
        </pc:spChg>
      </pc:sldChg>
      <pc:sldChg chg="modSp">
        <pc:chgData name="" userId="" providerId="" clId="Web-{1BB7D1EF-1259-46AB-B9E3-BE97F20318E1}" dt="2018-03-22T15:22:12.096" v="84"/>
        <pc:sldMkLst>
          <pc:docMk/>
          <pc:sldMk cId="0" sldId="259"/>
        </pc:sldMkLst>
        <pc:spChg chg="mod">
          <ac:chgData name="" userId="" providerId="" clId="Web-{1BB7D1EF-1259-46AB-B9E3-BE97F20318E1}" dt="2018-03-22T15:22:12.096" v="84"/>
          <ac:spMkLst>
            <pc:docMk/>
            <pc:sldMk cId="0" sldId="259"/>
            <ac:spMk id="141" creationId="{00000000-0000-0000-0000-000000000000}"/>
          </ac:spMkLst>
        </pc:spChg>
      </pc:sldChg>
      <pc:sldChg chg="modSp">
        <pc:chgData name="" userId="" providerId="" clId="Web-{1BB7D1EF-1259-46AB-B9E3-BE97F20318E1}" dt="2018-03-22T15:22:21.971" v="90"/>
        <pc:sldMkLst>
          <pc:docMk/>
          <pc:sldMk cId="0" sldId="268"/>
        </pc:sldMkLst>
        <pc:spChg chg="mod">
          <ac:chgData name="" userId="" providerId="" clId="Web-{1BB7D1EF-1259-46AB-B9E3-BE97F20318E1}" dt="2018-03-22T15:22:21.971" v="90"/>
          <ac:spMkLst>
            <pc:docMk/>
            <pc:sldMk cId="0" sldId="268"/>
            <ac:spMk id="181" creationId="{00000000-0000-0000-0000-000000000000}"/>
          </ac:spMkLst>
        </pc:spChg>
      </pc:sldChg>
      <pc:sldChg chg="addSp delSp modSp">
        <pc:chgData name="" userId="" providerId="" clId="Web-{1BB7D1EF-1259-46AB-B9E3-BE97F20318E1}" dt="2018-03-22T15:23:51.566" v="130"/>
        <pc:sldMkLst>
          <pc:docMk/>
          <pc:sldMk cId="0" sldId="270"/>
        </pc:sldMkLst>
        <pc:spChg chg="add mod">
          <ac:chgData name="" userId="" providerId="" clId="Web-{1BB7D1EF-1259-46AB-B9E3-BE97F20318E1}" dt="2018-03-22T15:23:51.566" v="130"/>
          <ac:spMkLst>
            <pc:docMk/>
            <pc:sldMk cId="0" sldId="270"/>
            <ac:spMk id="3" creationId="{3178B9BC-1BB8-466C-8CBE-3914121353A8}"/>
          </ac:spMkLst>
        </pc:spChg>
        <pc:spChg chg="del mod">
          <ac:chgData name="" userId="" providerId="" clId="Web-{1BB7D1EF-1259-46AB-B9E3-BE97F20318E1}" dt="2018-03-22T15:23:41.112" v="123"/>
          <ac:spMkLst>
            <pc:docMk/>
            <pc:sldMk cId="0" sldId="270"/>
            <ac:spMk id="189" creationId="{00000000-0000-0000-0000-000000000000}"/>
          </ac:spMkLst>
        </pc:spChg>
      </pc:sldChg>
      <pc:sldChg chg="modSp">
        <pc:chgData name="" userId="" providerId="" clId="Web-{1BB7D1EF-1259-46AB-B9E3-BE97F20318E1}" dt="2018-03-22T15:20:10.297" v="26"/>
        <pc:sldMkLst>
          <pc:docMk/>
          <pc:sldMk cId="0" sldId="276"/>
        </pc:sldMkLst>
        <pc:spChg chg="mod">
          <ac:chgData name="" userId="" providerId="" clId="Web-{1BB7D1EF-1259-46AB-B9E3-BE97F20318E1}" dt="2018-03-22T15:20:10.297" v="26"/>
          <ac:spMkLst>
            <pc:docMk/>
            <pc:sldMk cId="0" sldId="276"/>
            <ac:spMk id="217" creationId="{00000000-0000-0000-0000-000000000000}"/>
          </ac:spMkLst>
        </pc:spChg>
      </pc:sldChg>
      <pc:sldChg chg="modSp">
        <pc:chgData name="" userId="" providerId="" clId="Web-{1BB7D1EF-1259-46AB-B9E3-BE97F20318E1}" dt="2018-03-22T15:20:41.516" v="51"/>
        <pc:sldMkLst>
          <pc:docMk/>
          <pc:sldMk cId="0" sldId="278"/>
        </pc:sldMkLst>
        <pc:spChg chg="mod">
          <ac:chgData name="" userId="" providerId="" clId="Web-{1BB7D1EF-1259-46AB-B9E3-BE97F20318E1}" dt="2018-03-22T15:20:41.516" v="51"/>
          <ac:spMkLst>
            <pc:docMk/>
            <pc:sldMk cId="0" sldId="278"/>
            <ac:spMk id="226" creationId="{00000000-0000-0000-0000-000000000000}"/>
          </ac:spMkLst>
        </pc:spChg>
      </pc:sldChg>
      <pc:sldChg chg="ord">
        <pc:chgData name="" userId="" providerId="" clId="Web-{1BB7D1EF-1259-46AB-B9E3-BE97F20318E1}" dt="2018-03-22T15:19:43.578" v="12"/>
        <pc:sldMkLst>
          <pc:docMk/>
          <pc:sldMk cId="4070988770" sldId="279"/>
        </pc:sldMkLst>
      </pc:sldChg>
      <pc:sldChg chg="modSp">
        <pc:chgData name="" userId="" providerId="" clId="Web-{1BB7D1EF-1259-46AB-B9E3-BE97F20318E1}" dt="2018-03-22T15:24:20.988" v="147"/>
        <pc:sldMkLst>
          <pc:docMk/>
          <pc:sldMk cId="1282837037" sldId="281"/>
        </pc:sldMkLst>
        <pc:spChg chg="mod">
          <ac:chgData name="" userId="" providerId="" clId="Web-{1BB7D1EF-1259-46AB-B9E3-BE97F20318E1}" dt="2018-03-22T15:24:20.988" v="147"/>
          <ac:spMkLst>
            <pc:docMk/>
            <pc:sldMk cId="1282837037" sldId="281"/>
            <ac:spMk id="2" creationId="{00000000-0000-0000-0000-000000000000}"/>
          </ac:spMkLst>
        </pc:spChg>
      </pc:sldChg>
      <pc:sldChg chg="modSp">
        <pc:chgData name="" userId="" providerId="" clId="Web-{1BB7D1EF-1259-46AB-B9E3-BE97F20318E1}" dt="2018-03-22T15:19:35.703" v="11"/>
        <pc:sldMkLst>
          <pc:docMk/>
          <pc:sldMk cId="1598332089" sldId="282"/>
        </pc:sldMkLst>
        <pc:picChg chg="mod">
          <ac:chgData name="" userId="" providerId="" clId="Web-{1BB7D1EF-1259-46AB-B9E3-BE97F20318E1}" dt="2018-03-22T15:19:35.703" v="11"/>
          <ac:picMkLst>
            <pc:docMk/>
            <pc:sldMk cId="1598332089" sldId="282"/>
            <ac:picMk id="4" creationId="{00000000-0000-0000-0000-000000000000}"/>
          </ac:picMkLst>
        </pc:picChg>
      </pc:sldChg>
      <pc:sldChg chg="ord">
        <pc:chgData name="" userId="" providerId="" clId="Web-{1BB7D1EF-1259-46AB-B9E3-BE97F20318E1}" dt="2018-03-22T15:19:43.578" v="13"/>
        <pc:sldMkLst>
          <pc:docMk/>
          <pc:sldMk cId="1124747533" sldId="283"/>
        </pc:sldMkLst>
      </pc:sldChg>
    </pc:docChg>
  </pc:docChgLst>
  <pc:docChgLst>
    <pc:chgData clId="Web-{F4564CB7-5ED5-4AA1-92D3-45078A2519A0}"/>
    <pc:docChg chg="modSld">
      <pc:chgData name="" userId="" providerId="" clId="Web-{F4564CB7-5ED5-4AA1-92D3-45078A2519A0}" dt="2018-03-22T15:31:19.550" v="3"/>
      <pc:docMkLst>
        <pc:docMk/>
      </pc:docMkLst>
      <pc:sldChg chg="modSp">
        <pc:chgData name="" userId="" providerId="" clId="Web-{F4564CB7-5ED5-4AA1-92D3-45078A2519A0}" dt="2018-03-22T15:31:19.550" v="2"/>
        <pc:sldMkLst>
          <pc:docMk/>
          <pc:sldMk cId="0" sldId="259"/>
        </pc:sldMkLst>
        <pc:spChg chg="mod">
          <ac:chgData name="" userId="" providerId="" clId="Web-{F4564CB7-5ED5-4AA1-92D3-45078A2519A0}" dt="2018-03-22T15:31:19.550" v="2"/>
          <ac:spMkLst>
            <pc:docMk/>
            <pc:sldMk cId="0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05836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Who is their audience again?</a:t>
            </a:r>
          </a:p>
        </p:txBody>
      </p:sp>
    </p:spTree>
    <p:extLst>
      <p:ext uri="{BB962C8B-B14F-4D97-AF65-F5344CB8AC3E}">
        <p14:creationId xmlns:p14="http://schemas.microsoft.com/office/powerpoint/2010/main" val="411627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9474D98-3273-47CE-B312-A00AAFA2779F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C4B616D3-B7D6-4202-89D6-E15CCB5E9457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748-9017-4399-B9C2-0B852CD30804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C17-B913-487B-A315-1D3F83306CF1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1D86D9-73A8-48AF-B1EB-3F0171B30FD8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6D186C-BFF4-496B-9C30-E1048847E7A1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C0B-5B24-4E35-8AA4-4E5C8AFB46DA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8B1-679E-4F65-A61F-608DE1444442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A1EA-004F-4EE2-A6F4-8DAFA37453BE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A985898C-0C43-4D4C-8A2C-8DB510B52F6F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E3A-DC31-457F-B611-5DEE4F549E7E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0BB93CDF-71BD-4C16-B80F-FF20B2B03726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AF8DD645-B9B4-46EE-B031-35C24A448A04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E62588-EC5C-453B-A942-AA1C7EFEEF33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D5D575-BDA5-4AAF-81DC-5D38C213A391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0BBF110E-D48F-4A61-BE6D-11D38A61FE05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E7405C99-C7EA-49C8-851F-D840D48FAB22}" type="datetime1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E61780-2E25-4081-A2D9-4C0805256F67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4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tce.nesinc.com/Content/STUDYGUIDE/NY_SG_SRI_201.htm" TargetMode="Externa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ab.citytech.cuny.edu/writingacrossthecurriculum" TargetMode="External"/><Relationship Id="rId2" Type="http://schemas.openxmlformats.org/officeDocument/2006/relationships/hyperlink" Target="mailto:hashton@gradcenter.cuny.edu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916400" y="1152518"/>
            <a:ext cx="6498159" cy="1724868"/>
          </a:xfrm>
          <a:prstGeom prst="rect">
            <a:avLst/>
          </a:prstGeom>
        </p:spPr>
        <p:txBody>
          <a:bodyPr lIns="45699" tIns="45699" rIns="45699" bIns="45699">
            <a:normAutofit fontScale="90000"/>
          </a:bodyPr>
          <a:lstStyle/>
          <a:p>
            <a:pPr>
              <a:defRPr sz="4800" b="1"/>
            </a:pPr>
            <a:r>
              <a:rPr lang="en-US" dirty="0"/>
              <a:t>Writing to Succeed on the EDUCATING ALL STUDENTS (</a:t>
            </a:r>
            <a:r>
              <a:rPr lang="en-US" dirty="0" err="1"/>
              <a:t>eas</a:t>
            </a:r>
            <a:r>
              <a:rPr lang="en-US" dirty="0"/>
              <a:t>) </a:t>
            </a:r>
            <a:r>
              <a:rPr lang="en-US" dirty="0" err="1"/>
              <a:t>eXAM</a:t>
            </a:r>
            <a:r>
              <a:rPr lang="en-US" dirty="0"/>
              <a:t> </a:t>
            </a:r>
            <a:r>
              <a:rPr b="0" dirty="0"/>
              <a:t> 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ubTitle" idx="1"/>
          </p:nvPr>
        </p:nvSpPr>
        <p:spPr>
          <a:xfrm>
            <a:off x="871535" y="2856083"/>
            <a:ext cx="7600951" cy="1458727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>
              <a:spcBef>
                <a:spcPts val="0"/>
              </a:spcBef>
              <a:defRPr b="1">
                <a:solidFill>
                  <a:srgbClr val="09213B"/>
                </a:solidFill>
              </a:defRPr>
            </a:pPr>
            <a:r>
              <a:rPr sz="1400" dirty="0">
                <a:solidFill>
                  <a:schemeClr val="tx2"/>
                </a:solidFill>
              </a:rPr>
              <a:t>Organized by the Writing Across the Curriculum, </a:t>
            </a:r>
          </a:p>
          <a:p>
            <a:pPr>
              <a:defRPr b="1">
                <a:solidFill>
                  <a:srgbClr val="09213B"/>
                </a:solidFill>
              </a:defRPr>
            </a:pPr>
            <a:r>
              <a:rPr sz="1400" dirty="0">
                <a:solidFill>
                  <a:schemeClr val="tx2"/>
                </a:solidFill>
              </a:rPr>
              <a:t>Emerging Scholars, and Honors Scholars Programs</a:t>
            </a:r>
          </a:p>
          <a:p>
            <a:pPr>
              <a:defRPr b="1">
                <a:solidFill>
                  <a:srgbClr val="09213B"/>
                </a:solidFill>
              </a:defRPr>
            </a:pPr>
            <a:endParaRPr sz="1400" dirty="0">
              <a:solidFill>
                <a:schemeClr val="tx2"/>
              </a:solidFill>
            </a:endParaRPr>
          </a:p>
          <a:p>
            <a:pPr>
              <a:defRPr b="1">
                <a:solidFill>
                  <a:srgbClr val="09213B"/>
                </a:solidFill>
              </a:defRPr>
            </a:pPr>
            <a:r>
              <a:rPr sz="1400" dirty="0">
                <a:solidFill>
                  <a:schemeClr val="tx2"/>
                </a:solidFill>
              </a:rPr>
              <a:t>Presented by </a:t>
            </a:r>
            <a:r>
              <a:rPr lang="en-US" sz="1400" dirty="0" err="1">
                <a:solidFill>
                  <a:schemeClr val="tx2"/>
                </a:solidFill>
              </a:rPr>
              <a:t>AMAnDA</a:t>
            </a:r>
            <a:r>
              <a:rPr lang="en-US" sz="1400" dirty="0">
                <a:solidFill>
                  <a:schemeClr val="tx2"/>
                </a:solidFill>
              </a:rPr>
              <a:t> HUMINSKI</a:t>
            </a:r>
            <a:endParaRPr sz="1400" dirty="0">
              <a:solidFill>
                <a:schemeClr val="tx2"/>
              </a:solidFill>
            </a:endParaRP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Shape 226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0" indent="167005">
              <a:buSzTx/>
              <a:buNone/>
            </a:pPr>
            <a:r>
              <a:rPr lang="en-US" dirty="0"/>
              <a:t>Additional practice problems:</a:t>
            </a:r>
          </a:p>
          <a:p>
            <a:pPr marL="571500" indent="-342900">
              <a:buSzTx/>
            </a:pPr>
            <a:r>
              <a:rPr lang="en-US" dirty="0">
                <a:hlinkClick r:id="rId2"/>
              </a:rPr>
              <a:t>http://www.nystce.nesinc.com/Content/STUDYGUIDE/NY_SG_SRI_201.htm</a:t>
            </a:r>
            <a:endParaRPr lang="en-US" dirty="0"/>
          </a:p>
          <a:p>
            <a:pPr marL="571500" indent="-342900">
              <a:buSzTx/>
            </a:pPr>
            <a:r>
              <a:rPr lang="en-US" dirty="0"/>
              <a:t>Google: “NY State EAS Practice Exam”</a:t>
            </a:r>
          </a:p>
          <a:p>
            <a:pPr marL="0" indent="167005">
              <a:buSzTx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098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KEY TAKEAWAYS: Effective</a:t>
            </a:r>
            <a:r>
              <a:rPr dirty="0"/>
              <a:t> Writing Strategies</a:t>
            </a:r>
          </a:p>
        </p:txBody>
      </p:sp>
      <p:sp>
        <p:nvSpPr>
          <p:cNvPr id="218" name="Shape 21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 Organize your thoughts before you write</a:t>
            </a:r>
          </a:p>
          <a:p>
            <a:pPr>
              <a:defRPr sz="2000"/>
            </a:pPr>
            <a:r>
              <a:t> Use the elements of the prompt to shape your outline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Get to your point quickly (no need for fluffy intro... make every word count)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Allow yourself time to review what you've written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Read your response out loud (in your head)</a:t>
            </a:r>
            <a:endParaRPr>
              <a:solidFill>
                <a:srgbClr val="000000"/>
              </a:solidFill>
            </a:endParaRPr>
          </a:p>
          <a:p>
            <a:pPr>
              <a:defRPr sz="2000"/>
            </a:pPr>
            <a:r>
              <a:t> Clearly delineate the boundaries between your ideas and someone else's. It's definitely OK for you to have your own opinion here.</a:t>
            </a: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Thank You!</a:t>
            </a:r>
          </a:p>
        </p:txBody>
      </p:sp>
      <p:sp>
        <p:nvSpPr>
          <p:cNvPr id="226" name="Shape 226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0" indent="167005">
              <a:buSzTx/>
              <a:buNone/>
            </a:pPr>
            <a:r>
              <a:rPr dirty="0"/>
              <a:t>If you have any further questions, feel free to contact us</a:t>
            </a:r>
            <a:endParaRPr lang="en-US" dirty="0"/>
          </a:p>
          <a:p>
            <a:pPr marL="0" indent="167005">
              <a:buSzTx/>
              <a:buNone/>
              <a:defRPr sz="2200"/>
            </a:pPr>
            <a:endParaRPr lang="en-US" dirty="0"/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/>
            </a:pPr>
            <a:r>
              <a:rPr lang="en-US" dirty="0"/>
              <a:t>Amanda Huminski (ahuminski@gradcenter.cuny.edu)</a:t>
            </a:r>
            <a:endParaRPr lang="en-US" u="sng" dirty="0">
              <a:solidFill>
                <a:srgbClr val="7030A0"/>
              </a:solidFill>
              <a:cs typeface="Calibri"/>
              <a:hlinkClick r:id="rId2"/>
            </a:endParaRP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endParaRPr dirty="0"/>
          </a:p>
          <a:p>
            <a:pPr marL="0" lvl="1" indent="153670">
              <a:spcBef>
                <a:spcPts val="600"/>
              </a:spcBef>
              <a:buSzTx/>
              <a:buNone/>
              <a:defRPr sz="2200"/>
            </a:pPr>
            <a:r>
              <a:rPr dirty="0"/>
              <a:t>Our Website: </a:t>
            </a:r>
            <a:r>
              <a:rPr dirty="0">
                <a:hlinkClick r:id="rId3"/>
              </a:rPr>
              <a:t>openlab.citytech.cuny.edu/writingacrossthecurriculum</a:t>
            </a:r>
            <a:r>
              <a:rPr dirty="0"/>
              <a:t>/</a:t>
            </a:r>
          </a:p>
        </p:txBody>
      </p:sp>
      <p:sp>
        <p:nvSpPr>
          <p:cNvPr id="227" name="Shape 227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is the EAS</a:t>
            </a:r>
          </a:p>
        </p:txBody>
      </p:sp>
      <p:sp>
        <p:nvSpPr>
          <p:cNvPr id="132" name="Shape 13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238243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1610" indent="-13970">
              <a:buSzTx/>
              <a:buNone/>
            </a:pPr>
            <a:r>
              <a:rPr sz="2800" dirty="0"/>
              <a:t>The Educating All Students (EAS) Test measures professional and pedagogical knowledge and skills necessary to effectively teach all students in New York State public schools.</a:t>
            </a:r>
            <a:endParaRPr lang="en-US" sz="2800">
              <a:cs typeface="Calibri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en-US" dirty="0"/>
              <a:t>Exhibits</a:t>
            </a:r>
            <a:endParaRPr dirty="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" name="Shape 190"/>
          <p:cNvSpPr txBox="1">
            <a:spLocks/>
          </p:cNvSpPr>
          <p:nvPr/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3 "exhibits": a set of two short opinion pieces and a visual representation of data related to the same topic (think of an exhibit as a case study)</a:t>
            </a:r>
            <a:endParaRPr lang="en-US"/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6" dirty="0"/>
              <a:t>Each question asks you to refer to one or more exhibits to answer the question</a:t>
            </a: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6" dirty="0"/>
              <a:t>All sets of exhibits have selected-response questions, and 3 sets of exhibits have constructed-response questions.</a:t>
            </a: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6" dirty="0"/>
              <a:t>Please review the prompt to know which exhibits to use in each response.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Constructed Responses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" name="Shape 190"/>
          <p:cNvSpPr txBox="1">
            <a:spLocks/>
          </p:cNvSpPr>
          <p:nvPr/>
        </p:nvSpPr>
        <p:spPr>
          <a:xfrm>
            <a:off x="609600" y="2228850"/>
            <a:ext cx="7772400" cy="3714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28295" indent="-170713" defTabSz="859536">
              <a:spcBef>
                <a:spcPts val="1800"/>
              </a:spcBef>
              <a:defRPr sz="2256"/>
            </a:pPr>
            <a:r>
              <a:rPr lang="en-US" dirty="0"/>
              <a:t>3 Short Responses (150-200 words total)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lang="en-US" dirty="0"/>
              <a:t>Themes:</a:t>
            </a:r>
          </a:p>
          <a:p>
            <a:pPr marL="785495" lvl="1" indent="-170713" defTabSz="859536">
              <a:spcAft>
                <a:spcPts val="600"/>
              </a:spcAft>
              <a:defRPr sz="2256"/>
            </a:pPr>
            <a:r>
              <a:rPr lang="en-US" sz="1800" dirty="0"/>
              <a:t>Diverse Student Populations (10%)</a:t>
            </a:r>
          </a:p>
          <a:p>
            <a:pPr marL="785495" lvl="1" indent="-170713" defTabSz="859536">
              <a:spcAft>
                <a:spcPts val="600"/>
              </a:spcAft>
              <a:defRPr sz="2256"/>
            </a:pPr>
            <a:r>
              <a:rPr lang="en-US" sz="1800" dirty="0"/>
              <a:t>English Language Learners (10%)</a:t>
            </a:r>
          </a:p>
          <a:p>
            <a:pPr marL="785495" lvl="1" indent="-170713" defTabSz="859536">
              <a:spcAft>
                <a:spcPts val="600"/>
              </a:spcAft>
              <a:defRPr sz="2256"/>
            </a:pPr>
            <a:r>
              <a:rPr lang="en-US" sz="1800" dirty="0"/>
              <a:t>Students with Disabilities and other Special Learning Needs (10%)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lang="en-US" dirty="0"/>
              <a:t>Respond to bulleted questions based on case study material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lang="en-US" dirty="0"/>
              <a:t>Original answers 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Response Prompt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All three written assignments have the same instructions: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/>
              <a:t>Use the exhibits to complete the task that follows. After analyzing the information provided, write a response of approximately 150–200 words. The final version of your response should conform to the conventions of edited American English.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Notice that specific task for each question uses the same language: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i="1" dirty="0"/>
              <a:t>Identify</a:t>
            </a:r>
            <a:r>
              <a:rPr lang="en-US" dirty="0"/>
              <a:t> (an issue, need, aspect)</a:t>
            </a:r>
            <a:br>
              <a:rPr lang="en-US" dirty="0"/>
            </a:br>
            <a:r>
              <a:rPr lang="en-US" b="1" i="1" dirty="0"/>
              <a:t>Describe</a:t>
            </a:r>
            <a:r>
              <a:rPr lang="en-US" dirty="0"/>
              <a:t> (a strategy or modification)</a:t>
            </a:r>
            <a:br>
              <a:rPr lang="en-US" dirty="0"/>
            </a:br>
            <a:r>
              <a:rPr lang="en-US" b="1" i="1" dirty="0"/>
              <a:t>Explain</a:t>
            </a:r>
            <a:r>
              <a:rPr lang="en-US" dirty="0"/>
              <a:t> (why that strategy or modification will work)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9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8295" indent="-170713" defTabSz="859536">
              <a:spcBef>
                <a:spcPts val="1800"/>
              </a:spcBef>
              <a:defRPr sz="2256"/>
            </a:pPr>
            <a:r>
              <a:rPr lang="en-US" dirty="0"/>
              <a:t>Read and analyze the information provided noting key words</a:t>
            </a:r>
            <a:r>
              <a:rPr dirty="0"/>
              <a:t> </a:t>
            </a:r>
            <a:endParaRPr lang="en-US" dirty="0"/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dirty="0"/>
              <a:t>Draw from your notes on the case study material 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dirty="0"/>
              <a:t> Be sure to respond to </a:t>
            </a:r>
            <a:r>
              <a:rPr b="1" dirty="0"/>
              <a:t>all </a:t>
            </a:r>
            <a:r>
              <a:rPr dirty="0"/>
              <a:t>components of the question (use the bullet points if you get stuck)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dirty="0"/>
              <a:t> Give evidence – refer to the facts as described in the case materials</a:t>
            </a:r>
          </a:p>
          <a:p>
            <a:pPr marL="328295" indent="-170713" defTabSz="859536">
              <a:spcBef>
                <a:spcPts val="1800"/>
              </a:spcBef>
              <a:defRPr sz="2256"/>
            </a:pPr>
            <a:r>
              <a:rPr dirty="0"/>
              <a:t> When defending your ideas, try to avoid specific citations</a:t>
            </a:r>
            <a:r>
              <a:rPr lang="en-US" dirty="0"/>
              <a:t> (quotes)</a:t>
            </a:r>
            <a:r>
              <a:rPr dirty="0"/>
              <a:t> and paraphrase instead. 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178B9BC-1BB8-466C-8CBE-39141213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CONSTRUCTED RESPONSE TACTICS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RESPONSE</a:t>
            </a:r>
            <a:r>
              <a:rPr lang="en-US" dirty="0">
                <a:cs typeface="Calibri Light"/>
              </a:rPr>
              <a:t> TACTICS, STEP BY STEP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1. Generate a checklist to see what the response needs to include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 2. Outline using topic sentences (answer each part of the question in a separate paragraph)</a:t>
            </a:r>
          </a:p>
          <a:p>
            <a:endParaRPr lang="en-US" dirty="0"/>
          </a:p>
          <a:p>
            <a:r>
              <a:rPr lang="en-US" dirty="0"/>
              <a:t>Step 3. Fill in with evidence and details</a:t>
            </a:r>
          </a:p>
          <a:p>
            <a:endParaRPr lang="en-US" dirty="0"/>
          </a:p>
          <a:p>
            <a:r>
              <a:rPr lang="en-US" dirty="0"/>
              <a:t>Step 4. Edit, refine, and check each sentence for relevance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3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83051"/>
            <a:ext cx="7903418" cy="199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3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Response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76" y="2141538"/>
            <a:ext cx="7586247" cy="364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47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WAC Theme1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WAC Theme1" id="{5BD6707A-4359-144E-A15C-3359824B03E6}" vid="{59C1ED0E-18FD-A14B-B385-651D9CC97B3B}"/>
    </a:ext>
  </a:extLst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4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WAC Theme1</Template>
  <TotalTime>57</TotalTime>
  <Words>381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WAC Theme1</vt:lpstr>
      <vt:lpstr>1_Median</vt:lpstr>
      <vt:lpstr>Celestial</vt:lpstr>
      <vt:lpstr>Writing to Succeed on the EDUCATING ALL STUDENTS (eas) eXAM  </vt:lpstr>
      <vt:lpstr>What is the EAS</vt:lpstr>
      <vt:lpstr>Exhibits</vt:lpstr>
      <vt:lpstr>Constructed Responses</vt:lpstr>
      <vt:lpstr>Constructed Response Prompt</vt:lpstr>
      <vt:lpstr>CONSTRUCTED RESPONSE TACTICS</vt:lpstr>
      <vt:lpstr>CONSTRUCTED RESPONSE TACTICS, STEP BY STEP</vt:lpstr>
      <vt:lpstr>Let’s Practice!</vt:lpstr>
      <vt:lpstr>Sample Response</vt:lpstr>
      <vt:lpstr>Any Questions?</vt:lpstr>
      <vt:lpstr>KEY TAKEAWAYS: Effective Writing Strategies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&amp; Writing to Succeed on the EAS</dc:title>
  <dc:creator>Anna Soo-Hoo</dc:creator>
  <cp:lastModifiedBy>Anna Soo-Hoo</cp:lastModifiedBy>
  <cp:revision>58</cp:revision>
  <dcterms:modified xsi:type="dcterms:W3CDTF">2018-03-29T04:52:31Z</dcterms:modified>
</cp:coreProperties>
</file>