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8" r:id="rId12"/>
    <p:sldId id="276" r:id="rId13"/>
    <p:sldId id="267"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Gold" initials="" lastIdx="5" clrIdx="0"/>
  <p:cmAuthor id="1" name="Lisa Jahn"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66" autoAdjust="0"/>
  </p:normalViewPr>
  <p:slideViewPr>
    <p:cSldViewPr snapToGrid="0" snapToObjects="1">
      <p:cViewPr>
        <p:scale>
          <a:sx n="85" d="100"/>
          <a:sy n="85" d="100"/>
        </p:scale>
        <p:origin x="-67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9-24T17:33:22.436" idx="1">
    <p:pos x="346" y="67"/>
    <p:text>We should consider cutting this slide for time.</p:text>
  </p:cm>
  <p:cm authorId="1" dt="2017-09-25T13:55:02.473" idx="1">
    <p:pos x="6000" y="0"/>
    <p:text>I fixed the bullet point fonts, some were Arial and others were Not Sans.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9-25T13:53:00.529" idx="4">
    <p:pos x="-258" y="1973"/>
    <p:text>I believe we changed this exercise a bit. I think we may have asked them to note what the abstract tells them. But I do not recall.</p:text>
  </p:cm>
  <p:cm authorId="0" dt="2017-09-25T16:09:22.204" idx="5">
    <p:pos x="-494" y="1374"/>
    <p:text>Let me know what you think of this revision, Lisa. I think it makes the exercise clearer, though I may have made it too easy.</p:text>
  </p:cm>
  <p:cm authorId="0" dt="2017-09-25T17:36:14.650" idx="4">
    <p:pos x="-736" y="1175"/>
    <p:text>I'm not sure what "types of information" means.</p:text>
  </p:cm>
  <p:cm authorId="1" dt="2017-09-25T17:36:14.650" idx="5">
    <p:pos x="-807" y="1835"/>
    <p:text>Actually I think this works well. It reminds me of a course offered at Hunter where students are taught how to read ethnographies for method and theory. We assume we know this but often we don't.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88073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5" name="Shape 95"/>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Students will be writing an abstract before doing the project – will be prescriptive/predictive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Goal is to propose research, return to help clarify </a:t>
            </a:r>
            <a:r>
              <a:rPr lang="en-US" sz="1200" b="0" i="0" u="none" strike="noStrike" cap="none" dirty="0" smtClean="0">
                <a:solidFill>
                  <a:schemeClr val="dk1"/>
                </a:solidFill>
                <a:latin typeface="Calibri"/>
                <a:ea typeface="Calibri"/>
                <a:cs typeface="Calibri"/>
                <a:sym typeface="Calibri"/>
              </a:rPr>
              <a:t>ideas</a:t>
            </a:r>
            <a:endParaRPr lang="en-US"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Raise the question of background – don’t include too much background information in the abstract</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Broader issue or problem and its significance.</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What you are investigating about it / what questions are posed</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How you are studying it</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Predictions – what you expect</a:t>
            </a:r>
          </a:p>
          <a:p>
            <a:pPr marL="228600" marR="0" lvl="0" indent="-228600" algn="l" rtl="0">
              <a:spcBef>
                <a:spcPts val="0"/>
              </a:spcBef>
              <a:buClr>
                <a:schemeClr val="dk1"/>
              </a:buClr>
              <a:buSzPct val="100000"/>
              <a:buFont typeface="Calibri"/>
              <a:buAutoNum type="arabicPeriod"/>
            </a:pPr>
            <a:r>
              <a:rPr lang="en-US" sz="1200" b="0" i="0" u="none" strike="noStrike" cap="none" dirty="0">
                <a:solidFill>
                  <a:schemeClr val="dk1"/>
                </a:solidFill>
                <a:latin typeface="Calibri"/>
                <a:ea typeface="Calibri"/>
                <a:cs typeface="Calibri"/>
                <a:sym typeface="Calibri"/>
              </a:rPr>
              <a:t>What insights you might gain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dirty="0"/>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Goal: What is this information doing, not what does it </a:t>
            </a:r>
            <a:r>
              <a:rPr lang="en-US" sz="1200" b="0" i="0" u="none" strike="noStrike" cap="none" dirty="0" smtClean="0">
                <a:solidFill>
                  <a:schemeClr val="dk1"/>
                </a:solidFill>
                <a:latin typeface="Calibri"/>
                <a:ea typeface="Calibri"/>
                <a:cs typeface="Calibri"/>
                <a:sym typeface="Calibri"/>
              </a:rPr>
              <a:t>mean</a:t>
            </a:r>
            <a:endParaRPr lang="en-US" sz="1200" b="0" i="0" u="none" strike="noStrike" cap="none" dirty="0">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Have this slide up while they’re working</a:t>
            </a:r>
          </a:p>
        </p:txBody>
      </p:sp>
      <p:sp>
        <p:nvSpPr>
          <p:cNvPr id="188" name="Shape 18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Highlight differences across disciplines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Finished abstract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Then, handout #2</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a:p>
        </p:txBody>
      </p:sp>
      <p:sp>
        <p:nvSpPr>
          <p:cNvPr id="241" name="Shape 24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[if time]</a:t>
            </a: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a:t>
            </a:r>
            <a:r>
              <a:rPr lang="en-US" sz="1200" b="0" i="0" u="none" strike="noStrike" cap="none">
                <a:solidFill>
                  <a:schemeClr val="dk1"/>
                </a:solidFill>
                <a:latin typeface="Calibri"/>
                <a:ea typeface="Calibri"/>
                <a:cs typeface="Calibri"/>
                <a:sym typeface="Calibri"/>
              </a:rPr>
              <a:t> if time]</a:t>
            </a: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Students </a:t>
            </a:r>
            <a:r>
              <a:rPr lang="en-US" sz="1200" b="0" i="0" u="none" strike="noStrike" cap="none" dirty="0">
                <a:solidFill>
                  <a:schemeClr val="dk1"/>
                </a:solidFill>
                <a:latin typeface="Calibri"/>
                <a:ea typeface="Calibri"/>
                <a:cs typeface="Calibri"/>
                <a:sym typeface="Calibri"/>
              </a:rPr>
              <a:t>spend time free-writing and then get responses</a:t>
            </a: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Who is their audience again?</a:t>
            </a: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7" name="Shape 12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Research: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Finding literature relevant to your project (on a scholarly database).</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Choosing talks/posters to attend at conferences.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Deciding to fund a project.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Communication:</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Giving a poster presentation or talk.</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Applying to conferences.</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Submitting articles to journals.</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Requesting grant money for research.</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Conveying your academic work to a future employer.</a:t>
            </a: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Your research project!</a:t>
            </a:r>
          </a:p>
          <a:p>
            <a:pPr lvl="0">
              <a:spcBef>
                <a:spcPts val="0"/>
              </a:spcBef>
              <a:buNone/>
            </a:pPr>
            <a:endParaRPr dirty="0"/>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1328166" y="1295400"/>
            <a:ext cx="6487667" cy="3152886"/>
          </a:xfrm>
          <a:prstGeom prst="rect">
            <a:avLst/>
          </a:prstGeom>
          <a:noFill/>
          <a:ln w="9525" cap="flat" cmpd="sng">
            <a:solidFill>
              <a:schemeClr val="lt1"/>
            </a:solidFill>
            <a:prstDash val="solid"/>
            <a:round/>
            <a:headEnd type="none" w="med" len="med"/>
            <a:tailEnd type="none" w="med" len="med"/>
          </a:ln>
          <a:effectLst>
            <a:outerShdw blurRad="63500" sx="100500" sy="100500" algn="ctr" rotWithShape="0">
              <a:srgbClr val="000000">
                <a:alpha val="49803"/>
              </a:srgbClr>
            </a:outerShdw>
          </a:effectLst>
        </p:spPr>
        <p:txBody>
          <a:bodyPr wrap="square" lIns="91425" tIns="45700" rIns="91425" bIns="45700" anchor="t" anchorCtr="0">
            <a:noAutofit/>
          </a:bodyPr>
          <a:lstStyle/>
          <a:p>
            <a:pPr marL="0" marR="0" lvl="0" indent="0" algn="l" rtl="0">
              <a:spcBef>
                <a:spcPts val="0"/>
              </a:spcBef>
              <a:buClr>
                <a:srgbClr val="6DB7D7"/>
              </a:buClr>
              <a:buFont typeface="Noto Sans Symbols"/>
              <a:buNone/>
            </a:pPr>
            <a:endParaRPr sz="3200" b="0" i="0" u="none" strike="noStrike" cap="none">
              <a:solidFill>
                <a:srgbClr val="595959"/>
              </a:solidFill>
              <a:latin typeface="Source Sans Pro"/>
              <a:ea typeface="Source Sans Pro"/>
              <a:cs typeface="Source Sans Pro"/>
              <a:sym typeface="Source Sans Pro"/>
            </a:endParaRPr>
          </a:p>
        </p:txBody>
      </p:sp>
      <p:sp>
        <p:nvSpPr>
          <p:cNvPr id="17" name="Shape 17"/>
          <p:cNvSpPr txBox="1">
            <a:spLocks noGrp="1"/>
          </p:cNvSpPr>
          <p:nvPr>
            <p:ph type="ctrTitle"/>
          </p:nvPr>
        </p:nvSpPr>
        <p:spPr>
          <a:xfrm>
            <a:off x="1322920" y="1523999"/>
            <a:ext cx="6498157" cy="1724866"/>
          </a:xfrm>
          <a:prstGeom prst="rect">
            <a:avLst/>
          </a:prstGeom>
          <a:noFill/>
          <a:ln>
            <a:noFill/>
          </a:ln>
        </p:spPr>
        <p:txBody>
          <a:bodyPr wrap="square" lIns="91425" tIns="91425" rIns="91425" bIns="91425" anchor="b" anchorCtr="0"/>
          <a:lstStyle>
            <a:lvl1pPr marL="0" marR="0" lvl="0" indent="0" algn="ctr" rtl="0">
              <a:spcBef>
                <a:spcPts val="0"/>
              </a:spcBef>
              <a:buClr>
                <a:srgbClr val="6DB7D7"/>
              </a:buClr>
              <a:buFont typeface="Noto Sans Symbols"/>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1322920" y="3299012"/>
            <a:ext cx="6498159" cy="916640"/>
          </a:xfrm>
          <a:prstGeom prst="rect">
            <a:avLst/>
          </a:prstGeom>
          <a:noFill/>
          <a:ln>
            <a:noFill/>
          </a:ln>
        </p:spPr>
        <p:txBody>
          <a:bodyPr wrap="square" lIns="91425" tIns="91425" rIns="91425" bIns="91425" anchor="t" anchorCtr="0"/>
          <a:lstStyle>
            <a:lvl1pPr marL="0" marR="0" lvl="0" indent="0" algn="ctr" rtl="0">
              <a:spcBef>
                <a:spcPts val="300"/>
              </a:spcBef>
              <a:buClr>
                <a:srgbClr val="6DB7D7"/>
              </a:buClr>
              <a:buFont typeface="Noto Sans Symbols"/>
              <a:buNone/>
              <a:defRPr sz="1800" b="0" i="0" u="none" strike="noStrike" cap="none">
                <a:solidFill>
                  <a:srgbClr val="888888"/>
                </a:solidFill>
                <a:latin typeface="Source Sans Pro"/>
                <a:ea typeface="Source Sans Pro"/>
                <a:cs typeface="Source Sans Pro"/>
                <a:sym typeface="Source Sans Pro"/>
              </a:defRPr>
            </a:lvl1pPr>
            <a:lvl2pPr marL="457200" marR="0" lvl="1" indent="0" algn="ctr" rtl="0">
              <a:spcBef>
                <a:spcPts val="600"/>
              </a:spcBef>
              <a:buClr>
                <a:srgbClr val="205C77"/>
              </a:buClr>
              <a:buFont typeface="Noto Sans Symbols"/>
              <a:buNone/>
              <a:defRPr sz="2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600"/>
              </a:spcBef>
              <a:buClr>
                <a:srgbClr val="6DB7D7"/>
              </a:buClr>
              <a:buFont typeface="Noto Sans Symbols"/>
              <a:buNone/>
              <a:defRPr sz="20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600"/>
              </a:spcBef>
              <a:buClr>
                <a:srgbClr val="205C77"/>
              </a:buClr>
              <a:buFont typeface="Noto Sans Symbols"/>
              <a:buNone/>
              <a:defRPr sz="18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600"/>
              </a:spcBef>
              <a:buClr>
                <a:srgbClr val="6DB7D7"/>
              </a:buClr>
              <a:buFont typeface="Noto Sans Symbols"/>
              <a:buNone/>
              <a:defRPr sz="18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9pPr>
          </a:lstStyle>
          <a:p>
            <a:endParaRPr/>
          </a:p>
        </p:txBody>
      </p:sp>
      <p:sp>
        <p:nvSpPr>
          <p:cNvPr id="19" name="Shape 19"/>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 name="Shape 21"/>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533397" y="611872"/>
            <a:ext cx="4079545" cy="1162049"/>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3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533397" y="1787856"/>
            <a:ext cx="4079545" cy="3720152"/>
          </a:xfrm>
          <a:prstGeom prst="rect">
            <a:avLst/>
          </a:prstGeom>
          <a:noFill/>
          <a:ln>
            <a:noFill/>
          </a:ln>
        </p:spPr>
        <p:txBody>
          <a:bodyPr wrap="square" lIns="91425" tIns="91425" rIns="91425" bIns="91425" anchor="t" anchorCtr="0"/>
          <a:lstStyle>
            <a:lvl1pPr marL="0" marR="0" lvl="0" indent="0" algn="ctr" rtl="0">
              <a:spcBef>
                <a:spcPts val="2000"/>
              </a:spcBef>
              <a:buClr>
                <a:srgbClr val="6DB7D7"/>
              </a:buClr>
              <a:buFont typeface="Noto Sans Symbols"/>
              <a:buNone/>
              <a:defRPr sz="1800" b="0" i="0" u="none" strike="noStrike" cap="none">
                <a:solidFill>
                  <a:srgbClr val="595959"/>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1200" b="0" i="0" u="none" strike="noStrike" cap="none">
                <a:solidFill>
                  <a:srgbClr val="595959"/>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1000" b="0" i="0" u="none" strike="noStrike" cap="none">
                <a:solidFill>
                  <a:srgbClr val="595959"/>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900" b="0" i="0" u="none" strike="noStrike" cap="none">
                <a:solidFill>
                  <a:srgbClr val="595959"/>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900" b="0" i="0" u="none" strike="noStrike" cap="none">
                <a:solidFill>
                  <a:srgbClr val="595959"/>
                </a:solidFill>
                <a:latin typeface="Source Sans Pro"/>
                <a:ea typeface="Source Sans Pro"/>
                <a:cs typeface="Source Sans Pro"/>
                <a:sym typeface="Source Sans Pro"/>
              </a:defRPr>
            </a:lvl5pPr>
            <a:lvl6pPr marL="2286000" marR="0" lvl="5"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76" name="Shape 76"/>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7" name="Shape 77"/>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8" name="Shape 78"/>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
        <p:nvSpPr>
          <p:cNvPr id="79" name="Shape 79"/>
          <p:cNvSpPr>
            <a:spLocks noGrp="1"/>
          </p:cNvSpPr>
          <p:nvPr>
            <p:ph type="pic" idx="2"/>
          </p:nvPr>
        </p:nvSpPr>
        <p:spPr>
          <a:xfrm>
            <a:off x="5090617" y="359391"/>
            <a:ext cx="3657600" cy="5318076"/>
          </a:xfrm>
          <a:prstGeom prst="rect">
            <a:avLst/>
          </a:prstGeom>
          <a:noFill/>
          <a:ln w="9525" cap="flat" cmpd="sng">
            <a:solidFill>
              <a:schemeClr val="lt1"/>
            </a:solidFill>
            <a:prstDash val="solid"/>
            <a:round/>
            <a:headEnd type="none" w="med" len="med"/>
            <a:tailEnd type="none" w="med" len="med"/>
          </a:ln>
          <a:effectLst>
            <a:outerShdw blurRad="63500" sx="100500" sy="100500" algn="ctr" rotWithShape="0">
              <a:srgbClr val="000000">
                <a:alpha val="49803"/>
              </a:srgbClr>
            </a:outerShdw>
          </a:effectLst>
        </p:spPr>
        <p:txBody>
          <a:bodyPr wrap="square" lIns="91425" tIns="91425" rIns="91425" bIns="91425" anchor="t" anchorCtr="0"/>
          <a:lstStyle>
            <a:lvl1pPr marL="0" marR="0" lvl="0" indent="0" algn="l" rtl="0">
              <a:spcBef>
                <a:spcPts val="2000"/>
              </a:spcBef>
              <a:buClr>
                <a:srgbClr val="6DB7D7"/>
              </a:buClr>
              <a:buFont typeface="Noto Sans Symbols"/>
              <a:buNone/>
              <a:defRPr sz="3200" b="0" i="0" u="none" strike="noStrike" cap="none">
                <a:solidFill>
                  <a:srgbClr val="595959"/>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2800" b="0" i="0" u="none" strike="noStrike" cap="none">
                <a:solidFill>
                  <a:srgbClr val="595959"/>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2400" b="0" i="0" u="none" strike="noStrike" cap="none">
                <a:solidFill>
                  <a:srgbClr val="595959"/>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2000" b="0" i="0" u="none" strike="noStrike" cap="none">
                <a:solidFill>
                  <a:srgbClr val="595959"/>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2000" b="0" i="0" u="none" strike="noStrike" cap="none">
                <a:solidFill>
                  <a:srgbClr val="595959"/>
                </a:solidFill>
                <a:latin typeface="Source Sans Pro"/>
                <a:ea typeface="Source Sans Pro"/>
                <a:cs typeface="Source Sans Pro"/>
                <a:sym typeface="Source Sans Pro"/>
              </a:defRPr>
            </a:lvl5pPr>
            <a:lvl6pPr marL="2286000" marR="0" lvl="5"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49275" y="107576"/>
            <a:ext cx="8042276" cy="1336956"/>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2398712" y="-249237"/>
            <a:ext cx="4343400" cy="8042276"/>
          </a:xfrm>
          <a:prstGeom prst="rect">
            <a:avLst/>
          </a:prstGeom>
          <a:noFill/>
          <a:ln>
            <a:noFill/>
          </a:ln>
        </p:spPr>
        <p:txBody>
          <a:bodyPr wrap="square" lIns="91425" tIns="91425" rIns="91425" bIns="91425" anchor="t" anchorCtr="0"/>
          <a:lstStyle>
            <a:lvl1pPr marL="349250" marR="0" lvl="0" indent="-181610" algn="l" rtl="0">
              <a:spcBef>
                <a:spcPts val="2000"/>
              </a:spcBef>
              <a:buClr>
                <a:srgbClr val="6DB7D7"/>
              </a:buClr>
              <a:buSzPct val="11000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685800" marR="0" lvl="1" indent="-189230" algn="l" rtl="0">
              <a:spcBef>
                <a:spcPts val="600"/>
              </a:spcBef>
              <a:buClr>
                <a:srgbClr val="205C7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968375" marR="0" lvl="2" indent="-142875" algn="l" rtl="0">
              <a:spcBef>
                <a:spcPts val="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3" name="Shape 83"/>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Shape 84"/>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5" name="Shape 85"/>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5344142" y="2393951"/>
            <a:ext cx="5575300" cy="1524000"/>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1106486" y="-188912"/>
            <a:ext cx="5575300" cy="6689726"/>
          </a:xfrm>
          <a:prstGeom prst="rect">
            <a:avLst/>
          </a:prstGeom>
          <a:noFill/>
          <a:ln>
            <a:noFill/>
          </a:ln>
        </p:spPr>
        <p:txBody>
          <a:bodyPr wrap="square" lIns="91425" tIns="91425" rIns="91425" bIns="91425" anchor="t" anchorCtr="0"/>
          <a:lstStyle>
            <a:lvl1pPr marL="349250" marR="0" lvl="0" indent="-181610" algn="l" rtl="0">
              <a:spcBef>
                <a:spcPts val="2000"/>
              </a:spcBef>
              <a:buClr>
                <a:srgbClr val="6DB7D7"/>
              </a:buClr>
              <a:buSzPct val="11000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685800" marR="0" lvl="1" indent="-189230" algn="l" rtl="0">
              <a:spcBef>
                <a:spcPts val="600"/>
              </a:spcBef>
              <a:buClr>
                <a:srgbClr val="205C7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968375" marR="0" lvl="2" indent="-142875" algn="l" rtl="0">
              <a:spcBef>
                <a:spcPts val="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9" name="Shape 89"/>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Shape 90"/>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1" name="Shape 91"/>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549275" y="107576"/>
            <a:ext cx="8042276" cy="1336956"/>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549275" y="1600200"/>
            <a:ext cx="8042276" cy="4343400"/>
          </a:xfrm>
          <a:prstGeom prst="rect">
            <a:avLst/>
          </a:prstGeom>
          <a:noFill/>
          <a:ln>
            <a:noFill/>
          </a:ln>
        </p:spPr>
        <p:txBody>
          <a:bodyPr wrap="square" lIns="91425" tIns="91425" rIns="91425" bIns="91425" anchor="t" anchorCtr="0"/>
          <a:lstStyle>
            <a:lvl1pPr marL="349250" marR="0" lvl="0" indent="-181610" algn="l" rtl="0">
              <a:spcBef>
                <a:spcPts val="2000"/>
              </a:spcBef>
              <a:buClr>
                <a:srgbClr val="6DB7D7"/>
              </a:buClr>
              <a:buSzPct val="11000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685800" marR="0" lvl="1" indent="-189230" algn="l" rtl="0">
              <a:spcBef>
                <a:spcPts val="600"/>
              </a:spcBef>
              <a:buClr>
                <a:srgbClr val="205C7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968375" marR="0" lvl="2" indent="-142875" algn="l" rtl="0">
              <a:spcBef>
                <a:spcPts val="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25" name="Shape 25"/>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6" name="Shape 26"/>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7" name="Shape 27"/>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549275" y="107576"/>
            <a:ext cx="8042276" cy="1336956"/>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1" name="Shape 31"/>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Shape 32"/>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5" name="Shape 35"/>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6" name="Shape 36"/>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363537" y="3352801"/>
            <a:ext cx="8416924" cy="1470024"/>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subTitle" idx="1"/>
          </p:nvPr>
        </p:nvSpPr>
        <p:spPr>
          <a:xfrm>
            <a:off x="363537" y="4771028"/>
            <a:ext cx="8416924" cy="972671"/>
          </a:xfrm>
          <a:prstGeom prst="rect">
            <a:avLst/>
          </a:prstGeom>
          <a:noFill/>
          <a:ln>
            <a:noFill/>
          </a:ln>
        </p:spPr>
        <p:txBody>
          <a:bodyPr wrap="square" lIns="91425" tIns="91425" rIns="91425" bIns="91425" anchor="t" anchorCtr="0"/>
          <a:lstStyle>
            <a:lvl1pPr marL="0" marR="0" lvl="0" indent="0" algn="ctr" rtl="0">
              <a:spcBef>
                <a:spcPts val="300"/>
              </a:spcBef>
              <a:buClr>
                <a:srgbClr val="6DB7D7"/>
              </a:buClr>
              <a:buFont typeface="Noto Sans Symbols"/>
              <a:buNone/>
              <a:defRPr sz="1800" b="0" i="0" u="none" strike="noStrike" cap="none">
                <a:solidFill>
                  <a:srgbClr val="888888"/>
                </a:solidFill>
                <a:latin typeface="Source Sans Pro"/>
                <a:ea typeface="Source Sans Pro"/>
                <a:cs typeface="Source Sans Pro"/>
                <a:sym typeface="Source Sans Pro"/>
              </a:defRPr>
            </a:lvl1pPr>
            <a:lvl2pPr marL="457200" marR="0" lvl="1" indent="0" algn="ctr" rtl="0">
              <a:spcBef>
                <a:spcPts val="600"/>
              </a:spcBef>
              <a:buClr>
                <a:srgbClr val="205C77"/>
              </a:buClr>
              <a:buFont typeface="Noto Sans Symbols"/>
              <a:buNone/>
              <a:defRPr sz="22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600"/>
              </a:spcBef>
              <a:buClr>
                <a:srgbClr val="6DB7D7"/>
              </a:buClr>
              <a:buFont typeface="Noto Sans Symbols"/>
              <a:buNone/>
              <a:defRPr sz="20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600"/>
              </a:spcBef>
              <a:buClr>
                <a:srgbClr val="205C77"/>
              </a:buClr>
              <a:buFont typeface="Noto Sans Symbols"/>
              <a:buNone/>
              <a:defRPr sz="18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600"/>
              </a:spcBef>
              <a:buClr>
                <a:srgbClr val="6DB7D7"/>
              </a:buClr>
              <a:buFont typeface="Noto Sans Symbols"/>
              <a:buNone/>
              <a:defRPr sz="18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9pPr>
          </a:lstStyle>
          <a:p>
            <a:endParaRPr/>
          </a:p>
        </p:txBody>
      </p:sp>
      <p:sp>
        <p:nvSpPr>
          <p:cNvPr id="40" name="Shape 40"/>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1" name="Shape 41"/>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2" name="Shape 42"/>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
        <p:nvSpPr>
          <p:cNvPr id="43" name="Shape 43"/>
          <p:cNvSpPr>
            <a:spLocks noGrp="1"/>
          </p:cNvSpPr>
          <p:nvPr>
            <p:ph type="pic" idx="2"/>
          </p:nvPr>
        </p:nvSpPr>
        <p:spPr>
          <a:xfrm>
            <a:off x="370980" y="363537"/>
            <a:ext cx="8402039" cy="2836861"/>
          </a:xfrm>
          <a:prstGeom prst="rect">
            <a:avLst/>
          </a:prstGeom>
          <a:noFill/>
          <a:ln w="9525" cap="flat" cmpd="sng">
            <a:solidFill>
              <a:schemeClr val="lt1"/>
            </a:solidFill>
            <a:prstDash val="solid"/>
            <a:round/>
            <a:headEnd type="none" w="med" len="med"/>
            <a:tailEnd type="none" w="med" len="med"/>
          </a:ln>
          <a:effectLst>
            <a:outerShdw blurRad="63500" sx="100500" sy="100500" algn="ctr" rotWithShape="0">
              <a:srgbClr val="000000">
                <a:alpha val="49803"/>
              </a:srgbClr>
            </a:outerShdw>
          </a:effectLst>
        </p:spPr>
        <p:txBody>
          <a:bodyPr wrap="square" lIns="91425" tIns="91425" rIns="91425" bIns="91425" anchor="t" anchorCtr="0"/>
          <a:lstStyle>
            <a:lvl1pPr marL="0" marR="0" lvl="0" indent="0" algn="l" rtl="0">
              <a:spcBef>
                <a:spcPts val="2000"/>
              </a:spcBef>
              <a:buClr>
                <a:srgbClr val="6DB7D7"/>
              </a:buClr>
              <a:buFont typeface="Noto Sans Symbols"/>
              <a:buNone/>
              <a:defRPr sz="3200" b="0" i="0" u="none" strike="noStrike" cap="none">
                <a:solidFill>
                  <a:srgbClr val="595959"/>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2800" b="0" i="0" u="none" strike="noStrike" cap="none">
                <a:solidFill>
                  <a:srgbClr val="595959"/>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2400" b="0" i="0" u="none" strike="noStrike" cap="none">
                <a:solidFill>
                  <a:srgbClr val="595959"/>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2000" b="0" i="0" u="none" strike="noStrike" cap="none">
                <a:solidFill>
                  <a:srgbClr val="595959"/>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2000" b="0" i="0" u="none" strike="noStrike" cap="none">
                <a:solidFill>
                  <a:srgbClr val="595959"/>
                </a:solidFill>
                <a:latin typeface="Source Sans Pro"/>
                <a:ea typeface="Source Sans Pro"/>
                <a:cs typeface="Source Sans Pro"/>
                <a:sym typeface="Source Sans Pro"/>
              </a:defRPr>
            </a:lvl5pPr>
            <a:lvl6pPr marL="2286000" marR="0" lvl="5"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400"/>
              </a:spcBef>
              <a:buClr>
                <a:schemeClr val="dk1"/>
              </a:buClr>
              <a:buFont typeface="Arial"/>
              <a:buNone/>
              <a:defRPr sz="20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49275" y="2403143"/>
            <a:ext cx="8056562" cy="1362075"/>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549275" y="3736005"/>
            <a:ext cx="8056562" cy="1500187"/>
          </a:xfrm>
          <a:prstGeom prst="rect">
            <a:avLst/>
          </a:prstGeom>
          <a:noFill/>
          <a:ln>
            <a:noFill/>
          </a:ln>
        </p:spPr>
        <p:txBody>
          <a:bodyPr wrap="square" lIns="91425" tIns="91425" rIns="91425" bIns="91425" anchor="t" anchorCtr="0"/>
          <a:lstStyle>
            <a:lvl1pPr marL="0" marR="0" lvl="0" indent="0" algn="ctr" rtl="0">
              <a:spcBef>
                <a:spcPts val="300"/>
              </a:spcBef>
              <a:buClr>
                <a:srgbClr val="6DB7D7"/>
              </a:buClr>
              <a:buFont typeface="Noto Sans Symbols"/>
              <a:buNone/>
              <a:defRPr sz="1800" b="0" i="0" u="none" strike="noStrike" cap="none">
                <a:solidFill>
                  <a:srgbClr val="888888"/>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286000" marR="0" lvl="5" indent="0" algn="l" rtl="0">
              <a:spcBef>
                <a:spcPts val="280"/>
              </a:spcBef>
              <a:buClr>
                <a:srgbClr val="888888"/>
              </a:buClr>
              <a:buFont typeface="Arial"/>
              <a:buNone/>
              <a:defRPr sz="1400" b="0" i="0" u="none" strike="noStrike" cap="none">
                <a:solidFill>
                  <a:srgbClr val="888888"/>
                </a:solidFill>
                <a:latin typeface="Source Sans Pro"/>
                <a:ea typeface="Source Sans Pro"/>
                <a:cs typeface="Source Sans Pro"/>
                <a:sym typeface="Source Sans Pro"/>
              </a:defRPr>
            </a:lvl6pPr>
            <a:lvl7pPr marL="2743200" marR="0" lvl="6" indent="0" algn="l" rtl="0">
              <a:spcBef>
                <a:spcPts val="280"/>
              </a:spcBef>
              <a:buClr>
                <a:srgbClr val="888888"/>
              </a:buClr>
              <a:buFont typeface="Arial"/>
              <a:buNone/>
              <a:defRPr sz="1400" b="0" i="0" u="none" strike="noStrike" cap="none">
                <a:solidFill>
                  <a:srgbClr val="888888"/>
                </a:solidFill>
                <a:latin typeface="Source Sans Pro"/>
                <a:ea typeface="Source Sans Pro"/>
                <a:cs typeface="Source Sans Pro"/>
                <a:sym typeface="Source Sans Pro"/>
              </a:defRPr>
            </a:lvl7pPr>
            <a:lvl8pPr marL="3200400" marR="0" lvl="7" indent="0" algn="l" rtl="0">
              <a:spcBef>
                <a:spcPts val="280"/>
              </a:spcBef>
              <a:buClr>
                <a:srgbClr val="888888"/>
              </a:buClr>
              <a:buFont typeface="Arial"/>
              <a:buNone/>
              <a:defRPr sz="1400" b="0" i="0" u="none" strike="noStrike" cap="none">
                <a:solidFill>
                  <a:srgbClr val="888888"/>
                </a:solidFill>
                <a:latin typeface="Source Sans Pro"/>
                <a:ea typeface="Source Sans Pro"/>
                <a:cs typeface="Source Sans Pro"/>
                <a:sym typeface="Source Sans Pro"/>
              </a:defRPr>
            </a:lvl8pPr>
            <a:lvl9pPr marL="3657600" marR="0" lvl="8" indent="0" algn="l" rtl="0">
              <a:spcBef>
                <a:spcPts val="280"/>
              </a:spcBef>
              <a:buClr>
                <a:srgbClr val="888888"/>
              </a:buClr>
              <a:buFont typeface="Arial"/>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47" name="Shape 47"/>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Shape 48"/>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Shape 49"/>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49275" y="107576"/>
            <a:ext cx="8042276" cy="1336956"/>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549275" y="1600200"/>
            <a:ext cx="3840479" cy="4343400"/>
          </a:xfrm>
          <a:prstGeom prst="rect">
            <a:avLst/>
          </a:prstGeom>
          <a:noFill/>
          <a:ln>
            <a:noFill/>
          </a:ln>
        </p:spPr>
        <p:txBody>
          <a:bodyPr wrap="square" lIns="91425" tIns="91425" rIns="91425" bIns="91425" anchor="t" anchorCtr="0"/>
          <a:lstStyle>
            <a:lvl1pPr marL="349250" marR="0" lvl="0" indent="-209550" algn="l" rtl="0">
              <a:spcBef>
                <a:spcPts val="1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1pPr>
            <a:lvl2pPr marL="685800" marR="0" lvl="1" indent="-21716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2pPr>
            <a:lvl3pPr marL="968375" marR="0" lvl="2" indent="-15684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body" idx="2"/>
          </p:nvPr>
        </p:nvSpPr>
        <p:spPr>
          <a:xfrm>
            <a:off x="4751071" y="1600200"/>
            <a:ext cx="3840479" cy="4343400"/>
          </a:xfrm>
          <a:prstGeom prst="rect">
            <a:avLst/>
          </a:prstGeom>
          <a:noFill/>
          <a:ln>
            <a:noFill/>
          </a:ln>
        </p:spPr>
        <p:txBody>
          <a:bodyPr wrap="square" lIns="91425" tIns="91425" rIns="91425" bIns="91425" anchor="t" anchorCtr="0"/>
          <a:lstStyle>
            <a:lvl1pPr marL="349250" marR="0" lvl="0" indent="-209550" algn="l" rtl="0">
              <a:spcBef>
                <a:spcPts val="1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1pPr>
            <a:lvl2pPr marL="685800" marR="0" lvl="1" indent="-21716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2pPr>
            <a:lvl3pPr marL="968375" marR="0" lvl="2" indent="-15684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Shape 54"/>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5" name="Shape 55"/>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6" name="Shape 56"/>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549274" y="107576"/>
            <a:ext cx="8042276" cy="1336956"/>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549274" y="1453224"/>
            <a:ext cx="3840479" cy="750887"/>
          </a:xfrm>
          <a:prstGeom prst="rect">
            <a:avLst/>
          </a:prstGeom>
          <a:noFill/>
          <a:ln>
            <a:noFill/>
          </a:ln>
        </p:spPr>
        <p:txBody>
          <a:bodyPr wrap="square" lIns="91425" tIns="91425" rIns="91425" bIns="91425" anchor="b" anchorCtr="0"/>
          <a:lstStyle>
            <a:lvl1pPr marL="0" marR="0" lvl="0" indent="0" algn="ctr" rtl="0">
              <a:spcBef>
                <a:spcPts val="0"/>
              </a:spcBef>
              <a:buClr>
                <a:srgbClr val="6DB7D7"/>
              </a:buClr>
              <a:buFont typeface="Noto Sans Symbols"/>
              <a:buNone/>
              <a:defRPr sz="2400" b="0" i="0" u="none" strike="noStrike" cap="none">
                <a:solidFill>
                  <a:srgbClr val="6DB7D7"/>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2000" b="1" i="0" u="none" strike="noStrike" cap="none">
                <a:solidFill>
                  <a:srgbClr val="595959"/>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1800" b="1" i="0" u="none" strike="noStrike" cap="none">
                <a:solidFill>
                  <a:srgbClr val="595959"/>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1600" b="1" i="0" u="none" strike="noStrike" cap="none">
                <a:solidFill>
                  <a:srgbClr val="595959"/>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1600" b="1" i="0" u="none" strike="noStrike" cap="none">
                <a:solidFill>
                  <a:srgbClr val="595959"/>
                </a:solidFill>
                <a:latin typeface="Source Sans Pro"/>
                <a:ea typeface="Source Sans Pro"/>
                <a:cs typeface="Source Sans Pro"/>
                <a:sym typeface="Source Sans Pro"/>
              </a:defRPr>
            </a:lvl5pPr>
            <a:lvl6pPr marL="2286000" marR="0" lvl="5"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0" name="Shape 60"/>
          <p:cNvSpPr txBox="1">
            <a:spLocks noGrp="1"/>
          </p:cNvSpPr>
          <p:nvPr>
            <p:ph type="body" idx="2"/>
          </p:nvPr>
        </p:nvSpPr>
        <p:spPr>
          <a:xfrm>
            <a:off x="549274" y="2347415"/>
            <a:ext cx="3840479" cy="3596184"/>
          </a:xfrm>
          <a:prstGeom prst="rect">
            <a:avLst/>
          </a:prstGeom>
          <a:noFill/>
          <a:ln>
            <a:noFill/>
          </a:ln>
        </p:spPr>
        <p:txBody>
          <a:bodyPr wrap="square" lIns="91425" tIns="91425" rIns="91425" bIns="91425" anchor="t" anchorCtr="0"/>
          <a:lstStyle>
            <a:lvl1pPr marL="349250" marR="0" lvl="0" indent="-209550" algn="l" rtl="0">
              <a:spcBef>
                <a:spcPts val="1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1pPr>
            <a:lvl2pPr marL="685800" marR="0" lvl="1" indent="-21716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2pPr>
            <a:lvl3pPr marL="968375" marR="0" lvl="2" indent="-15684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61" name="Shape 61"/>
          <p:cNvSpPr txBox="1">
            <a:spLocks noGrp="1"/>
          </p:cNvSpPr>
          <p:nvPr>
            <p:ph type="body" idx="3"/>
          </p:nvPr>
        </p:nvSpPr>
        <p:spPr>
          <a:xfrm>
            <a:off x="4751069" y="1453224"/>
            <a:ext cx="3840479" cy="750887"/>
          </a:xfrm>
          <a:prstGeom prst="rect">
            <a:avLst/>
          </a:prstGeom>
          <a:noFill/>
          <a:ln>
            <a:noFill/>
          </a:ln>
        </p:spPr>
        <p:txBody>
          <a:bodyPr wrap="square" lIns="91425" tIns="91425" rIns="91425" bIns="91425" anchor="b" anchorCtr="0"/>
          <a:lstStyle>
            <a:lvl1pPr marL="0" marR="0" lvl="0" indent="0" algn="ctr" rtl="0">
              <a:spcBef>
                <a:spcPts val="0"/>
              </a:spcBef>
              <a:buClr>
                <a:srgbClr val="6DB7D7"/>
              </a:buClr>
              <a:buFont typeface="Noto Sans Symbols"/>
              <a:buNone/>
              <a:defRPr sz="2400" b="0" i="0" u="none" strike="noStrike" cap="none">
                <a:solidFill>
                  <a:srgbClr val="6DB7D7"/>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2000" b="1" i="0" u="none" strike="noStrike" cap="none">
                <a:solidFill>
                  <a:srgbClr val="595959"/>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1800" b="1" i="0" u="none" strike="noStrike" cap="none">
                <a:solidFill>
                  <a:srgbClr val="595959"/>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1600" b="1" i="0" u="none" strike="noStrike" cap="none">
                <a:solidFill>
                  <a:srgbClr val="595959"/>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1600" b="1" i="0" u="none" strike="noStrike" cap="none">
                <a:solidFill>
                  <a:srgbClr val="595959"/>
                </a:solidFill>
                <a:latin typeface="Source Sans Pro"/>
                <a:ea typeface="Source Sans Pro"/>
                <a:cs typeface="Source Sans Pro"/>
                <a:sym typeface="Source Sans Pro"/>
              </a:defRPr>
            </a:lvl5pPr>
            <a:lvl6pPr marL="2286000" marR="0" lvl="5"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6pPr>
            <a:lvl7pPr marL="2743200" marR="0" lvl="6"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7pPr>
            <a:lvl8pPr marL="3200400" marR="0" lvl="7"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8pPr>
            <a:lvl9pPr marL="3657600" marR="0" lvl="8" indent="0" algn="l" rtl="0">
              <a:spcBef>
                <a:spcPts val="320"/>
              </a:spcBef>
              <a:buClr>
                <a:schemeClr val="dk1"/>
              </a:buClr>
              <a:buFont typeface="Arial"/>
              <a:buNone/>
              <a:defRPr sz="1600" b="1" i="0" u="none" strike="noStrike" cap="none">
                <a:solidFill>
                  <a:schemeClr val="dk1"/>
                </a:solidFill>
                <a:latin typeface="Source Sans Pro"/>
                <a:ea typeface="Source Sans Pro"/>
                <a:cs typeface="Source Sans Pro"/>
                <a:sym typeface="Source Sans Pro"/>
              </a:defRPr>
            </a:lvl9pPr>
          </a:lstStyle>
          <a:p>
            <a:endParaRPr/>
          </a:p>
        </p:txBody>
      </p:sp>
      <p:sp>
        <p:nvSpPr>
          <p:cNvPr id="62" name="Shape 62"/>
          <p:cNvSpPr txBox="1">
            <a:spLocks noGrp="1"/>
          </p:cNvSpPr>
          <p:nvPr>
            <p:ph type="body" idx="4"/>
          </p:nvPr>
        </p:nvSpPr>
        <p:spPr>
          <a:xfrm>
            <a:off x="4751069" y="2347415"/>
            <a:ext cx="3840479" cy="3596184"/>
          </a:xfrm>
          <a:prstGeom prst="rect">
            <a:avLst/>
          </a:prstGeom>
          <a:noFill/>
          <a:ln>
            <a:noFill/>
          </a:ln>
        </p:spPr>
        <p:txBody>
          <a:bodyPr wrap="square" lIns="91425" tIns="91425" rIns="91425" bIns="91425" anchor="t" anchorCtr="0"/>
          <a:lstStyle>
            <a:lvl1pPr marL="349250" marR="0" lvl="0" indent="-209550" algn="l" rtl="0">
              <a:spcBef>
                <a:spcPts val="1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1pPr>
            <a:lvl2pPr marL="685800" marR="0" lvl="1" indent="-21716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2pPr>
            <a:lvl3pPr marL="968375" marR="0" lvl="2" indent="-15684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63" name="Shape 63"/>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4" name="Shape 64"/>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5" name="Shape 65"/>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533399" y="611872"/>
            <a:ext cx="3840479" cy="1162049"/>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3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742823" y="368300"/>
            <a:ext cx="3840479" cy="5575300"/>
          </a:xfrm>
          <a:prstGeom prst="rect">
            <a:avLst/>
          </a:prstGeom>
          <a:noFill/>
          <a:ln>
            <a:noFill/>
          </a:ln>
        </p:spPr>
        <p:txBody>
          <a:bodyPr wrap="square" lIns="91425" tIns="91425" rIns="91425" bIns="91425" anchor="t" anchorCtr="0"/>
          <a:lstStyle>
            <a:lvl1pPr marL="349250" marR="0" lvl="0" indent="-195580" algn="l" rtl="0">
              <a:spcBef>
                <a:spcPts val="2000"/>
              </a:spcBef>
              <a:buClr>
                <a:srgbClr val="6DB7D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1pPr>
            <a:lvl2pPr marL="685800" marR="0" lvl="1" indent="-203200" algn="l" rtl="0">
              <a:spcBef>
                <a:spcPts val="600"/>
              </a:spcBef>
              <a:buClr>
                <a:srgbClr val="205C7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2pPr>
            <a:lvl3pPr marL="968375" marR="0" lvl="2" indent="-15684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69" name="Shape 69"/>
          <p:cNvSpPr txBox="1">
            <a:spLocks noGrp="1"/>
          </p:cNvSpPr>
          <p:nvPr>
            <p:ph type="body" idx="2"/>
          </p:nvPr>
        </p:nvSpPr>
        <p:spPr>
          <a:xfrm>
            <a:off x="533399" y="1787856"/>
            <a:ext cx="3840479" cy="3720152"/>
          </a:xfrm>
          <a:prstGeom prst="rect">
            <a:avLst/>
          </a:prstGeom>
          <a:noFill/>
          <a:ln>
            <a:noFill/>
          </a:ln>
        </p:spPr>
        <p:txBody>
          <a:bodyPr wrap="square" lIns="91425" tIns="91425" rIns="91425" bIns="91425" anchor="t" anchorCtr="0"/>
          <a:lstStyle>
            <a:lvl1pPr marL="0" marR="0" lvl="0" indent="0" algn="ctr" rtl="0">
              <a:spcBef>
                <a:spcPts val="2000"/>
              </a:spcBef>
              <a:buClr>
                <a:srgbClr val="6DB7D7"/>
              </a:buClr>
              <a:buFont typeface="Noto Sans Symbols"/>
              <a:buNone/>
              <a:defRPr sz="1800" b="0" i="0" u="none" strike="noStrike" cap="none">
                <a:solidFill>
                  <a:srgbClr val="595959"/>
                </a:solidFill>
                <a:latin typeface="Source Sans Pro"/>
                <a:ea typeface="Source Sans Pro"/>
                <a:cs typeface="Source Sans Pro"/>
                <a:sym typeface="Source Sans Pro"/>
              </a:defRPr>
            </a:lvl1pPr>
            <a:lvl2pPr marL="457200" marR="0" lvl="1" indent="0" algn="l" rtl="0">
              <a:spcBef>
                <a:spcPts val="600"/>
              </a:spcBef>
              <a:buClr>
                <a:srgbClr val="205C77"/>
              </a:buClr>
              <a:buFont typeface="Noto Sans Symbols"/>
              <a:buNone/>
              <a:defRPr sz="1200" b="0" i="0" u="none" strike="noStrike" cap="none">
                <a:solidFill>
                  <a:srgbClr val="595959"/>
                </a:solidFill>
                <a:latin typeface="Source Sans Pro"/>
                <a:ea typeface="Source Sans Pro"/>
                <a:cs typeface="Source Sans Pro"/>
                <a:sym typeface="Source Sans Pro"/>
              </a:defRPr>
            </a:lvl2pPr>
            <a:lvl3pPr marL="914400" marR="0" lvl="2" indent="0" algn="l" rtl="0">
              <a:spcBef>
                <a:spcPts val="600"/>
              </a:spcBef>
              <a:buClr>
                <a:srgbClr val="6DB7D7"/>
              </a:buClr>
              <a:buFont typeface="Noto Sans Symbols"/>
              <a:buNone/>
              <a:defRPr sz="1000" b="0" i="0" u="none" strike="noStrike" cap="none">
                <a:solidFill>
                  <a:srgbClr val="595959"/>
                </a:solidFill>
                <a:latin typeface="Source Sans Pro"/>
                <a:ea typeface="Source Sans Pro"/>
                <a:cs typeface="Source Sans Pro"/>
                <a:sym typeface="Source Sans Pro"/>
              </a:defRPr>
            </a:lvl3pPr>
            <a:lvl4pPr marL="1371600" marR="0" lvl="3" indent="0" algn="l" rtl="0">
              <a:spcBef>
                <a:spcPts val="600"/>
              </a:spcBef>
              <a:buClr>
                <a:srgbClr val="205C77"/>
              </a:buClr>
              <a:buFont typeface="Noto Sans Symbols"/>
              <a:buNone/>
              <a:defRPr sz="900" b="0" i="0" u="none" strike="noStrike" cap="none">
                <a:solidFill>
                  <a:srgbClr val="595959"/>
                </a:solidFill>
                <a:latin typeface="Source Sans Pro"/>
                <a:ea typeface="Source Sans Pro"/>
                <a:cs typeface="Source Sans Pro"/>
                <a:sym typeface="Source Sans Pro"/>
              </a:defRPr>
            </a:lvl4pPr>
            <a:lvl5pPr marL="1828800" marR="0" lvl="4" indent="0" algn="l" rtl="0">
              <a:spcBef>
                <a:spcPts val="600"/>
              </a:spcBef>
              <a:buClr>
                <a:srgbClr val="6DB7D7"/>
              </a:buClr>
              <a:buFont typeface="Noto Sans Symbols"/>
              <a:buNone/>
              <a:defRPr sz="900" b="0" i="0" u="none" strike="noStrike" cap="none">
                <a:solidFill>
                  <a:srgbClr val="595959"/>
                </a:solidFill>
                <a:latin typeface="Source Sans Pro"/>
                <a:ea typeface="Source Sans Pro"/>
                <a:cs typeface="Source Sans Pro"/>
                <a:sym typeface="Source Sans Pro"/>
              </a:defRPr>
            </a:lvl5pPr>
            <a:lvl6pPr marL="2286000" marR="0" lvl="5"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180"/>
              </a:spcBef>
              <a:buClr>
                <a:schemeClr val="dk1"/>
              </a:buClr>
              <a:buFont typeface="Arial"/>
              <a:buNone/>
              <a:defRPr sz="900" b="0" i="0" u="none" strike="noStrike" cap="none">
                <a:solidFill>
                  <a:schemeClr val="dk1"/>
                </a:solidFill>
                <a:latin typeface="Source Sans Pro"/>
                <a:ea typeface="Source Sans Pro"/>
                <a:cs typeface="Source Sans Pro"/>
                <a:sym typeface="Source Sans Pro"/>
              </a:defRPr>
            </a:lvl9pPr>
          </a:lstStyle>
          <a:p>
            <a:endParaRPr/>
          </a:p>
        </p:txBody>
      </p:sp>
      <p:sp>
        <p:nvSpPr>
          <p:cNvPr id="70" name="Shape 70"/>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2" name="Shape 72"/>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a:t>
            </a:fld>
            <a:endParaRPr lang="en-US" sz="3600">
              <a:solidFill>
                <a:schemeClr val="lt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49275" y="107576"/>
            <a:ext cx="8042276" cy="1336956"/>
          </a:xfrm>
          <a:prstGeom prst="rect">
            <a:avLst/>
          </a:prstGeom>
          <a:noFill/>
          <a:ln>
            <a:noFill/>
          </a:ln>
        </p:spPr>
        <p:txBody>
          <a:bodyPr wrap="square" lIns="91425" tIns="91425" rIns="91425" bIns="91425" anchor="b" anchorCtr="0"/>
          <a:lstStyle>
            <a:lvl1pPr marL="0" marR="0" lvl="0" indent="0" algn="ctr" rtl="0">
              <a:spcBef>
                <a:spcPts val="0"/>
              </a:spcBef>
              <a:buClr>
                <a:schemeClr val="accent1"/>
              </a:buClr>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549275" y="1600200"/>
            <a:ext cx="8042276" cy="4343400"/>
          </a:xfrm>
          <a:prstGeom prst="rect">
            <a:avLst/>
          </a:prstGeom>
          <a:noFill/>
          <a:ln>
            <a:noFill/>
          </a:ln>
        </p:spPr>
        <p:txBody>
          <a:bodyPr wrap="square" lIns="91425" tIns="91425" rIns="91425" bIns="91425" anchor="t" anchorCtr="0"/>
          <a:lstStyle>
            <a:lvl1pPr marL="349250" marR="0" lvl="0" indent="-181610" algn="l" rtl="0">
              <a:spcBef>
                <a:spcPts val="2000"/>
              </a:spcBef>
              <a:buClr>
                <a:srgbClr val="6DB7D7"/>
              </a:buClr>
              <a:buSzPct val="11000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685800" marR="0" lvl="1" indent="-189230" algn="l" rtl="0">
              <a:spcBef>
                <a:spcPts val="600"/>
              </a:spcBef>
              <a:buClr>
                <a:srgbClr val="205C77"/>
              </a:buClr>
              <a:buSzPct val="11000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968375" marR="0" lvl="2" indent="-142875" algn="l" rtl="0">
              <a:spcBef>
                <a:spcPts val="600"/>
              </a:spcBef>
              <a:buClr>
                <a:srgbClr val="6DB7D7"/>
              </a:buClr>
              <a:buSzPct val="1100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263650" marR="0" lvl="3" indent="-172719" algn="l" rtl="0">
              <a:spcBef>
                <a:spcPts val="600"/>
              </a:spcBef>
              <a:buClr>
                <a:srgbClr val="205C7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1546225" marR="0" lvl="4" indent="-163194" algn="l" rtl="0">
              <a:spcBef>
                <a:spcPts val="600"/>
              </a:spcBef>
              <a:buClr>
                <a:srgbClr val="6DB7D7"/>
              </a:buClr>
              <a:buSzPct val="109999"/>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2" name="Shape 12"/>
          <p:cNvSpPr txBox="1">
            <a:spLocks noGrp="1"/>
          </p:cNvSpPr>
          <p:nvPr>
            <p:ph type="dt" idx="10"/>
          </p:nvPr>
        </p:nvSpPr>
        <p:spPr>
          <a:xfrm>
            <a:off x="5629835" y="6275667"/>
            <a:ext cx="2133599" cy="365125"/>
          </a:xfrm>
          <a:prstGeom prst="rect">
            <a:avLst/>
          </a:prstGeom>
          <a:noFill/>
          <a:ln>
            <a:noFill/>
          </a:ln>
        </p:spPr>
        <p:txBody>
          <a:bodyPr wrap="square" lIns="91425" tIns="91425" rIns="91425" bIns="91425" anchor="ctr" anchorCtr="0"/>
          <a:lstStyle>
            <a:lvl1pPr marL="0" marR="0" lvl="0" indent="0" algn="r"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Shape 13"/>
          <p:cNvSpPr txBox="1">
            <a:spLocks noGrp="1"/>
          </p:cNvSpPr>
          <p:nvPr>
            <p:ph type="ftr" idx="11"/>
          </p:nvPr>
        </p:nvSpPr>
        <p:spPr>
          <a:xfrm>
            <a:off x="264458" y="6275667"/>
            <a:ext cx="4840940"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Shape 14"/>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a:t>
            </a:fld>
            <a:endParaRPr lang="en-US" sz="3600" b="0" i="0" u="none" strike="noStrike" cap="none">
              <a:solidFill>
                <a:schemeClr val="lt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1322920" y="1152519"/>
            <a:ext cx="6498157" cy="1724866"/>
          </a:xfrm>
          <a:prstGeom prst="rect">
            <a:avLst/>
          </a:prstGeom>
          <a:noFill/>
          <a:ln>
            <a:noFill/>
          </a:ln>
        </p:spPr>
        <p:txBody>
          <a:bodyPr wrap="square" lIns="91425" tIns="45700" rIns="91425" bIns="45700" anchor="b" anchorCtr="0">
            <a:noAutofit/>
          </a:bodyPr>
          <a:lstStyle/>
          <a:p>
            <a:pPr marL="0" marR="0" lvl="0" indent="0" algn="ctr" rtl="0">
              <a:spcBef>
                <a:spcPts val="0"/>
              </a:spcBef>
              <a:buClr>
                <a:srgbClr val="6DB7D7"/>
              </a:buClr>
              <a:buSzPct val="25000"/>
              <a:buFont typeface="Noto Sans Symbols"/>
              <a:buNone/>
            </a:pPr>
            <a:r>
              <a:rPr lang="en-US" sz="4800" b="1" i="0" u="none" strike="noStrike" cap="none">
                <a:solidFill>
                  <a:schemeClr val="accent1"/>
                </a:solidFill>
                <a:latin typeface="Source Sans Pro"/>
                <a:ea typeface="Source Sans Pro"/>
                <a:cs typeface="Source Sans Pro"/>
                <a:sym typeface="Source Sans Pro"/>
              </a:rPr>
              <a:t>Writing Abstracts for Research Projects</a:t>
            </a:r>
          </a:p>
        </p:txBody>
      </p:sp>
      <p:sp>
        <p:nvSpPr>
          <p:cNvPr id="98" name="Shape 98"/>
          <p:cNvSpPr txBox="1">
            <a:spLocks noGrp="1"/>
          </p:cNvSpPr>
          <p:nvPr>
            <p:ph type="subTitle" idx="1"/>
          </p:nvPr>
        </p:nvSpPr>
        <p:spPr>
          <a:xfrm>
            <a:off x="871536" y="2856084"/>
            <a:ext cx="7600949" cy="162670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DB7D7"/>
              </a:buClr>
              <a:buSzPct val="25000"/>
              <a:buFont typeface="Noto Sans Symbols"/>
              <a:buNone/>
            </a:pPr>
            <a:r>
              <a:rPr lang="en-US" sz="1800" b="0" i="0" u="none" strike="noStrike" cap="none" dirty="0">
                <a:solidFill>
                  <a:srgbClr val="888888"/>
                </a:solidFill>
                <a:latin typeface="Source Sans Pro"/>
                <a:ea typeface="Source Sans Pro"/>
                <a:cs typeface="Source Sans Pro"/>
                <a:sym typeface="Source Sans Pro"/>
              </a:rPr>
              <a:t>Organized by the Writing Across the Curriculum, </a:t>
            </a:r>
          </a:p>
          <a:p>
            <a:pPr marL="0" marR="0" lvl="0" indent="0" algn="ctr" rtl="0">
              <a:spcBef>
                <a:spcPts val="300"/>
              </a:spcBef>
              <a:spcAft>
                <a:spcPts val="0"/>
              </a:spcAft>
              <a:buClr>
                <a:srgbClr val="6DB7D7"/>
              </a:buClr>
              <a:buSzPct val="25000"/>
              <a:buFont typeface="Noto Sans Symbols"/>
              <a:buNone/>
            </a:pPr>
            <a:r>
              <a:rPr lang="en-US" sz="1800" b="0" i="0" u="none" strike="noStrike" cap="none" dirty="0">
                <a:solidFill>
                  <a:srgbClr val="888888"/>
                </a:solidFill>
                <a:latin typeface="Source Sans Pro"/>
                <a:ea typeface="Source Sans Pro"/>
                <a:cs typeface="Source Sans Pro"/>
                <a:sym typeface="Source Sans Pro"/>
              </a:rPr>
              <a:t>Emerging Scholars, and Honors Scholars Programs</a:t>
            </a:r>
          </a:p>
          <a:p>
            <a:pPr marL="0" marR="0" lvl="0" indent="0" algn="ctr" rtl="0">
              <a:spcBef>
                <a:spcPts val="300"/>
              </a:spcBef>
              <a:spcAft>
                <a:spcPts val="0"/>
              </a:spcAft>
              <a:buClr>
                <a:srgbClr val="6DB7D7"/>
              </a:buClr>
              <a:buSzPct val="25000"/>
              <a:buFont typeface="Noto Sans Symbols"/>
              <a:buNone/>
            </a:pPr>
            <a:endParaRPr sz="1800" b="0" i="0" u="none" strike="noStrike" cap="none" dirty="0">
              <a:solidFill>
                <a:srgbClr val="888888"/>
              </a:solidFill>
              <a:latin typeface="Source Sans Pro"/>
              <a:ea typeface="Source Sans Pro"/>
              <a:cs typeface="Source Sans Pro"/>
              <a:sym typeface="Source Sans Pro"/>
            </a:endParaRPr>
          </a:p>
          <a:p>
            <a:pPr>
              <a:buSzPct val="25000"/>
            </a:pPr>
            <a:r>
              <a:rPr lang="en-US" sz="1800" b="0" i="0" u="none" strike="noStrike" cap="none" dirty="0">
                <a:solidFill>
                  <a:srgbClr val="888888"/>
                </a:solidFill>
                <a:latin typeface="Source Sans Pro"/>
                <a:ea typeface="Source Sans Pro"/>
                <a:cs typeface="Source Sans Pro"/>
                <a:sym typeface="Source Sans Pro"/>
              </a:rPr>
              <a:t>Presented </a:t>
            </a:r>
            <a:r>
              <a:rPr lang="en-US" sz="1800" b="0" i="0" u="none" strike="noStrike" cap="none" dirty="0" smtClean="0">
                <a:solidFill>
                  <a:srgbClr val="888888"/>
                </a:solidFill>
                <a:latin typeface="Source Sans Pro"/>
                <a:ea typeface="Source Sans Pro"/>
                <a:cs typeface="Source Sans Pro"/>
                <a:sym typeface="Source Sans Pro"/>
              </a:rPr>
              <a:t>by: </a:t>
            </a:r>
            <a:r>
              <a:rPr lang="en-US" dirty="0"/>
              <a:t>Lisa </a:t>
            </a:r>
            <a:r>
              <a:rPr lang="en-US" dirty="0" err="1" smtClean="0"/>
              <a:t>Jahn</a:t>
            </a:r>
            <a:r>
              <a:rPr lang="en-US" dirty="0"/>
              <a:t> </a:t>
            </a:r>
            <a:r>
              <a:rPr lang="en-US" dirty="0" smtClean="0"/>
              <a:t>&amp;</a:t>
            </a:r>
            <a:r>
              <a:rPr lang="en-US" dirty="0" smtClean="0"/>
              <a:t> </a:t>
            </a:r>
            <a:r>
              <a:rPr lang="en-US" dirty="0"/>
              <a:t>Samuel Gold at 1pm</a:t>
            </a:r>
          </a:p>
          <a:p>
            <a:pPr marL="0" marR="0" lvl="0" indent="0" algn="ctr" rtl="0">
              <a:spcBef>
                <a:spcPts val="300"/>
              </a:spcBef>
              <a:buClr>
                <a:srgbClr val="6DB7D7"/>
              </a:buClr>
              <a:buSzPct val="25000"/>
              <a:buFont typeface="Noto Sans Symbols"/>
              <a:buNone/>
            </a:pPr>
            <a:r>
              <a:rPr lang="en-US" sz="1800" b="0" i="0" u="none" strike="noStrike" cap="none" dirty="0" smtClean="0">
                <a:solidFill>
                  <a:srgbClr val="888888"/>
                </a:solidFill>
                <a:latin typeface="Source Sans Pro"/>
                <a:ea typeface="Source Sans Pro"/>
                <a:cs typeface="Source Sans Pro"/>
                <a:sym typeface="Source Sans Pro"/>
              </a:rPr>
              <a:t>                                  </a:t>
            </a:r>
            <a:r>
              <a:rPr lang="en-US" sz="1800" b="0" i="0" u="none" strike="noStrike" cap="none" dirty="0" err="1" smtClean="0">
                <a:solidFill>
                  <a:srgbClr val="888888"/>
                </a:solidFill>
                <a:latin typeface="Source Sans Pro"/>
                <a:ea typeface="Source Sans Pro"/>
                <a:cs typeface="Source Sans Pro"/>
                <a:sym typeface="Source Sans Pro"/>
              </a:rPr>
              <a:t>Yosefa</a:t>
            </a:r>
            <a:r>
              <a:rPr lang="en-US" sz="1800" b="0" i="0" u="none" strike="noStrike" cap="none" dirty="0" smtClean="0">
                <a:solidFill>
                  <a:srgbClr val="888888"/>
                </a:solidFill>
                <a:latin typeface="Source Sans Pro"/>
                <a:ea typeface="Source Sans Pro"/>
                <a:cs typeface="Source Sans Pro"/>
                <a:sym typeface="Source Sans Pro"/>
              </a:rPr>
              <a:t> </a:t>
            </a:r>
            <a:r>
              <a:rPr lang="en-US" sz="1800" b="0" i="0" u="none" strike="noStrike" cap="none" dirty="0" smtClean="0">
                <a:solidFill>
                  <a:srgbClr val="888888"/>
                </a:solidFill>
                <a:latin typeface="Source Sans Pro"/>
                <a:ea typeface="Source Sans Pro"/>
                <a:cs typeface="Source Sans Pro"/>
                <a:sym typeface="Source Sans Pro"/>
              </a:rPr>
              <a:t>Ehrlich</a:t>
            </a:r>
            <a:r>
              <a:rPr lang="en-US" dirty="0"/>
              <a:t> </a:t>
            </a:r>
            <a:r>
              <a:rPr lang="en-US" dirty="0" smtClean="0"/>
              <a:t>&amp;</a:t>
            </a:r>
            <a:r>
              <a:rPr lang="en-US" dirty="0" smtClean="0"/>
              <a:t> </a:t>
            </a:r>
            <a:r>
              <a:rPr lang="en-US" dirty="0" smtClean="0"/>
              <a:t>Anna Soo-</a:t>
            </a:r>
            <a:r>
              <a:rPr lang="en-US" dirty="0" err="1" smtClean="0"/>
              <a:t>Hoo</a:t>
            </a:r>
            <a:r>
              <a:rPr lang="en-US" dirty="0" smtClean="0"/>
              <a:t> at 4pm</a:t>
            </a:r>
            <a:endParaRPr lang="en-US" dirty="0"/>
          </a:p>
        </p:txBody>
      </p:sp>
      <p:pic>
        <p:nvPicPr>
          <p:cNvPr id="99" name="Shape 99" descr="NYCCT.jpeg"/>
          <p:cNvPicPr preferRelativeResize="0"/>
          <p:nvPr/>
        </p:nvPicPr>
        <p:blipFill rotWithShape="1">
          <a:blip r:embed="rId3">
            <a:alphaModFix/>
          </a:blip>
          <a:srcRect/>
          <a:stretch/>
        </p:blipFill>
        <p:spPr>
          <a:xfrm>
            <a:off x="3588544" y="4579880"/>
            <a:ext cx="1910700" cy="1947266"/>
          </a:xfrm>
          <a:prstGeom prst="rect">
            <a:avLst/>
          </a:prstGeom>
          <a:noFill/>
          <a:ln>
            <a:noFill/>
          </a:ln>
        </p:spPr>
      </p:pic>
      <p:sp>
        <p:nvSpPr>
          <p:cNvPr id="100" name="Shape 100"/>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549275" y="129408"/>
            <a:ext cx="8042400" cy="1581300"/>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800" dirty="0"/>
              <a:t>Benefits </a:t>
            </a:r>
            <a:r>
              <a:rPr lang="en-US" sz="4800" dirty="0" smtClean="0"/>
              <a:t>of a </a:t>
            </a:r>
            <a:r>
              <a:rPr lang="en-US" sz="4800" dirty="0"/>
              <a:t>Research Abstract</a:t>
            </a:r>
          </a:p>
        </p:txBody>
      </p:sp>
      <p:sp>
        <p:nvSpPr>
          <p:cNvPr id="175" name="Shape 175"/>
          <p:cNvSpPr txBox="1">
            <a:spLocks noGrp="1"/>
          </p:cNvSpPr>
          <p:nvPr>
            <p:ph type="body" idx="1"/>
          </p:nvPr>
        </p:nvSpPr>
        <p:spPr>
          <a:xfrm>
            <a:off x="549275" y="1896493"/>
            <a:ext cx="8042276" cy="43434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Char char="●"/>
            </a:pPr>
            <a:r>
              <a:rPr lang="en-US" sz="3200" b="1" dirty="0"/>
              <a:t>Structure</a:t>
            </a:r>
            <a:r>
              <a:rPr lang="en-US" sz="3200" b="1" i="0" u="none" strike="noStrike" cap="none" dirty="0">
                <a:solidFill>
                  <a:srgbClr val="595959"/>
                </a:solidFill>
                <a:sym typeface="Source Sans Pro"/>
              </a:rPr>
              <a:t>:</a:t>
            </a:r>
            <a:r>
              <a:rPr lang="en-US" sz="3200" b="0" i="0" u="none" strike="noStrike" cap="none" dirty="0">
                <a:solidFill>
                  <a:srgbClr val="595959"/>
                </a:solidFill>
                <a:sym typeface="Source Sans Pro"/>
              </a:rPr>
              <a:t> Provides a blueprint for your project </a:t>
            </a:r>
            <a:r>
              <a:rPr lang="en-US" sz="3200" b="0" i="0" u="none" strike="noStrike" cap="none" dirty="0" smtClean="0">
                <a:solidFill>
                  <a:srgbClr val="595959"/>
                </a:solidFill>
                <a:sym typeface="Source Sans Pro"/>
              </a:rPr>
              <a:t>that you </a:t>
            </a:r>
            <a:r>
              <a:rPr lang="en-US" sz="3200" b="0" i="0" u="none" strike="noStrike" cap="none" dirty="0">
                <a:solidFill>
                  <a:srgbClr val="595959"/>
                </a:solidFill>
                <a:sym typeface="Source Sans Pro"/>
              </a:rPr>
              <a:t>can refer to throughout.</a:t>
            </a:r>
          </a:p>
          <a:p>
            <a:pPr marL="349250" marR="0" lvl="0" indent="-349250" algn="l" rtl="0">
              <a:spcBef>
                <a:spcPts val="2000"/>
              </a:spcBef>
              <a:spcAft>
                <a:spcPts val="0"/>
              </a:spcAft>
              <a:buClr>
                <a:srgbClr val="6DB7D7"/>
              </a:buClr>
              <a:buSzPct val="110000"/>
              <a:buFont typeface="Noto Sans Symbols"/>
              <a:buChar char="●"/>
            </a:pPr>
            <a:r>
              <a:rPr lang="en-US" sz="3200" b="1" i="0" u="none" strike="noStrike" cap="none" dirty="0">
                <a:solidFill>
                  <a:srgbClr val="595959"/>
                </a:solidFill>
                <a:sym typeface="Source Sans Pro"/>
              </a:rPr>
              <a:t>Self-Reflective Learning:</a:t>
            </a:r>
            <a:r>
              <a:rPr lang="en-US" sz="3200" b="0" i="0" u="none" strike="noStrike" cap="none" dirty="0">
                <a:solidFill>
                  <a:srgbClr val="595959"/>
                </a:solidFill>
                <a:sym typeface="Source Sans Pro"/>
              </a:rPr>
              <a:t> Helps clarify your ideas by imagining how they would be presented or explained to others.</a:t>
            </a:r>
          </a:p>
          <a:p>
            <a:pPr marL="349250" marR="0" lvl="0" indent="-349250" algn="l" rtl="0">
              <a:spcBef>
                <a:spcPts val="2000"/>
              </a:spcBef>
              <a:spcAft>
                <a:spcPts val="0"/>
              </a:spcAft>
              <a:buClr>
                <a:srgbClr val="6DB7D7"/>
              </a:buClr>
              <a:buSzPct val="110000"/>
              <a:buFont typeface="Noto Sans Symbols"/>
              <a:buChar char="●"/>
            </a:pPr>
            <a:r>
              <a:rPr lang="en-US" sz="3200" b="1" i="0" u="none" strike="noStrike" cap="none" dirty="0">
                <a:solidFill>
                  <a:srgbClr val="595959"/>
                </a:solidFill>
                <a:sym typeface="Source Sans Pro"/>
              </a:rPr>
              <a:t>Summary</a:t>
            </a:r>
            <a:r>
              <a:rPr lang="en-US" sz="3200" b="0" i="0" u="none" strike="noStrike" cap="none" dirty="0">
                <a:solidFill>
                  <a:srgbClr val="595959"/>
                </a:solidFill>
                <a:sym typeface="Source Sans Pro"/>
              </a:rPr>
              <a:t>: Allows you to synthesize your completed project in a structured and concise manner.</a:t>
            </a:r>
          </a:p>
          <a:p>
            <a:pPr marL="349250" marR="0" lvl="0" indent="-349250" algn="l" rtl="0">
              <a:spcBef>
                <a:spcPts val="2000"/>
              </a:spcBef>
              <a:buClr>
                <a:srgbClr val="6DB7D7"/>
              </a:buClr>
              <a:buSzPct val="110000"/>
              <a:buFont typeface="Noto Sans Symbols"/>
              <a:buNone/>
            </a:pPr>
            <a:endParaRPr sz="3200" b="0" i="0" u="none" strike="noStrike" cap="none" dirty="0">
              <a:solidFill>
                <a:srgbClr val="595959"/>
              </a:solidFill>
              <a:sym typeface="Source Sans Pro"/>
            </a:endParaRPr>
          </a:p>
        </p:txBody>
      </p:sp>
      <p:sp>
        <p:nvSpPr>
          <p:cNvPr id="176" name="Shape 176"/>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10</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xEl>
                                              <p:pRg st="1" end="1"/>
                                            </p:txEl>
                                          </p:spTgt>
                                        </p:tgtEl>
                                        <p:attrNameLst>
                                          <p:attrName>style.visibility</p:attrName>
                                        </p:attrNameLst>
                                      </p:cBhvr>
                                      <p:to>
                                        <p:strVal val="visible"/>
                                      </p:to>
                                    </p:set>
                                    <p:animEffect transition="in" filter="fade">
                                      <p:cBhvr>
                                        <p:cTn id="12" dur="500"/>
                                        <p:tgtEl>
                                          <p:spTgt spid="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5">
                                            <p:txEl>
                                              <p:pRg st="2" end="2"/>
                                            </p:txEl>
                                          </p:spTgt>
                                        </p:tgtEl>
                                        <p:attrNameLst>
                                          <p:attrName>style.visibility</p:attrName>
                                        </p:attrNameLst>
                                      </p:cBhvr>
                                      <p:to>
                                        <p:strVal val="visible"/>
                                      </p:to>
                                    </p:set>
                                    <p:animEffect transition="in" filter="fade">
                                      <p:cBhvr>
                                        <p:cTn id="17" dur="500"/>
                                        <p:tgtEl>
                                          <p:spTgt spid="1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Shape 198"/>
          <p:cNvGrpSpPr/>
          <p:nvPr/>
        </p:nvGrpSpPr>
        <p:grpSpPr>
          <a:xfrm>
            <a:off x="685800" y="508512"/>
            <a:ext cx="8001000" cy="5867400"/>
            <a:chOff x="685800" y="457200"/>
            <a:chExt cx="8001000" cy="5867400"/>
          </a:xfrm>
        </p:grpSpPr>
        <p:sp>
          <p:nvSpPr>
            <p:cNvPr id="199" name="Shape 199"/>
            <p:cNvSpPr/>
            <p:nvPr/>
          </p:nvSpPr>
          <p:spPr>
            <a:xfrm>
              <a:off x="685800" y="457200"/>
              <a:ext cx="8001000" cy="58674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45999" y="135000"/>
                  </a:lnTo>
                </a:path>
              </a:pathLst>
            </a:custGeom>
            <a:noFill/>
            <a:ln>
              <a:noFill/>
            </a:ln>
          </p:spPr>
          <p:txBody>
            <a:bodyPr wrap="square" lIns="91425" tIns="45700" rIns="91425" bIns="45700" anchor="ctr" anchorCtr="1">
              <a:noAutofit/>
            </a:bodyPr>
            <a:lstStyle/>
            <a:p>
              <a:pPr marL="457200" marR="0" lvl="0" indent="0" algn="l" rtl="0">
                <a:lnSpc>
                  <a:spcPct val="75000"/>
                </a:lnSpc>
                <a:spcBef>
                  <a:spcPts val="24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a:p>
              <a:pPr marL="0" marR="0" lvl="0" indent="0" algn="l" rtl="0">
                <a:lnSpc>
                  <a:spcPct val="75000"/>
                </a:lnSpc>
                <a:spcBef>
                  <a:spcPts val="180"/>
                </a:spcBef>
                <a:spcAft>
                  <a:spcPts val="0"/>
                </a:spcAft>
                <a:buNone/>
              </a:pPr>
              <a:endParaRPr/>
            </a:p>
            <a:p>
              <a:pPr marL="114300" marR="0" lvl="1" indent="-114300" algn="l" rtl="0">
                <a:lnSpc>
                  <a:spcPct val="75000"/>
                </a:lnSpc>
                <a:spcBef>
                  <a:spcPts val="240"/>
                </a:spcBef>
                <a:spcAft>
                  <a:spcPts val="0"/>
                </a:spcAft>
                <a:buClr>
                  <a:schemeClr val="dk1"/>
                </a:buClr>
                <a:buFont typeface="Source Sans Pro"/>
                <a:buNone/>
              </a:pPr>
              <a:endParaRPr sz="1800" b="0" i="0" u="none" strike="noStrike" cap="none">
                <a:solidFill>
                  <a:schemeClr val="dk1"/>
                </a:solidFill>
                <a:latin typeface="Source Sans Pro"/>
                <a:ea typeface="Source Sans Pro"/>
                <a:cs typeface="Source Sans Pro"/>
                <a:sym typeface="Source Sans Pro"/>
              </a:endParaRPr>
            </a:p>
          </p:txBody>
        </p:sp>
        <p:sp>
          <p:nvSpPr>
            <p:cNvPr id="200" name="Shape 200"/>
            <p:cNvSpPr/>
            <p:nvPr/>
          </p:nvSpPr>
          <p:spPr>
            <a:xfrm>
              <a:off x="3627102" y="3195833"/>
              <a:ext cx="2446215" cy="18288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dirty="0">
                  <a:solidFill>
                    <a:srgbClr val="C00000"/>
                  </a:solidFill>
                  <a:latin typeface="Calibri"/>
                  <a:ea typeface="Calibri"/>
                  <a:cs typeface="Calibri"/>
                  <a:sym typeface="Calibri"/>
                </a:rPr>
                <a:t>ABSTRACT</a:t>
              </a:r>
            </a:p>
          </p:txBody>
        </p:sp>
      </p:grpSp>
      <p:sp>
        <p:nvSpPr>
          <p:cNvPr id="201" name="Shape 201"/>
          <p:cNvSpPr txBox="1">
            <a:spLocks noGrp="1"/>
          </p:cNvSpPr>
          <p:nvPr>
            <p:ph type="sldNum" idx="12"/>
          </p:nvPr>
        </p:nvSpPr>
        <p:spPr>
          <a:xfrm>
            <a:off x="7897906" y="646808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11</a:t>
            </a:fld>
            <a:endParaRPr lang="en-US" sz="3600" b="0" i="0" u="none" strike="noStrike" cap="none" dirty="0">
              <a:solidFill>
                <a:schemeClr val="lt1"/>
              </a:solidFill>
              <a:latin typeface="Source Sans Pro"/>
              <a:ea typeface="Source Sans Pro"/>
              <a:cs typeface="Source Sans Pro"/>
              <a:sym typeface="Source Sans Pro"/>
            </a:endParaRPr>
          </a:p>
        </p:txBody>
      </p:sp>
      <p:sp>
        <p:nvSpPr>
          <p:cNvPr id="202" name="Shape 202"/>
          <p:cNvSpPr/>
          <p:nvPr/>
        </p:nvSpPr>
        <p:spPr>
          <a:xfrm>
            <a:off x="3512375" y="1349631"/>
            <a:ext cx="2586600" cy="2202000"/>
          </a:xfrm>
          <a:prstGeom prst="ellipse">
            <a:avLst/>
          </a:prstGeom>
          <a:gradFill>
            <a:gsLst>
              <a:gs pos="0">
                <a:srgbClr val="377287"/>
              </a:gs>
              <a:gs pos="100000">
                <a:srgbClr val="142328"/>
              </a:gs>
            </a:gsLst>
            <a:lin ang="5400012" scaled="0"/>
          </a:gra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Motivation/</a:t>
            </a:r>
          </a:p>
          <a:p>
            <a:pPr lvl="0">
              <a:spcBef>
                <a:spcPts val="0"/>
              </a:spcBef>
              <a:buNone/>
            </a:pPr>
            <a:r>
              <a:rPr lang="en-US" sz="2400" b="1" dirty="0">
                <a:latin typeface="Calibri"/>
                <a:ea typeface="Calibri"/>
                <a:cs typeface="Calibri"/>
                <a:sym typeface="Calibri"/>
              </a:rPr>
              <a:t>Significance</a:t>
            </a:r>
          </a:p>
        </p:txBody>
      </p:sp>
      <p:sp>
        <p:nvSpPr>
          <p:cNvPr id="203" name="Shape 203"/>
          <p:cNvSpPr/>
          <p:nvPr/>
        </p:nvSpPr>
        <p:spPr>
          <a:xfrm>
            <a:off x="1141796" y="2527595"/>
            <a:ext cx="2787402" cy="2202000"/>
          </a:xfrm>
          <a:prstGeom prst="ellipse">
            <a:avLst/>
          </a:prstGeom>
          <a:gradFill>
            <a:gsLst>
              <a:gs pos="0">
                <a:srgbClr val="FF0303"/>
              </a:gs>
              <a:gs pos="100000">
                <a:srgbClr val="7B0505"/>
              </a:gs>
            </a:gsLst>
            <a:lin ang="5400012" scaled="0"/>
          </a:gradFill>
          <a:ln w="9525" cap="flat" cmpd="sng">
            <a:solidFill>
              <a:srgbClr val="000000"/>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a:t>Implications</a:t>
            </a:r>
          </a:p>
        </p:txBody>
      </p:sp>
      <p:sp>
        <p:nvSpPr>
          <p:cNvPr id="204" name="Shape 204"/>
          <p:cNvSpPr/>
          <p:nvPr/>
        </p:nvSpPr>
        <p:spPr>
          <a:xfrm>
            <a:off x="5747477" y="2450631"/>
            <a:ext cx="2578666" cy="2202000"/>
          </a:xfrm>
          <a:prstGeom prst="ellipse">
            <a:avLst/>
          </a:prstGeom>
          <a:gradFill>
            <a:gsLst>
              <a:gs pos="0">
                <a:srgbClr val="EA9958"/>
              </a:gs>
              <a:gs pos="100000">
                <a:srgbClr val="A2591D"/>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Problem/ Objective</a:t>
            </a:r>
          </a:p>
        </p:txBody>
      </p:sp>
      <p:sp>
        <p:nvSpPr>
          <p:cNvPr id="205" name="Shape 205"/>
          <p:cNvSpPr/>
          <p:nvPr/>
        </p:nvSpPr>
        <p:spPr>
          <a:xfrm>
            <a:off x="4954397" y="4575663"/>
            <a:ext cx="2691796" cy="2202000"/>
          </a:xfrm>
          <a:prstGeom prst="ellipse">
            <a:avLst/>
          </a:prstGeom>
          <a:gradFill>
            <a:gsLst>
              <a:gs pos="0">
                <a:srgbClr val="DBD4EB"/>
              </a:gs>
              <a:gs pos="100000">
                <a:srgbClr val="9180BB"/>
              </a:gs>
            </a:gsLst>
            <a:path path="circle">
              <a:fillToRect l="50000" t="50000" r="50000" b="50000"/>
            </a:path>
            <a:tileRect/>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Methodology</a:t>
            </a:r>
          </a:p>
        </p:txBody>
      </p:sp>
      <p:sp>
        <p:nvSpPr>
          <p:cNvPr id="206" name="Shape 206"/>
          <p:cNvSpPr/>
          <p:nvPr/>
        </p:nvSpPr>
        <p:spPr>
          <a:xfrm>
            <a:off x="2172759" y="4588491"/>
            <a:ext cx="2774035" cy="2202000"/>
          </a:xfrm>
          <a:prstGeom prst="ellipse">
            <a:avLst/>
          </a:prstGeom>
          <a:gradFill>
            <a:gsLst>
              <a:gs pos="0">
                <a:srgbClr val="ABF608"/>
              </a:gs>
              <a:gs pos="100000">
                <a:srgbClr val="517309"/>
              </a:gs>
            </a:gsLst>
            <a:lin ang="5400012" scaled="0"/>
          </a:gradFill>
          <a:ln w="9525" cap="flat" cmpd="sng">
            <a:solidFill>
              <a:schemeClr val="dk2"/>
            </a:solidFill>
            <a:prstDash val="solid"/>
            <a:round/>
            <a:headEnd type="none" w="med" len="med"/>
            <a:tailEnd type="none" w="med" len="med"/>
          </a:ln>
        </p:spPr>
        <p:txBody>
          <a:bodyPr wrap="square" lIns="91425" tIns="91425" rIns="91425" bIns="91425" anchor="ctr" anchorCtr="1">
            <a:noAutofit/>
          </a:bodyPr>
          <a:lstStyle/>
          <a:p>
            <a:pPr lvl="0">
              <a:spcBef>
                <a:spcPts val="0"/>
              </a:spcBef>
              <a:buNone/>
            </a:pPr>
            <a:r>
              <a:rPr lang="en-US" sz="2400" b="1" dirty="0">
                <a:latin typeface="Calibri"/>
                <a:ea typeface="Calibri"/>
                <a:cs typeface="Calibri"/>
                <a:sym typeface="Calibri"/>
              </a:rPr>
              <a:t>Conclusions/</a:t>
            </a:r>
          </a:p>
          <a:p>
            <a:pPr lvl="0">
              <a:spcBef>
                <a:spcPts val="0"/>
              </a:spcBef>
              <a:buNone/>
            </a:pPr>
            <a:r>
              <a:rPr lang="en-US" sz="2400" b="1" dirty="0" smtClean="0">
                <a:latin typeface="Calibri"/>
                <a:ea typeface="Calibri"/>
                <a:cs typeface="Calibri"/>
                <a:sym typeface="Calibri"/>
              </a:rPr>
              <a:t>Predictions</a:t>
            </a:r>
            <a:endParaRPr lang="en-US" sz="2400" b="1" dirty="0">
              <a:latin typeface="Calibri"/>
              <a:ea typeface="Calibri"/>
              <a:cs typeface="Calibri"/>
              <a:sym typeface="Calibri"/>
            </a:endParaRPr>
          </a:p>
        </p:txBody>
      </p:sp>
      <p:sp>
        <p:nvSpPr>
          <p:cNvPr id="11" name="Shape 182"/>
          <p:cNvSpPr txBox="1">
            <a:spLocks/>
          </p:cNvSpPr>
          <p:nvPr/>
        </p:nvSpPr>
        <p:spPr>
          <a:xfrm>
            <a:off x="690394" y="96486"/>
            <a:ext cx="8042276" cy="1336956"/>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buClr>
                <a:schemeClr val="accent1"/>
              </a:buClr>
              <a:buSzPct val="25000"/>
              <a:buFont typeface="Source Sans Pro"/>
              <a:buNone/>
            </a:pPr>
            <a:r>
              <a:rPr lang="en-US" sz="4600" dirty="0" smtClean="0">
                <a:solidFill>
                  <a:schemeClr val="accent1"/>
                </a:solidFill>
                <a:latin typeface="Source Sans Pro"/>
                <a:ea typeface="Source Sans Pro"/>
                <a:cs typeface="Source Sans Pro"/>
                <a:sym typeface="Source Sans Pro"/>
              </a:rPr>
              <a:t>What is the structure of an abstract?	</a:t>
            </a:r>
            <a:endParaRPr lang="en-US" sz="4600" dirty="0">
              <a:solidFill>
                <a:schemeClr val="accen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549275" y="263244"/>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What is the structure of an abstract?	</a:t>
            </a:r>
          </a:p>
        </p:txBody>
      </p:sp>
      <p:sp>
        <p:nvSpPr>
          <p:cNvPr id="183" name="Shape 183"/>
          <p:cNvSpPr txBox="1">
            <a:spLocks noGrp="1"/>
          </p:cNvSpPr>
          <p:nvPr>
            <p:ph type="body" idx="1"/>
          </p:nvPr>
        </p:nvSpPr>
        <p:spPr>
          <a:xfrm>
            <a:off x="549275" y="1597164"/>
            <a:ext cx="8042276" cy="5164331"/>
          </a:xfrm>
          <a:prstGeom prst="rect">
            <a:avLst/>
          </a:prstGeom>
          <a:noFill/>
          <a:ln>
            <a:noFill/>
          </a:ln>
        </p:spPr>
        <p:txBody>
          <a:bodyPr wrap="square" lIns="91425" tIns="45700" rIns="91425" bIns="45700" anchor="t" anchorCtr="0">
            <a:noAutofit/>
          </a:bodyPr>
          <a:lstStyle/>
          <a:p>
            <a:pPr marL="349250" marR="0" lvl="0" indent="-346710" algn="l" rtl="0">
              <a:spcBef>
                <a:spcPts val="0"/>
              </a:spcBef>
              <a:spcAft>
                <a:spcPts val="0"/>
              </a:spcAft>
              <a:buClr>
                <a:srgbClr val="6DB7D7"/>
              </a:buClr>
              <a:buSzPct val="108333"/>
              <a:buChar char="•"/>
            </a:pPr>
            <a:r>
              <a:rPr lang="en-US" sz="3200" dirty="0"/>
              <a:t>Read Abstract 1 on your handout, paying attention to both the </a:t>
            </a:r>
            <a:r>
              <a:rPr lang="en-US" sz="3200" u="sng" dirty="0"/>
              <a:t>content</a:t>
            </a:r>
            <a:r>
              <a:rPr lang="en-US" sz="3200" dirty="0"/>
              <a:t> and </a:t>
            </a:r>
            <a:r>
              <a:rPr lang="en-US" sz="3200" u="sng" dirty="0" smtClean="0"/>
              <a:t>structure</a:t>
            </a:r>
            <a:r>
              <a:rPr lang="en-US" sz="3200" dirty="0" smtClean="0"/>
              <a:t>. </a:t>
            </a:r>
            <a:endParaRPr lang="en-US" sz="3200" dirty="0"/>
          </a:p>
          <a:p>
            <a:pPr marL="349250" marR="0" lvl="0" indent="-346710" algn="l" rtl="0">
              <a:spcBef>
                <a:spcPts val="2000"/>
              </a:spcBef>
              <a:spcAft>
                <a:spcPts val="0"/>
              </a:spcAft>
              <a:buClr>
                <a:srgbClr val="6DB7D7"/>
              </a:buClr>
              <a:buSzPct val="108333"/>
              <a:buChar char="•"/>
            </a:pPr>
            <a:r>
              <a:rPr lang="en-US" sz="3200" dirty="0"/>
              <a:t>W</a:t>
            </a:r>
            <a:r>
              <a:rPr lang="en-US" sz="3200" dirty="0" smtClean="0"/>
              <a:t>ork </a:t>
            </a:r>
            <a:r>
              <a:rPr lang="en-US" sz="3200" dirty="0"/>
              <a:t>in pairs to describe the function of each </a:t>
            </a:r>
            <a:r>
              <a:rPr lang="en-US" sz="3200" dirty="0" smtClean="0"/>
              <a:t>paragraph. Consider:</a:t>
            </a:r>
          </a:p>
          <a:p>
            <a:pPr marL="0" marR="0" lvl="0" indent="0" algn="l" rtl="0">
              <a:spcBef>
                <a:spcPts val="2000"/>
              </a:spcBef>
              <a:spcAft>
                <a:spcPts val="0"/>
              </a:spcAft>
              <a:buClr>
                <a:srgbClr val="6DB7D7"/>
              </a:buClr>
              <a:buSzPct val="25000"/>
              <a:buFont typeface="Noto Sans Symbols"/>
              <a:buNone/>
            </a:pPr>
            <a:r>
              <a:rPr lang="en-US" sz="3200" b="0" i="0" u="none" strike="noStrike" cap="none" dirty="0" smtClean="0">
                <a:solidFill>
                  <a:srgbClr val="595959"/>
                </a:solidFill>
                <a:latin typeface="Source Sans Pro"/>
                <a:ea typeface="Source Sans Pro"/>
                <a:cs typeface="Source Sans Pro"/>
                <a:sym typeface="Source Sans Pro"/>
              </a:rPr>
              <a:t> </a:t>
            </a:r>
            <a:endParaRPr lang="en-US" sz="3200" b="0" i="0" u="none" strike="noStrike" cap="none" dirty="0">
              <a:solidFill>
                <a:srgbClr val="595959"/>
              </a:solidFill>
              <a:latin typeface="Source Sans Pro"/>
              <a:ea typeface="Source Sans Pro"/>
              <a:cs typeface="Source Sans Pro"/>
              <a:sym typeface="Source Sans Pro"/>
            </a:endParaRPr>
          </a:p>
          <a:p>
            <a:pPr marL="0" marR="0" lvl="0" indent="0" algn="l" rtl="0">
              <a:spcBef>
                <a:spcPts val="2000"/>
              </a:spcBef>
              <a:buClr>
                <a:srgbClr val="6DB7D7"/>
              </a:buClr>
              <a:buSzPct val="25000"/>
              <a:buFont typeface="Noto Sans Symbols"/>
              <a:buNone/>
            </a:pPr>
            <a:endParaRPr sz="3200" b="0" i="0" u="none" strike="noStrike" cap="none" dirty="0">
              <a:solidFill>
                <a:srgbClr val="595959"/>
              </a:solidFill>
              <a:latin typeface="Source Sans Pro"/>
              <a:ea typeface="Source Sans Pro"/>
              <a:cs typeface="Source Sans Pro"/>
              <a:sym typeface="Source Sans Pro"/>
            </a:endParaRPr>
          </a:p>
        </p:txBody>
      </p:sp>
      <p:sp>
        <p:nvSpPr>
          <p:cNvPr id="184" name="Shape 184"/>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12</a:t>
            </a:fld>
            <a:endParaRPr lang="en-US" sz="3600" b="0" i="0" u="none" strike="noStrike" cap="none">
              <a:solidFill>
                <a:schemeClr val="lt1"/>
              </a:solidFill>
              <a:latin typeface="Source Sans Pro"/>
              <a:ea typeface="Source Sans Pro"/>
              <a:cs typeface="Source Sans Pro"/>
              <a:sym typeface="Source Sans Pro"/>
            </a:endParaRPr>
          </a:p>
        </p:txBody>
      </p:sp>
      <p:grpSp>
        <p:nvGrpSpPr>
          <p:cNvPr id="5" name="Shape 215"/>
          <p:cNvGrpSpPr/>
          <p:nvPr/>
        </p:nvGrpSpPr>
        <p:grpSpPr>
          <a:xfrm>
            <a:off x="549275" y="4495211"/>
            <a:ext cx="1916103" cy="1377145"/>
            <a:chOff x="1079162" y="6531004"/>
            <a:chExt cx="1453697" cy="1159765"/>
          </a:xfrm>
        </p:grpSpPr>
        <p:sp>
          <p:nvSpPr>
            <p:cNvPr id="6" name="Shape 216"/>
            <p:cNvSpPr/>
            <p:nvPr/>
          </p:nvSpPr>
          <p:spPr>
            <a:xfrm>
              <a:off x="1079162" y="6531004"/>
              <a:ext cx="1453697" cy="1159765"/>
            </a:xfrm>
            <a:prstGeom prst="ellipse">
              <a:avLst/>
            </a:prstGeom>
            <a:gradFill>
              <a:gsLst>
                <a:gs pos="0">
                  <a:schemeClr val="accent3"/>
                </a:gs>
                <a:gs pos="31000">
                  <a:schemeClr val="accent3"/>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7" name="Shape 217"/>
            <p:cNvSpPr txBox="1"/>
            <p:nvPr/>
          </p:nvSpPr>
          <p:spPr>
            <a:xfrm>
              <a:off x="1166321" y="6870071"/>
              <a:ext cx="1301939" cy="48490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i="0" u="none" strike="noStrike" cap="none" dirty="0">
                  <a:solidFill>
                    <a:schemeClr val="dk1"/>
                  </a:solidFill>
                  <a:latin typeface="Source Sans Pro"/>
                  <a:ea typeface="Source Sans Pro"/>
                  <a:cs typeface="Source Sans Pro"/>
                  <a:sym typeface="Source Sans Pro"/>
                </a:rPr>
                <a:t>Problem</a:t>
              </a:r>
              <a:endParaRPr lang="en-US" sz="1400" b="1" i="0" u="none" strike="noStrike" cap="none" dirty="0">
                <a:solidFill>
                  <a:schemeClr val="dk1"/>
                </a:solidFill>
                <a:latin typeface="Source Sans Pro"/>
                <a:ea typeface="Source Sans Pro"/>
                <a:cs typeface="Source Sans Pro"/>
                <a:sym typeface="Source Sans Pro"/>
              </a:endParaRPr>
            </a:p>
          </p:txBody>
        </p:sp>
      </p:grpSp>
      <p:grpSp>
        <p:nvGrpSpPr>
          <p:cNvPr id="8" name="Shape 218"/>
          <p:cNvGrpSpPr/>
          <p:nvPr/>
        </p:nvGrpSpPr>
        <p:grpSpPr>
          <a:xfrm>
            <a:off x="1892613" y="5198205"/>
            <a:ext cx="2602344" cy="1442587"/>
            <a:chOff x="-1340759" y="6128690"/>
            <a:chExt cx="1638754" cy="773895"/>
          </a:xfrm>
        </p:grpSpPr>
        <p:sp>
          <p:nvSpPr>
            <p:cNvPr id="9" name="Shape 219"/>
            <p:cNvSpPr/>
            <p:nvPr/>
          </p:nvSpPr>
          <p:spPr>
            <a:xfrm>
              <a:off x="-1047475" y="6128690"/>
              <a:ext cx="1127988" cy="773895"/>
            </a:xfrm>
            <a:prstGeom prst="ellipse">
              <a:avLst/>
            </a:prstGeom>
            <a:gradFill>
              <a:gsLst>
                <a:gs pos="0">
                  <a:schemeClr val="accent2"/>
                </a:gs>
                <a:gs pos="31000">
                  <a:schemeClr val="accent2"/>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0" name="Shape 220"/>
            <p:cNvSpPr txBox="1"/>
            <p:nvPr/>
          </p:nvSpPr>
          <p:spPr>
            <a:xfrm>
              <a:off x="-1340759" y="6387796"/>
              <a:ext cx="16387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i="0" u="none" strike="noStrike" cap="none" dirty="0">
                  <a:solidFill>
                    <a:schemeClr val="dk1"/>
                  </a:solidFill>
                  <a:latin typeface="Source Sans Pro"/>
                  <a:ea typeface="Source Sans Pro"/>
                  <a:cs typeface="Source Sans Pro"/>
                  <a:sym typeface="Source Sans Pro"/>
                </a:rPr>
                <a:t>Motivation</a:t>
              </a:r>
            </a:p>
          </p:txBody>
        </p:sp>
      </p:grpSp>
      <p:grpSp>
        <p:nvGrpSpPr>
          <p:cNvPr id="11" name="Shape 221"/>
          <p:cNvGrpSpPr/>
          <p:nvPr/>
        </p:nvGrpSpPr>
        <p:grpSpPr>
          <a:xfrm>
            <a:off x="3715873" y="4495211"/>
            <a:ext cx="2372864" cy="1185983"/>
            <a:chOff x="4661578" y="2638939"/>
            <a:chExt cx="1867354" cy="940674"/>
          </a:xfrm>
        </p:grpSpPr>
        <p:sp>
          <p:nvSpPr>
            <p:cNvPr id="12" name="Shape 222"/>
            <p:cNvSpPr/>
            <p:nvPr/>
          </p:nvSpPr>
          <p:spPr>
            <a:xfrm>
              <a:off x="4853189" y="2638939"/>
              <a:ext cx="1500749" cy="940674"/>
            </a:xfrm>
            <a:prstGeom prst="ellipse">
              <a:avLst/>
            </a:prstGeom>
            <a:gradFill>
              <a:gsLst>
                <a:gs pos="0">
                  <a:srgbClr val="7030A0"/>
                </a:gs>
                <a:gs pos="31000">
                  <a:srgbClr val="7030A0"/>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3" name="Shape 223"/>
            <p:cNvSpPr txBox="1"/>
            <p:nvPr/>
          </p:nvSpPr>
          <p:spPr>
            <a:xfrm>
              <a:off x="4661578" y="2906462"/>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i="0" u="none" strike="noStrike" cap="none" dirty="0">
                  <a:solidFill>
                    <a:schemeClr val="dk1"/>
                  </a:solidFill>
                  <a:latin typeface="Source Sans Pro"/>
                  <a:ea typeface="Source Sans Pro"/>
                  <a:cs typeface="Source Sans Pro"/>
                  <a:sym typeface="Source Sans Pro"/>
                </a:rPr>
                <a:t>Methodology</a:t>
              </a:r>
            </a:p>
          </p:txBody>
        </p:sp>
      </p:grpSp>
      <p:grpSp>
        <p:nvGrpSpPr>
          <p:cNvPr id="14" name="Shape 224"/>
          <p:cNvGrpSpPr/>
          <p:nvPr/>
        </p:nvGrpSpPr>
        <p:grpSpPr>
          <a:xfrm>
            <a:off x="5316751" y="5291235"/>
            <a:ext cx="2365767" cy="1420254"/>
            <a:chOff x="6869887" y="2067020"/>
            <a:chExt cx="1867354" cy="1159765"/>
          </a:xfrm>
        </p:grpSpPr>
        <p:sp>
          <p:nvSpPr>
            <p:cNvPr id="15" name="Shape 225"/>
            <p:cNvSpPr/>
            <p:nvPr/>
          </p:nvSpPr>
          <p:spPr>
            <a:xfrm>
              <a:off x="7125938" y="2067020"/>
              <a:ext cx="1453698" cy="1159765"/>
            </a:xfrm>
            <a:prstGeom prst="ellipse">
              <a:avLst/>
            </a:prstGeom>
            <a:gradFill>
              <a:gsLst>
                <a:gs pos="0">
                  <a:schemeClr val="accent5"/>
                </a:gs>
                <a:gs pos="31000">
                  <a:schemeClr val="accent5"/>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6" name="Shape 226"/>
            <p:cNvSpPr txBox="1"/>
            <p:nvPr/>
          </p:nvSpPr>
          <p:spPr>
            <a:xfrm>
              <a:off x="6869887" y="2449248"/>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i="0" u="none" strike="noStrike" cap="none" dirty="0">
                  <a:solidFill>
                    <a:schemeClr val="dk1"/>
                  </a:solidFill>
                  <a:latin typeface="Source Sans Pro"/>
                  <a:ea typeface="Source Sans Pro"/>
                  <a:cs typeface="Source Sans Pro"/>
                  <a:sym typeface="Source Sans Pro"/>
                </a:rPr>
                <a:t>Results</a:t>
              </a:r>
              <a:endParaRPr lang="en-US" sz="1400" b="1" i="0" u="none" strike="noStrike" cap="none" dirty="0">
                <a:solidFill>
                  <a:schemeClr val="dk1"/>
                </a:solidFill>
                <a:latin typeface="Source Sans Pro"/>
                <a:ea typeface="Source Sans Pro"/>
                <a:cs typeface="Source Sans Pro"/>
                <a:sym typeface="Source Sans Pro"/>
              </a:endParaRPr>
            </a:p>
          </p:txBody>
        </p:sp>
      </p:grpSp>
      <p:grpSp>
        <p:nvGrpSpPr>
          <p:cNvPr id="17" name="Shape 227"/>
          <p:cNvGrpSpPr/>
          <p:nvPr/>
        </p:nvGrpSpPr>
        <p:grpSpPr>
          <a:xfrm>
            <a:off x="6823367" y="4295978"/>
            <a:ext cx="2382887" cy="1385216"/>
            <a:chOff x="8781026" y="-1182090"/>
            <a:chExt cx="1867354" cy="1159765"/>
          </a:xfrm>
        </p:grpSpPr>
        <p:sp>
          <p:nvSpPr>
            <p:cNvPr id="18" name="Shape 228"/>
            <p:cNvSpPr/>
            <p:nvPr/>
          </p:nvSpPr>
          <p:spPr>
            <a:xfrm>
              <a:off x="8979261" y="-1182090"/>
              <a:ext cx="1453697" cy="1159765"/>
            </a:xfrm>
            <a:prstGeom prst="ellipse">
              <a:avLst/>
            </a:prstGeom>
            <a:gradFill>
              <a:gsLst>
                <a:gs pos="0">
                  <a:schemeClr val="accent6"/>
                </a:gs>
                <a:gs pos="31000">
                  <a:schemeClr val="accent6"/>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9" name="Shape 229"/>
            <p:cNvSpPr txBox="1"/>
            <p:nvPr/>
          </p:nvSpPr>
          <p:spPr>
            <a:xfrm>
              <a:off x="8781026" y="-856896"/>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i="0" u="none" strike="noStrike" cap="none" dirty="0">
                  <a:solidFill>
                    <a:schemeClr val="dk1"/>
                  </a:solidFill>
                  <a:latin typeface="Source Sans Pro"/>
                  <a:ea typeface="Source Sans Pro"/>
                  <a:cs typeface="Source Sans Pro"/>
                  <a:sym typeface="Source Sans Pro"/>
                </a:rPr>
                <a:t>Implications</a:t>
              </a:r>
            </a:p>
          </p:txBody>
        </p:sp>
      </p:grpSp>
    </p:spTree>
    <p:extLst>
      <p:ext uri="{BB962C8B-B14F-4D97-AF65-F5344CB8AC3E}">
        <p14:creationId xmlns:p14="http://schemas.microsoft.com/office/powerpoint/2010/main" val="553050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49275" y="107576"/>
            <a:ext cx="8042276" cy="112686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Sample Abstract 1</a:t>
            </a:r>
          </a:p>
        </p:txBody>
      </p:sp>
      <p:sp>
        <p:nvSpPr>
          <p:cNvPr id="191" name="Shape 191"/>
          <p:cNvSpPr txBox="1">
            <a:spLocks noGrp="1"/>
          </p:cNvSpPr>
          <p:nvPr>
            <p:ph type="body" idx="1"/>
          </p:nvPr>
        </p:nvSpPr>
        <p:spPr>
          <a:xfrm>
            <a:off x="549275" y="1234440"/>
            <a:ext cx="8042276" cy="5248654"/>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a:solidFill>
                  <a:srgbClr val="595959"/>
                </a:solidFill>
                <a:latin typeface="Source Sans Pro"/>
                <a:ea typeface="Source Sans Pro"/>
                <a:cs typeface="Source Sans Pro"/>
                <a:sym typeface="Source Sans Pro"/>
              </a:rPr>
              <a:t>Title: Cranberry Juice And Grape Juice As Anti-Viral Agents and Cytotoxicity Studies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 Accordingly, such testing is critical to validate the effect of the juices in question as antiviral agents.</a:t>
            </a:r>
          </a:p>
          <a:p>
            <a:pPr marL="0" marR="0" lvl="0" indent="0" algn="l" rtl="0">
              <a:lnSpc>
                <a:spcPct val="80000"/>
              </a:lnSpc>
              <a:spcBef>
                <a:spcPts val="2000"/>
              </a:spcBef>
              <a:spcAft>
                <a:spcPts val="0"/>
              </a:spcAft>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subpassage.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luciferein and luciferase additives from the ToxilightR BioAssay kit, yields an ATP spark – which can be detected by placement of the reaction mix in a luminometer. The luminometer was procured through a GRTI grant, which was used in this collaborative effort.</a:t>
            </a:r>
          </a:p>
          <a:p>
            <a:pPr marL="0" marR="0" lvl="0" indent="0" algn="l" rtl="0">
              <a:lnSpc>
                <a:spcPct val="80000"/>
              </a:lnSpc>
              <a:spcBef>
                <a:spcPts val="2000"/>
              </a:spcBef>
              <a:buClr>
                <a:srgbClr val="6DB7D7"/>
              </a:buClr>
              <a:buSzPct val="25000"/>
              <a:buFont typeface="Noto Sans Symbols"/>
              <a:buNone/>
            </a:pPr>
            <a:r>
              <a:rPr lang="en-US" sz="1600" b="0" i="0" u="none" strike="noStrike" cap="none">
                <a:solidFill>
                  <a:srgbClr val="595959"/>
                </a:solidFill>
                <a:latin typeface="Source Sans Pro"/>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This data confirms earlier results in that the antiviral effects were clearly due to the juices, and not artifact associated to host cell cytotoxicity.</a:t>
            </a:r>
          </a:p>
        </p:txBody>
      </p:sp>
      <p:sp>
        <p:nvSpPr>
          <p:cNvPr id="192" name="Shape 192"/>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13</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549275" y="107576"/>
            <a:ext cx="8042276" cy="112686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Sample Abstract 1</a:t>
            </a:r>
          </a:p>
        </p:txBody>
      </p:sp>
      <p:sp>
        <p:nvSpPr>
          <p:cNvPr id="213" name="Shape 213"/>
          <p:cNvSpPr txBox="1">
            <a:spLocks noGrp="1"/>
          </p:cNvSpPr>
          <p:nvPr>
            <p:ph type="body" idx="1"/>
          </p:nvPr>
        </p:nvSpPr>
        <p:spPr>
          <a:xfrm>
            <a:off x="549274" y="1261871"/>
            <a:ext cx="8173818" cy="541439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600" b="1" i="0" u="none" strike="noStrike" cap="none">
                <a:solidFill>
                  <a:srgbClr val="595959"/>
                </a:solidFill>
                <a:latin typeface="Source Sans Pro"/>
                <a:ea typeface="Source Sans Pro"/>
                <a:cs typeface="Source Sans Pro"/>
                <a:sym typeface="Source Sans Pro"/>
              </a:rPr>
              <a:t>Title: Cranberry Juice And Grape Juice As Anti-Viral Agents and Cytotoxicity Studies</a:t>
            </a:r>
          </a:p>
          <a:p>
            <a:pPr marL="0" marR="0" lvl="0" indent="0" algn="l" rtl="0">
              <a:lnSpc>
                <a:spcPct val="80000"/>
              </a:lnSpc>
              <a:spcBef>
                <a:spcPts val="2000"/>
              </a:spcBef>
              <a:spcAft>
                <a:spcPts val="0"/>
              </a:spcAft>
              <a:buClr>
                <a:srgbClr val="6DB7D7"/>
              </a:buClr>
              <a:buSzPct val="25000"/>
              <a:buFont typeface="Noto Sans Symbols"/>
              <a:buNone/>
            </a:pPr>
            <a:r>
              <a:rPr lang="en-US" sz="1550" b="0" i="0" u="none" strike="noStrike" cap="none">
                <a:solidFill>
                  <a:srgbClr val="FF9432"/>
                </a:solidFill>
                <a:latin typeface="Source Sans Pro"/>
                <a:ea typeface="Source Sans Pro"/>
                <a:cs typeface="Source Sans Pro"/>
                <a:sym typeface="Source Sans Pro"/>
              </a:rPr>
              <a:t>Defined phytochemicals in potable juices (grape juice and cranberry juice) have been shown to possess antiviral properties both in vitro and in vivo. However, cytotoxicity by chemical treatment of cells may mask any antiviral effects. </a:t>
            </a:r>
            <a:r>
              <a:rPr lang="en-US" sz="1550" b="0" i="0" u="none" strike="noStrike" cap="none">
                <a:solidFill>
                  <a:schemeClr val="accent1"/>
                </a:solidFill>
                <a:latin typeface="Source Sans Pro"/>
                <a:ea typeface="Source Sans Pro"/>
                <a:cs typeface="Source Sans Pro"/>
                <a:sym typeface="Source Sans Pro"/>
              </a:rPr>
              <a:t>Accordingly, testing is critical to validate the effect of the juices in question as antiviral agents. </a:t>
            </a:r>
          </a:p>
          <a:p>
            <a:pPr marL="0" marR="0" lvl="0" indent="0" algn="l" rtl="0">
              <a:lnSpc>
                <a:spcPct val="80000"/>
              </a:lnSpc>
              <a:spcBef>
                <a:spcPts val="2000"/>
              </a:spcBef>
              <a:spcAft>
                <a:spcPts val="0"/>
              </a:spcAft>
              <a:buClr>
                <a:srgbClr val="6DB7D7"/>
              </a:buClr>
              <a:buSzPct val="25000"/>
              <a:buFont typeface="Noto Sans Symbols"/>
              <a:buNone/>
            </a:pPr>
            <a:r>
              <a:rPr lang="en-US" sz="1550" b="0" i="0" u="none" strike="noStrike" cap="none">
                <a:solidFill>
                  <a:srgbClr val="7030A0"/>
                </a:solidFill>
                <a:latin typeface="Source Sans Pro"/>
                <a:ea typeface="Source Sans Pro"/>
                <a:cs typeface="Source Sans Pro"/>
                <a:sym typeface="Source Sans Pro"/>
              </a:rPr>
              <a:t>Antiviral testing in cell culture has addressed the potential issue of cytotoxicity by monolayer pretreatment with cranberry and Concord grape juices. Such [cytotoxicity] testing employed trypan blue exclusion and cell subpassage. However, confirmatory testing to identify subtle effects by juices and other phytochemicals or nutraceuticals needs to be tested by a metabolic assay. This required a non-destructive bioluminescent cytotoxicity assay, which quantitatively measures the release of adenylate kinase (AK) from damaged cells. Release of AK from damaged cells, in complex with ADP, luciferein and luciferase additives from the ToxilightR BioAssay kit, yields an ATP spark – which can be detected by placement of the reaction mix in a luminometer. The luminometer was procured through a GRTI grant, which was used in this collaborative effort. </a:t>
            </a:r>
          </a:p>
          <a:p>
            <a:pPr marL="0" marR="0" lvl="0" indent="0" algn="l" rtl="0">
              <a:lnSpc>
                <a:spcPct val="80000"/>
              </a:lnSpc>
              <a:spcBef>
                <a:spcPts val="2000"/>
              </a:spcBef>
              <a:buClr>
                <a:srgbClr val="6DB7D7"/>
              </a:buClr>
              <a:buSzPct val="25000"/>
              <a:buFont typeface="Noto Sans Symbols"/>
              <a:buNone/>
            </a:pPr>
            <a:r>
              <a:rPr lang="en-US" sz="1550" b="0" i="0" u="none" strike="noStrike" cap="none">
                <a:solidFill>
                  <a:srgbClr val="00BC00"/>
                </a:solidFill>
                <a:latin typeface="Source Sans Pro"/>
                <a:ea typeface="Source Sans Pro"/>
                <a:cs typeface="Source Sans Pro"/>
                <a:sym typeface="Source Sans Pro"/>
              </a:rPr>
              <a:t>After the assay was perfected, the data collected from the luminometer showed that 50% Purple, Niagara, and pure cranberry juice reveal no cytotoxicity to monkey kidney cells grown in monolayer culture. </a:t>
            </a:r>
            <a:r>
              <a:rPr lang="en-US" sz="1550" b="0" i="0" u="none" strike="noStrike" cap="none">
                <a:solidFill>
                  <a:srgbClr val="FF0000"/>
                </a:solidFill>
                <a:latin typeface="Source Sans Pro"/>
                <a:ea typeface="Source Sans Pro"/>
                <a:cs typeface="Source Sans Pro"/>
                <a:sym typeface="Source Sans Pro"/>
              </a:rPr>
              <a:t>This data confirms earlier results in that the antiviral effects were clearly due to the juices, and not artifact associated to host cell cytotoxicity</a:t>
            </a:r>
            <a:r>
              <a:rPr lang="en-US" sz="1550" b="1" i="0" u="none" strike="noStrike" cap="none">
                <a:solidFill>
                  <a:srgbClr val="FF0000"/>
                </a:solidFill>
                <a:latin typeface="Source Sans Pro"/>
                <a:ea typeface="Source Sans Pro"/>
                <a:cs typeface="Source Sans Pro"/>
                <a:sym typeface="Source Sans Pro"/>
              </a:rPr>
              <a:t>. </a:t>
            </a:r>
          </a:p>
        </p:txBody>
      </p:sp>
      <p:sp>
        <p:nvSpPr>
          <p:cNvPr id="214" name="Shape 214"/>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14</a:t>
            </a:fld>
            <a:endParaRPr lang="en-US" sz="3600" b="0" i="0" u="none" strike="noStrike" cap="none">
              <a:solidFill>
                <a:schemeClr val="lt1"/>
              </a:solidFill>
              <a:latin typeface="Source Sans Pro"/>
              <a:ea typeface="Source Sans Pro"/>
              <a:cs typeface="Source Sans Pro"/>
              <a:sym typeface="Source Sans Pro"/>
            </a:endParaRPr>
          </a:p>
        </p:txBody>
      </p:sp>
      <p:grpSp>
        <p:nvGrpSpPr>
          <p:cNvPr id="215" name="Shape 215"/>
          <p:cNvGrpSpPr/>
          <p:nvPr/>
        </p:nvGrpSpPr>
        <p:grpSpPr>
          <a:xfrm>
            <a:off x="47504" y="1284451"/>
            <a:ext cx="1216952" cy="736128"/>
            <a:chOff x="185056" y="897634"/>
            <a:chExt cx="1453697" cy="1159765"/>
          </a:xfrm>
        </p:grpSpPr>
        <p:sp>
          <p:nvSpPr>
            <p:cNvPr id="216" name="Shape 216"/>
            <p:cNvSpPr/>
            <p:nvPr/>
          </p:nvSpPr>
          <p:spPr>
            <a:xfrm>
              <a:off x="185056" y="897634"/>
              <a:ext cx="1453697" cy="1159765"/>
            </a:xfrm>
            <a:prstGeom prst="ellipse">
              <a:avLst/>
            </a:prstGeom>
            <a:gradFill>
              <a:gsLst>
                <a:gs pos="0">
                  <a:schemeClr val="accent3"/>
                </a:gs>
                <a:gs pos="31000">
                  <a:schemeClr val="accent3"/>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17" name="Shape 217"/>
            <p:cNvSpPr txBox="1"/>
            <p:nvPr/>
          </p:nvSpPr>
          <p:spPr>
            <a:xfrm>
              <a:off x="347462" y="1205315"/>
              <a:ext cx="1099458" cy="48490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dirty="0">
                  <a:solidFill>
                    <a:schemeClr val="dk1"/>
                  </a:solidFill>
                  <a:latin typeface="Source Sans Pro"/>
                  <a:ea typeface="Source Sans Pro"/>
                  <a:cs typeface="Source Sans Pro"/>
                  <a:sym typeface="Source Sans Pro"/>
                </a:rPr>
                <a:t>Problem</a:t>
              </a:r>
            </a:p>
          </p:txBody>
        </p:sp>
      </p:grpSp>
      <p:grpSp>
        <p:nvGrpSpPr>
          <p:cNvPr id="218" name="Shape 218"/>
          <p:cNvGrpSpPr/>
          <p:nvPr/>
        </p:nvGrpSpPr>
        <p:grpSpPr>
          <a:xfrm>
            <a:off x="-156812" y="2123540"/>
            <a:ext cx="1638754" cy="773895"/>
            <a:chOff x="-3728003" y="2583721"/>
            <a:chExt cx="1638754" cy="773895"/>
          </a:xfrm>
        </p:grpSpPr>
        <p:sp>
          <p:nvSpPr>
            <p:cNvPr id="219" name="Shape 219"/>
            <p:cNvSpPr/>
            <p:nvPr/>
          </p:nvSpPr>
          <p:spPr>
            <a:xfrm>
              <a:off x="-3488946" y="2583721"/>
              <a:ext cx="1127988" cy="773895"/>
            </a:xfrm>
            <a:prstGeom prst="ellipse">
              <a:avLst/>
            </a:prstGeom>
            <a:gradFill>
              <a:gsLst>
                <a:gs pos="0">
                  <a:schemeClr val="accent2"/>
                </a:gs>
                <a:gs pos="31000">
                  <a:schemeClr val="accent2"/>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20" name="Shape 220"/>
            <p:cNvSpPr txBox="1"/>
            <p:nvPr/>
          </p:nvSpPr>
          <p:spPr>
            <a:xfrm>
              <a:off x="-3728003" y="2748072"/>
              <a:ext cx="16387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a:solidFill>
                    <a:schemeClr val="dk1"/>
                  </a:solidFill>
                  <a:latin typeface="Source Sans Pro"/>
                  <a:ea typeface="Source Sans Pro"/>
                  <a:cs typeface="Source Sans Pro"/>
                  <a:sym typeface="Source Sans Pro"/>
                </a:rPr>
                <a:t>Motivation</a:t>
              </a:r>
            </a:p>
          </p:txBody>
        </p:sp>
      </p:grpSp>
      <p:grpSp>
        <p:nvGrpSpPr>
          <p:cNvPr id="221" name="Shape 221"/>
          <p:cNvGrpSpPr/>
          <p:nvPr/>
        </p:nvGrpSpPr>
        <p:grpSpPr>
          <a:xfrm>
            <a:off x="-89646" y="3227293"/>
            <a:ext cx="1494119" cy="836706"/>
            <a:chOff x="-94570" y="998423"/>
            <a:chExt cx="1867354" cy="940674"/>
          </a:xfrm>
        </p:grpSpPr>
        <p:sp>
          <p:nvSpPr>
            <p:cNvPr id="222" name="Shape 222"/>
            <p:cNvSpPr/>
            <p:nvPr/>
          </p:nvSpPr>
          <p:spPr>
            <a:xfrm>
              <a:off x="97041" y="998423"/>
              <a:ext cx="1500749" cy="940674"/>
            </a:xfrm>
            <a:prstGeom prst="ellipse">
              <a:avLst/>
            </a:prstGeom>
            <a:gradFill>
              <a:gsLst>
                <a:gs pos="0">
                  <a:srgbClr val="7030A0"/>
                </a:gs>
                <a:gs pos="31000">
                  <a:srgbClr val="7030A0"/>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23" name="Shape 223"/>
            <p:cNvSpPr txBox="1"/>
            <p:nvPr/>
          </p:nvSpPr>
          <p:spPr>
            <a:xfrm>
              <a:off x="-94570" y="1265946"/>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a:solidFill>
                    <a:schemeClr val="dk1"/>
                  </a:solidFill>
                  <a:latin typeface="Source Sans Pro"/>
                  <a:ea typeface="Source Sans Pro"/>
                  <a:cs typeface="Source Sans Pro"/>
                  <a:sym typeface="Source Sans Pro"/>
                </a:rPr>
                <a:t>Methodology</a:t>
              </a:r>
            </a:p>
          </p:txBody>
        </p:sp>
      </p:grpSp>
      <p:grpSp>
        <p:nvGrpSpPr>
          <p:cNvPr id="224" name="Shape 224"/>
          <p:cNvGrpSpPr/>
          <p:nvPr/>
        </p:nvGrpSpPr>
        <p:grpSpPr>
          <a:xfrm>
            <a:off x="-110675" y="4840942"/>
            <a:ext cx="1515149" cy="800731"/>
            <a:chOff x="-70996" y="897634"/>
            <a:chExt cx="1867354" cy="1159765"/>
          </a:xfrm>
        </p:grpSpPr>
        <p:sp>
          <p:nvSpPr>
            <p:cNvPr id="225" name="Shape 225"/>
            <p:cNvSpPr/>
            <p:nvPr/>
          </p:nvSpPr>
          <p:spPr>
            <a:xfrm>
              <a:off x="185056" y="897634"/>
              <a:ext cx="1453697" cy="1159765"/>
            </a:xfrm>
            <a:prstGeom prst="ellipse">
              <a:avLst/>
            </a:prstGeom>
            <a:gradFill>
              <a:gsLst>
                <a:gs pos="0">
                  <a:schemeClr val="accent5"/>
                </a:gs>
                <a:gs pos="31000">
                  <a:schemeClr val="accent5"/>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26" name="Shape 226"/>
            <p:cNvSpPr txBox="1"/>
            <p:nvPr/>
          </p:nvSpPr>
          <p:spPr>
            <a:xfrm>
              <a:off x="-70996" y="1279862"/>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a:solidFill>
                    <a:schemeClr val="dk1"/>
                  </a:solidFill>
                  <a:latin typeface="Source Sans Pro"/>
                  <a:ea typeface="Source Sans Pro"/>
                  <a:cs typeface="Source Sans Pro"/>
                  <a:sym typeface="Source Sans Pro"/>
                </a:rPr>
                <a:t>Results</a:t>
              </a:r>
            </a:p>
          </p:txBody>
        </p:sp>
      </p:grpSp>
      <p:grpSp>
        <p:nvGrpSpPr>
          <p:cNvPr id="227" name="Shape 227"/>
          <p:cNvGrpSpPr/>
          <p:nvPr/>
        </p:nvGrpSpPr>
        <p:grpSpPr>
          <a:xfrm>
            <a:off x="-82107" y="6018171"/>
            <a:ext cx="1531404" cy="780063"/>
            <a:chOff x="23163" y="808779"/>
            <a:chExt cx="1867354" cy="1159765"/>
          </a:xfrm>
        </p:grpSpPr>
        <p:sp>
          <p:nvSpPr>
            <p:cNvPr id="228" name="Shape 228"/>
            <p:cNvSpPr/>
            <p:nvPr/>
          </p:nvSpPr>
          <p:spPr>
            <a:xfrm>
              <a:off x="270183" y="808779"/>
              <a:ext cx="1453697" cy="1159765"/>
            </a:xfrm>
            <a:prstGeom prst="ellipse">
              <a:avLst/>
            </a:prstGeom>
            <a:gradFill>
              <a:gsLst>
                <a:gs pos="0">
                  <a:schemeClr val="accent6"/>
                </a:gs>
                <a:gs pos="31000">
                  <a:schemeClr val="accent6"/>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29" name="Shape 229"/>
            <p:cNvSpPr txBox="1"/>
            <p:nvPr/>
          </p:nvSpPr>
          <p:spPr>
            <a:xfrm>
              <a:off x="23163" y="1133973"/>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a:solidFill>
                    <a:schemeClr val="dk1"/>
                  </a:solidFill>
                  <a:latin typeface="Source Sans Pro"/>
                  <a:ea typeface="Source Sans Pro"/>
                  <a:cs typeface="Source Sans Pro"/>
                  <a:sym typeface="Source Sans Pro"/>
                </a:rPr>
                <a:t>Implications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p:tgtEl>
                                          <p:spTgt spid="2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 calcmode="lin" valueType="num">
                                      <p:cBhvr additive="base">
                                        <p:cTn id="12" dur="500"/>
                                        <p:tgtEl>
                                          <p:spTgt spid="21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 calcmode="lin" valueType="num">
                                      <p:cBhvr additive="base">
                                        <p:cTn id="17" dur="500"/>
                                        <p:tgtEl>
                                          <p:spTgt spid="2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 calcmode="lin" valueType="num">
                                      <p:cBhvr additive="base">
                                        <p:cTn id="22" dur="500"/>
                                        <p:tgtEl>
                                          <p:spTgt spid="2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500"/>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549275" y="369071"/>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5400" b="0" i="0" u="none" strike="noStrike" cap="none" dirty="0">
                <a:solidFill>
                  <a:schemeClr val="accent1"/>
                </a:solidFill>
                <a:latin typeface="Source Sans Pro"/>
                <a:ea typeface="Source Sans Pro"/>
                <a:cs typeface="Source Sans Pro"/>
                <a:sym typeface="Source Sans Pro"/>
              </a:rPr>
              <a:t>What makes an abstract successful?</a:t>
            </a:r>
          </a:p>
        </p:txBody>
      </p:sp>
      <p:sp>
        <p:nvSpPr>
          <p:cNvPr id="236" name="Shape 236"/>
          <p:cNvSpPr txBox="1">
            <a:spLocks noGrp="1"/>
          </p:cNvSpPr>
          <p:nvPr>
            <p:ph type="body" idx="1"/>
          </p:nvPr>
        </p:nvSpPr>
        <p:spPr>
          <a:xfrm>
            <a:off x="549275" y="1863989"/>
            <a:ext cx="8042276" cy="407961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Char char="●"/>
            </a:pPr>
            <a:r>
              <a:rPr lang="en-US" sz="3200" b="0" i="0" u="none" strike="noStrike" cap="none" dirty="0">
                <a:solidFill>
                  <a:srgbClr val="595959"/>
                </a:solidFill>
                <a:sym typeface="Source Sans Pro"/>
              </a:rPr>
              <a:t>Read Abstracts 2 and 3 on the handout. </a:t>
            </a:r>
          </a:p>
          <a:p>
            <a:pPr marL="349250" marR="0" lvl="0" indent="-349250" algn="l" rtl="0">
              <a:spcBef>
                <a:spcPts val="2000"/>
              </a:spcBef>
              <a:spcAft>
                <a:spcPts val="0"/>
              </a:spcAft>
              <a:buClr>
                <a:srgbClr val="6DB7D7"/>
              </a:buClr>
              <a:buSzPct val="110000"/>
              <a:buFont typeface="Noto Sans Symbols"/>
              <a:buChar char="●"/>
            </a:pPr>
            <a:r>
              <a:rPr lang="en-US" sz="3200" b="0" i="0" u="none" strike="noStrike" cap="none" dirty="0">
                <a:solidFill>
                  <a:srgbClr val="595959"/>
                </a:solidFill>
                <a:sym typeface="Source Sans Pro"/>
              </a:rPr>
              <a:t>Working in small groups, c</a:t>
            </a:r>
            <a:r>
              <a:rPr lang="en-US" sz="3200" dirty="0"/>
              <a:t>onsider how </a:t>
            </a:r>
            <a:r>
              <a:rPr lang="en-US" sz="3200" b="0" i="0" u="none" strike="noStrike" cap="none" dirty="0">
                <a:solidFill>
                  <a:srgbClr val="595959"/>
                </a:solidFill>
                <a:sym typeface="Source Sans Pro"/>
              </a:rPr>
              <a:t>these abstracts are successful and </a:t>
            </a:r>
            <a:r>
              <a:rPr lang="en-US" sz="3200" dirty="0"/>
              <a:t>how </a:t>
            </a:r>
            <a:r>
              <a:rPr lang="en-US" sz="3200" b="0" i="0" u="none" strike="noStrike" cap="none" dirty="0">
                <a:solidFill>
                  <a:srgbClr val="595959"/>
                </a:solidFill>
                <a:sym typeface="Source Sans Pro"/>
              </a:rPr>
              <a:t>they can be improved. </a:t>
            </a:r>
            <a:r>
              <a:rPr lang="en-US" sz="3200" dirty="0"/>
              <a:t>Ask yourself:</a:t>
            </a:r>
          </a:p>
          <a:p>
            <a:pPr marL="685800" marR="0" lvl="1" indent="-342900" algn="l" rtl="0">
              <a:spcBef>
                <a:spcPts val="600"/>
              </a:spcBef>
              <a:spcAft>
                <a:spcPts val="0"/>
              </a:spcAft>
              <a:buClr>
                <a:srgbClr val="205C77"/>
              </a:buClr>
              <a:buSzPct val="110000"/>
              <a:buFont typeface="Noto Sans Symbols"/>
              <a:buChar char="●"/>
            </a:pPr>
            <a:r>
              <a:rPr lang="en-US" sz="2800" b="0" i="0" u="none" strike="noStrike" cap="none" dirty="0">
                <a:solidFill>
                  <a:srgbClr val="595959"/>
                </a:solidFill>
                <a:latin typeface="Source Sans Pro"/>
                <a:ea typeface="Source Sans Pro"/>
                <a:cs typeface="Source Sans Pro"/>
                <a:sym typeface="Source Sans Pro"/>
              </a:rPr>
              <a:t>Are all of the types of information present</a:t>
            </a:r>
            <a:r>
              <a:rPr lang="en-US" sz="2800" b="0" i="0" u="none" strike="noStrike" cap="none" dirty="0" smtClean="0">
                <a:solidFill>
                  <a:srgbClr val="595959"/>
                </a:solidFill>
                <a:latin typeface="Source Sans Pro"/>
                <a:ea typeface="Source Sans Pro"/>
                <a:cs typeface="Source Sans Pro"/>
                <a:sym typeface="Source Sans Pro"/>
              </a:rPr>
              <a:t>?</a:t>
            </a:r>
            <a:endParaRPr lang="en-US" sz="2800" b="0" i="0" u="none" strike="noStrike" cap="none" dirty="0">
              <a:solidFill>
                <a:srgbClr val="595959"/>
              </a:solidFill>
              <a:latin typeface="Source Sans Pro"/>
              <a:ea typeface="Source Sans Pro"/>
              <a:cs typeface="Source Sans Pro"/>
              <a:sym typeface="Source Sans Pro"/>
            </a:endParaRPr>
          </a:p>
          <a:p>
            <a:pPr marL="685800" marR="0" lvl="1" indent="-342900" algn="l" rtl="0">
              <a:spcBef>
                <a:spcPts val="600"/>
              </a:spcBef>
              <a:spcAft>
                <a:spcPts val="0"/>
              </a:spcAft>
              <a:buClr>
                <a:srgbClr val="205C77"/>
              </a:buClr>
              <a:buSzPct val="110000"/>
              <a:buFont typeface="Noto Sans Symbols"/>
              <a:buChar char="●"/>
            </a:pPr>
            <a:r>
              <a:rPr lang="en-US" sz="2800" b="0" i="0" u="none" strike="noStrike" cap="none" dirty="0">
                <a:solidFill>
                  <a:srgbClr val="595959"/>
                </a:solidFill>
                <a:latin typeface="Source Sans Pro"/>
                <a:ea typeface="Source Sans Pro"/>
                <a:cs typeface="Source Sans Pro"/>
                <a:sym typeface="Source Sans Pro"/>
              </a:rPr>
              <a:t>Is it concise?</a:t>
            </a:r>
          </a:p>
          <a:p>
            <a:pPr marL="685800" marR="0" lvl="1" indent="-342900" algn="l" rtl="0">
              <a:spcBef>
                <a:spcPts val="600"/>
              </a:spcBef>
              <a:buClr>
                <a:srgbClr val="205C77"/>
              </a:buClr>
              <a:buSzPct val="110000"/>
              <a:buFont typeface="Noto Sans Symbols"/>
              <a:buChar char="●"/>
            </a:pPr>
            <a:r>
              <a:rPr lang="en-US" sz="2800" b="0" i="0" u="none" strike="noStrike" cap="none" dirty="0">
                <a:solidFill>
                  <a:srgbClr val="595959"/>
                </a:solidFill>
                <a:latin typeface="Source Sans Pro"/>
                <a:ea typeface="Source Sans Pro"/>
                <a:cs typeface="Source Sans Pro"/>
                <a:sym typeface="Source Sans Pro"/>
              </a:rPr>
              <a:t>Are there redundancies?</a:t>
            </a:r>
          </a:p>
        </p:txBody>
      </p:sp>
      <p:sp>
        <p:nvSpPr>
          <p:cNvPr id="237" name="Shape 237"/>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15</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549275" y="107576"/>
            <a:ext cx="8042276" cy="91514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400" b="0" i="0" u="none" strike="noStrike" cap="none">
                <a:solidFill>
                  <a:schemeClr val="accent1"/>
                </a:solidFill>
                <a:latin typeface="Source Sans Pro"/>
                <a:ea typeface="Source Sans Pro"/>
                <a:cs typeface="Source Sans Pro"/>
                <a:sym typeface="Source Sans Pro"/>
              </a:rPr>
              <a:t>Sample Abstract 2</a:t>
            </a:r>
          </a:p>
        </p:txBody>
      </p:sp>
      <p:sp>
        <p:nvSpPr>
          <p:cNvPr id="244" name="Shape 244"/>
          <p:cNvSpPr txBox="1">
            <a:spLocks noGrp="1"/>
          </p:cNvSpPr>
          <p:nvPr>
            <p:ph type="body"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a:solidFill>
                  <a:srgbClr val="595959"/>
                </a:solidFill>
                <a:latin typeface="Source Sans Pro"/>
                <a:ea typeface="Source Sans Pro"/>
                <a:cs typeface="Source Sans Pro"/>
                <a:sym typeface="Source Sans Pro"/>
              </a:rPr>
              <a:t>Title: Using the Mediation Methodology to Analyze the Northern Ireland communal conflict</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latin typeface="Source Sans Pro"/>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 The purpose of this paper is to explain the six steps to the mediation methodology presented in “Peacemakers Toolkit: Managing a Mediation Process” which is authored by Amy L. Smith and David R. Smock. I will be using the Northern Ireland Communal Conflict as a case study.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latin typeface="Source Sans Pro"/>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latin typeface="Source Sans Pro"/>
                <a:ea typeface="Source Sans Pro"/>
                <a:cs typeface="Source Sans Pro"/>
                <a:sym typeface="Source Sans Pro"/>
              </a:rPr>
              <a:t>Throughout this paper I will be mainly referencing to the works of John W. Burton. He derived the concept of “provention”-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a:solidFill>
                <a:srgbClr val="595959"/>
              </a:solidFill>
              <a:latin typeface="Source Sans Pro"/>
              <a:ea typeface="Source Sans Pro"/>
              <a:cs typeface="Source Sans Pro"/>
              <a:sym typeface="Source Sans Pro"/>
            </a:endParaRPr>
          </a:p>
        </p:txBody>
      </p:sp>
      <p:sp>
        <p:nvSpPr>
          <p:cNvPr id="245" name="Shape 245"/>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16</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549275" y="107576"/>
            <a:ext cx="8042276" cy="915143"/>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400" b="0" i="0" u="none" strike="noStrike" cap="none">
                <a:solidFill>
                  <a:schemeClr val="accent1"/>
                </a:solidFill>
                <a:latin typeface="Source Sans Pro"/>
                <a:ea typeface="Source Sans Pro"/>
                <a:cs typeface="Source Sans Pro"/>
                <a:sym typeface="Source Sans Pro"/>
              </a:rPr>
              <a:t>Sample Abstract 2</a:t>
            </a:r>
          </a:p>
        </p:txBody>
      </p:sp>
      <p:sp>
        <p:nvSpPr>
          <p:cNvPr id="252" name="Shape 252"/>
          <p:cNvSpPr txBox="1">
            <a:spLocks noGrp="1"/>
          </p:cNvSpPr>
          <p:nvPr>
            <p:ph type="body" idx="1"/>
          </p:nvPr>
        </p:nvSpPr>
        <p:spPr>
          <a:xfrm>
            <a:off x="549275" y="1154683"/>
            <a:ext cx="8042276" cy="5319267"/>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95" b="1" i="0" u="none" strike="noStrike" cap="none">
                <a:solidFill>
                  <a:srgbClr val="595959"/>
                </a:solidFill>
                <a:latin typeface="Source Sans Pro"/>
                <a:ea typeface="Source Sans Pro"/>
                <a:cs typeface="Source Sans Pro"/>
                <a:sym typeface="Source Sans Pro"/>
              </a:rPr>
              <a:t>Title: Using the Mediation Methodology to Analyze the Northern Ireland communal conflict</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latin typeface="Source Sans Pro"/>
                <a:ea typeface="Source Sans Pro"/>
                <a:cs typeface="Source Sans Pro"/>
                <a:sym typeface="Source Sans Pro"/>
              </a:rPr>
              <a:t>Mediation is part of the conflict resolution family and falls in the Alternate Dispute Resolution category. Mediation is basically when two or more parties voluntarily come together with an impartial third party to resolve a conflict. </a:t>
            </a:r>
            <a:r>
              <a:rPr lang="en-US" sz="1595" b="0" i="0" u="none" strike="noStrike" cap="none">
                <a:solidFill>
                  <a:schemeClr val="accent1"/>
                </a:solidFill>
                <a:latin typeface="Source Sans Pro"/>
                <a:ea typeface="Source Sans Pro"/>
                <a:cs typeface="Source Sans Pro"/>
                <a:sym typeface="Source Sans Pro"/>
              </a:rPr>
              <a:t>The purpose of this paper is to explain the six steps to the mediation methodology presented in “Peacemakers Toolkit: Managing a Mediation Process” which is authored by Amy L. Smith and David R. Smock</a:t>
            </a:r>
            <a:r>
              <a:rPr lang="en-US" sz="1595" b="0" i="0" u="none" strike="noStrike" cap="none">
                <a:solidFill>
                  <a:srgbClr val="7030A0"/>
                </a:solidFill>
                <a:latin typeface="Source Sans Pro"/>
                <a:ea typeface="Source Sans Pro"/>
                <a:cs typeface="Source Sans Pro"/>
                <a:sym typeface="Source Sans Pro"/>
              </a:rPr>
              <a:t>. I will be using the Northern Ireland Communal Conflict as a case study.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595959"/>
                </a:solidFill>
                <a:latin typeface="Source Sans Pro"/>
                <a:ea typeface="Source Sans Pro"/>
                <a:cs typeface="Source Sans Pro"/>
                <a:sym typeface="Source Sans Pro"/>
              </a:rPr>
              <a:t>The six steps to the mediation process include: a) assessing the conflict, b) ensuring mediator readiness, c) ensuring conflict ripeness d) conducting track I mediation e) conducting track II- dialogue and f) constructing a peace agreement. The Northern Ireland Communal conflict deals with the tension between the Protestants who have held the majority of the population whereas the Catholics who have been the minority in Northern Ireland- a case of ethno-nationalism. The Protestants desired to be part of the UK as they identified themselves as British. On the other hand, the Catholics identified themselves as Irish and desired a separate governing structure from the United Kingdom. John W. Burton (1915- 2010) is considered by many to be one the founders of the conflict resolution scholarship. </a:t>
            </a:r>
          </a:p>
          <a:p>
            <a:pPr marL="0" marR="0" lvl="0" indent="0" algn="l" rtl="0">
              <a:lnSpc>
                <a:spcPct val="80000"/>
              </a:lnSpc>
              <a:spcBef>
                <a:spcPts val="2000"/>
              </a:spcBef>
              <a:spcAft>
                <a:spcPts val="0"/>
              </a:spcAft>
              <a:buClr>
                <a:srgbClr val="6DB7D7"/>
              </a:buClr>
              <a:buSzPct val="25000"/>
              <a:buFont typeface="Noto Sans Symbols"/>
              <a:buNone/>
            </a:pPr>
            <a:r>
              <a:rPr lang="en-US" sz="1595" b="0" i="0" u="none" strike="noStrike" cap="none">
                <a:solidFill>
                  <a:srgbClr val="7030A0"/>
                </a:solidFill>
                <a:latin typeface="Source Sans Pro"/>
                <a:ea typeface="Source Sans Pro"/>
                <a:cs typeface="Source Sans Pro"/>
                <a:sym typeface="Source Sans Pro"/>
              </a:rPr>
              <a:t>Throughout this paper I will be mainly referencing to the works of John W. Burton</a:t>
            </a:r>
            <a:r>
              <a:rPr lang="en-US" sz="1595" b="0" i="0" u="none" strike="noStrike" cap="none">
                <a:solidFill>
                  <a:srgbClr val="595959"/>
                </a:solidFill>
                <a:latin typeface="Source Sans Pro"/>
                <a:ea typeface="Source Sans Pro"/>
                <a:cs typeface="Source Sans Pro"/>
                <a:sym typeface="Source Sans Pro"/>
              </a:rPr>
              <a:t>. He derived the concept of “provention”- which involved eliminating the sources of conflict, removing the causes of conflict and promoting an atmosphere where conflict does not exist. " </a:t>
            </a:r>
          </a:p>
          <a:p>
            <a:pPr marL="349250" marR="0" lvl="0" indent="-349250" algn="l" rtl="0">
              <a:lnSpc>
                <a:spcPct val="80000"/>
              </a:lnSpc>
              <a:spcBef>
                <a:spcPts val="2000"/>
              </a:spcBef>
              <a:buClr>
                <a:srgbClr val="6DB7D7"/>
              </a:buClr>
              <a:buSzPct val="111692"/>
              <a:buFont typeface="Noto Sans Symbols"/>
              <a:buNone/>
            </a:pPr>
            <a:endParaRPr sz="1320" b="0" i="0" u="none" strike="noStrike" cap="none">
              <a:solidFill>
                <a:srgbClr val="595959"/>
              </a:solidFill>
              <a:latin typeface="Source Sans Pro"/>
              <a:ea typeface="Source Sans Pro"/>
              <a:cs typeface="Source Sans Pro"/>
              <a:sym typeface="Source Sans Pro"/>
            </a:endParaRPr>
          </a:p>
        </p:txBody>
      </p:sp>
      <p:sp>
        <p:nvSpPr>
          <p:cNvPr id="253" name="Shape 253"/>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17</a:t>
            </a:fld>
            <a:endParaRPr lang="en-US" sz="3600" b="0" i="0" u="none" strike="noStrike" cap="none">
              <a:solidFill>
                <a:schemeClr val="lt1"/>
              </a:solidFill>
              <a:latin typeface="Source Sans Pro"/>
              <a:ea typeface="Source Sans Pro"/>
              <a:cs typeface="Source Sans Pro"/>
              <a:sym typeface="Source Sans Pro"/>
            </a:endParaRPr>
          </a:p>
        </p:txBody>
      </p:sp>
      <p:grpSp>
        <p:nvGrpSpPr>
          <p:cNvPr id="254" name="Shape 254"/>
          <p:cNvGrpSpPr/>
          <p:nvPr/>
        </p:nvGrpSpPr>
        <p:grpSpPr>
          <a:xfrm>
            <a:off x="2144544" y="5904664"/>
            <a:ext cx="1216952" cy="736128"/>
            <a:chOff x="720071" y="1355611"/>
            <a:chExt cx="1453697" cy="1159765"/>
          </a:xfrm>
        </p:grpSpPr>
        <p:sp>
          <p:nvSpPr>
            <p:cNvPr id="255" name="Shape 255"/>
            <p:cNvSpPr/>
            <p:nvPr/>
          </p:nvSpPr>
          <p:spPr>
            <a:xfrm>
              <a:off x="720071" y="1355611"/>
              <a:ext cx="1453697" cy="1159765"/>
            </a:xfrm>
            <a:prstGeom prst="ellipse">
              <a:avLst/>
            </a:prstGeom>
            <a:gradFill>
              <a:gsLst>
                <a:gs pos="0">
                  <a:schemeClr val="accent3"/>
                </a:gs>
                <a:gs pos="31000">
                  <a:schemeClr val="accent3"/>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56" name="Shape 256"/>
            <p:cNvSpPr txBox="1"/>
            <p:nvPr/>
          </p:nvSpPr>
          <p:spPr>
            <a:xfrm>
              <a:off x="882477" y="1663292"/>
              <a:ext cx="1099458" cy="48490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dirty="0">
                  <a:solidFill>
                    <a:schemeClr val="dk1"/>
                  </a:solidFill>
                  <a:latin typeface="Source Sans Pro"/>
                  <a:ea typeface="Source Sans Pro"/>
                  <a:cs typeface="Source Sans Pro"/>
                  <a:sym typeface="Source Sans Pro"/>
                </a:rPr>
                <a:t>Problem</a:t>
              </a:r>
            </a:p>
          </p:txBody>
        </p:sp>
      </p:grpSp>
      <p:grpSp>
        <p:nvGrpSpPr>
          <p:cNvPr id="257" name="Shape 257"/>
          <p:cNvGrpSpPr/>
          <p:nvPr/>
        </p:nvGrpSpPr>
        <p:grpSpPr>
          <a:xfrm>
            <a:off x="-270101" y="1866925"/>
            <a:ext cx="1638754" cy="773895"/>
            <a:chOff x="6275469" y="5581675"/>
            <a:chExt cx="1638754" cy="773895"/>
          </a:xfrm>
        </p:grpSpPr>
        <p:sp>
          <p:nvSpPr>
            <p:cNvPr id="258" name="Shape 258"/>
            <p:cNvSpPr/>
            <p:nvPr/>
          </p:nvSpPr>
          <p:spPr>
            <a:xfrm>
              <a:off x="6528814" y="5581675"/>
              <a:ext cx="1127988" cy="773895"/>
            </a:xfrm>
            <a:prstGeom prst="ellipse">
              <a:avLst/>
            </a:prstGeom>
            <a:gradFill>
              <a:gsLst>
                <a:gs pos="0">
                  <a:schemeClr val="accent2"/>
                </a:gs>
                <a:gs pos="31000">
                  <a:schemeClr val="accent2"/>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59" name="Shape 259"/>
            <p:cNvSpPr txBox="1"/>
            <p:nvPr/>
          </p:nvSpPr>
          <p:spPr>
            <a:xfrm>
              <a:off x="6275469" y="5846042"/>
              <a:ext cx="16387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a:solidFill>
                    <a:schemeClr val="dk1"/>
                  </a:solidFill>
                  <a:latin typeface="Source Sans Pro"/>
                  <a:ea typeface="Source Sans Pro"/>
                  <a:cs typeface="Source Sans Pro"/>
                  <a:sym typeface="Source Sans Pro"/>
                </a:rPr>
                <a:t>Motivation</a:t>
              </a:r>
            </a:p>
          </p:txBody>
        </p:sp>
      </p:grpSp>
      <p:grpSp>
        <p:nvGrpSpPr>
          <p:cNvPr id="260" name="Shape 260"/>
          <p:cNvGrpSpPr/>
          <p:nvPr/>
        </p:nvGrpSpPr>
        <p:grpSpPr>
          <a:xfrm>
            <a:off x="-189641" y="2681885"/>
            <a:ext cx="1494119" cy="836705"/>
            <a:chOff x="1581116" y="5607205"/>
            <a:chExt cx="1494119" cy="836705"/>
          </a:xfrm>
        </p:grpSpPr>
        <p:sp>
          <p:nvSpPr>
            <p:cNvPr id="261" name="Shape 261"/>
            <p:cNvSpPr/>
            <p:nvPr/>
          </p:nvSpPr>
          <p:spPr>
            <a:xfrm>
              <a:off x="1734431" y="5607205"/>
              <a:ext cx="1200790" cy="836705"/>
            </a:xfrm>
            <a:prstGeom prst="ellipse">
              <a:avLst/>
            </a:prstGeom>
            <a:gradFill>
              <a:gsLst>
                <a:gs pos="0">
                  <a:srgbClr val="7030A0"/>
                </a:gs>
                <a:gs pos="31000">
                  <a:srgbClr val="7030A0"/>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62" name="Shape 262"/>
            <p:cNvSpPr txBox="1"/>
            <p:nvPr/>
          </p:nvSpPr>
          <p:spPr>
            <a:xfrm>
              <a:off x="1581116" y="5845160"/>
              <a:ext cx="1494119" cy="27375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a:solidFill>
                    <a:schemeClr val="dk1"/>
                  </a:solidFill>
                  <a:latin typeface="Source Sans Pro"/>
                  <a:ea typeface="Source Sans Pro"/>
                  <a:cs typeface="Source Sans Pro"/>
                  <a:sym typeface="Source Sans Pro"/>
                </a:rPr>
                <a:t>Methodology</a:t>
              </a:r>
            </a:p>
          </p:txBody>
        </p:sp>
      </p:grpSp>
      <p:grpSp>
        <p:nvGrpSpPr>
          <p:cNvPr id="263" name="Shape 263"/>
          <p:cNvGrpSpPr/>
          <p:nvPr/>
        </p:nvGrpSpPr>
        <p:grpSpPr>
          <a:xfrm>
            <a:off x="5160169" y="5857552"/>
            <a:ext cx="1515149" cy="800731"/>
            <a:chOff x="655852" y="1297211"/>
            <a:chExt cx="1867354" cy="1159765"/>
          </a:xfrm>
        </p:grpSpPr>
        <p:sp>
          <p:nvSpPr>
            <p:cNvPr id="264" name="Shape 264"/>
            <p:cNvSpPr/>
            <p:nvPr/>
          </p:nvSpPr>
          <p:spPr>
            <a:xfrm>
              <a:off x="911904" y="1297211"/>
              <a:ext cx="1453697" cy="1159765"/>
            </a:xfrm>
            <a:prstGeom prst="ellipse">
              <a:avLst/>
            </a:prstGeom>
            <a:gradFill>
              <a:gsLst>
                <a:gs pos="0">
                  <a:schemeClr val="accent5"/>
                </a:gs>
                <a:gs pos="31000">
                  <a:schemeClr val="accent5"/>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65" name="Shape 265"/>
            <p:cNvSpPr txBox="1"/>
            <p:nvPr/>
          </p:nvSpPr>
          <p:spPr>
            <a:xfrm>
              <a:off x="655852" y="1679439"/>
              <a:ext cx="1867354" cy="30777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dirty="0">
                  <a:solidFill>
                    <a:schemeClr val="dk1"/>
                  </a:solidFill>
                  <a:latin typeface="Source Sans Pro"/>
                  <a:ea typeface="Source Sans Pro"/>
                  <a:cs typeface="Source Sans Pro"/>
                  <a:sym typeface="Source Sans Pro"/>
                </a:rPr>
                <a:t>Results</a:t>
              </a:r>
            </a:p>
          </p:txBody>
        </p:sp>
      </p:grpSp>
      <p:grpSp>
        <p:nvGrpSpPr>
          <p:cNvPr id="266" name="Shape 266"/>
          <p:cNvGrpSpPr/>
          <p:nvPr/>
        </p:nvGrpSpPr>
        <p:grpSpPr>
          <a:xfrm>
            <a:off x="3547057" y="5884969"/>
            <a:ext cx="1531404" cy="780063"/>
            <a:chOff x="626035" y="6286510"/>
            <a:chExt cx="1531404" cy="780063"/>
          </a:xfrm>
        </p:grpSpPr>
        <p:sp>
          <p:nvSpPr>
            <p:cNvPr id="267" name="Shape 267"/>
            <p:cNvSpPr/>
            <p:nvPr/>
          </p:nvSpPr>
          <p:spPr>
            <a:xfrm>
              <a:off x="828612" y="6286510"/>
              <a:ext cx="1192166" cy="780063"/>
            </a:xfrm>
            <a:prstGeom prst="ellipse">
              <a:avLst/>
            </a:prstGeom>
            <a:gradFill>
              <a:gsLst>
                <a:gs pos="0">
                  <a:schemeClr val="accent6"/>
                </a:gs>
                <a:gs pos="31000">
                  <a:schemeClr val="accent6"/>
                </a:gs>
                <a:gs pos="100000">
                  <a:srgbClr val="FFDDA8"/>
                </a:gs>
              </a:gsLst>
              <a:lin ang="5400000" scaled="0"/>
            </a:gradFill>
            <a:ln w="12700" cap="flat" cmpd="sng">
              <a:solidFill>
                <a:srgbClr val="277A9D"/>
              </a:solidFill>
              <a:prstDash val="solid"/>
              <a:round/>
              <a:headEnd type="none" w="med" len="med"/>
              <a:tailEnd type="none" w="med" len="med"/>
            </a:ln>
            <a:effectLst>
              <a:outerShdw blurRad="63500" dist="25400" dir="5400000" sx="101000" sy="101000" rotWithShape="0">
                <a:srgbClr val="000000">
                  <a:alpha val="40000"/>
                </a:srgbClr>
              </a:outerShdw>
            </a:effectLst>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68" name="Shape 268"/>
            <p:cNvSpPr txBox="1"/>
            <p:nvPr/>
          </p:nvSpPr>
          <p:spPr>
            <a:xfrm>
              <a:off x="626035" y="6505237"/>
              <a:ext cx="1531404" cy="207011"/>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1" i="0" u="none" strike="noStrike" cap="none" dirty="0">
                  <a:solidFill>
                    <a:schemeClr val="dk1"/>
                  </a:solidFill>
                  <a:latin typeface="Source Sans Pro"/>
                  <a:ea typeface="Source Sans Pro"/>
                  <a:cs typeface="Source Sans Pro"/>
                  <a:sym typeface="Source Sans Pro"/>
                </a:rPr>
                <a:t>Implications</a:t>
              </a:r>
            </a:p>
          </p:txBody>
        </p:sp>
      </p:grpSp>
      <p:sp>
        <p:nvSpPr>
          <p:cNvPr id="269" name="Shape 269"/>
          <p:cNvSpPr txBox="1"/>
          <p:nvPr/>
        </p:nvSpPr>
        <p:spPr>
          <a:xfrm>
            <a:off x="1072877" y="5556929"/>
            <a:ext cx="869857" cy="92332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8800" b="1" i="0" u="none" strike="noStrike" cap="none" dirty="0">
                <a:solidFill>
                  <a:schemeClr val="dk1"/>
                </a:solidFill>
                <a:latin typeface="Source Sans Pro"/>
                <a:ea typeface="Source Sans Pro"/>
                <a:cs typeface="Source Sans Pro"/>
                <a:sym typeface="Source Sans Pro"/>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500"/>
                                        <p:tgtEl>
                                          <p:spTgt spid="2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 calcmode="lin" valueType="num">
                                      <p:cBhvr additive="base">
                                        <p:cTn id="12" dur="500"/>
                                        <p:tgtEl>
                                          <p:spTgt spid="26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9"/>
                                        </p:tgtEl>
                                        <p:attrNameLst>
                                          <p:attrName>style.visibility</p:attrName>
                                        </p:attrNameLst>
                                      </p:cBhvr>
                                      <p:to>
                                        <p:strVal val="visible"/>
                                      </p:to>
                                    </p:set>
                                    <p:anim calcmode="lin" valueType="num">
                                      <p:cBhvr additive="base">
                                        <p:cTn id="17" dur="500" fill="hold"/>
                                        <p:tgtEl>
                                          <p:spTgt spid="269"/>
                                        </p:tgtEl>
                                        <p:attrNameLst>
                                          <p:attrName>ppt_x</p:attrName>
                                        </p:attrNameLst>
                                      </p:cBhvr>
                                      <p:tavLst>
                                        <p:tav tm="0">
                                          <p:val>
                                            <p:strVal val="#ppt_x"/>
                                          </p:val>
                                        </p:tav>
                                        <p:tav tm="100000">
                                          <p:val>
                                            <p:strVal val="#ppt_x"/>
                                          </p:val>
                                        </p:tav>
                                      </p:tavLst>
                                    </p:anim>
                                    <p:anim calcmode="lin" valueType="num">
                                      <p:cBhvr additive="base">
                                        <p:cTn id="18"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66"/>
                                        </p:tgtEl>
                                        <p:attrNameLst>
                                          <p:attrName>style.visibility</p:attrName>
                                        </p:attrNameLst>
                                      </p:cBhvr>
                                      <p:to>
                                        <p:strVal val="visible"/>
                                      </p:to>
                                    </p:set>
                                    <p:anim calcmode="lin" valueType="num">
                                      <p:cBhvr additive="base">
                                        <p:cTn id="23" dur="500"/>
                                        <p:tgtEl>
                                          <p:spTgt spid="266"/>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54"/>
                                        </p:tgtEl>
                                        <p:attrNameLst>
                                          <p:attrName>style.visibility</p:attrName>
                                        </p:attrNameLst>
                                      </p:cBhvr>
                                      <p:to>
                                        <p:strVal val="visible"/>
                                      </p:to>
                                    </p:set>
                                    <p:anim calcmode="lin" valueType="num">
                                      <p:cBhvr additive="base">
                                        <p:cTn id="28" dur="500"/>
                                        <p:tgtEl>
                                          <p:spTgt spid="2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63"/>
                                        </p:tgtEl>
                                        <p:attrNameLst>
                                          <p:attrName>style.visibility</p:attrName>
                                        </p:attrNameLst>
                                      </p:cBhvr>
                                      <p:to>
                                        <p:strVal val="visible"/>
                                      </p:to>
                                    </p:set>
                                    <p:anim calcmode="lin" valueType="num">
                                      <p:cBhvr additive="base">
                                        <p:cTn id="33" dur="500" fill="hold"/>
                                        <p:tgtEl>
                                          <p:spTgt spid="263"/>
                                        </p:tgtEl>
                                        <p:attrNameLst>
                                          <p:attrName>ppt_x</p:attrName>
                                        </p:attrNameLst>
                                      </p:cBhvr>
                                      <p:tavLst>
                                        <p:tav tm="0">
                                          <p:val>
                                            <p:strVal val="#ppt_x"/>
                                          </p:val>
                                        </p:tav>
                                        <p:tav tm="100000">
                                          <p:val>
                                            <p:strVal val="#ppt_x"/>
                                          </p:val>
                                        </p:tav>
                                      </p:tavLst>
                                    </p:anim>
                                    <p:anim calcmode="lin" valueType="num">
                                      <p:cBhvr additive="base">
                                        <p:cTn id="34"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549275" y="107576"/>
            <a:ext cx="8042276" cy="1014117"/>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400" b="0" i="0" u="none" strike="noStrike" cap="none">
                <a:solidFill>
                  <a:schemeClr val="accent1"/>
                </a:solidFill>
                <a:latin typeface="Source Sans Pro"/>
                <a:ea typeface="Source Sans Pro"/>
                <a:cs typeface="Source Sans Pro"/>
                <a:sym typeface="Source Sans Pro"/>
              </a:rPr>
              <a:t>Sample Abstract 3</a:t>
            </a:r>
          </a:p>
        </p:txBody>
      </p:sp>
      <p:sp>
        <p:nvSpPr>
          <p:cNvPr id="276" name="Shape 276"/>
          <p:cNvSpPr txBox="1">
            <a:spLocks noGrp="1"/>
          </p:cNvSpPr>
          <p:nvPr>
            <p:ph type="body" idx="1"/>
          </p:nvPr>
        </p:nvSpPr>
        <p:spPr>
          <a:xfrm>
            <a:off x="549275" y="1270154"/>
            <a:ext cx="8042276" cy="4673448"/>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rgbClr val="6DB7D7"/>
              </a:buClr>
              <a:buSzPct val="25000"/>
              <a:buFont typeface="Noto Sans Symbols"/>
              <a:buNone/>
            </a:pPr>
            <a:r>
              <a:rPr lang="en-US" sz="1500" b="1" i="0" u="none" strike="noStrike" cap="none">
                <a:solidFill>
                  <a:srgbClr val="595959"/>
                </a:solidFill>
                <a:latin typeface="Source Sans Pro"/>
                <a:ea typeface="Source Sans Pro"/>
                <a:cs typeface="Source Sans Pro"/>
                <a:sym typeface="Source Sans Pro"/>
              </a:rPr>
              <a:t>Title: Recent Advances in Alzheimer’s Disease Research </a:t>
            </a:r>
          </a:p>
          <a:p>
            <a:pPr marL="0" marR="0" lvl="0" indent="0" algn="l" rtl="0">
              <a:lnSpc>
                <a:spcPct val="80000"/>
              </a:lnSpc>
              <a:spcBef>
                <a:spcPts val="2000"/>
              </a:spcBef>
              <a:spcAft>
                <a:spcPts val="0"/>
              </a:spcAft>
              <a:buClr>
                <a:srgbClr val="6DB7D7"/>
              </a:buClr>
              <a:buSzPct val="25000"/>
              <a:buFont typeface="Noto Sans Symbols"/>
              <a:buNone/>
            </a:pPr>
            <a:r>
              <a:rPr lang="en-US" sz="1500" b="0" i="0" u="none" strike="noStrike" cap="none">
                <a:solidFill>
                  <a:srgbClr val="595959"/>
                </a:solidFill>
                <a:latin typeface="Source Sans Pro"/>
                <a:ea typeface="Source Sans Pro"/>
                <a:cs typeface="Source Sans Pro"/>
                <a:sym typeface="Source Sans Pro"/>
              </a:rPr>
              <a:t>This project is a continuation from last year’s poster presentation of, “What are your risks of developing Alzheimer disease?” The research is focused on Alzheimer Disease research and how it has changed in just one year. Many new statistics show that Alzheimer Disease has not declined and most importantly that we need to be aware and take care of the way we treat our minds and bodies as early as we can. My project last year focused on the relationship between Alzheimer Disease and type-2 diabetes. Type-2 diabetes leads to neuronal cell loss that results in short term memory deficit. This means that diabetes is one of the many risk factors, this potential association between Alzheimer’s disease is known as hypercholesterolemia (high level of cholesterol in the blood). Cholesterol can be obtained from dairy products and an unbalanced diet that can lead to an accumulation of this molecule in the body. Hypercholesterolemia causes metabolic syndrome and loss of glucose regulation, which commonly leads to diabetes. It is important for people with diabetes or hypercholesterolemia to consider an appropriate diet in which the nutrients they intake will help them regulate and maintain a healthy diet. We are going to review and update the recent studies in Alzheimer Disease during the past one year and report the findings. </a:t>
            </a:r>
          </a:p>
          <a:p>
            <a:pPr marL="0" marR="0" lvl="0" indent="0" algn="l" rtl="0">
              <a:lnSpc>
                <a:spcPct val="80000"/>
              </a:lnSpc>
              <a:spcBef>
                <a:spcPts val="2000"/>
              </a:spcBef>
              <a:spcAft>
                <a:spcPts val="0"/>
              </a:spcAft>
              <a:buClr>
                <a:srgbClr val="6DB7D7"/>
              </a:buClr>
              <a:buSzPct val="25000"/>
              <a:buFont typeface="Noto Sans Symbols"/>
              <a:buNone/>
            </a:pPr>
            <a:r>
              <a:rPr lang="en-US" sz="1500" b="0" i="0" u="none" strike="noStrike" cap="none">
                <a:solidFill>
                  <a:srgbClr val="595959"/>
                </a:solidFill>
                <a:latin typeface="Source Sans Pro"/>
                <a:ea typeface="Source Sans Pro"/>
                <a:cs typeface="Source Sans Pro"/>
                <a:sym typeface="Source Sans Pro"/>
              </a:rPr>
              <a:t> </a:t>
            </a:r>
          </a:p>
          <a:p>
            <a:pPr marL="349250" marR="0" lvl="0" indent="-349250" algn="l" rtl="0">
              <a:lnSpc>
                <a:spcPct val="80000"/>
              </a:lnSpc>
              <a:spcBef>
                <a:spcPts val="2000"/>
              </a:spcBef>
              <a:buClr>
                <a:srgbClr val="6DB7D7"/>
              </a:buClr>
              <a:buSzPct val="110000"/>
              <a:buFont typeface="Noto Sans Symbols"/>
              <a:buNone/>
            </a:pPr>
            <a:endParaRPr sz="1500" b="0" i="0" u="none" strike="noStrike" cap="none">
              <a:solidFill>
                <a:srgbClr val="595959"/>
              </a:solidFill>
              <a:latin typeface="Source Sans Pro"/>
              <a:ea typeface="Source Sans Pro"/>
              <a:cs typeface="Source Sans Pro"/>
              <a:sym typeface="Source Sans Pro"/>
            </a:endParaRPr>
          </a:p>
        </p:txBody>
      </p:sp>
      <p:sp>
        <p:nvSpPr>
          <p:cNvPr id="277" name="Shape 277"/>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18</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Shape 283" descr="Olympic-rings.jpg"/>
          <p:cNvPicPr preferRelativeResize="0"/>
          <p:nvPr/>
        </p:nvPicPr>
        <p:blipFill rotWithShape="1">
          <a:blip r:embed="rId3">
            <a:alphaModFix/>
          </a:blip>
          <a:srcRect l="3180" t="10635" r="4176" b="9600"/>
          <a:stretch/>
        </p:blipFill>
        <p:spPr>
          <a:xfrm>
            <a:off x="603504" y="1524000"/>
            <a:ext cx="7936991" cy="3840479"/>
          </a:xfrm>
          <a:prstGeom prst="rect">
            <a:avLst/>
          </a:prstGeom>
          <a:noFill/>
          <a:ln>
            <a:noFill/>
          </a:ln>
        </p:spPr>
      </p:pic>
      <p:sp>
        <p:nvSpPr>
          <p:cNvPr id="284" name="Shape 284"/>
          <p:cNvSpPr txBox="1"/>
          <p:nvPr/>
        </p:nvSpPr>
        <p:spPr>
          <a:xfrm>
            <a:off x="4905533" y="3551212"/>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p>
          <a:p>
            <a:pPr marL="0" marR="0" lvl="0" indent="0" algn="ctr" rtl="0">
              <a:spcBef>
                <a:spcPts val="0"/>
              </a:spcBef>
              <a:buSzPct val="25000"/>
              <a:buNone/>
            </a:pPr>
            <a:r>
              <a:rPr lang="en-US" sz="2400" b="1">
                <a:solidFill>
                  <a:schemeClr val="dk1"/>
                </a:solidFill>
                <a:latin typeface="Calibri"/>
                <a:ea typeface="Calibri"/>
                <a:cs typeface="Calibri"/>
                <a:sym typeface="Calibri"/>
              </a:rPr>
              <a:t>tailored to an</a:t>
            </a:r>
          </a:p>
          <a:p>
            <a:pPr marL="0" marR="0" lvl="0" indent="0" algn="ctr" rtl="0">
              <a:spcBef>
                <a:spcPts val="0"/>
              </a:spcBef>
              <a:buSzPct val="25000"/>
              <a:buNone/>
            </a:pPr>
            <a:r>
              <a:rPr lang="en-US" sz="2400" b="1">
                <a:solidFill>
                  <a:srgbClr val="C00000"/>
                </a:solidFill>
                <a:latin typeface="Calibri"/>
                <a:ea typeface="Calibri"/>
                <a:cs typeface="Calibri"/>
                <a:sym typeface="Calibri"/>
              </a:rPr>
              <a:t>audience </a:t>
            </a:r>
          </a:p>
        </p:txBody>
      </p:sp>
      <p:sp>
        <p:nvSpPr>
          <p:cNvPr id="285" name="Shape 285"/>
          <p:cNvSpPr txBox="1"/>
          <p:nvPr/>
        </p:nvSpPr>
        <p:spPr>
          <a:xfrm>
            <a:off x="3656012" y="2168775"/>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t>
            </a:r>
            <a:r>
              <a:rPr lang="en-US" sz="2400" b="1">
                <a:solidFill>
                  <a:srgbClr val="C00000"/>
                </a:solidFill>
                <a:latin typeface="Calibri"/>
                <a:ea typeface="Calibri"/>
                <a:cs typeface="Calibri"/>
                <a:sym typeface="Calibri"/>
              </a:rPr>
              <a:t>discipline-specific</a:t>
            </a:r>
          </a:p>
        </p:txBody>
      </p:sp>
      <p:sp>
        <p:nvSpPr>
          <p:cNvPr id="286" name="Shape 286"/>
          <p:cNvSpPr txBox="1"/>
          <p:nvPr/>
        </p:nvSpPr>
        <p:spPr>
          <a:xfrm>
            <a:off x="927100" y="2248752"/>
            <a:ext cx="1920239" cy="83099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is a clear</a:t>
            </a:r>
          </a:p>
          <a:p>
            <a:pPr marL="0" marR="0" lvl="0" indent="0" algn="ctr" rtl="0">
              <a:spcBef>
                <a:spcPts val="0"/>
              </a:spcBef>
              <a:buSzPct val="25000"/>
              <a:buNone/>
            </a:pPr>
            <a:r>
              <a:rPr lang="en-US" sz="2400" b="1">
                <a:solidFill>
                  <a:srgbClr val="C00000"/>
                </a:solidFill>
                <a:latin typeface="Calibri"/>
                <a:ea typeface="Calibri"/>
                <a:cs typeface="Calibri"/>
                <a:sym typeface="Calibri"/>
              </a:rPr>
              <a:t>summary</a:t>
            </a:r>
          </a:p>
        </p:txBody>
      </p:sp>
      <p:sp>
        <p:nvSpPr>
          <p:cNvPr id="287" name="Shape 287"/>
          <p:cNvSpPr txBox="1"/>
          <p:nvPr/>
        </p:nvSpPr>
        <p:spPr>
          <a:xfrm>
            <a:off x="6437405" y="2150528"/>
            <a:ext cx="18288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uses </a:t>
            </a:r>
            <a:r>
              <a:rPr lang="en-US" sz="2400" b="1">
                <a:solidFill>
                  <a:srgbClr val="C00000"/>
                </a:solidFill>
                <a:latin typeface="Calibri"/>
                <a:ea typeface="Calibri"/>
                <a:cs typeface="Calibri"/>
                <a:sym typeface="Calibri"/>
              </a:rPr>
              <a:t>keywords</a:t>
            </a:r>
            <a:r>
              <a:rPr lang="en-US" sz="2400" b="1">
                <a:solidFill>
                  <a:schemeClr val="dk1"/>
                </a:solidFill>
                <a:latin typeface="Calibri"/>
                <a:ea typeface="Calibri"/>
                <a:cs typeface="Calibri"/>
                <a:sym typeface="Calibri"/>
              </a:rPr>
              <a:t> as tags</a:t>
            </a:r>
          </a:p>
        </p:txBody>
      </p:sp>
      <p:sp>
        <p:nvSpPr>
          <p:cNvPr id="288" name="Shape 288"/>
          <p:cNvSpPr txBox="1"/>
          <p:nvPr/>
        </p:nvSpPr>
        <p:spPr>
          <a:xfrm>
            <a:off x="2240168" y="3551214"/>
            <a:ext cx="2057400" cy="120032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a:solidFill>
                  <a:schemeClr val="dk1"/>
                </a:solidFill>
                <a:latin typeface="Calibri"/>
                <a:ea typeface="Calibri"/>
                <a:cs typeface="Calibri"/>
                <a:sym typeface="Calibri"/>
              </a:rPr>
              <a:t>… adds </a:t>
            </a:r>
          </a:p>
          <a:p>
            <a:pPr marL="0" marR="0" lvl="0" indent="0" algn="ctr" rtl="0">
              <a:spcBef>
                <a:spcPts val="0"/>
              </a:spcBef>
              <a:buSzPct val="25000"/>
              <a:buNone/>
            </a:pPr>
            <a:r>
              <a:rPr lang="en-US" sz="2400" b="1">
                <a:solidFill>
                  <a:srgbClr val="C00000"/>
                </a:solidFill>
                <a:latin typeface="Calibri"/>
                <a:ea typeface="Calibri"/>
                <a:cs typeface="Calibri"/>
                <a:sym typeface="Calibri"/>
              </a:rPr>
              <a:t>no new information</a:t>
            </a:r>
          </a:p>
        </p:txBody>
      </p:sp>
      <p:sp>
        <p:nvSpPr>
          <p:cNvPr id="289" name="Shape 289"/>
          <p:cNvSpPr txBox="1">
            <a:spLocks noGrp="1"/>
          </p:cNvSpPr>
          <p:nvPr>
            <p:ph type="title"/>
          </p:nvPr>
        </p:nvSpPr>
        <p:spPr>
          <a:xfrm>
            <a:off x="549275" y="107576"/>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A successful abstract…</a:t>
            </a:r>
          </a:p>
        </p:txBody>
      </p:sp>
      <p:sp>
        <p:nvSpPr>
          <p:cNvPr id="290" name="Shape 290"/>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19</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500"/>
                                        <p:tgtEl>
                                          <p:spTgt spid="286"/>
                                        </p:tgtEl>
                                        <p:attrNameLst>
                                          <p:attrName>ppt_w</p:attrName>
                                        </p:attrNameLst>
                                      </p:cBhvr>
                                      <p:tavLst>
                                        <p:tav tm="0">
                                          <p:val>
                                            <p:strVal val="0"/>
                                          </p:val>
                                        </p:tav>
                                        <p:tav tm="100000">
                                          <p:val>
                                            <p:strVal val="#ppt_w"/>
                                          </p:val>
                                        </p:tav>
                                      </p:tavLst>
                                    </p:anim>
                                    <p:anim calcmode="lin" valueType="num">
                                      <p:cBhvr additive="base">
                                        <p:cTn id="8" dur="500"/>
                                        <p:tgtEl>
                                          <p:spTgt spid="2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88"/>
                                        </p:tgtEl>
                                        <p:attrNameLst>
                                          <p:attrName>style.visibility</p:attrName>
                                        </p:attrNameLst>
                                      </p:cBhvr>
                                      <p:to>
                                        <p:strVal val="visible"/>
                                      </p:to>
                                    </p:set>
                                    <p:anim calcmode="lin" valueType="num">
                                      <p:cBhvr additive="base">
                                        <p:cTn id="13" dur="500"/>
                                        <p:tgtEl>
                                          <p:spTgt spid="288"/>
                                        </p:tgtEl>
                                        <p:attrNameLst>
                                          <p:attrName>ppt_w</p:attrName>
                                        </p:attrNameLst>
                                      </p:cBhvr>
                                      <p:tavLst>
                                        <p:tav tm="0">
                                          <p:val>
                                            <p:strVal val="0"/>
                                          </p:val>
                                        </p:tav>
                                        <p:tav tm="100000">
                                          <p:val>
                                            <p:strVal val="#ppt_w"/>
                                          </p:val>
                                        </p:tav>
                                      </p:tavLst>
                                    </p:anim>
                                    <p:anim calcmode="lin" valueType="num">
                                      <p:cBhvr additive="base">
                                        <p:cTn id="14" dur="500"/>
                                        <p:tgtEl>
                                          <p:spTgt spid="28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5"/>
                                        </p:tgtEl>
                                        <p:attrNameLst>
                                          <p:attrName>style.visibility</p:attrName>
                                        </p:attrNameLst>
                                      </p:cBhvr>
                                      <p:to>
                                        <p:strVal val="visible"/>
                                      </p:to>
                                    </p:set>
                                    <p:anim calcmode="lin" valueType="num">
                                      <p:cBhvr additive="base">
                                        <p:cTn id="19" dur="500"/>
                                        <p:tgtEl>
                                          <p:spTgt spid="285"/>
                                        </p:tgtEl>
                                        <p:attrNameLst>
                                          <p:attrName>ppt_w</p:attrName>
                                        </p:attrNameLst>
                                      </p:cBhvr>
                                      <p:tavLst>
                                        <p:tav tm="0">
                                          <p:val>
                                            <p:strVal val="0"/>
                                          </p:val>
                                        </p:tav>
                                        <p:tav tm="100000">
                                          <p:val>
                                            <p:strVal val="#ppt_w"/>
                                          </p:val>
                                        </p:tav>
                                      </p:tavLst>
                                    </p:anim>
                                    <p:anim calcmode="lin" valueType="num">
                                      <p:cBhvr additive="base">
                                        <p:cTn id="20" dur="500"/>
                                        <p:tgtEl>
                                          <p:spTgt spid="28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84"/>
                                        </p:tgtEl>
                                        <p:attrNameLst>
                                          <p:attrName>style.visibility</p:attrName>
                                        </p:attrNameLst>
                                      </p:cBhvr>
                                      <p:to>
                                        <p:strVal val="visible"/>
                                      </p:to>
                                    </p:set>
                                    <p:anim calcmode="lin" valueType="num">
                                      <p:cBhvr additive="base">
                                        <p:cTn id="25" dur="500"/>
                                        <p:tgtEl>
                                          <p:spTgt spid="284"/>
                                        </p:tgtEl>
                                        <p:attrNameLst>
                                          <p:attrName>ppt_w</p:attrName>
                                        </p:attrNameLst>
                                      </p:cBhvr>
                                      <p:tavLst>
                                        <p:tav tm="0">
                                          <p:val>
                                            <p:strVal val="0"/>
                                          </p:val>
                                        </p:tav>
                                        <p:tav tm="100000">
                                          <p:val>
                                            <p:strVal val="#ppt_w"/>
                                          </p:val>
                                        </p:tav>
                                      </p:tavLst>
                                    </p:anim>
                                    <p:anim calcmode="lin" valueType="num">
                                      <p:cBhvr additive="base">
                                        <p:cTn id="26" dur="500"/>
                                        <p:tgtEl>
                                          <p:spTgt spid="284"/>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87"/>
                                        </p:tgtEl>
                                        <p:attrNameLst>
                                          <p:attrName>style.visibility</p:attrName>
                                        </p:attrNameLst>
                                      </p:cBhvr>
                                      <p:to>
                                        <p:strVal val="visible"/>
                                      </p:to>
                                    </p:set>
                                    <p:anim calcmode="lin" valueType="num">
                                      <p:cBhvr additive="base">
                                        <p:cTn id="31" dur="500"/>
                                        <p:tgtEl>
                                          <p:spTgt spid="287"/>
                                        </p:tgtEl>
                                        <p:attrNameLst>
                                          <p:attrName>ppt_w</p:attrName>
                                        </p:attrNameLst>
                                      </p:cBhvr>
                                      <p:tavLst>
                                        <p:tav tm="0">
                                          <p:val>
                                            <p:strVal val="0"/>
                                          </p:val>
                                        </p:tav>
                                        <p:tav tm="100000">
                                          <p:val>
                                            <p:strVal val="#ppt_w"/>
                                          </p:val>
                                        </p:tav>
                                      </p:tavLst>
                                    </p:anim>
                                    <p:anim calcmode="lin" valueType="num">
                                      <p:cBhvr additive="base">
                                        <p:cTn id="32" dur="500"/>
                                        <p:tgtEl>
                                          <p:spTgt spid="2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549275" y="431330"/>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5400" b="0" i="0" u="none" strike="noStrike" cap="none" dirty="0">
                <a:solidFill>
                  <a:schemeClr val="accent1"/>
                </a:solidFill>
                <a:latin typeface="Source Sans Pro"/>
                <a:ea typeface="Source Sans Pro"/>
                <a:cs typeface="Source Sans Pro"/>
                <a:sym typeface="Source Sans Pro"/>
              </a:rPr>
              <a:t>Getting started thinking about abstracts</a:t>
            </a:r>
          </a:p>
        </p:txBody>
      </p:sp>
      <p:sp>
        <p:nvSpPr>
          <p:cNvPr id="107" name="Shape 107"/>
          <p:cNvSpPr txBox="1">
            <a:spLocks noGrp="1"/>
          </p:cNvSpPr>
          <p:nvPr>
            <p:ph type="body" idx="1"/>
          </p:nvPr>
        </p:nvSpPr>
        <p:spPr>
          <a:xfrm>
            <a:off x="549275" y="2172997"/>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r>
              <a:rPr lang="en-US" sz="3200" b="0" i="0" u="none" strike="noStrike" cap="none" dirty="0">
                <a:solidFill>
                  <a:srgbClr val="595959"/>
                </a:solidFill>
                <a:latin typeface="Source Sans Pro"/>
                <a:ea typeface="Source Sans Pro"/>
                <a:cs typeface="Source Sans Pro"/>
                <a:sym typeface="Source Sans Pro"/>
              </a:rPr>
              <a:t>Take a few minutes to generate, in writing, your responses to the following questions:</a:t>
            </a:r>
          </a:p>
          <a:p>
            <a:pPr marL="0" marR="0" lvl="0" indent="0" algn="l" rtl="0">
              <a:spcBef>
                <a:spcPts val="2000"/>
              </a:spcBef>
              <a:spcAft>
                <a:spcPts val="0"/>
              </a:spcAft>
              <a:buClr>
                <a:srgbClr val="6DB7D7"/>
              </a:buClr>
              <a:buSzPct val="25000"/>
              <a:buFont typeface="Noto Sans Symbols"/>
              <a:buNone/>
            </a:pPr>
            <a:endParaRPr sz="6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110000"/>
              <a:buFont typeface="Noto Sans Symbols"/>
              <a:buChar char="●"/>
            </a:pPr>
            <a:r>
              <a:rPr lang="en-US" sz="3200" b="0" i="0" u="none" strike="noStrike" cap="none" dirty="0">
                <a:solidFill>
                  <a:srgbClr val="595959"/>
                </a:solidFill>
                <a:latin typeface="Source Sans Pro"/>
                <a:ea typeface="Source Sans Pro"/>
                <a:cs typeface="Source Sans Pro"/>
                <a:sym typeface="Source Sans Pro"/>
              </a:rPr>
              <a:t>What is an abstract? </a:t>
            </a:r>
          </a:p>
          <a:p>
            <a:pPr marL="349250" marR="0" lvl="0" indent="-349250" algn="l" rtl="0">
              <a:spcBef>
                <a:spcPts val="2000"/>
              </a:spcBef>
              <a:spcAft>
                <a:spcPts val="0"/>
              </a:spcAft>
              <a:buClr>
                <a:srgbClr val="6DB7D7"/>
              </a:buClr>
              <a:buSzPct val="110000"/>
              <a:buFont typeface="Noto Sans Symbols"/>
              <a:buChar char="●"/>
            </a:pPr>
            <a:r>
              <a:rPr lang="en-US" sz="3200" b="0" i="0" u="none" strike="noStrike" cap="none" dirty="0">
                <a:solidFill>
                  <a:srgbClr val="595959"/>
                </a:solidFill>
                <a:latin typeface="Source Sans Pro"/>
                <a:ea typeface="Source Sans Pro"/>
                <a:cs typeface="Source Sans Pro"/>
                <a:sym typeface="Source Sans Pro"/>
              </a:rPr>
              <a:t>Why and when do you write an abstract?</a:t>
            </a:r>
          </a:p>
          <a:p>
            <a:pPr marL="349250" marR="0" lvl="0" indent="-349250" algn="l" rtl="0">
              <a:spcBef>
                <a:spcPts val="2000"/>
              </a:spcBef>
              <a:buClr>
                <a:srgbClr val="6DB7D7"/>
              </a:buClr>
              <a:buSzPct val="110000"/>
              <a:buFont typeface="Noto Sans Symbols"/>
              <a:buChar char="●"/>
            </a:pPr>
            <a:r>
              <a:rPr lang="en-US" sz="3200" b="0" i="0" u="none" strike="noStrike" cap="none" dirty="0">
                <a:solidFill>
                  <a:srgbClr val="595959"/>
                </a:solidFill>
                <a:latin typeface="Source Sans Pro"/>
                <a:ea typeface="Source Sans Pro"/>
                <a:cs typeface="Source Sans Pro"/>
                <a:sym typeface="Source Sans Pro"/>
              </a:rPr>
              <a:t>When have you encountered an abstract before? </a:t>
            </a:r>
          </a:p>
        </p:txBody>
      </p:sp>
      <p:sp>
        <p:nvSpPr>
          <p:cNvPr id="108" name="Shape 108"/>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4400" b="0" i="0" u="none" strike="noStrike" cap="none">
                <a:solidFill>
                  <a:schemeClr val="lt1"/>
                </a:solidFill>
                <a:latin typeface="Source Sans Pro"/>
                <a:ea typeface="Source Sans Pro"/>
                <a:cs typeface="Source Sans Pro"/>
                <a:sym typeface="Source Sans Pro"/>
              </a:rPr>
              <a:t>2</a:t>
            </a:fld>
            <a:endParaRPr lang="en-US" sz="44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549275" y="862464"/>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dirty="0">
                <a:solidFill>
                  <a:schemeClr val="accent1"/>
                </a:solidFill>
                <a:latin typeface="Source Sans Pro"/>
                <a:ea typeface="Source Sans Pro"/>
                <a:cs typeface="Source Sans Pro"/>
                <a:sym typeface="Source Sans Pro"/>
              </a:rPr>
              <a:t>THANK YOU!</a:t>
            </a:r>
          </a:p>
        </p:txBody>
      </p:sp>
      <p:sp>
        <p:nvSpPr>
          <p:cNvPr id="297" name="Shape 297"/>
          <p:cNvSpPr txBox="1">
            <a:spLocks noGrp="1"/>
          </p:cNvSpPr>
          <p:nvPr>
            <p:ph type="body" idx="1"/>
          </p:nvPr>
        </p:nvSpPr>
        <p:spPr>
          <a:xfrm>
            <a:off x="372119" y="1543124"/>
            <a:ext cx="8594725" cy="4343400"/>
          </a:xfrm>
          <a:prstGeom prst="rect">
            <a:avLst/>
          </a:prstGeom>
          <a:noFill/>
          <a:ln>
            <a:noFill/>
          </a:ln>
        </p:spPr>
        <p:txBody>
          <a:bodyPr wrap="square" lIns="91425" tIns="45700" rIns="91425" bIns="45700" anchor="t" anchorCtr="0">
            <a:noAutofit/>
          </a:bodyPr>
          <a:lstStyle/>
          <a:p>
            <a:pPr marL="349250" marR="0" lvl="0" indent="-349250" algn="l" rtl="0">
              <a:spcBef>
                <a:spcPts val="0"/>
              </a:spcBef>
              <a:spcAft>
                <a:spcPts val="0"/>
              </a:spcAft>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0" marR="0" lvl="0" indent="0" algn="l" rtl="0">
              <a:spcBef>
                <a:spcPts val="2000"/>
              </a:spcBef>
              <a:spcAft>
                <a:spcPts val="0"/>
              </a:spcAft>
              <a:buClr>
                <a:srgbClr val="6DB7D7"/>
              </a:buClr>
              <a:buSzPct val="25000"/>
              <a:buFont typeface="Noto Sans Symbols"/>
              <a:buNone/>
            </a:pPr>
            <a:r>
              <a:rPr lang="en-US" sz="2400" b="0" i="0" u="none" strike="noStrike" cap="none" dirty="0">
                <a:solidFill>
                  <a:srgbClr val="595959"/>
                </a:solidFill>
                <a:latin typeface="Source Sans Pro"/>
                <a:ea typeface="Source Sans Pro"/>
                <a:cs typeface="Source Sans Pro"/>
                <a:sym typeface="Source Sans Pro"/>
              </a:rPr>
              <a:t>If you have any further questions, feel free to contact</a:t>
            </a:r>
            <a:r>
              <a:rPr lang="en-US" sz="2400" b="0" i="0" u="none" strike="noStrike" cap="none" dirty="0" smtClean="0">
                <a:solidFill>
                  <a:srgbClr val="595959"/>
                </a:solidFill>
                <a:latin typeface="Source Sans Pro"/>
                <a:ea typeface="Source Sans Pro"/>
                <a:cs typeface="Source Sans Pro"/>
                <a:sym typeface="Source Sans Pro"/>
              </a:rPr>
              <a:t>:</a:t>
            </a:r>
          </a:p>
          <a:p>
            <a:pPr lvl="1" indent="-342900"/>
            <a:r>
              <a:rPr lang="en-US" dirty="0"/>
              <a:t>Lisa </a:t>
            </a:r>
            <a:r>
              <a:rPr lang="en-US" dirty="0" err="1"/>
              <a:t>Jahn</a:t>
            </a:r>
            <a:r>
              <a:rPr lang="en-US" dirty="0"/>
              <a:t> (ljahn@gradcenter.cuny.edu)</a:t>
            </a:r>
          </a:p>
          <a:p>
            <a:pPr lvl="1" indent="-342900"/>
            <a:r>
              <a:rPr lang="en-US" dirty="0"/>
              <a:t>Samuel Gold (sgold@gradcenter.cuny.edu</a:t>
            </a:r>
            <a:r>
              <a:rPr lang="en-US" dirty="0" smtClean="0"/>
              <a:t>)</a:t>
            </a:r>
            <a:endParaRPr lang="en-US" sz="2400" b="0" i="0" u="none" strike="noStrike" cap="none" dirty="0">
              <a:solidFill>
                <a:srgbClr val="595959"/>
              </a:solidFill>
              <a:latin typeface="Source Sans Pro"/>
              <a:ea typeface="Source Sans Pro"/>
              <a:cs typeface="Source Sans Pro"/>
              <a:sym typeface="Source Sans Pro"/>
            </a:endParaRPr>
          </a:p>
          <a:p>
            <a:pPr marL="685800" marR="0" lvl="1" indent="-342900" algn="l" rtl="0">
              <a:spcBef>
                <a:spcPts val="600"/>
              </a:spcBef>
              <a:spcAft>
                <a:spcPts val="0"/>
              </a:spcAft>
              <a:buClr>
                <a:srgbClr val="205C77"/>
              </a:buClr>
              <a:buSzPct val="110000"/>
              <a:buFont typeface="Noto Sans Symbols"/>
              <a:buChar char="●"/>
            </a:pPr>
            <a:r>
              <a:rPr lang="en-US" dirty="0" smtClean="0"/>
              <a:t>Yosefa Ehrlich </a:t>
            </a:r>
            <a:r>
              <a:rPr lang="en-US" sz="2200" b="0" i="0" u="none" strike="noStrike" cap="none" dirty="0" smtClean="0">
                <a:solidFill>
                  <a:srgbClr val="595959"/>
                </a:solidFill>
                <a:latin typeface="Source Sans Pro"/>
                <a:ea typeface="Source Sans Pro"/>
                <a:cs typeface="Source Sans Pro"/>
                <a:sym typeface="Source Sans Pro"/>
              </a:rPr>
              <a:t>(</a:t>
            </a:r>
            <a:r>
              <a:rPr lang="en-US" dirty="0" err="1" smtClean="0"/>
              <a:t>yehrlich@</a:t>
            </a:r>
            <a:r>
              <a:rPr lang="en-US" dirty="0" err="1"/>
              <a:t>gradcenter.cuny.edu</a:t>
            </a:r>
            <a:r>
              <a:rPr lang="en-US" dirty="0"/>
              <a:t>)</a:t>
            </a:r>
          </a:p>
          <a:p>
            <a:pPr marL="685800" marR="0" lvl="1" indent="-342900" algn="l" rtl="0">
              <a:spcBef>
                <a:spcPts val="600"/>
              </a:spcBef>
              <a:spcAft>
                <a:spcPts val="0"/>
              </a:spcAft>
              <a:buClr>
                <a:srgbClr val="205C77"/>
              </a:buClr>
              <a:buSzPct val="110000"/>
              <a:buFont typeface="Noto Sans Symbols"/>
              <a:buChar char="●"/>
            </a:pPr>
            <a:r>
              <a:rPr lang="en-US" dirty="0" smtClean="0"/>
              <a:t>Anna Soo</a:t>
            </a:r>
            <a:r>
              <a:rPr lang="en-US" dirty="0"/>
              <a:t>-</a:t>
            </a:r>
            <a:r>
              <a:rPr lang="en-US" dirty="0" err="1" smtClean="0"/>
              <a:t>Hoo</a:t>
            </a:r>
            <a:r>
              <a:rPr lang="en-US" dirty="0" smtClean="0"/>
              <a:t> (asoohoo@</a:t>
            </a:r>
            <a:r>
              <a:rPr lang="en-US" dirty="0"/>
              <a:t>gradcenter.cuny.edu)</a:t>
            </a:r>
          </a:p>
          <a:p>
            <a:pPr marL="349250" marR="0" lvl="1" indent="-6350" algn="l" rtl="0">
              <a:spcBef>
                <a:spcPts val="600"/>
              </a:spcBef>
              <a:spcAft>
                <a:spcPts val="0"/>
              </a:spcAft>
              <a:buClr>
                <a:srgbClr val="205C77"/>
              </a:buClr>
              <a:buSzPct val="25000"/>
              <a:buFont typeface="Noto Sans Symbols"/>
              <a:buNone/>
            </a:pPr>
            <a:endParaRPr sz="2200" b="0" i="0" u="none" strike="noStrike" cap="none" dirty="0">
              <a:solidFill>
                <a:srgbClr val="595959"/>
              </a:solidFill>
              <a:latin typeface="Source Sans Pro"/>
              <a:ea typeface="Source Sans Pro"/>
              <a:cs typeface="Source Sans Pro"/>
              <a:sym typeface="Source Sans Pro"/>
            </a:endParaRPr>
          </a:p>
          <a:p>
            <a:pPr marL="349250" marR="0" lvl="1" indent="-6350" algn="l" rtl="0">
              <a:spcBef>
                <a:spcPts val="600"/>
              </a:spcBef>
              <a:spcAft>
                <a:spcPts val="0"/>
              </a:spcAft>
              <a:buClr>
                <a:srgbClr val="205C77"/>
              </a:buClr>
              <a:buSzPct val="25000"/>
              <a:buFont typeface="Noto Sans Symbols"/>
              <a:buNone/>
            </a:pPr>
            <a:r>
              <a:rPr lang="en-US" sz="2200" b="0" i="0" u="none" strike="noStrike" cap="none" dirty="0">
                <a:solidFill>
                  <a:srgbClr val="595959"/>
                </a:solidFill>
                <a:latin typeface="Source Sans Pro"/>
                <a:ea typeface="Source Sans Pro"/>
                <a:cs typeface="Source Sans Pro"/>
                <a:sym typeface="Source Sans Pro"/>
              </a:rPr>
              <a:t>Website: </a:t>
            </a:r>
            <a:r>
              <a:rPr lang="en-US" sz="2200" b="0" i="0" u="none" strike="noStrike" cap="none" dirty="0" err="1">
                <a:solidFill>
                  <a:srgbClr val="595959"/>
                </a:solidFill>
                <a:latin typeface="Source Sans Pro"/>
                <a:ea typeface="Source Sans Pro"/>
                <a:cs typeface="Source Sans Pro"/>
                <a:sym typeface="Source Sans Pro"/>
              </a:rPr>
              <a:t>openlab.citytech.cuny.edu</a:t>
            </a:r>
            <a:r>
              <a:rPr lang="en-US" sz="2200" b="0" i="0" u="none" strike="noStrike" cap="none" dirty="0">
                <a:solidFill>
                  <a:srgbClr val="595959"/>
                </a:solidFill>
                <a:latin typeface="Source Sans Pro"/>
                <a:ea typeface="Source Sans Pro"/>
                <a:cs typeface="Source Sans Pro"/>
                <a:sym typeface="Source Sans Pro"/>
              </a:rPr>
              <a:t>/</a:t>
            </a:r>
            <a:r>
              <a:rPr lang="en-US" sz="2200" b="0" i="0" u="none" strike="noStrike" cap="none" dirty="0" err="1">
                <a:solidFill>
                  <a:srgbClr val="595959"/>
                </a:solidFill>
                <a:latin typeface="Source Sans Pro"/>
                <a:ea typeface="Source Sans Pro"/>
                <a:cs typeface="Source Sans Pro"/>
                <a:sym typeface="Source Sans Pro"/>
              </a:rPr>
              <a:t>writingacrossthecurriculum</a:t>
            </a:r>
            <a:r>
              <a:rPr lang="en-US" sz="2200" b="0" i="0" u="none" strike="noStrike" cap="none" dirty="0">
                <a:solidFill>
                  <a:srgbClr val="595959"/>
                </a:solidFill>
                <a:latin typeface="Source Sans Pro"/>
                <a:ea typeface="Source Sans Pro"/>
                <a:cs typeface="Source Sans Pro"/>
                <a:sym typeface="Source Sans Pro"/>
              </a:rPr>
              <a:t>/</a:t>
            </a:r>
          </a:p>
          <a:p>
            <a:pPr marL="349250" marR="0" lvl="1" indent="-6350" algn="l" rtl="0">
              <a:spcBef>
                <a:spcPts val="600"/>
              </a:spcBef>
              <a:spcAft>
                <a:spcPts val="0"/>
              </a:spcAft>
              <a:buClr>
                <a:srgbClr val="205C77"/>
              </a:buClr>
              <a:buSzPct val="25000"/>
              <a:buFont typeface="Noto Sans Symbols"/>
              <a:buNone/>
            </a:pPr>
            <a:endParaRPr sz="22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298" name="Shape 298"/>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a:solidFill>
                  <a:schemeClr val="lt1"/>
                </a:solidFill>
                <a:latin typeface="Source Sans Pro"/>
                <a:ea typeface="Source Sans Pro"/>
                <a:cs typeface="Source Sans Pro"/>
                <a:sym typeface="Source Sans Pro"/>
              </a:rPr>
              <a:t>20</a:t>
            </a:fld>
            <a:endParaRPr lang="en-US" sz="3600">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49275" y="-365604"/>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dirty="0">
                <a:solidFill>
                  <a:schemeClr val="accent1"/>
                </a:solidFill>
                <a:latin typeface="Source Sans Pro"/>
                <a:ea typeface="Source Sans Pro"/>
                <a:cs typeface="Source Sans Pro"/>
                <a:sym typeface="Source Sans Pro"/>
              </a:rPr>
              <a:t>What is an abstract?</a:t>
            </a:r>
          </a:p>
        </p:txBody>
      </p:sp>
      <p:sp>
        <p:nvSpPr>
          <p:cNvPr id="115" name="Shape 115"/>
          <p:cNvSpPr txBox="1">
            <a:spLocks noGrp="1"/>
          </p:cNvSpPr>
          <p:nvPr>
            <p:ph type="body" idx="1"/>
          </p:nvPr>
        </p:nvSpPr>
        <p:spPr>
          <a:xfrm>
            <a:off x="136965" y="1102118"/>
            <a:ext cx="8888505" cy="575588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6DB7D7"/>
              </a:buClr>
              <a:buSzPct val="25000"/>
              <a:buFont typeface="Noto Sans Symbols"/>
              <a:buNone/>
            </a:pPr>
            <a:r>
              <a:rPr lang="en-US" sz="2300" dirty="0"/>
              <a:t>A </a:t>
            </a:r>
            <a:r>
              <a:rPr lang="en-US" sz="2300" u="sng" dirty="0"/>
              <a:t>s</a:t>
            </a:r>
            <a:r>
              <a:rPr lang="en-US" sz="2300" b="0" i="0" u="sng" strike="noStrike" cap="none" dirty="0">
                <a:solidFill>
                  <a:srgbClr val="595959"/>
                </a:solidFill>
                <a:sym typeface="Source Sans Pro"/>
              </a:rPr>
              <a:t>ummary</a:t>
            </a:r>
            <a:r>
              <a:rPr lang="en-US" sz="2300" b="0" i="0" u="none" strike="noStrike" cap="none" dirty="0">
                <a:solidFill>
                  <a:srgbClr val="595959"/>
                </a:solidFill>
                <a:sym typeface="Source Sans Pro"/>
              </a:rPr>
              <a:t> of the main ideas in a paper, talk, or project. Depending on the context, </a:t>
            </a:r>
            <a:r>
              <a:rPr lang="en-US" sz="2300" dirty="0"/>
              <a:t>abstracts</a:t>
            </a:r>
            <a:r>
              <a:rPr lang="en-US" sz="2300" b="0" i="0" u="none" strike="noStrike" cap="none" dirty="0">
                <a:solidFill>
                  <a:srgbClr val="595959"/>
                </a:solidFill>
                <a:sym typeface="Source Sans Pro"/>
              </a:rPr>
              <a:t> tend to be 1-3 paragraphs, or 150 – 300 words</a:t>
            </a:r>
            <a:r>
              <a:rPr lang="en-US" sz="2300" dirty="0"/>
              <a:t>. Abstracts should be:</a:t>
            </a:r>
          </a:p>
          <a:p>
            <a:pPr marL="349250" marR="0" lvl="0" indent="-384371" algn="l" rtl="0">
              <a:lnSpc>
                <a:spcPct val="100000"/>
              </a:lnSpc>
              <a:spcBef>
                <a:spcPts val="2000"/>
              </a:spcBef>
              <a:spcAft>
                <a:spcPts val="0"/>
              </a:spcAft>
              <a:buClr>
                <a:srgbClr val="6DB7D7"/>
              </a:buClr>
              <a:buSzPct val="141176"/>
              <a:buFont typeface="Noto Sans Symbols"/>
              <a:buChar char="●"/>
            </a:pPr>
            <a:r>
              <a:rPr lang="en-US" sz="2300" i="1" dirty="0"/>
              <a:t>Concise</a:t>
            </a:r>
            <a:r>
              <a:rPr lang="en-US" sz="2300" b="0" i="0" u="none" strike="noStrike" cap="none" dirty="0">
                <a:solidFill>
                  <a:srgbClr val="595959"/>
                </a:solidFill>
                <a:sym typeface="Source Sans Pro"/>
              </a:rPr>
              <a:t>:  </a:t>
            </a:r>
            <a:r>
              <a:rPr lang="en-US" sz="2300" dirty="0"/>
              <a:t>Include only information that summarizes your project.</a:t>
            </a:r>
          </a:p>
          <a:p>
            <a:pPr marL="349250" marR="0" lvl="0" indent="-384371" algn="l" rtl="0">
              <a:lnSpc>
                <a:spcPct val="100000"/>
              </a:lnSpc>
              <a:spcBef>
                <a:spcPts val="2000"/>
              </a:spcBef>
              <a:spcAft>
                <a:spcPts val="0"/>
              </a:spcAft>
              <a:buClr>
                <a:srgbClr val="6DB7D7"/>
              </a:buClr>
              <a:buSzPct val="141176"/>
              <a:buFont typeface="Noto Sans Symbols"/>
              <a:buChar char="●"/>
            </a:pPr>
            <a:r>
              <a:rPr lang="en-US" sz="2300" b="0" i="1" u="none" strike="noStrike" cap="none" dirty="0">
                <a:solidFill>
                  <a:srgbClr val="595959"/>
                </a:solidFill>
                <a:sym typeface="Source Sans Pro"/>
              </a:rPr>
              <a:t>Discipline-specific</a:t>
            </a:r>
            <a:r>
              <a:rPr lang="en-US" sz="2300" b="0" i="0" u="none" strike="noStrike" cap="none" dirty="0">
                <a:solidFill>
                  <a:srgbClr val="595959"/>
                </a:solidFill>
                <a:sym typeface="Source Sans Pro"/>
              </a:rPr>
              <a:t>: Use the writin</a:t>
            </a:r>
            <a:r>
              <a:rPr lang="en-US" sz="2300" dirty="0"/>
              <a:t>g conventions relevant to your discipline and the journal, conference, etc. where you are presenting your work. </a:t>
            </a:r>
          </a:p>
          <a:p>
            <a:pPr marL="349250" marR="0" lvl="0" indent="-384371" algn="l" rtl="0">
              <a:lnSpc>
                <a:spcPct val="100000"/>
              </a:lnSpc>
              <a:spcBef>
                <a:spcPts val="2000"/>
              </a:spcBef>
              <a:spcAft>
                <a:spcPts val="0"/>
              </a:spcAft>
              <a:buClr>
                <a:srgbClr val="6DB7D7"/>
              </a:buClr>
              <a:buSzPct val="141176"/>
              <a:buFont typeface="Noto Sans Symbols"/>
              <a:buChar char="●"/>
            </a:pPr>
            <a:r>
              <a:rPr lang="en-US" sz="2300" b="0" i="1" u="none" strike="noStrike" cap="none" dirty="0">
                <a:solidFill>
                  <a:srgbClr val="595959"/>
                </a:solidFill>
                <a:sym typeface="Source Sans Pro"/>
              </a:rPr>
              <a:t>Audience-specific</a:t>
            </a:r>
            <a:r>
              <a:rPr lang="en-US" sz="2300" b="0" i="0" u="none" strike="noStrike" cap="none" dirty="0">
                <a:solidFill>
                  <a:srgbClr val="595959"/>
                </a:solidFill>
                <a:sym typeface="Source Sans Pro"/>
              </a:rPr>
              <a:t>: Have a clear idea of who will be reading your abstract</a:t>
            </a:r>
            <a:r>
              <a:rPr lang="en-US" sz="2300" dirty="0"/>
              <a:t> (</a:t>
            </a:r>
            <a:r>
              <a:rPr lang="en-US" sz="2300" dirty="0" smtClean="0"/>
              <a:t>i.e., </a:t>
            </a:r>
            <a:r>
              <a:rPr lang="en-US" sz="2300" dirty="0"/>
              <a:t>your peers, your professors, scholars inside or outside your field).</a:t>
            </a:r>
          </a:p>
          <a:p>
            <a:pPr marL="349250" marR="0" lvl="0" indent="-384371" algn="l" rtl="0">
              <a:lnSpc>
                <a:spcPct val="100000"/>
              </a:lnSpc>
              <a:spcBef>
                <a:spcPts val="2000"/>
              </a:spcBef>
              <a:buClr>
                <a:srgbClr val="6DB7D7"/>
              </a:buClr>
              <a:buSzPct val="141176"/>
              <a:buFont typeface="Noto Sans Symbols"/>
              <a:buChar char="●"/>
            </a:pPr>
            <a:r>
              <a:rPr lang="en-US" sz="2300" b="0" i="1" u="none" strike="noStrike" cap="none" dirty="0">
                <a:solidFill>
                  <a:srgbClr val="595959"/>
                </a:solidFill>
                <a:sym typeface="Source Sans Pro"/>
              </a:rPr>
              <a:t>Searchable</a:t>
            </a:r>
            <a:r>
              <a:rPr lang="en-US" sz="2300" b="1" i="0" u="none" strike="noStrike" cap="none" dirty="0">
                <a:solidFill>
                  <a:srgbClr val="595959"/>
                </a:solidFill>
                <a:sym typeface="Source Sans Pro"/>
              </a:rPr>
              <a:t>:  </a:t>
            </a:r>
            <a:r>
              <a:rPr lang="en-US" sz="2300" dirty="0"/>
              <a:t>Use </a:t>
            </a:r>
            <a:r>
              <a:rPr lang="en-US" sz="2300" b="0" i="0" u="none" strike="noStrike" cap="none" dirty="0">
                <a:solidFill>
                  <a:srgbClr val="595959"/>
                </a:solidFill>
                <a:sym typeface="Source Sans Pro"/>
              </a:rPr>
              <a:t>key words that express the big picture of your paper and make it easier to search for in databases or </a:t>
            </a:r>
            <a:r>
              <a:rPr lang="en-US" sz="2300" b="0" i="0" u="none" strike="noStrike" cap="none" dirty="0" smtClean="0">
                <a:solidFill>
                  <a:srgbClr val="595959"/>
                </a:solidFill>
                <a:sym typeface="Source Sans Pro"/>
              </a:rPr>
              <a:t>collections.</a:t>
            </a:r>
            <a:endParaRPr lang="en-US" sz="2300" b="0" i="0" u="none" strike="noStrike" cap="none" dirty="0">
              <a:solidFill>
                <a:srgbClr val="595959"/>
              </a:solidFill>
              <a:sym typeface="Source Sans Pro"/>
            </a:endParaRPr>
          </a:p>
        </p:txBody>
      </p:sp>
      <p:sp>
        <p:nvSpPr>
          <p:cNvPr id="116" name="Shape 116"/>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3</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500"/>
                                        <p:tgtEl>
                                          <p:spTgt spid="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500"/>
                                        <p:tgtEl>
                                          <p:spTgt spid="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500"/>
                                        <p:tgtEl>
                                          <p:spTgt spid="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500"/>
                                        <p:tgtEl>
                                          <p:spTgt spid="1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4" end="4"/>
                                            </p:txEl>
                                          </p:spTgt>
                                        </p:tgtEl>
                                        <p:attrNameLst>
                                          <p:attrName>style.visibility</p:attrName>
                                        </p:attrNameLst>
                                      </p:cBhvr>
                                      <p:to>
                                        <p:strVal val="visible"/>
                                      </p:to>
                                    </p:set>
                                    <p:animEffect transition="in" filter="fade">
                                      <p:cBhvr>
                                        <p:cTn id="27" dur="500"/>
                                        <p:tgtEl>
                                          <p:spTgt spid="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549275" y="2832955"/>
            <a:ext cx="8042276" cy="898842"/>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8000" b="0" i="0" u="none" strike="noStrike" cap="none" dirty="0">
                <a:solidFill>
                  <a:schemeClr val="accent1"/>
                </a:solidFill>
                <a:latin typeface="Source Sans Pro"/>
                <a:ea typeface="Source Sans Pro"/>
                <a:cs typeface="Source Sans Pro"/>
                <a:sym typeface="Source Sans Pro"/>
              </a:rPr>
              <a:t>Where do you see abstracts?</a:t>
            </a:r>
          </a:p>
        </p:txBody>
      </p:sp>
      <p:sp>
        <p:nvSpPr>
          <p:cNvPr id="123" name="Shape 123"/>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4</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549275" y="-219773"/>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In Search Engine Results</a:t>
            </a:r>
          </a:p>
        </p:txBody>
      </p:sp>
      <p:sp>
        <p:nvSpPr>
          <p:cNvPr id="130" name="Shape 130"/>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5</a:t>
            </a:fld>
            <a:endParaRPr lang="en-US" sz="3600" b="0" i="0" u="none" strike="noStrike" cap="none">
              <a:solidFill>
                <a:schemeClr val="lt1"/>
              </a:solidFill>
              <a:latin typeface="Source Sans Pro"/>
              <a:ea typeface="Source Sans Pro"/>
              <a:cs typeface="Source Sans Pro"/>
              <a:sym typeface="Source Sans Pro"/>
            </a:endParaRPr>
          </a:p>
        </p:txBody>
      </p:sp>
      <p:pic>
        <p:nvPicPr>
          <p:cNvPr id="131" name="Shape 131"/>
          <p:cNvPicPr preferRelativeResize="0"/>
          <p:nvPr/>
        </p:nvPicPr>
        <p:blipFill rotWithShape="1">
          <a:blip r:embed="rId3">
            <a:alphaModFix/>
          </a:blip>
          <a:srcRect t="14500" b="10749"/>
          <a:stretch/>
        </p:blipFill>
        <p:spPr>
          <a:xfrm>
            <a:off x="0" y="1400175"/>
            <a:ext cx="9144000" cy="4271963"/>
          </a:xfrm>
          <a:prstGeom prst="rect">
            <a:avLst/>
          </a:prstGeom>
          <a:noFill/>
          <a:ln>
            <a:noFill/>
          </a:ln>
        </p:spPr>
      </p:pic>
      <p:pic>
        <p:nvPicPr>
          <p:cNvPr id="132" name="Shape 132"/>
          <p:cNvPicPr preferRelativeResize="0"/>
          <p:nvPr/>
        </p:nvPicPr>
        <p:blipFill rotWithShape="1">
          <a:blip r:embed="rId4">
            <a:alphaModFix/>
          </a:blip>
          <a:srcRect/>
          <a:stretch/>
        </p:blipFill>
        <p:spPr>
          <a:xfrm>
            <a:off x="549275" y="1643058"/>
            <a:ext cx="2558518" cy="871541"/>
          </a:xfrm>
          <a:prstGeom prst="rect">
            <a:avLst/>
          </a:prstGeom>
          <a:noFill/>
          <a:ln>
            <a:noFill/>
          </a:ln>
        </p:spPr>
      </p:pic>
      <p:pic>
        <p:nvPicPr>
          <p:cNvPr id="134" name="Shape 134"/>
          <p:cNvPicPr preferRelativeResize="0"/>
          <p:nvPr/>
        </p:nvPicPr>
        <p:blipFill rotWithShape="1">
          <a:blip r:embed="rId5">
            <a:alphaModFix/>
          </a:blip>
          <a:srcRect/>
          <a:stretch/>
        </p:blipFill>
        <p:spPr>
          <a:xfrm>
            <a:off x="0" y="4059810"/>
            <a:ext cx="9144000" cy="1555181"/>
          </a:xfrm>
          <a:prstGeom prst="rect">
            <a:avLst/>
          </a:prstGeom>
          <a:noFill/>
          <a:ln>
            <a:noFill/>
          </a:ln>
        </p:spPr>
      </p:pic>
      <p:sp>
        <p:nvSpPr>
          <p:cNvPr id="135" name="Shape 135"/>
          <p:cNvSpPr/>
          <p:nvPr/>
        </p:nvSpPr>
        <p:spPr>
          <a:xfrm>
            <a:off x="791875" y="4059800"/>
            <a:ext cx="8102100" cy="1526700"/>
          </a:xfrm>
          <a:prstGeom prst="rect">
            <a:avLst/>
          </a:prstGeom>
          <a:no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wipe(down)">
                                      <p:cBhvr>
                                        <p:cTn id="7" dur="5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49275" y="107576"/>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At the Beginning of a Primary Literature Article</a:t>
            </a:r>
          </a:p>
        </p:txBody>
      </p:sp>
      <p:sp>
        <p:nvSpPr>
          <p:cNvPr id="142" name="Shape 142"/>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6</a:t>
            </a:fld>
            <a:endParaRPr lang="en-US" sz="3600" b="0" i="0" u="none" strike="noStrike" cap="none">
              <a:solidFill>
                <a:schemeClr val="lt1"/>
              </a:solidFill>
              <a:latin typeface="Source Sans Pro"/>
              <a:ea typeface="Source Sans Pro"/>
              <a:cs typeface="Source Sans Pro"/>
              <a:sym typeface="Source Sans Pro"/>
            </a:endParaRPr>
          </a:p>
        </p:txBody>
      </p:sp>
      <p:pic>
        <p:nvPicPr>
          <p:cNvPr id="143" name="Shape 143"/>
          <p:cNvPicPr preferRelativeResize="0"/>
          <p:nvPr/>
        </p:nvPicPr>
        <p:blipFill rotWithShape="1">
          <a:blip r:embed="rId3">
            <a:alphaModFix/>
          </a:blip>
          <a:srcRect l="10455" t="5810" r="10550" b="38439"/>
          <a:stretch/>
        </p:blipFill>
        <p:spPr>
          <a:xfrm>
            <a:off x="1805782" y="1577576"/>
            <a:ext cx="5529261" cy="5050059"/>
          </a:xfrm>
          <a:prstGeom prst="rect">
            <a:avLst/>
          </a:prstGeom>
          <a:solidFill>
            <a:schemeClr val="lt1"/>
          </a:solidFill>
          <a:ln w="9525" cap="flat" cmpd="sng">
            <a:solidFill>
              <a:schemeClr val="dk1"/>
            </a:solidFill>
            <a:prstDash val="solid"/>
            <a:round/>
            <a:headEnd type="none" w="med" len="med"/>
            <a:tailEnd type="none" w="med" len="med"/>
          </a:ln>
        </p:spPr>
      </p:pic>
      <p:sp>
        <p:nvSpPr>
          <p:cNvPr id="144" name="Shape 144"/>
          <p:cNvSpPr/>
          <p:nvPr/>
        </p:nvSpPr>
        <p:spPr>
          <a:xfrm>
            <a:off x="2282794" y="3000261"/>
            <a:ext cx="4660933" cy="1476012"/>
          </a:xfrm>
          <a:prstGeom prst="rect">
            <a:avLst/>
          </a:prstGeom>
          <a:no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50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49275" y="173045"/>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4600" b="0" i="0" u="none" strike="noStrike" cap="none">
                <a:solidFill>
                  <a:schemeClr val="accent1"/>
                </a:solidFill>
                <a:latin typeface="Source Sans Pro"/>
                <a:ea typeface="Source Sans Pro"/>
                <a:cs typeface="Source Sans Pro"/>
                <a:sym typeface="Source Sans Pro"/>
              </a:rPr>
              <a:t>At the Beginning of a Grant Application </a:t>
            </a:r>
          </a:p>
        </p:txBody>
      </p:sp>
      <p:pic>
        <p:nvPicPr>
          <p:cNvPr id="151" name="Shape 151" descr="C:\Users\Zachary\Desktop\Capture2.JPG"/>
          <p:cNvPicPr preferRelativeResize="0"/>
          <p:nvPr/>
        </p:nvPicPr>
        <p:blipFill rotWithShape="1">
          <a:blip r:embed="rId3">
            <a:alphaModFix/>
          </a:blip>
          <a:srcRect/>
          <a:stretch/>
        </p:blipFill>
        <p:spPr>
          <a:xfrm>
            <a:off x="240633" y="1964105"/>
            <a:ext cx="8778820" cy="3926831"/>
          </a:xfrm>
          <a:prstGeom prst="rect">
            <a:avLst/>
          </a:prstGeom>
          <a:noFill/>
          <a:ln>
            <a:noFill/>
          </a:ln>
        </p:spPr>
      </p:pic>
      <p:sp>
        <p:nvSpPr>
          <p:cNvPr id="152" name="Shape 152"/>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7</a:t>
            </a:fld>
            <a:endParaRPr lang="en-US" sz="3600" b="0" i="0" u="none" strike="noStrike" cap="none">
              <a:solidFill>
                <a:schemeClr val="lt1"/>
              </a:solidFill>
              <a:latin typeface="Source Sans Pro"/>
              <a:ea typeface="Source Sans Pro"/>
              <a:cs typeface="Source Sans Pro"/>
              <a:sym typeface="Source Sans Pro"/>
            </a:endParaRPr>
          </a:p>
        </p:txBody>
      </p:sp>
      <p:sp>
        <p:nvSpPr>
          <p:cNvPr id="153" name="Shape 153"/>
          <p:cNvSpPr/>
          <p:nvPr/>
        </p:nvSpPr>
        <p:spPr>
          <a:xfrm>
            <a:off x="240633" y="2749646"/>
            <a:ext cx="4217067" cy="2451004"/>
          </a:xfrm>
          <a:prstGeom prst="rect">
            <a:avLst/>
          </a:prstGeom>
          <a:noFill/>
          <a:ln w="25400" cap="flat" cmpd="sng">
            <a:solidFill>
              <a:schemeClr val="accent6"/>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xit" presetSubtype="0" fill="hold" nodeType="withEffect">
                                  <p:stCondLst>
                                    <p:cond delay="0"/>
                                  </p:stCondLst>
                                  <p:childTnLst>
                                    <p:animEffect transition="out" filter="fade">
                                      <p:cBhvr>
                                        <p:cTn id="9" dur="500"/>
                                        <p:tgtEl>
                                          <p:spTgt spid="153"/>
                                        </p:tgtEl>
                                      </p:cBhvr>
                                    </p:animEffect>
                                    <p:set>
                                      <p:cBhvr>
                                        <p:cTn id="10" dur="1" fill="hold">
                                          <p:stCondLst>
                                            <p:cond delay="5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549275" y="409093"/>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6000" b="0" i="0" u="none" strike="noStrike" cap="none" dirty="0">
                <a:solidFill>
                  <a:schemeClr val="accent1"/>
                </a:solidFill>
                <a:latin typeface="Source Sans Pro"/>
                <a:ea typeface="Source Sans Pro"/>
                <a:cs typeface="Source Sans Pro"/>
                <a:sym typeface="Source Sans Pro"/>
              </a:rPr>
              <a:t>How are abstracts used?</a:t>
            </a:r>
          </a:p>
        </p:txBody>
      </p:sp>
      <p:sp>
        <p:nvSpPr>
          <p:cNvPr id="160" name="Shape 160"/>
          <p:cNvSpPr txBox="1">
            <a:spLocks noGrp="1"/>
          </p:cNvSpPr>
          <p:nvPr>
            <p:ph type="body" idx="1"/>
          </p:nvPr>
        </p:nvSpPr>
        <p:spPr>
          <a:xfrm>
            <a:off x="549275" y="1795770"/>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r>
              <a:rPr lang="en-US" sz="3600" b="1" dirty="0" smtClean="0"/>
              <a:t>LOCATING </a:t>
            </a:r>
            <a:r>
              <a:rPr lang="en-US" sz="3600" b="1" i="0" u="none" strike="noStrike" cap="none" dirty="0" smtClean="0">
                <a:solidFill>
                  <a:srgbClr val="595959"/>
                </a:solidFill>
                <a:sym typeface="Source Sans Pro"/>
              </a:rPr>
              <a:t>RESEARCH</a:t>
            </a:r>
            <a:endParaRPr lang="en-US" sz="3600" b="1" i="0" u="none" strike="noStrike" cap="none" dirty="0">
              <a:solidFill>
                <a:srgbClr val="595959"/>
              </a:solidFill>
              <a:sym typeface="Source Sans Pro"/>
            </a:endParaRPr>
          </a:p>
          <a:p>
            <a:pPr marL="349250" marR="0" lvl="0" indent="-349250" algn="l" rtl="0">
              <a:spcBef>
                <a:spcPts val="2000"/>
              </a:spcBef>
              <a:spcAft>
                <a:spcPts val="0"/>
              </a:spcAft>
              <a:buClr>
                <a:srgbClr val="6DB7D7"/>
              </a:buClr>
              <a:buSzPct val="110000"/>
              <a:buFont typeface="Noto Sans Symbols"/>
              <a:buChar char="●"/>
            </a:pPr>
            <a:r>
              <a:rPr lang="en-US" sz="3600" b="1" i="0" u="none" strike="noStrike" cap="none" dirty="0">
                <a:solidFill>
                  <a:srgbClr val="595959"/>
                </a:solidFill>
                <a:sym typeface="Source Sans Pro"/>
              </a:rPr>
              <a:t>Indexing:  </a:t>
            </a:r>
            <a:r>
              <a:rPr lang="en-US" sz="3600" b="0" i="0" u="none" strike="noStrike" cap="none" dirty="0">
                <a:solidFill>
                  <a:srgbClr val="595959"/>
                </a:solidFill>
                <a:sym typeface="Source Sans Pro"/>
              </a:rPr>
              <a:t>Allows you to</a:t>
            </a:r>
            <a:r>
              <a:rPr lang="en-US" sz="3600" dirty="0"/>
              <a:t> locate </a:t>
            </a:r>
            <a:r>
              <a:rPr lang="en-US" sz="3600" b="0" i="0" u="none" strike="noStrike" cap="none" dirty="0">
                <a:solidFill>
                  <a:srgbClr val="595959"/>
                </a:solidFill>
                <a:sym typeface="Source Sans Pro"/>
              </a:rPr>
              <a:t>relevant research </a:t>
            </a:r>
            <a:r>
              <a:rPr lang="en-US" sz="3600" dirty="0"/>
              <a:t>by searching for keywords and terms.</a:t>
            </a:r>
          </a:p>
          <a:p>
            <a:pPr marL="349250" marR="0" lvl="0" indent="-349250" algn="l" rtl="0">
              <a:spcBef>
                <a:spcPts val="2000"/>
              </a:spcBef>
              <a:spcAft>
                <a:spcPts val="0"/>
              </a:spcAft>
              <a:buClr>
                <a:srgbClr val="6DB7D7"/>
              </a:buClr>
              <a:buSzPct val="110000"/>
              <a:buFont typeface="Noto Sans Symbols"/>
              <a:buChar char="●"/>
            </a:pPr>
            <a:r>
              <a:rPr lang="en-US" sz="3600" b="1" i="0" u="none" strike="noStrike" cap="none" dirty="0">
                <a:solidFill>
                  <a:srgbClr val="595959"/>
                </a:solidFill>
                <a:sym typeface="Source Sans Pro"/>
              </a:rPr>
              <a:t>Selection:  </a:t>
            </a:r>
            <a:r>
              <a:rPr lang="en-US" sz="3600" b="0" i="0" u="none" strike="noStrike" cap="none" dirty="0">
                <a:solidFill>
                  <a:srgbClr val="595959"/>
                </a:solidFill>
                <a:sym typeface="Source Sans Pro"/>
              </a:rPr>
              <a:t>Helps you decide if an article is </a:t>
            </a:r>
            <a:r>
              <a:rPr lang="en-US" sz="3600" dirty="0"/>
              <a:t>relevant to </a:t>
            </a:r>
            <a:r>
              <a:rPr lang="en-US" sz="3600" b="0" i="0" u="none" strike="noStrike" cap="none" dirty="0">
                <a:solidFill>
                  <a:srgbClr val="595959"/>
                </a:solidFill>
                <a:sym typeface="Source Sans Pro"/>
              </a:rPr>
              <a:t>your project.</a:t>
            </a:r>
          </a:p>
          <a:p>
            <a:pPr marL="0" marR="0" lvl="0" indent="0" algn="l" rtl="0">
              <a:spcBef>
                <a:spcPts val="2000"/>
              </a:spcBef>
              <a:spcAft>
                <a:spcPts val="0"/>
              </a:spcAft>
              <a:buClr>
                <a:srgbClr val="6DB7D7"/>
              </a:buClr>
              <a:buSzPct val="25000"/>
              <a:buFont typeface="Noto Sans Symbols"/>
              <a:buNone/>
            </a:pPr>
            <a:endParaRPr sz="2400" b="1"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spcAft>
                <a:spcPts val="0"/>
              </a:spcAft>
              <a:buClr>
                <a:srgbClr val="6DB7D7"/>
              </a:buClr>
              <a:buSzPct val="25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a:p>
            <a:pPr marL="349250" marR="0" lvl="0" indent="-349250" algn="l" rtl="0">
              <a:spcBef>
                <a:spcPts val="2000"/>
              </a:spcBef>
              <a:buClr>
                <a:srgbClr val="6DB7D7"/>
              </a:buClr>
              <a:buSzPct val="110000"/>
              <a:buFont typeface="Noto Sans Symbols"/>
              <a:buNone/>
            </a:pPr>
            <a:endParaRPr sz="2400" b="0" i="0" u="none" strike="noStrike" cap="none" dirty="0">
              <a:solidFill>
                <a:srgbClr val="595959"/>
              </a:solidFill>
              <a:latin typeface="Source Sans Pro"/>
              <a:ea typeface="Source Sans Pro"/>
              <a:cs typeface="Source Sans Pro"/>
              <a:sym typeface="Source Sans Pro"/>
            </a:endParaRPr>
          </a:p>
        </p:txBody>
      </p:sp>
      <p:sp>
        <p:nvSpPr>
          <p:cNvPr id="161" name="Shape 161"/>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8</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Effect transition="in" filter="fade">
                                      <p:cBhvr>
                                        <p:cTn id="7" dur="500"/>
                                        <p:tgtEl>
                                          <p:spTgt spid="1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2" end="2"/>
                                            </p:txEl>
                                          </p:spTgt>
                                        </p:tgtEl>
                                        <p:attrNameLst>
                                          <p:attrName>style.visibility</p:attrName>
                                        </p:attrNameLst>
                                      </p:cBhvr>
                                      <p:to>
                                        <p:strVal val="visible"/>
                                      </p:to>
                                    </p:set>
                                    <p:animEffect transition="in" filter="fade">
                                      <p:cBhvr>
                                        <p:cTn id="12" dur="500"/>
                                        <p:tgtEl>
                                          <p:spTgt spid="1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549275" y="369155"/>
            <a:ext cx="8042276" cy="1336956"/>
          </a:xfrm>
          <a:prstGeom prst="rect">
            <a:avLst/>
          </a:prstGeom>
          <a:noFill/>
          <a:ln>
            <a:noFill/>
          </a:ln>
        </p:spPr>
        <p:txBody>
          <a:bodyPr wrap="square" lIns="91425" tIns="45700" rIns="91425" bIns="45700" anchor="b" anchorCtr="0">
            <a:noAutofit/>
          </a:bodyPr>
          <a:lstStyle/>
          <a:p>
            <a:pPr marL="0" marR="0" lvl="0" indent="0" algn="ctr" rtl="0">
              <a:spcBef>
                <a:spcPts val="0"/>
              </a:spcBef>
              <a:buClr>
                <a:schemeClr val="accent1"/>
              </a:buClr>
              <a:buSzPct val="25000"/>
              <a:buFont typeface="Source Sans Pro"/>
              <a:buNone/>
            </a:pPr>
            <a:r>
              <a:rPr lang="en-US" sz="6000" b="0" i="0" u="none" strike="noStrike" cap="none" dirty="0">
                <a:solidFill>
                  <a:schemeClr val="accent1"/>
                </a:solidFill>
                <a:latin typeface="Source Sans Pro"/>
                <a:ea typeface="Source Sans Pro"/>
                <a:cs typeface="Source Sans Pro"/>
                <a:sym typeface="Source Sans Pro"/>
              </a:rPr>
              <a:t>How are abstracts used?</a:t>
            </a:r>
          </a:p>
        </p:txBody>
      </p:sp>
      <p:sp>
        <p:nvSpPr>
          <p:cNvPr id="167" name="Shape 167"/>
          <p:cNvSpPr txBox="1">
            <a:spLocks noGrp="1"/>
          </p:cNvSpPr>
          <p:nvPr>
            <p:ph type="body" idx="1"/>
          </p:nvPr>
        </p:nvSpPr>
        <p:spPr>
          <a:xfrm>
            <a:off x="549275" y="1596537"/>
            <a:ext cx="8042276" cy="43434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DB7D7"/>
              </a:buClr>
              <a:buSzPct val="25000"/>
              <a:buFont typeface="Noto Sans Symbols"/>
              <a:buNone/>
            </a:pPr>
            <a:r>
              <a:rPr lang="en-US" sz="3600" b="1" i="0" u="none" strike="noStrike" cap="none" dirty="0" smtClean="0">
                <a:solidFill>
                  <a:srgbClr val="595959"/>
                </a:solidFill>
                <a:latin typeface="Source Sans Pro"/>
                <a:ea typeface="Source Sans Pro"/>
                <a:cs typeface="Source Sans Pro"/>
                <a:sym typeface="Source Sans Pro"/>
              </a:rPr>
              <a:t>COMMUNICATING RESEARCH</a:t>
            </a:r>
            <a:endParaRPr lang="en-US" sz="3600" b="1" i="0" u="none" strike="noStrike" cap="none" dirty="0">
              <a:solidFill>
                <a:srgbClr val="595959"/>
              </a:solidFill>
              <a:latin typeface="Source Sans Pro"/>
              <a:ea typeface="Source Sans Pro"/>
              <a:cs typeface="Source Sans Pro"/>
              <a:sym typeface="Source Sans Pro"/>
            </a:endParaRPr>
          </a:p>
          <a:p>
            <a:pPr marL="349250" marR="0" lvl="0" indent="-334010" algn="l" rtl="0">
              <a:spcBef>
                <a:spcPts val="2000"/>
              </a:spcBef>
              <a:spcAft>
                <a:spcPts val="0"/>
              </a:spcAft>
              <a:buClr>
                <a:srgbClr val="6DB7D7"/>
              </a:buClr>
              <a:buSzPct val="100000"/>
              <a:buFont typeface="Noto Sans Symbols"/>
              <a:buChar char="●"/>
            </a:pPr>
            <a:r>
              <a:rPr lang="en-US" sz="3600" b="1" i="0" u="none" strike="noStrike" cap="none" dirty="0">
                <a:solidFill>
                  <a:srgbClr val="595959"/>
                </a:solidFill>
                <a:latin typeface="Source Sans Pro"/>
                <a:ea typeface="Source Sans Pro"/>
                <a:cs typeface="Source Sans Pro"/>
                <a:sym typeface="Source Sans Pro"/>
              </a:rPr>
              <a:t>Presentation:</a:t>
            </a:r>
            <a:r>
              <a:rPr lang="en-US" sz="3600" b="0" i="0" u="none" strike="noStrike" cap="none" dirty="0">
                <a:solidFill>
                  <a:srgbClr val="595959"/>
                </a:solidFill>
                <a:latin typeface="Source Sans Pro"/>
                <a:ea typeface="Source Sans Pro"/>
                <a:cs typeface="Source Sans Pro"/>
                <a:sym typeface="Source Sans Pro"/>
              </a:rPr>
              <a:t> Displays the results and significance of your study.</a:t>
            </a:r>
          </a:p>
          <a:p>
            <a:pPr marL="349250" marR="0" lvl="0" indent="-334010" algn="l" rtl="0">
              <a:spcBef>
                <a:spcPts val="2000"/>
              </a:spcBef>
              <a:spcAft>
                <a:spcPts val="0"/>
              </a:spcAft>
              <a:buClr>
                <a:srgbClr val="6DB7D7"/>
              </a:buClr>
              <a:buSzPct val="100000"/>
              <a:buFont typeface="Noto Sans Symbols"/>
              <a:buChar char="●"/>
            </a:pPr>
            <a:r>
              <a:rPr lang="en-US" sz="3600" b="1" i="0" u="none" strike="noStrike" cap="none" dirty="0">
                <a:solidFill>
                  <a:srgbClr val="595959"/>
                </a:solidFill>
                <a:latin typeface="Source Sans Pro"/>
                <a:ea typeface="Source Sans Pro"/>
                <a:cs typeface="Source Sans Pro"/>
                <a:sym typeface="Source Sans Pro"/>
              </a:rPr>
              <a:t>Appeal:</a:t>
            </a:r>
            <a:r>
              <a:rPr lang="en-US" sz="3600" b="0" i="0" u="none" strike="noStrike" cap="none" dirty="0">
                <a:solidFill>
                  <a:srgbClr val="595959"/>
                </a:solidFill>
                <a:latin typeface="Source Sans Pro"/>
                <a:ea typeface="Source Sans Pro"/>
                <a:cs typeface="Source Sans Pro"/>
                <a:sym typeface="Source Sans Pro"/>
              </a:rPr>
              <a:t> Generates interest in your </a:t>
            </a:r>
            <a:r>
              <a:rPr lang="en-US" sz="3600" b="0" i="0" u="none" strike="noStrike" cap="none" dirty="0" smtClean="0">
                <a:solidFill>
                  <a:srgbClr val="595959"/>
                </a:solidFill>
                <a:latin typeface="Source Sans Pro"/>
                <a:ea typeface="Source Sans Pro"/>
                <a:cs typeface="Source Sans Pro"/>
                <a:sym typeface="Source Sans Pro"/>
              </a:rPr>
              <a:t>work.</a:t>
            </a:r>
            <a:endParaRPr lang="en-US" sz="3600" b="0" i="0" u="none" strike="noStrike" cap="none" dirty="0">
              <a:solidFill>
                <a:srgbClr val="595959"/>
              </a:solidFill>
              <a:latin typeface="Source Sans Pro"/>
              <a:ea typeface="Source Sans Pro"/>
              <a:cs typeface="Source Sans Pro"/>
              <a:sym typeface="Source Sans Pro"/>
            </a:endParaRPr>
          </a:p>
          <a:p>
            <a:pPr marL="349250" marR="0" lvl="0" indent="-334010" algn="l" rtl="0">
              <a:spcBef>
                <a:spcPts val="2000"/>
              </a:spcBef>
              <a:buClr>
                <a:srgbClr val="6DB7D7"/>
              </a:buClr>
              <a:buSzPct val="100000"/>
              <a:buFont typeface="Noto Sans Symbols"/>
              <a:buChar char="●"/>
            </a:pPr>
            <a:r>
              <a:rPr lang="en-US" sz="3600" b="1" i="0" u="none" strike="noStrike" cap="none" dirty="0">
                <a:solidFill>
                  <a:srgbClr val="595959"/>
                </a:solidFill>
                <a:latin typeface="Source Sans Pro"/>
                <a:ea typeface="Source Sans Pro"/>
                <a:cs typeface="Source Sans Pro"/>
                <a:sym typeface="Source Sans Pro"/>
              </a:rPr>
              <a:t>Accessibility:</a:t>
            </a:r>
            <a:r>
              <a:rPr lang="en-US" sz="3600" b="0" i="0" u="none" strike="noStrike" cap="none" dirty="0">
                <a:solidFill>
                  <a:srgbClr val="595959"/>
                </a:solidFill>
                <a:latin typeface="Source Sans Pro"/>
                <a:ea typeface="Source Sans Pro"/>
                <a:cs typeface="Source Sans Pro"/>
                <a:sym typeface="Source Sans Pro"/>
              </a:rPr>
              <a:t> Provides convenient access to your ideas and work in concise </a:t>
            </a:r>
            <a:r>
              <a:rPr lang="en-US" sz="3600" b="0" i="0" u="none" strike="noStrike" cap="none" dirty="0" smtClean="0">
                <a:solidFill>
                  <a:srgbClr val="595959"/>
                </a:solidFill>
                <a:latin typeface="Source Sans Pro"/>
                <a:ea typeface="Source Sans Pro"/>
                <a:cs typeface="Source Sans Pro"/>
                <a:sym typeface="Source Sans Pro"/>
              </a:rPr>
              <a:t>language.</a:t>
            </a:r>
            <a:endParaRPr lang="en-US" sz="3600" b="0" i="0" u="none" strike="noStrike" cap="none" dirty="0">
              <a:solidFill>
                <a:srgbClr val="595959"/>
              </a:solidFill>
              <a:latin typeface="Source Sans Pro"/>
              <a:ea typeface="Source Sans Pro"/>
              <a:cs typeface="Source Sans Pro"/>
              <a:sym typeface="Source Sans Pro"/>
            </a:endParaRPr>
          </a:p>
        </p:txBody>
      </p:sp>
      <p:sp>
        <p:nvSpPr>
          <p:cNvPr id="168" name="Shape 168"/>
          <p:cNvSpPr txBox="1">
            <a:spLocks noGrp="1"/>
          </p:cNvSpPr>
          <p:nvPr>
            <p:ph type="sldNum" idx="12"/>
          </p:nvPr>
        </p:nvSpPr>
        <p:spPr>
          <a:xfrm>
            <a:off x="7897906" y="6275667"/>
            <a:ext cx="990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3600" b="0" i="0" u="none" strike="noStrike" cap="none">
                <a:solidFill>
                  <a:schemeClr val="lt1"/>
                </a:solidFill>
                <a:latin typeface="Source Sans Pro"/>
                <a:ea typeface="Source Sans Pro"/>
                <a:cs typeface="Source Sans Pro"/>
                <a:sym typeface="Source Sans Pro"/>
              </a:rPr>
              <a:t>9</a:t>
            </a:fld>
            <a:endParaRPr lang="en-US" sz="3600" b="0" i="0" u="none" strike="noStrike" cap="none">
              <a:solidFill>
                <a:schemeClr val="lt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2188</Words>
  <Application>Microsoft Office PowerPoint</Application>
  <PresentationFormat>On-screen Show (4:3)</PresentationFormat>
  <Paragraphs>187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Source Sans Pro</vt:lpstr>
      <vt:lpstr>Noto Sans Symbols</vt:lpstr>
      <vt:lpstr>Calibri</vt:lpstr>
      <vt:lpstr>Breeze</vt:lpstr>
      <vt:lpstr>Writing Abstracts for Research Projects</vt:lpstr>
      <vt:lpstr>Getting started thinking about abstracts</vt:lpstr>
      <vt:lpstr>What is an abstract?</vt:lpstr>
      <vt:lpstr>Where do you see abstracts?</vt:lpstr>
      <vt:lpstr>In Search Engine Results</vt:lpstr>
      <vt:lpstr>At the Beginning of a Primary Literature Article</vt:lpstr>
      <vt:lpstr>At the Beginning of a Grant Application </vt:lpstr>
      <vt:lpstr>How are abstracts used?</vt:lpstr>
      <vt:lpstr>How are abstracts used?</vt:lpstr>
      <vt:lpstr>Benefits of a Research Abstract</vt:lpstr>
      <vt:lpstr>PowerPoint Presentation</vt:lpstr>
      <vt:lpstr>What is the structure of an abstract? </vt:lpstr>
      <vt:lpstr>Sample Abstract 1</vt:lpstr>
      <vt:lpstr>Sample Abstract 1</vt:lpstr>
      <vt:lpstr>What makes an abstract successful?</vt:lpstr>
      <vt:lpstr>Sample Abstract 2</vt:lpstr>
      <vt:lpstr>Sample Abstract 2</vt:lpstr>
      <vt:lpstr>Sample Abstract 3</vt:lpstr>
      <vt:lpstr>A successful abstract…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Abstracts for Research Projects</dc:title>
  <dc:creator>Soo_Hoo, Anna</dc:creator>
  <cp:lastModifiedBy>Anna Soo-Hoo</cp:lastModifiedBy>
  <cp:revision>15</cp:revision>
  <dcterms:modified xsi:type="dcterms:W3CDTF">2018-03-02T02:55:31Z</dcterms:modified>
</cp:coreProperties>
</file>