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9" r:id="rId1"/>
  </p:sldMasterIdLst>
  <p:notesMasterIdLst>
    <p:notesMasterId r:id="rId20"/>
  </p:notesMasterIdLst>
  <p:handoutMasterIdLst>
    <p:handoutMasterId r:id="rId21"/>
  </p:handoutMasterIdLst>
  <p:sldIdLst>
    <p:sldId id="257" r:id="rId2"/>
    <p:sldId id="258" r:id="rId3"/>
    <p:sldId id="259" r:id="rId4"/>
    <p:sldId id="260" r:id="rId5"/>
    <p:sldId id="261" r:id="rId6"/>
    <p:sldId id="271" r:id="rId7"/>
    <p:sldId id="262" r:id="rId8"/>
    <p:sldId id="263" r:id="rId9"/>
    <p:sldId id="264" r:id="rId10"/>
    <p:sldId id="272" r:id="rId11"/>
    <p:sldId id="265" r:id="rId12"/>
    <p:sldId id="273" r:id="rId13"/>
    <p:sldId id="275" r:id="rId14"/>
    <p:sldId id="266" r:id="rId15"/>
    <p:sldId id="267" r:id="rId16"/>
    <p:sldId id="270" r:id="rId17"/>
    <p:sldId id="274"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A6A"/>
    <a:srgbClr val="00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65" autoAdjust="0"/>
    <p:restoredTop sz="75000" autoAdjust="0"/>
  </p:normalViewPr>
  <p:slideViewPr>
    <p:cSldViewPr snapToGrid="0" snapToObjects="1">
      <p:cViewPr>
        <p:scale>
          <a:sx n="86" d="100"/>
          <a:sy n="86" d="100"/>
        </p:scale>
        <p:origin x="-3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8A81BF-CD7E-7A4B-99F7-C0D35EB14663}" type="datetimeFigureOut">
              <a:rPr lang="en-US" smtClean="0"/>
              <a:t>2/25/2018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E9F0B-AD1C-5843-AEF5-B9EC2890CBDE}" type="slidenum">
              <a:rPr lang="en-US" smtClean="0"/>
              <a:t>‹#›</a:t>
            </a:fld>
            <a:endParaRPr lang="en-US"/>
          </a:p>
        </p:txBody>
      </p:sp>
    </p:spTree>
    <p:extLst>
      <p:ext uri="{BB962C8B-B14F-4D97-AF65-F5344CB8AC3E}">
        <p14:creationId xmlns:p14="http://schemas.microsoft.com/office/powerpoint/2010/main" val="182036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E6595-4FE5-4E68-8D90-D167B2659C94}" type="datetimeFigureOut">
              <a:rPr lang="en-US" smtClean="0"/>
              <a:pPr/>
              <a:t>2/25/2018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75EC4-7286-4C73-8884-E40FD1426607}" type="slidenum">
              <a:rPr lang="en-US" smtClean="0"/>
              <a:pPr/>
              <a:t>‹#›</a:t>
            </a:fld>
            <a:endParaRPr lang="en-US"/>
          </a:p>
        </p:txBody>
      </p:sp>
    </p:spTree>
    <p:extLst>
      <p:ext uri="{BB962C8B-B14F-4D97-AF65-F5344CB8AC3E}">
        <p14:creationId xmlns:p14="http://schemas.microsoft.com/office/powerpoint/2010/main" val="159768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Begin with introductions, give a brief overview</a:t>
            </a:r>
            <a:r>
              <a:rPr lang="en-US" baseline="0" dirty="0"/>
              <a:t> of the workshop</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a:t>
            </a:fld>
            <a:endParaRPr lang="en-US"/>
          </a:p>
        </p:txBody>
      </p:sp>
    </p:spTree>
    <p:extLst>
      <p:ext uri="{BB962C8B-B14F-4D97-AF65-F5344CB8AC3E}">
        <p14:creationId xmlns:p14="http://schemas.microsoft.com/office/powerpoint/2010/main" val="67825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When played it will demonstrate the different approaches to note taking </a:t>
            </a:r>
            <a:endParaRPr lang="en-US" b="0" u="none" baseline="0" dirty="0"/>
          </a:p>
          <a:p>
            <a:r>
              <a:rPr lang="en-US" b="0" u="none" dirty="0"/>
              <a:t>1.Parapharsing – using your own words</a:t>
            </a:r>
          </a:p>
          <a:p>
            <a:r>
              <a:rPr lang="en-US" b="0" u="none" dirty="0"/>
              <a:t>2.Important concepts/themes</a:t>
            </a:r>
          </a:p>
          <a:p>
            <a:r>
              <a:rPr lang="en-US" b="0" u="none" dirty="0"/>
              <a:t>3. Raising a question</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10</a:t>
            </a:fld>
            <a:endParaRPr lang="en-US"/>
          </a:p>
        </p:txBody>
      </p:sp>
    </p:spTree>
    <p:extLst>
      <p:ext uri="{BB962C8B-B14F-4D97-AF65-F5344CB8AC3E}">
        <p14:creationId xmlns:p14="http://schemas.microsoft.com/office/powerpoint/2010/main" val="193339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Great note taking takes time to develop. Eventually, you’ll figure out your own unique process. </a:t>
            </a:r>
          </a:p>
          <a:p>
            <a:r>
              <a:rPr lang="en-US" baseline="0" dirty="0"/>
              <a:t>But, a good place to start is with the Cornell system of note taking. </a:t>
            </a:r>
          </a:p>
          <a:p>
            <a:r>
              <a:rPr lang="en-US" baseline="0" dirty="0"/>
              <a:t>It’s a template, a way to organize your sheet of paper</a:t>
            </a:r>
          </a:p>
          <a:p>
            <a:endParaRPr lang="en-US" dirty="0"/>
          </a:p>
          <a:p>
            <a:r>
              <a:rPr lang="en-US" dirty="0"/>
              <a:t>Walk through handout with</a:t>
            </a:r>
            <a:r>
              <a:rPr lang="en-US" baseline="0" dirty="0"/>
              <a:t> them on the next slide</a:t>
            </a:r>
            <a:endParaRPr lang="en-US" dirty="0"/>
          </a:p>
          <a:p>
            <a:r>
              <a:rPr lang="en-US" dirty="0"/>
              <a:t>(See PDF handout. Retrieved from http://</a:t>
            </a:r>
            <a:r>
              <a:rPr lang="en-US" dirty="0" err="1"/>
              <a:t>lsc.cornell.edu</a:t>
            </a:r>
            <a:r>
              <a:rPr lang="en-US" dirty="0"/>
              <a:t>/study-skills/</a:t>
            </a:r>
            <a:r>
              <a:rPr lang="en-US" dirty="0" err="1"/>
              <a:t>cornell</a:t>
            </a:r>
            <a:r>
              <a:rPr lang="en-US" dirty="0"/>
              <a:t>-note-taking-system/) </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11</a:t>
            </a:fld>
            <a:endParaRPr lang="en-US"/>
          </a:p>
        </p:txBody>
      </p:sp>
    </p:spTree>
    <p:extLst>
      <p:ext uri="{BB962C8B-B14F-4D97-AF65-F5344CB8AC3E}">
        <p14:creationId xmlns:p14="http://schemas.microsoft.com/office/powerpoint/2010/main" val="73284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your sheet (We will actually give these out)</a:t>
            </a:r>
          </a:p>
          <a:p>
            <a:pPr marL="228600" indent="-228600">
              <a:buAutoNum type="arabicPeriod"/>
            </a:pPr>
            <a:r>
              <a:rPr lang="en-US" dirty="0"/>
              <a:t>Notes during class: Main points and details </a:t>
            </a:r>
          </a:p>
          <a:p>
            <a:pPr marL="228600" indent="-228600">
              <a:buAutoNum type="arabicPeriod"/>
            </a:pPr>
            <a:r>
              <a:rPr lang="en-US" dirty="0"/>
              <a:t>Quest/Reflect: After class, main ideas, prompts and questions</a:t>
            </a:r>
          </a:p>
          <a:p>
            <a:pPr marL="228600" indent="-228600">
              <a:buAutoNum type="arabicPeriod"/>
            </a:pPr>
            <a:r>
              <a:rPr lang="en-US" dirty="0"/>
              <a:t>Summary: After class, sunray of the lesson, highlighting the main points</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12</a:t>
            </a:fld>
            <a:endParaRPr lang="en-US"/>
          </a:p>
        </p:txBody>
      </p:sp>
    </p:spTree>
    <p:extLst>
      <p:ext uri="{BB962C8B-B14F-4D97-AF65-F5344CB8AC3E}">
        <p14:creationId xmlns:p14="http://schemas.microsoft.com/office/powerpoint/2010/main" val="7857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13</a:t>
            </a:fld>
            <a:endParaRPr lang="en-US"/>
          </a:p>
        </p:txBody>
      </p:sp>
    </p:spTree>
    <p:extLst>
      <p:ext uri="{BB962C8B-B14F-4D97-AF65-F5344CB8AC3E}">
        <p14:creationId xmlns:p14="http://schemas.microsoft.com/office/powerpoint/2010/main" val="311775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1:45 -5 min.</a:t>
            </a:r>
          </a:p>
          <a:p>
            <a:endParaRPr lang="en-US" dirty="0"/>
          </a:p>
          <a:p>
            <a:r>
              <a:rPr lang="en-US" dirty="0"/>
              <a:t>Don't do the bottom "summary"</a:t>
            </a:r>
            <a:r>
              <a:rPr lang="en-US" baseline="0" dirty="0"/>
              <a:t> part right now, because remember you do that after the lecture but before going to bed that night.</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14</a:t>
            </a:fld>
            <a:endParaRPr lang="en-US"/>
          </a:p>
        </p:txBody>
      </p:sp>
    </p:spTree>
    <p:extLst>
      <p:ext uri="{BB962C8B-B14F-4D97-AF65-F5344CB8AC3E}">
        <p14:creationId xmlns:p14="http://schemas.microsoft.com/office/powerpoint/2010/main" val="106484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dirty="0"/>
              <a:t>Do you think these notes will be easier for exam/paper writing review?</a:t>
            </a:r>
          </a:p>
          <a:p>
            <a:endParaRPr lang="en-US" dirty="0"/>
          </a:p>
          <a:p>
            <a:r>
              <a:rPr lang="en-US" dirty="0"/>
              <a:t>Make sure to reinforce</a:t>
            </a:r>
            <a:r>
              <a:rPr lang="en-US" baseline="0" dirty="0"/>
              <a:t> that </a:t>
            </a:r>
            <a:r>
              <a:rPr lang="en-US" dirty="0"/>
              <a:t>this is the normal growing pain of learning this specific skill but it will likely pay dividends in the end for them if they commit to trying this technique out for a full semester in their own courses.</a:t>
            </a:r>
          </a:p>
          <a:p>
            <a:endParaRPr lang="en-US" dirty="0"/>
          </a:p>
          <a:p>
            <a:r>
              <a:rPr lang="en-US" dirty="0"/>
              <a:t>some students in that limited time may feel they struggled with attempting to "do" the strategies or that it feels uncomfortable to them.</a:t>
            </a:r>
          </a:p>
        </p:txBody>
      </p:sp>
      <p:sp>
        <p:nvSpPr>
          <p:cNvPr id="4" name="Slide Number Placeholder 3"/>
          <p:cNvSpPr>
            <a:spLocks noGrp="1"/>
          </p:cNvSpPr>
          <p:nvPr>
            <p:ph type="sldNum" sz="quarter" idx="10"/>
          </p:nvPr>
        </p:nvSpPr>
        <p:spPr/>
        <p:txBody>
          <a:bodyPr/>
          <a:lstStyle/>
          <a:p>
            <a:fld id="{EC075EC4-7286-4C73-8884-E40FD1426607}" type="slidenum">
              <a:rPr lang="en-US" smtClean="0"/>
              <a:pPr/>
              <a:t>15</a:t>
            </a:fld>
            <a:endParaRPr lang="en-US"/>
          </a:p>
        </p:txBody>
      </p:sp>
    </p:spTree>
    <p:extLst>
      <p:ext uri="{BB962C8B-B14F-4D97-AF65-F5344CB8AC3E}">
        <p14:creationId xmlns:p14="http://schemas.microsoft.com/office/powerpoint/2010/main" val="1882382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16</a:t>
            </a:fld>
            <a:endParaRPr lang="en-US"/>
          </a:p>
        </p:txBody>
      </p:sp>
    </p:spTree>
    <p:extLst>
      <p:ext uri="{BB962C8B-B14F-4D97-AF65-F5344CB8AC3E}">
        <p14:creationId xmlns:p14="http://schemas.microsoft.com/office/powerpoint/2010/main" val="113361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075EC4-7286-4C73-8884-E40FD1426607}" type="slidenum">
              <a:rPr lang="en-US" smtClean="0"/>
              <a:pPr/>
              <a:t>17</a:t>
            </a:fld>
            <a:endParaRPr lang="en-US"/>
          </a:p>
        </p:txBody>
      </p:sp>
    </p:spTree>
    <p:extLst>
      <p:ext uri="{BB962C8B-B14F-4D97-AF65-F5344CB8AC3E}">
        <p14:creationId xmlns:p14="http://schemas.microsoft.com/office/powerpoint/2010/main" val="234661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18</a:t>
            </a:fld>
            <a:endParaRPr lang="en-US"/>
          </a:p>
        </p:txBody>
      </p:sp>
    </p:spTree>
    <p:extLst>
      <p:ext uri="{BB962C8B-B14F-4D97-AF65-F5344CB8AC3E}">
        <p14:creationId xmlns:p14="http://schemas.microsoft.com/office/powerpoint/2010/main" val="33836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start off, we’d like you to get a sense of where you’re at with note taking, what your normal habits are. </a:t>
            </a:r>
          </a:p>
          <a:p>
            <a:endParaRPr lang="en-US" baseline="0" dirty="0"/>
          </a:p>
          <a:p>
            <a:r>
              <a:rPr lang="en-US" baseline="0" dirty="0"/>
              <a:t>Raise your hand if you take notes during lecture. Why? </a:t>
            </a:r>
          </a:p>
          <a:p>
            <a:r>
              <a:rPr lang="en-US" baseline="0" dirty="0"/>
              <a:t>Raise your hand if you don’t. Why? </a:t>
            </a:r>
          </a:p>
          <a:p>
            <a:endParaRPr lang="en-US" baseline="0" dirty="0"/>
          </a:p>
          <a:p>
            <a:r>
              <a:rPr lang="en-US" baseline="0" dirty="0"/>
              <a:t>Let’s hear from a few people, to what extent does your success in a class depend on note taking? </a:t>
            </a:r>
          </a:p>
          <a:p>
            <a:r>
              <a:rPr lang="en-US" baseline="0" dirty="0"/>
              <a:t>Thank you for sharing</a:t>
            </a:r>
          </a:p>
          <a:p>
            <a:endParaRPr lang="en-US" baseline="0" dirty="0"/>
          </a:p>
          <a:p>
            <a:r>
              <a:rPr lang="en-US" baseline="0" dirty="0"/>
              <a:t>Next, we’re going to watch a a portion of a lecture </a:t>
            </a:r>
          </a:p>
          <a:p>
            <a:r>
              <a:rPr lang="en-US" baseline="0" dirty="0"/>
              <a:t>Will you please take notes as you normally would in a class at </a:t>
            </a:r>
            <a:r>
              <a:rPr lang="en-US" baseline="0" dirty="0" err="1"/>
              <a:t>CityTech</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2</a:t>
            </a:fld>
            <a:endParaRPr lang="en-US"/>
          </a:p>
        </p:txBody>
      </p:sp>
    </p:spTree>
    <p:extLst>
      <p:ext uri="{BB962C8B-B14F-4D97-AF65-F5344CB8AC3E}">
        <p14:creationId xmlns:p14="http://schemas.microsoft.com/office/powerpoint/2010/main" val="51308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1-2 minutes, maybe 2-3 answers from audience</a:t>
            </a:r>
          </a:p>
          <a:p>
            <a:endParaRPr lang="en-US" dirty="0"/>
          </a:p>
          <a:p>
            <a:r>
              <a:rPr lang="en-US" dirty="0"/>
              <a:t>Point out that there are</a:t>
            </a:r>
            <a:r>
              <a:rPr lang="en-US" baseline="0" dirty="0"/>
              <a:t> styles and methods for note taking - Note taking as a process</a:t>
            </a:r>
          </a:p>
          <a:p>
            <a:r>
              <a:rPr lang="en-US" baseline="0" dirty="0"/>
              <a:t>Follow-up to the helpful question: would these notes be useful when you go to study?</a:t>
            </a: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3</a:t>
            </a:fld>
            <a:endParaRPr lang="en-US"/>
          </a:p>
        </p:txBody>
      </p:sp>
    </p:spTree>
    <p:extLst>
      <p:ext uri="{BB962C8B-B14F-4D97-AF65-F5344CB8AC3E}">
        <p14:creationId xmlns:p14="http://schemas.microsoft.com/office/powerpoint/2010/main" val="135140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Not dictation – not stenography</a:t>
            </a:r>
            <a:r>
              <a:rPr lang="en-US" baseline="0" dirty="0"/>
              <a:t> </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(Dictation: the action</a:t>
            </a:r>
            <a:r>
              <a:rPr lang="en-US" baseline="0" dirty="0"/>
              <a:t> of saying words aloud to be typed)</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(Stenography: taking shorthand dictation) </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notetaking as e a generative activity because it encourages learners to build connections between lecture information and prior knowledge and experience.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is-IS" i="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is-IS" i="0" baseline="0" dirty="0"/>
              <a:t>The external storage function suggests that notes are valuable as a product because they are a repository of information for later review and additional cognitive processing. The learner can review notes to prevent forgetting, to relearn forgotten information, or as the basis for further generative activities” (Armbruster, Bonnie B. 2009. “Notetaking From Lectures,” in Rona F. Flippo &amp; David C. Caverly, eds. </a:t>
            </a:r>
            <a:r>
              <a:rPr lang="is-IS" i="1" baseline="0" dirty="0"/>
              <a:t>Handbook of College Reading and Study Strategy Research</a:t>
            </a:r>
            <a:r>
              <a:rPr lang="is-IS" i="0" baseline="0" dirty="0"/>
              <a:t>, 2nd ed. New York and London: Routledge.)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Good example of external coding is the student who takes a picture of the </a:t>
            </a:r>
            <a:r>
              <a:rPr lang="en-US" baseline="0" dirty="0" err="1"/>
              <a:t>ppt</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Involves a number of cognitive steps, each helps reinforce learning and supports original thought/creativity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write things from the board or look at the PP slides, you are memorizing but not learning.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You still need to take notes on the things provided for you by the instructor. </a:t>
            </a:r>
          </a:p>
          <a:p>
            <a:endParaRPr lang="en-US" dirty="0"/>
          </a:p>
          <a:p>
            <a:r>
              <a:rPr lang="en-US" dirty="0"/>
              <a:t>Notes are a record of your synthesis of the material.</a:t>
            </a:r>
            <a:r>
              <a:rPr lang="en-US" baseline="0" dirty="0"/>
              <a:t> Notes are meant to help you understand course material, not simply remember or memorize.</a:t>
            </a:r>
          </a:p>
          <a:p>
            <a:r>
              <a:rPr lang="en-US" baseline="0" dirty="0"/>
              <a:t>Other ways of thinking about note taking: process, interpret, understand, put it in your own words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should go</a:t>
            </a:r>
            <a:r>
              <a:rPr lang="en-US" baseline="0" dirty="0"/>
              <a:t> without saying, that your </a:t>
            </a:r>
            <a:r>
              <a:rPr lang="en-US" dirty="0"/>
              <a:t>additional effort up front (i.e.</a:t>
            </a:r>
            <a:r>
              <a:rPr lang="en-US" baseline="0" dirty="0"/>
              <a:t> notetaking) will make </a:t>
            </a:r>
            <a:r>
              <a:rPr lang="en-US" dirty="0"/>
              <a:t>studying for tests more effective, writing papers easier, less time/stress before major assignments, better performance (A+)!</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Like all writing, it takes practice to get good at it</a:t>
            </a:r>
          </a:p>
        </p:txBody>
      </p:sp>
      <p:sp>
        <p:nvSpPr>
          <p:cNvPr id="4" name="Slide Number Placeholder 3"/>
          <p:cNvSpPr>
            <a:spLocks noGrp="1"/>
          </p:cNvSpPr>
          <p:nvPr>
            <p:ph type="sldNum" sz="quarter" idx="10"/>
          </p:nvPr>
        </p:nvSpPr>
        <p:spPr/>
        <p:txBody>
          <a:bodyPr/>
          <a:lstStyle/>
          <a:p>
            <a:fld id="{EC075EC4-7286-4C73-8884-E40FD1426607}" type="slidenum">
              <a:rPr lang="en-US" smtClean="0"/>
              <a:pPr/>
              <a:t>4</a:t>
            </a:fld>
            <a:endParaRPr lang="en-US"/>
          </a:p>
        </p:txBody>
      </p:sp>
    </p:spTree>
    <p:extLst>
      <p:ext uri="{BB962C8B-B14F-4D97-AF65-F5344CB8AC3E}">
        <p14:creationId xmlns:p14="http://schemas.microsoft.com/office/powerpoint/2010/main" val="134493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Neurosci</a:t>
            </a:r>
            <a:r>
              <a:rPr lang="en-US" dirty="0"/>
              <a:t>:</a:t>
            </a:r>
            <a:r>
              <a:rPr lang="en-US" baseline="0" dirty="0"/>
              <a:t> </a:t>
            </a:r>
          </a:p>
          <a:p>
            <a:pPr lvl="1"/>
            <a:r>
              <a:rPr lang="en-US" dirty="0"/>
              <a:t>Note-taking by hand engages more brain areas that play an important role in learning.</a:t>
            </a:r>
          </a:p>
          <a:p>
            <a:pPr lvl="1"/>
            <a:r>
              <a:rPr lang="en-US" dirty="0"/>
              <a:t>Summarizing &amp; reviewing your lecture notes before you sleep helps your brain store information/memories better. (reinforce this</a:t>
            </a:r>
            <a:r>
              <a:rPr lang="en-US" baseline="0" dirty="0"/>
              <a:t> later)</a:t>
            </a:r>
          </a:p>
          <a:p>
            <a:pPr lvl="1"/>
            <a:endParaRPr lang="en-US" baseline="0" dirty="0"/>
          </a:p>
          <a:p>
            <a:pPr lvl="1"/>
            <a:r>
              <a:rPr lang="en-US" dirty="0"/>
              <a:t>Mueller</a:t>
            </a:r>
            <a:r>
              <a:rPr lang="en-US" baseline="0" dirty="0"/>
              <a:t> &amp; Oppenheimer:</a:t>
            </a:r>
          </a:p>
          <a:p>
            <a:pPr lvl="1"/>
            <a:r>
              <a:rPr lang="en-US" dirty="0"/>
              <a:t>Taking notes by hand leads to summarizing material on the spot, which helps you learn.</a:t>
            </a:r>
          </a:p>
          <a:p>
            <a:pPr lvl="1"/>
            <a:r>
              <a:rPr lang="en-US" dirty="0"/>
              <a:t>This is not the case with laptop note-taking</a:t>
            </a:r>
          </a:p>
          <a:p>
            <a:pPr lvl="1"/>
            <a:endParaRPr lang="en-US" dirty="0"/>
          </a:p>
          <a:p>
            <a:pPr lvl="1"/>
            <a:r>
              <a:rPr lang="en-US" dirty="0"/>
              <a:t>If recording, or take photo of board,</a:t>
            </a:r>
            <a:r>
              <a:rPr lang="en-US" baseline="0" dirty="0"/>
              <a:t> still take notes!</a:t>
            </a:r>
          </a:p>
          <a:p>
            <a:pPr lvl="1"/>
            <a:endParaRPr lang="en-US" baseline="0" dirty="0"/>
          </a:p>
          <a:p>
            <a:pPr lvl="1"/>
            <a:r>
              <a:rPr lang="en-US" baseline="0" dirty="0"/>
              <a:t>Because typing is faster it leads to writing down everything vs. summarizing and encoding.</a:t>
            </a:r>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5</a:t>
            </a:fld>
            <a:endParaRPr lang="en-US"/>
          </a:p>
        </p:txBody>
      </p:sp>
    </p:spTree>
    <p:extLst>
      <p:ext uri="{BB962C8B-B14F-4D97-AF65-F5344CB8AC3E}">
        <p14:creationId xmlns:p14="http://schemas.microsoft.com/office/powerpoint/2010/main" val="208595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6</a:t>
            </a:fld>
            <a:endParaRPr lang="en-US"/>
          </a:p>
        </p:txBody>
      </p:sp>
    </p:spTree>
    <p:extLst>
      <p:ext uri="{BB962C8B-B14F-4D97-AF65-F5344CB8AC3E}">
        <p14:creationId xmlns:p14="http://schemas.microsoft.com/office/powerpoint/2010/main" val="90314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question: how do you determine what’s important in a lecture?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How to differentiate</a:t>
            </a:r>
            <a:r>
              <a:rPr lang="en-US" baseline="0" dirty="0"/>
              <a:t> importance: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-repetition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-modes of speaking, hand gestures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-learn your professor’s cues and style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you ONLY write down what’s on the board, or things that the professor says “are important,” then you are likely missing out on many of the overarching themes/important points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is why ONLY looking at a power point might not yield results….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FOMO – fear</a:t>
            </a:r>
            <a:r>
              <a:rPr lang="en-US" baseline="0" dirty="0"/>
              <a:t> of missing out! Don’t worry if you don’t catch everything!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Paraphrase: </a:t>
            </a:r>
            <a:r>
              <a:rPr lang="en-US" altLang="en-US" dirty="0">
                <a:ea typeface="Arial" charset="0"/>
                <a:cs typeface="Arial" charset="0"/>
              </a:rPr>
              <a:t>Encourage students to develop their own voice when paraphrasing the source material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a typeface="Arial" charset="0"/>
                <a:cs typeface="Arial" charset="0"/>
              </a:rPr>
              <a:t>Paraphrasing: combining elements and placing the source material into a perspective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Don’t be afraid to make it simpler for yourself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Use layout to your advantage to indicate importance, corollary thoughts, hierarchy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“You’re not graded on your</a:t>
            </a:r>
            <a:r>
              <a:rPr lang="en-US" baseline="0" dirty="0"/>
              <a:t> notes, you’re graded on your knowledge”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Introduce some</a:t>
            </a:r>
            <a:r>
              <a:rPr lang="en-US" baseline="0" dirty="0"/>
              <a:t> symbols – “therefore,” e.g., i.e., numbered lists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7</a:t>
            </a:fld>
            <a:endParaRPr lang="en-US"/>
          </a:p>
        </p:txBody>
      </p:sp>
    </p:spTree>
    <p:extLst>
      <p:ext uri="{BB962C8B-B14F-4D97-AF65-F5344CB8AC3E}">
        <p14:creationId xmlns:p14="http://schemas.microsoft.com/office/powerpoint/2010/main" val="170303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 comment on terms</a:t>
            </a:r>
            <a:r>
              <a:rPr lang="en-US" baseline="0" dirty="0"/>
              <a:t> provided</a:t>
            </a:r>
            <a:r>
              <a:rPr lang="en-US" dirty="0"/>
              <a:t>/thing</a:t>
            </a:r>
            <a:r>
              <a:rPr lang="en-US" baseline="0" dirty="0"/>
              <a:t>s written on board in order to facilitate understanding/avoid rote memorization.</a:t>
            </a:r>
          </a:p>
          <a:p>
            <a:endParaRPr lang="en-US" baseline="0" dirty="0"/>
          </a:p>
          <a:p>
            <a:r>
              <a:rPr lang="en-US" baseline="0" dirty="0"/>
              <a:t>- Write down things like: that was a great thought, this relates to an earlier thought, etc.</a:t>
            </a:r>
          </a:p>
          <a:p>
            <a:endParaRPr lang="en-US" dirty="0"/>
          </a:p>
          <a:p>
            <a:r>
              <a:rPr lang="en-US" dirty="0"/>
              <a:t>Feelings: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e.g. You start to feel hungry; someone got up to use restroom – these items will reinforce the content that was delivered simultaneously, and also prevent you from getting distracted/mind wandering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 Feelings about both material and</a:t>
            </a:r>
            <a:r>
              <a:rPr lang="en-US" baseline="0" dirty="0"/>
              <a:t> ambient/extracurricular things.</a:t>
            </a:r>
            <a:endParaRPr lang="en-US" dirty="0"/>
          </a:p>
          <a:p>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8</a:t>
            </a:fld>
            <a:endParaRPr lang="en-US"/>
          </a:p>
        </p:txBody>
      </p:sp>
    </p:spTree>
    <p:extLst>
      <p:ext uri="{BB962C8B-B14F-4D97-AF65-F5344CB8AC3E}">
        <p14:creationId xmlns:p14="http://schemas.microsoft.com/office/powerpoint/2010/main" val="181707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third, and oftentimes neglected, step of successful note taking is summarization and reflection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Give your brain time to process/rest, but also make sure you retain the information before restarting a new day</a:t>
            </a:r>
          </a:p>
          <a:p>
            <a:r>
              <a:rPr lang="en-US" dirty="0" err="1"/>
              <a:t>Neuroscientific</a:t>
            </a:r>
            <a:r>
              <a:rPr lang="en-US" baseline="0" dirty="0"/>
              <a:t> studies show that this </a:t>
            </a:r>
            <a:r>
              <a:rPr lang="en-US" dirty="0"/>
              <a:t>helps your brain store information/memories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It’s ideal</a:t>
            </a:r>
            <a:r>
              <a:rPr lang="en-US" baseline="0" dirty="0"/>
              <a:t> to do it that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Don’t wait until the day before the exam to review your notes, make it part of your nightly routine.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It’s like working out, you have to do it frequently to see results. You can’t just run a marathon the day before you want to lose 10 lbs.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Big questions that you have – if you do, you can ask about it at the beginning of the next class and score some participation points. Your prof. will remember you. “I was reviewing my notes from last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C075EC4-7286-4C73-8884-E40FD1426607}" type="slidenum">
              <a:rPr lang="en-US" smtClean="0"/>
              <a:pPr/>
              <a:t>9</a:t>
            </a:fld>
            <a:endParaRPr lang="en-US"/>
          </a:p>
        </p:txBody>
      </p:sp>
    </p:spTree>
    <p:extLst>
      <p:ext uri="{BB962C8B-B14F-4D97-AF65-F5344CB8AC3E}">
        <p14:creationId xmlns:p14="http://schemas.microsoft.com/office/powerpoint/2010/main" val="17010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AAC68CF-B993-BC4A-A823-E5256DF19803}" type="datetimeFigureOut">
              <a:rPr lang="en-US" smtClean="0"/>
              <a:pPr/>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395670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10448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C68CF-B993-BC4A-A823-E5256DF19803}"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158321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C68CF-B993-BC4A-A823-E5256DF19803}" type="datetimeFigureOut">
              <a:rPr lang="en-US" smtClean="0"/>
              <a:pPr/>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224534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5AAC68CF-B993-BC4A-A823-E5256DF19803}" type="datetimeFigureOut">
              <a:rPr lang="en-US" smtClean="0"/>
              <a:pPr/>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53652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AAC68CF-B993-BC4A-A823-E5256DF19803}" type="datetimeFigureOut">
              <a:rPr lang="en-US" smtClean="0"/>
              <a:pPr/>
              <a:t>2/25/2018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35533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AAC68CF-B993-BC4A-A823-E5256DF19803}" type="datetimeFigureOut">
              <a:rPr lang="en-US" smtClean="0"/>
              <a:pPr/>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13671-DF57-0B4E-B126-28E5406A456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8739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C68CF-B993-BC4A-A823-E5256DF19803}" type="datetimeFigureOut">
              <a:rPr lang="en-US" smtClean="0"/>
              <a:pPr/>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33562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C68CF-B993-BC4A-A823-E5256DF19803}" type="datetimeFigureOut">
              <a:rPr lang="en-US" smtClean="0"/>
              <a:pPr/>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329019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5AAC68CF-B993-BC4A-A823-E5256DF19803}" type="datetimeFigureOut">
              <a:rPr lang="en-US" smtClean="0"/>
              <a:pPr/>
              <a:t>2/25/2018</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149911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AAC68CF-B993-BC4A-A823-E5256DF19803}" type="datetimeFigureOut">
              <a:rPr lang="en-US" smtClean="0"/>
              <a:pPr/>
              <a:t>2/25/2018</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DE13671-DF57-0B4E-B126-28E5406A456B}" type="slidenum">
              <a:rPr lang="en-US" smtClean="0"/>
              <a:pPr/>
              <a:t>‹#›</a:t>
            </a:fld>
            <a:endParaRPr lang="en-US"/>
          </a:p>
        </p:txBody>
      </p:sp>
    </p:spTree>
    <p:extLst>
      <p:ext uri="{BB962C8B-B14F-4D97-AF65-F5344CB8AC3E}">
        <p14:creationId xmlns:p14="http://schemas.microsoft.com/office/powerpoint/2010/main" val="191164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AAC68CF-B993-BC4A-A823-E5256DF19803}" type="datetimeFigureOut">
              <a:rPr lang="en-US" smtClean="0"/>
              <a:pPr/>
              <a:t>2/25/2018</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DE13671-DF57-0B4E-B126-28E5406A456B}" type="slidenum">
              <a:rPr lang="en-US" smtClean="0"/>
              <a:pPr/>
              <a:t>‹#›</a:t>
            </a:fld>
            <a:endParaRPr lang="en-US"/>
          </a:p>
        </p:txBody>
      </p:sp>
    </p:spTree>
    <p:extLst>
      <p:ext uri="{BB962C8B-B14F-4D97-AF65-F5344CB8AC3E}">
        <p14:creationId xmlns:p14="http://schemas.microsoft.com/office/powerpoint/2010/main" val="334350284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FCihq5n-h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sc.cornell.edu/wp-content/uploads/2015/10/Cornell-Note_Taking-System.pdf" TargetMode="External"/><Relationship Id="rId7" Type="http://schemas.openxmlformats.org/officeDocument/2006/relationships/hyperlink" Target="https://openlab.citytech.cuny.edu/writingacrossthecurriculum/2014/09/02/notetaking-by-hand-writing-to-lear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pss.sagepub.com/content/25/6/1159.full" TargetMode="External"/><Relationship Id="rId5" Type="http://schemas.openxmlformats.org/officeDocument/2006/relationships/hyperlink" Target="http://www.sciencedirect.com/science/article/pii/S2211949312000038" TargetMode="External"/><Relationship Id="rId4" Type="http://schemas.openxmlformats.org/officeDocument/2006/relationships/hyperlink" Target="https://shp.utmb.edu/asa/Forms/cornell%20note%20taking%20system.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openlab.citytech.cuny.edu/writingacrossthecurriculum/student-resourc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ljahn@gradecenter.cuny.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christina_warinner_tracking_ancient_diseases_using_plaqu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813" y="2404782"/>
            <a:ext cx="7826281" cy="1627093"/>
          </a:xfrm>
        </p:spPr>
        <p:txBody>
          <a:bodyPr>
            <a:normAutofit fontScale="90000"/>
          </a:bodyPr>
          <a:lstStyle/>
          <a:p>
            <a:r>
              <a:rPr lang="en-US" b="1" i="1" dirty="0"/>
              <a:t>Better Note Taking, </a:t>
            </a:r>
            <a:br>
              <a:rPr lang="en-US" b="1" i="1" dirty="0"/>
            </a:br>
            <a:r>
              <a:rPr lang="en-US" b="1" i="1" dirty="0"/>
              <a:t>Better Grades:</a:t>
            </a:r>
            <a:br>
              <a:rPr lang="en-US" b="1" i="1" dirty="0"/>
            </a:br>
            <a:r>
              <a:rPr lang="en-US" b="1" i="1" dirty="0"/>
              <a:t>A Student Workshop</a:t>
            </a:r>
          </a:p>
        </p:txBody>
      </p:sp>
      <p:sp>
        <p:nvSpPr>
          <p:cNvPr id="3" name="Content Placeholder 2"/>
          <p:cNvSpPr>
            <a:spLocks noGrp="1"/>
          </p:cNvSpPr>
          <p:nvPr>
            <p:ph type="subTitle" idx="1"/>
          </p:nvPr>
        </p:nvSpPr>
        <p:spPr>
          <a:xfrm>
            <a:off x="670683" y="4724333"/>
            <a:ext cx="7826281" cy="1460034"/>
          </a:xfrm>
        </p:spPr>
        <p:txBody>
          <a:bodyPr>
            <a:normAutofit fontScale="55000" lnSpcReduction="20000"/>
          </a:bodyPr>
          <a:lstStyle/>
          <a:p>
            <a:pPr algn="r"/>
            <a:r>
              <a:rPr lang="en-US" sz="3600" b="1" dirty="0"/>
              <a:t>Lisa Jahn </a:t>
            </a:r>
          </a:p>
          <a:p>
            <a:pPr algn="r"/>
            <a:r>
              <a:rPr lang="en-US" sz="3600" b="1" dirty="0"/>
              <a:t>Robert </a:t>
            </a:r>
            <a:r>
              <a:rPr lang="en-US" sz="3600" b="1" dirty="0" err="1"/>
              <a:t>Ostrom</a:t>
            </a:r>
            <a:endParaRPr lang="en-US" sz="3600" b="1" dirty="0"/>
          </a:p>
          <a:p>
            <a:pPr algn="r"/>
            <a:r>
              <a:rPr lang="en-US" sz="3600" b="1" dirty="0"/>
              <a:t>Writing Across the Curriculum and READ</a:t>
            </a:r>
          </a:p>
          <a:p>
            <a:pPr algn="r"/>
            <a:r>
              <a:rPr lang="en-US" sz="3600" b="1" dirty="0"/>
              <a:t>February 13,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2015-02-10 00.29.30.jpg"/>
          <p:cNvPicPr>
            <a:picLocks noChangeAspect="1"/>
          </p:cNvPicPr>
          <p:nvPr/>
        </p:nvPicPr>
        <p:blipFill>
          <a:blip r:embed="rId3"/>
          <a:stretch>
            <a:fillRect/>
          </a:stretch>
        </p:blipFill>
        <p:spPr>
          <a:xfrm>
            <a:off x="1948168" y="0"/>
            <a:ext cx="5215075" cy="6858000"/>
          </a:xfrm>
          <a:prstGeom prst="rect">
            <a:avLst/>
          </a:prstGeom>
        </p:spPr>
      </p:pic>
      <p:pic>
        <p:nvPicPr>
          <p:cNvPr id="4" name="Picture 3" descr="2015-02-10 00.29.30.jpg"/>
          <p:cNvPicPr>
            <a:picLocks noChangeAspect="1"/>
          </p:cNvPicPr>
          <p:nvPr/>
        </p:nvPicPr>
        <p:blipFill>
          <a:blip r:embed="rId3"/>
          <a:srcRect l="37714" t="14091" b="74446"/>
          <a:stretch>
            <a:fillRect/>
          </a:stretch>
        </p:blipFill>
        <p:spPr>
          <a:xfrm>
            <a:off x="336155" y="863195"/>
            <a:ext cx="8807845" cy="2131668"/>
          </a:xfrm>
          <a:prstGeom prst="rect">
            <a:avLst/>
          </a:prstGeom>
        </p:spPr>
      </p:pic>
      <p:sp>
        <p:nvSpPr>
          <p:cNvPr id="6" name="Rectangle 5"/>
          <p:cNvSpPr/>
          <p:nvPr/>
        </p:nvSpPr>
        <p:spPr>
          <a:xfrm>
            <a:off x="4067360" y="1058275"/>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75729" y="2994863"/>
            <a:ext cx="3095883" cy="6198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15-02-10 00.29.30.jpg"/>
          <p:cNvPicPr>
            <a:picLocks noChangeAspect="1"/>
          </p:cNvPicPr>
          <p:nvPr/>
        </p:nvPicPr>
        <p:blipFill>
          <a:blip r:embed="rId3"/>
          <a:srcRect l="8383" t="43917" r="37277" b="44448"/>
          <a:stretch>
            <a:fillRect/>
          </a:stretch>
        </p:blipFill>
        <p:spPr>
          <a:xfrm>
            <a:off x="0" y="2400287"/>
            <a:ext cx="6691377" cy="1884112"/>
          </a:xfrm>
          <a:prstGeom prst="rect">
            <a:avLst/>
          </a:prstGeom>
        </p:spPr>
      </p:pic>
      <p:sp>
        <p:nvSpPr>
          <p:cNvPr id="9" name="Rectangle 8"/>
          <p:cNvSpPr/>
          <p:nvPr/>
        </p:nvSpPr>
        <p:spPr>
          <a:xfrm>
            <a:off x="2275729" y="4421734"/>
            <a:ext cx="4638123" cy="7369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2015-02-10 00.29.30.jpg"/>
          <p:cNvPicPr>
            <a:picLocks noChangeAspect="1"/>
          </p:cNvPicPr>
          <p:nvPr/>
        </p:nvPicPr>
        <p:blipFill>
          <a:blip r:embed="rId3"/>
          <a:srcRect l="8232" t="64256" r="5864" b="23800"/>
          <a:stretch>
            <a:fillRect/>
          </a:stretch>
        </p:blipFill>
        <p:spPr>
          <a:xfrm>
            <a:off x="1" y="3617401"/>
            <a:ext cx="9144000" cy="16719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subTnLst>
                                    <p:set>
                                      <p:cBhvr override="childStyle">
                                        <p:cTn dur="1" fill="hold" display="0" masterRel="sameClick" afterEffect="1">
                                          <p:stCondLst>
                                            <p:cond evt="end" delay="0">
                                              <p:tn val="20"/>
                                            </p:cond>
                                          </p:stCondLst>
                                        </p:cTn>
                                        <p:tgtEl>
                                          <p:spTgt spid="7"/>
                                        </p:tgtEl>
                                        <p:attrNameLst>
                                          <p:attrName>style.visibility</p:attrName>
                                        </p:attrNameLst>
                                      </p:cBhvr>
                                      <p:to>
                                        <p:strVal val="hidden"/>
                                      </p:to>
                                    </p:set>
                                  </p:sub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subTnLst>
                                    <p:set>
                                      <p:cBhvr override="childStyle">
                                        <p:cTn dur="1" fill="hold" display="0" masterRel="sameClick" afterEffect="1">
                                          <p:stCondLst>
                                            <p:cond evt="end" delay="0">
                                              <p:tn val="35"/>
                                            </p:cond>
                                          </p:stCondLst>
                                        </p:cTn>
                                        <p:tgtEl>
                                          <p:spTgt spid="9"/>
                                        </p:tgtEl>
                                        <p:attrNameLst>
                                          <p:attrName>style.visibility</p:attrName>
                                        </p:attrNameLst>
                                      </p:cBhvr>
                                      <p:to>
                                        <p:strVal val="hidden"/>
                                      </p:to>
                                    </p:set>
                                  </p:subTnLst>
                                </p:cTn>
                              </p:par>
                            </p:childTnLst>
                          </p:cTn>
                        </p:par>
                        <p:par>
                          <p:cTn id="38" fill="hold">
                            <p:stCondLst>
                              <p:cond delay="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this done?	</a:t>
            </a:r>
          </a:p>
        </p:txBody>
      </p:sp>
      <p:sp>
        <p:nvSpPr>
          <p:cNvPr id="3" name="Content Placeholder 2"/>
          <p:cNvSpPr>
            <a:spLocks noGrp="1"/>
          </p:cNvSpPr>
          <p:nvPr>
            <p:ph idx="1"/>
          </p:nvPr>
        </p:nvSpPr>
        <p:spPr/>
        <p:txBody>
          <a:bodyPr>
            <a:normAutofit/>
          </a:bodyPr>
          <a:lstStyle/>
          <a:p>
            <a:r>
              <a:rPr lang="en-US" sz="3200" dirty="0"/>
              <a:t>“</a:t>
            </a:r>
            <a:r>
              <a:rPr lang="en-US" sz="3200"/>
              <a:t>Cornell Method</a:t>
            </a:r>
            <a:r>
              <a:rPr lang="en-US" sz="32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rnell.jpg"/>
          <p:cNvPicPr>
            <a:picLocks noChangeAspect="1"/>
          </p:cNvPicPr>
          <p:nvPr/>
        </p:nvPicPr>
        <p:blipFill>
          <a:blip r:embed="rId3"/>
          <a:stretch>
            <a:fillRect/>
          </a:stretch>
        </p:blipFill>
        <p:spPr>
          <a:xfrm>
            <a:off x="1923923" y="0"/>
            <a:ext cx="5296154" cy="6858000"/>
          </a:xfrm>
          <a:prstGeom prst="rect">
            <a:avLst/>
          </a:prstGeom>
        </p:spPr>
      </p:pic>
      <p:sp>
        <p:nvSpPr>
          <p:cNvPr id="7" name="TextBox 6"/>
          <p:cNvSpPr txBox="1"/>
          <p:nvPr/>
        </p:nvSpPr>
        <p:spPr>
          <a:xfrm>
            <a:off x="4574301" y="1644720"/>
            <a:ext cx="1431643" cy="1200329"/>
          </a:xfrm>
          <a:prstGeom prst="rect">
            <a:avLst/>
          </a:prstGeom>
          <a:noFill/>
        </p:spPr>
        <p:txBody>
          <a:bodyPr wrap="square" rtlCol="0">
            <a:spAutoFit/>
          </a:bodyPr>
          <a:lstStyle/>
          <a:p>
            <a:r>
              <a:rPr lang="en-US" sz="2400" b="1" dirty="0"/>
              <a:t>NOTES: During Class</a:t>
            </a:r>
          </a:p>
        </p:txBody>
      </p:sp>
      <p:sp>
        <p:nvSpPr>
          <p:cNvPr id="8" name="TextBox 7"/>
          <p:cNvSpPr txBox="1"/>
          <p:nvPr/>
        </p:nvSpPr>
        <p:spPr>
          <a:xfrm>
            <a:off x="1900615" y="1682042"/>
            <a:ext cx="1906275" cy="923330"/>
          </a:xfrm>
          <a:prstGeom prst="rect">
            <a:avLst/>
          </a:prstGeom>
          <a:noFill/>
        </p:spPr>
        <p:txBody>
          <a:bodyPr wrap="square" rtlCol="0">
            <a:spAutoFit/>
          </a:bodyPr>
          <a:lstStyle/>
          <a:p>
            <a:r>
              <a:rPr lang="en-US" b="1" dirty="0"/>
              <a:t>QUESTIONS/</a:t>
            </a:r>
          </a:p>
          <a:p>
            <a:r>
              <a:rPr lang="en-US" b="1" dirty="0"/>
              <a:t>REFLECTIONS: After Class</a:t>
            </a:r>
          </a:p>
        </p:txBody>
      </p:sp>
      <p:sp>
        <p:nvSpPr>
          <p:cNvPr id="9" name="TextBox 8"/>
          <p:cNvSpPr txBox="1"/>
          <p:nvPr/>
        </p:nvSpPr>
        <p:spPr>
          <a:xfrm>
            <a:off x="3690735" y="5924718"/>
            <a:ext cx="2315209" cy="830997"/>
          </a:xfrm>
          <a:prstGeom prst="rect">
            <a:avLst/>
          </a:prstGeom>
          <a:noFill/>
        </p:spPr>
        <p:txBody>
          <a:bodyPr wrap="square" rtlCol="0">
            <a:spAutoFit/>
          </a:bodyPr>
          <a:lstStyle/>
          <a:p>
            <a:r>
              <a:rPr lang="en-US" sz="2400" b="1" dirty="0"/>
              <a:t>SUMMARY: After Class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5F82183-F5F9-5040-BB27-C647B35C0457}"/>
              </a:ext>
            </a:extLst>
          </p:cNvPr>
          <p:cNvPicPr>
            <a:picLocks noGrp="1" noChangeAspect="1"/>
          </p:cNvPicPr>
          <p:nvPr>
            <p:ph idx="1"/>
          </p:nvPr>
        </p:nvPicPr>
        <p:blipFill>
          <a:blip r:embed="rId3"/>
          <a:stretch>
            <a:fillRect/>
          </a:stretch>
        </p:blipFill>
        <p:spPr>
          <a:xfrm>
            <a:off x="2027583" y="0"/>
            <a:ext cx="5588536" cy="6857999"/>
          </a:xfrm>
        </p:spPr>
      </p:pic>
    </p:spTree>
    <p:extLst>
      <p:ext uri="{BB962C8B-B14F-4D97-AF65-F5344CB8AC3E}">
        <p14:creationId xmlns:p14="http://schemas.microsoft.com/office/powerpoint/2010/main" val="411981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a:t>
            </a:r>
          </a:p>
        </p:txBody>
      </p:sp>
      <p:sp>
        <p:nvSpPr>
          <p:cNvPr id="3" name="Content Placeholder 2"/>
          <p:cNvSpPr>
            <a:spLocks noGrp="1"/>
          </p:cNvSpPr>
          <p:nvPr>
            <p:ph idx="1"/>
          </p:nvPr>
        </p:nvSpPr>
        <p:spPr/>
        <p:txBody>
          <a:bodyPr>
            <a:normAutofit/>
          </a:bodyPr>
          <a:lstStyle/>
          <a:p>
            <a:r>
              <a:rPr lang="en-US" sz="3300" dirty="0"/>
              <a:t>Watch another lecture</a:t>
            </a:r>
          </a:p>
          <a:p>
            <a:endParaRPr lang="en-US" dirty="0"/>
          </a:p>
          <a:p>
            <a:endParaRPr lang="en-US" dirty="0"/>
          </a:p>
          <a:p>
            <a:pPr marL="0" indent="0">
              <a:buNone/>
            </a:pPr>
            <a:endParaRPr lang="en-US" dirty="0"/>
          </a:p>
          <a:p>
            <a:endParaRPr lang="en-US" dirty="0"/>
          </a:p>
          <a:p>
            <a:r>
              <a:rPr lang="en-US" dirty="0">
                <a:hlinkClick r:id="rId3"/>
              </a:rPr>
              <a:t>Thelma Goldman, “How Art Gives Shape to Cultural Change.” </a:t>
            </a:r>
            <a:r>
              <a:rPr lang="en-US" i="1" dirty="0">
                <a:hlinkClick r:id="rId3"/>
              </a:rPr>
              <a:t>Ted Talk </a:t>
            </a:r>
            <a:r>
              <a:rPr lang="en-US" dirty="0">
                <a:hlinkClick r:id="rId3"/>
              </a:rPr>
              <a:t>(2013)</a:t>
            </a:r>
            <a:endParaRPr lang="en-US" dirty="0"/>
          </a:p>
        </p:txBody>
      </p:sp>
      <p:sp>
        <p:nvSpPr>
          <p:cNvPr id="6" name="Rectangle 5">
            <a:extLst>
              <a:ext uri="{FF2B5EF4-FFF2-40B4-BE49-F238E27FC236}">
                <a16:creationId xmlns:a16="http://schemas.microsoft.com/office/drawing/2014/main" xmlns="" id="{809F3391-82C8-804D-96DB-0BD921887B69}"/>
              </a:ext>
            </a:extLst>
          </p:cNvPr>
          <p:cNvSpPr/>
          <p:nvPr/>
        </p:nvSpPr>
        <p:spPr>
          <a:xfrm>
            <a:off x="4453217" y="3244334"/>
            <a:ext cx="237566" cy="369332"/>
          </a:xfrm>
          <a:prstGeom prst="rect">
            <a:avLst/>
          </a:prstGeom>
        </p:spPr>
        <p:txBody>
          <a:bodyPr wrap="none">
            <a:spAutoFit/>
          </a:bodyPr>
          <a:lstStyle/>
          <a:p>
            <a:r>
              <a:rPr lang="en-US" dirty="0">
                <a:solidFill>
                  <a:srgbClr val="000000"/>
                </a:solidFill>
                <a:latin typeface="-webkit-standard"/>
              </a:rPr>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normAutofit fontScale="92500" lnSpcReduction="10000"/>
          </a:bodyPr>
          <a:lstStyle/>
          <a:p>
            <a:r>
              <a:rPr lang="en-US" sz="3200" dirty="0"/>
              <a:t>Was this harder than the original note taking?</a:t>
            </a:r>
          </a:p>
          <a:p>
            <a:r>
              <a:rPr lang="en-US" sz="3200" dirty="0"/>
              <a:t>Practice!!</a:t>
            </a:r>
          </a:p>
          <a:p>
            <a:r>
              <a:rPr lang="en-US" sz="3200" dirty="0"/>
              <a:t>Don’t worry about missing out!</a:t>
            </a:r>
          </a:p>
          <a:p>
            <a:r>
              <a:rPr lang="en-US" sz="3200" dirty="0"/>
              <a:t>If using your computer, write notes in your own words.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86" y="713681"/>
            <a:ext cx="5937755" cy="1188720"/>
          </a:xfrm>
        </p:spPr>
        <p:txBody>
          <a:bodyPr/>
          <a:lstStyle/>
          <a:p>
            <a:r>
              <a:rPr lang="en-US" dirty="0"/>
              <a:t>Some Interesting Links</a:t>
            </a:r>
          </a:p>
        </p:txBody>
      </p:sp>
      <p:sp>
        <p:nvSpPr>
          <p:cNvPr id="3" name="Content Placeholder 2"/>
          <p:cNvSpPr>
            <a:spLocks noGrp="1"/>
          </p:cNvSpPr>
          <p:nvPr>
            <p:ph idx="1"/>
          </p:nvPr>
        </p:nvSpPr>
        <p:spPr>
          <a:xfrm>
            <a:off x="896470" y="2153412"/>
            <a:ext cx="7658594" cy="4704588"/>
          </a:xfrm>
        </p:spPr>
        <p:txBody>
          <a:bodyPr>
            <a:normAutofit fontScale="25000" lnSpcReduction="20000"/>
          </a:bodyPr>
          <a:lstStyle/>
          <a:p>
            <a:r>
              <a:rPr lang="en-US" sz="8600" dirty="0"/>
              <a:t>Cornell Method of note taking</a:t>
            </a:r>
          </a:p>
          <a:p>
            <a:pPr lvl="1"/>
            <a:r>
              <a:rPr lang="en-US" sz="8600" dirty="0">
                <a:hlinkClick r:id="rId3"/>
              </a:rPr>
              <a:t>http://lsc.cornell.edu/wp-content/uploads/2015/10/Cornell-Note_Taking-System.pdf</a:t>
            </a:r>
            <a:endParaRPr lang="en-US" sz="8600" dirty="0"/>
          </a:p>
          <a:p>
            <a:pPr lvl="1"/>
            <a:r>
              <a:rPr lang="en-US" sz="8600" dirty="0">
                <a:hlinkClick r:id="rId4" invalidUrl="https://shp.utmb.edu/asa/Forms/cornell note taking system.pdf"/>
              </a:rPr>
              <a:t>https://shp.utmb.edu/asa/Forms/cornell%20note%20taking%20system.pdf</a:t>
            </a:r>
            <a:endParaRPr lang="en-US" sz="8600" dirty="0"/>
          </a:p>
          <a:p>
            <a:r>
              <a:rPr lang="en-US" sz="8600" dirty="0"/>
              <a:t>Relevant studies</a:t>
            </a:r>
          </a:p>
          <a:p>
            <a:pPr lvl="1"/>
            <a:r>
              <a:rPr lang="en-US" sz="8600" dirty="0">
                <a:hlinkClick r:id="rId5"/>
              </a:rPr>
              <a:t>(James &amp; Engelhardt 2012) http://www.sciencedirect.com/science/article/pii/S2211949312000038#</a:t>
            </a:r>
            <a:endParaRPr lang="en-US" sz="8600" dirty="0"/>
          </a:p>
          <a:p>
            <a:pPr lvl="1"/>
            <a:r>
              <a:rPr lang="en-US" sz="8600" dirty="0">
                <a:hlinkClick r:id="rId6"/>
              </a:rPr>
              <a:t>(Mueller &amp; Oppenheimer 2014) http://pss.sagepub.com/content/25/6/1159.full</a:t>
            </a:r>
            <a:endParaRPr lang="en-US" sz="8600" dirty="0"/>
          </a:p>
          <a:p>
            <a:r>
              <a:rPr lang="en-US" sz="8600" dirty="0"/>
              <a:t>Other: </a:t>
            </a:r>
          </a:p>
          <a:p>
            <a:pPr lvl="1"/>
            <a:r>
              <a:rPr lang="en-US" sz="8600" dirty="0">
                <a:hlinkClick r:id="rId7"/>
              </a:rPr>
              <a:t>https://openlab.citytech.cuny.edu/writingacrossthecurriculum/2014/09/02/notetaking-by-hand-writing-to-learn/</a:t>
            </a:r>
            <a:endParaRPr lang="en-US" sz="8600" dirty="0"/>
          </a:p>
          <a:p>
            <a:pPr lvl="1"/>
            <a:endParaRPr lang="en-US" sz="4000" dirty="0"/>
          </a:p>
          <a:p>
            <a:pPr lvl="1"/>
            <a:endParaRPr lang="en-US" sz="4000" dirty="0"/>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F606F-545A-AF4F-84A1-AD2B5EE92109}"/>
              </a:ext>
            </a:extLst>
          </p:cNvPr>
          <p:cNvSpPr>
            <a:spLocks noGrp="1"/>
          </p:cNvSpPr>
          <p:nvPr>
            <p:ph type="title"/>
          </p:nvPr>
        </p:nvSpPr>
        <p:spPr/>
        <p:txBody>
          <a:bodyPr>
            <a:normAutofit fontScale="90000"/>
          </a:bodyPr>
          <a:lstStyle/>
          <a:p>
            <a:r>
              <a:rPr lang="en-US" dirty="0"/>
              <a:t>Taking Notes on Reading by Dr. Robert </a:t>
            </a:r>
            <a:r>
              <a:rPr lang="en-US" dirty="0" err="1"/>
              <a:t>Ostrom</a:t>
            </a:r>
            <a:r>
              <a:rPr lang="en-US" dirty="0"/>
              <a:t> </a:t>
            </a:r>
            <a:br>
              <a:rPr lang="en-US" dirty="0"/>
            </a:br>
            <a:endParaRPr lang="en-US" dirty="0"/>
          </a:p>
        </p:txBody>
      </p:sp>
      <p:sp>
        <p:nvSpPr>
          <p:cNvPr id="3" name="Content Placeholder 2">
            <a:extLst>
              <a:ext uri="{FF2B5EF4-FFF2-40B4-BE49-F238E27FC236}">
                <a16:creationId xmlns:a16="http://schemas.microsoft.com/office/drawing/2014/main" xmlns="" id="{FBA28701-DDD7-1B47-98A5-DA9613E120A2}"/>
              </a:ext>
            </a:extLst>
          </p:cNvPr>
          <p:cNvSpPr>
            <a:spLocks noGrp="1"/>
          </p:cNvSpPr>
          <p:nvPr>
            <p:ph type="body" idx="1"/>
          </p:nvPr>
        </p:nvSpPr>
        <p:spPr/>
        <p:txBody>
          <a:bodyPr/>
          <a:lstStyle/>
          <a:p>
            <a:pPr marL="0" indent="0">
              <a:buNone/>
            </a:pPr>
            <a:endParaRPr lang="en-US" dirty="0"/>
          </a:p>
          <a:p>
            <a:endParaRPr lang="en-US" dirty="0"/>
          </a:p>
        </p:txBody>
      </p:sp>
    </p:spTree>
    <p:extLst>
      <p:ext uri="{BB962C8B-B14F-4D97-AF65-F5344CB8AC3E}">
        <p14:creationId xmlns:p14="http://schemas.microsoft.com/office/powerpoint/2010/main" val="138828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A593A-002C-394D-9AC8-7A8C41D46F5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87018399-73F7-C84C-938A-699221FBF74C}"/>
              </a:ext>
            </a:extLst>
          </p:cNvPr>
          <p:cNvSpPr>
            <a:spLocks noGrp="1"/>
          </p:cNvSpPr>
          <p:nvPr>
            <p:ph idx="1"/>
          </p:nvPr>
        </p:nvSpPr>
        <p:spPr>
          <a:xfrm>
            <a:off x="1606045" y="2638045"/>
            <a:ext cx="5937755" cy="3544094"/>
          </a:xfrm>
        </p:spPr>
        <p:txBody>
          <a:bodyPr>
            <a:normAutofit/>
          </a:bodyPr>
          <a:lstStyle/>
          <a:p>
            <a:r>
              <a:rPr lang="en-US" sz="2600" dirty="0"/>
              <a:t>Please visit the Writing Across the Curriculum website for student resources. </a:t>
            </a:r>
            <a:r>
              <a:rPr lang="en-US" sz="2600" dirty="0">
                <a:hlinkClick r:id="rId3"/>
              </a:rPr>
              <a:t>https://openlab.citytech.cuny.edu/writingacrossthecurriculum/student-resources/</a:t>
            </a:r>
            <a:endParaRPr lang="en-US" sz="2600" dirty="0"/>
          </a:p>
          <a:p>
            <a:r>
              <a:rPr lang="en-US" sz="2600" dirty="0"/>
              <a:t>Lisa Jahn </a:t>
            </a:r>
            <a:r>
              <a:rPr lang="en-US" sz="2600" dirty="0">
                <a:hlinkClick r:id="rId4"/>
              </a:rPr>
              <a:t>ljahn@gradecenter.cuny.edu</a:t>
            </a:r>
            <a:endParaRPr lang="en-US" sz="2600" dirty="0"/>
          </a:p>
          <a:p>
            <a:r>
              <a:rPr lang="en-US" sz="2600" dirty="0"/>
              <a:t>Avoiding Plagiarism April 19 @ 1pm.</a:t>
            </a:r>
          </a:p>
          <a:p>
            <a:endParaRPr lang="en-US" dirty="0"/>
          </a:p>
        </p:txBody>
      </p:sp>
    </p:spTree>
    <p:extLst>
      <p:ext uri="{BB962C8B-B14F-4D97-AF65-F5344CB8AC3E}">
        <p14:creationId xmlns:p14="http://schemas.microsoft.com/office/powerpoint/2010/main" val="350444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Activity</a:t>
            </a:r>
          </a:p>
        </p:txBody>
      </p:sp>
      <p:sp>
        <p:nvSpPr>
          <p:cNvPr id="3" name="Content Placeholder 2"/>
          <p:cNvSpPr>
            <a:spLocks noGrp="1"/>
          </p:cNvSpPr>
          <p:nvPr>
            <p:ph idx="1"/>
          </p:nvPr>
        </p:nvSpPr>
        <p:spPr/>
        <p:txBody>
          <a:bodyPr>
            <a:normAutofit fontScale="70000" lnSpcReduction="20000"/>
          </a:bodyPr>
          <a:lstStyle/>
          <a:p>
            <a:r>
              <a:rPr lang="en-US" sz="3600" dirty="0"/>
              <a:t>Do you take notes during lectures?</a:t>
            </a:r>
          </a:p>
          <a:p>
            <a:r>
              <a:rPr lang="en-US" sz="3600" dirty="0"/>
              <a:t>To what extent does your success in a class depend on note taking? </a:t>
            </a:r>
          </a:p>
          <a:p>
            <a:pPr marL="0" indent="0">
              <a:buNone/>
            </a:pPr>
            <a:endParaRPr lang="en-US" sz="3600" dirty="0"/>
          </a:p>
          <a:p>
            <a:r>
              <a:rPr lang="en-US" sz="3600" dirty="0"/>
              <a:t>For the following lecture, take notes as you normally would</a:t>
            </a:r>
          </a:p>
          <a:p>
            <a:pPr marL="228600" lvl="1" indent="0">
              <a:buNone/>
            </a:pPr>
            <a:r>
              <a:rPr lang="en-US" sz="3000" i="1" dirty="0">
                <a:hlinkClick r:id="rId3"/>
              </a:rPr>
              <a:t>Christina </a:t>
            </a:r>
            <a:r>
              <a:rPr lang="en-US" sz="3000" i="1" dirty="0" err="1">
                <a:hlinkClick r:id="rId3"/>
              </a:rPr>
              <a:t>Warinner</a:t>
            </a:r>
            <a:r>
              <a:rPr lang="en-US" sz="3000" i="1" dirty="0">
                <a:hlinkClick r:id="rId3"/>
              </a:rPr>
              <a:t> “Tracking Ancient Disease Using Dental Plaque” (2012). </a:t>
            </a:r>
            <a:endParaRPr lang="en-US" sz="3000" dirty="0"/>
          </a:p>
          <a:p>
            <a:pPr marL="14288" indent="-14288">
              <a:buNone/>
            </a:pPr>
            <a:endParaRPr lang="en-US" sz="302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Discussion</a:t>
            </a:r>
          </a:p>
        </p:txBody>
      </p:sp>
      <p:sp>
        <p:nvSpPr>
          <p:cNvPr id="3" name="Content Placeholder 2"/>
          <p:cNvSpPr>
            <a:spLocks noGrp="1"/>
          </p:cNvSpPr>
          <p:nvPr>
            <p:ph idx="1"/>
          </p:nvPr>
        </p:nvSpPr>
        <p:spPr>
          <a:xfrm>
            <a:off x="618565" y="2348345"/>
            <a:ext cx="7878788" cy="3612188"/>
          </a:xfrm>
        </p:spPr>
        <p:txBody>
          <a:bodyPr>
            <a:normAutofit/>
          </a:bodyPr>
          <a:lstStyle/>
          <a:p>
            <a:pPr>
              <a:buFont typeface="Arial"/>
              <a:buChar char="•"/>
            </a:pPr>
            <a:r>
              <a:rPr lang="en-US" sz="2800" dirty="0"/>
              <a:t>Together with your neighbor, discuss how you took notes. Describe your method/style.</a:t>
            </a:r>
          </a:p>
          <a:p>
            <a:pPr>
              <a:buFont typeface="Arial"/>
              <a:buChar char="•"/>
            </a:pPr>
            <a:r>
              <a:rPr lang="en-US" sz="2800" dirty="0"/>
              <a:t>Identify the most important parts of the lecture.</a:t>
            </a:r>
          </a:p>
          <a:p>
            <a:pPr lvl="1">
              <a:buFont typeface="Arial"/>
              <a:buChar char="•"/>
            </a:pPr>
            <a:r>
              <a:rPr lang="en-US" sz="2800" dirty="0"/>
              <a:t>How do you identify on your notes that these are important?</a:t>
            </a:r>
          </a:p>
        </p:txBody>
      </p:sp>
      <p:sp>
        <p:nvSpPr>
          <p:cNvPr id="8" name="Content Placeholder 2"/>
          <p:cNvSpPr txBox="1">
            <a:spLocks/>
          </p:cNvSpPr>
          <p:nvPr/>
        </p:nvSpPr>
        <p:spPr>
          <a:xfrm>
            <a:off x="619100" y="3979333"/>
            <a:ext cx="7878788" cy="2226732"/>
          </a:xfrm>
          <a:prstGeom prst="rect">
            <a:avLst/>
          </a:prstGeom>
        </p:spPr>
        <p:txBody>
          <a:bodyPr vert="horz" lIns="91440" tIns="45720" rIns="91440" bIns="45720" rtlCol="0">
            <a:normAutofit/>
          </a:bodyPr>
          <a:lstStyle/>
          <a:p>
            <a:pPr>
              <a:buFont typeface="Arial"/>
              <a:buChar char="•"/>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on Note Taking</a:t>
            </a:r>
          </a:p>
        </p:txBody>
      </p:sp>
      <p:sp>
        <p:nvSpPr>
          <p:cNvPr id="3" name="Content Placeholder 2"/>
          <p:cNvSpPr>
            <a:spLocks noGrp="1"/>
          </p:cNvSpPr>
          <p:nvPr>
            <p:ph idx="1"/>
          </p:nvPr>
        </p:nvSpPr>
        <p:spPr>
          <a:xfrm>
            <a:off x="1239440" y="2402794"/>
            <a:ext cx="6670964" cy="5195456"/>
          </a:xfrm>
        </p:spPr>
        <p:txBody>
          <a:bodyPr>
            <a:noAutofit/>
          </a:bodyPr>
          <a:lstStyle/>
          <a:p>
            <a:r>
              <a:rPr lang="en-US" sz="2800" dirty="0"/>
              <a:t>Note taking is a cognitive skill</a:t>
            </a:r>
          </a:p>
          <a:p>
            <a:pPr lvl="1"/>
            <a:r>
              <a:rPr lang="en-US" sz="2800" dirty="0"/>
              <a:t>Not dictation</a:t>
            </a:r>
          </a:p>
          <a:p>
            <a:pPr lvl="1"/>
            <a:r>
              <a:rPr lang="en-US" sz="2800" dirty="0"/>
              <a:t>“Encoding” vs. “external storage”</a:t>
            </a:r>
          </a:p>
          <a:p>
            <a:r>
              <a:rPr lang="en-US" sz="2800" dirty="0"/>
              <a:t>Note taking is a form of writing</a:t>
            </a:r>
          </a:p>
          <a:p>
            <a:pPr lvl="1"/>
            <a:r>
              <a:rPr lang="en-US" sz="2800" dirty="0"/>
              <a:t>Requires practice</a:t>
            </a:r>
          </a:p>
          <a:p>
            <a:pPr lvl="1"/>
            <a:r>
              <a:rPr lang="en-US" sz="2800" dirty="0"/>
              <a:t>Initial effort = improved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45484"/>
            <a:ext cx="8153400" cy="1233933"/>
          </a:xfrm>
        </p:spPr>
        <p:txBody>
          <a:bodyPr>
            <a:normAutofit/>
          </a:bodyPr>
          <a:lstStyle/>
          <a:p>
            <a:r>
              <a:rPr lang="en-US" dirty="0"/>
              <a:t>Science demonstrates the power of note taking</a:t>
            </a:r>
          </a:p>
        </p:txBody>
      </p:sp>
      <p:sp>
        <p:nvSpPr>
          <p:cNvPr id="3" name="Content Placeholder 2"/>
          <p:cNvSpPr>
            <a:spLocks noGrp="1"/>
          </p:cNvSpPr>
          <p:nvPr>
            <p:ph idx="1"/>
          </p:nvPr>
        </p:nvSpPr>
        <p:spPr>
          <a:xfrm>
            <a:off x="1606045" y="1745673"/>
            <a:ext cx="5937755" cy="4551218"/>
          </a:xfrm>
        </p:spPr>
        <p:txBody>
          <a:bodyPr>
            <a:normAutofit fontScale="92500" lnSpcReduction="20000"/>
          </a:bodyPr>
          <a:lstStyle/>
          <a:p>
            <a:r>
              <a:rPr lang="en-US" sz="2800" dirty="0"/>
              <a:t>Neuroscience suggests handwriting – in comparison to typing - </a:t>
            </a:r>
            <a:r>
              <a:rPr lang="en-US" sz="2800" b="1" i="1" dirty="0"/>
              <a:t>stimulates brain activity, enhances learning</a:t>
            </a:r>
            <a:r>
              <a:rPr lang="en-US" sz="2800" i="1" dirty="0"/>
              <a:t> </a:t>
            </a:r>
            <a:r>
              <a:rPr lang="en-US" sz="2800" dirty="0"/>
              <a:t>(James &amp; </a:t>
            </a:r>
            <a:r>
              <a:rPr lang="en-US" sz="2800" dirty="0" err="1"/>
              <a:t>Englehardt</a:t>
            </a:r>
            <a:r>
              <a:rPr lang="en-US" sz="2800" dirty="0"/>
              <a:t> 2012)</a:t>
            </a:r>
          </a:p>
          <a:p>
            <a:r>
              <a:rPr lang="en-US" sz="2800" dirty="0"/>
              <a:t>Notes by hand vs. laptop note taking: handwritten notes </a:t>
            </a:r>
            <a:r>
              <a:rPr lang="en-US" sz="2800" b="1" i="1" dirty="0"/>
              <a:t>improved conceptual understanding</a:t>
            </a:r>
            <a:r>
              <a:rPr lang="en-US" sz="2800" dirty="0"/>
              <a:t> </a:t>
            </a:r>
            <a:r>
              <a:rPr lang="en-US" sz="2800" b="1" i="1" dirty="0"/>
              <a:t>over long-term </a:t>
            </a:r>
            <a:r>
              <a:rPr lang="en-US" sz="2800" dirty="0"/>
              <a:t>(Mueller &amp; Oppenheimer 2014)</a:t>
            </a:r>
          </a:p>
          <a:p>
            <a:r>
              <a:rPr lang="en-US" sz="2800" dirty="0"/>
              <a:t>Comparison of ‘guided notes’ vs. Cornell method of note taking: Cornell method leads to </a:t>
            </a:r>
            <a:r>
              <a:rPr lang="en-US" sz="2800" b="1" i="1" dirty="0"/>
              <a:t>higher-level understanding</a:t>
            </a:r>
            <a:r>
              <a:rPr lang="en-US" sz="2800" dirty="0"/>
              <a:t>  (Jacobs 2008)</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taking “best practices”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a:t>Write it down!</a:t>
            </a:r>
          </a:p>
          <a:p>
            <a:pPr marL="457200" indent="-457200">
              <a:buFont typeface="+mj-lt"/>
              <a:buAutoNum type="arabicPeriod"/>
            </a:pPr>
            <a:r>
              <a:rPr lang="en-US" sz="3200" dirty="0"/>
              <a:t>Question/Contextualize</a:t>
            </a:r>
          </a:p>
          <a:p>
            <a:pPr marL="457200" indent="-457200">
              <a:buFont typeface="+mj-lt"/>
              <a:buAutoNum type="arabicPeriod"/>
            </a:pPr>
            <a:r>
              <a:rPr lang="en-US" sz="3200" dirty="0"/>
              <a:t>Reflect/Summarize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3576"/>
            <a:ext cx="8153400" cy="990600"/>
          </a:xfrm>
        </p:spPr>
        <p:txBody>
          <a:bodyPr>
            <a:normAutofit/>
          </a:bodyPr>
          <a:lstStyle/>
          <a:p>
            <a:r>
              <a:rPr lang="en-US" dirty="0"/>
              <a:t>1. Write it down</a:t>
            </a:r>
          </a:p>
        </p:txBody>
      </p:sp>
      <p:sp>
        <p:nvSpPr>
          <p:cNvPr id="3" name="Content Placeholder 2"/>
          <p:cNvSpPr>
            <a:spLocks noGrp="1"/>
          </p:cNvSpPr>
          <p:nvPr>
            <p:ph idx="1"/>
          </p:nvPr>
        </p:nvSpPr>
        <p:spPr>
          <a:xfrm>
            <a:off x="612649" y="1724891"/>
            <a:ext cx="8153400" cy="4015137"/>
          </a:xfrm>
        </p:spPr>
        <p:txBody>
          <a:bodyPr>
            <a:noAutofit/>
          </a:bodyPr>
          <a:lstStyle/>
          <a:p>
            <a:r>
              <a:rPr lang="en-US" sz="2800" dirty="0"/>
              <a:t>Differentiate between important and supporting materials</a:t>
            </a:r>
          </a:p>
          <a:p>
            <a:r>
              <a:rPr lang="en-US" sz="2800" dirty="0"/>
              <a:t>Paraphrase/Use your own words</a:t>
            </a:r>
          </a:p>
          <a:p>
            <a:pPr lvl="1"/>
            <a:r>
              <a:rPr lang="en-US" sz="2800" dirty="0"/>
              <a:t>Don’t write down </a:t>
            </a:r>
            <a:r>
              <a:rPr lang="en-US" sz="2800" i="1" dirty="0"/>
              <a:t>everything! </a:t>
            </a:r>
            <a:r>
              <a:rPr lang="en-US" sz="2800" dirty="0"/>
              <a:t>Simplify!</a:t>
            </a:r>
          </a:p>
          <a:p>
            <a:r>
              <a:rPr lang="en-US" sz="2800" dirty="0"/>
              <a:t>Use symbols, abbreviations, arrows, lines</a:t>
            </a:r>
          </a:p>
          <a:p>
            <a:pPr lvl="2"/>
            <a:r>
              <a:rPr lang="en-US" sz="2800" dirty="0"/>
              <a:t>e.g., i.e., b/c, w/, w/o, texting language (b4, WTF, IMO)</a:t>
            </a:r>
          </a:p>
          <a:p>
            <a:pPr marL="685800" lvl="2" indent="0">
              <a:buNone/>
            </a:pPr>
            <a:r>
              <a:rPr lang="en-US" sz="2800" b="1" dirty="0"/>
              <a:t>How do these strategies apply or look different in your humanities classes versus your science / math classes?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Question/Contextualize</a:t>
            </a:r>
          </a:p>
        </p:txBody>
      </p:sp>
      <p:sp>
        <p:nvSpPr>
          <p:cNvPr id="3" name="Content Placeholder 2"/>
          <p:cNvSpPr>
            <a:spLocks noGrp="1"/>
          </p:cNvSpPr>
          <p:nvPr>
            <p:ph idx="1"/>
          </p:nvPr>
        </p:nvSpPr>
        <p:spPr>
          <a:xfrm>
            <a:off x="1606045" y="2348345"/>
            <a:ext cx="6914500" cy="3719946"/>
          </a:xfrm>
        </p:spPr>
        <p:txBody>
          <a:bodyPr>
            <a:normAutofit/>
          </a:bodyPr>
          <a:lstStyle/>
          <a:p>
            <a:r>
              <a:rPr lang="en-US" sz="2800" dirty="0"/>
              <a:t>Write down questions that you have</a:t>
            </a:r>
          </a:p>
          <a:p>
            <a:r>
              <a:rPr lang="en-US" sz="2800" dirty="0"/>
              <a:t>Write your own thoughts about the material separate from lecture</a:t>
            </a:r>
          </a:p>
          <a:p>
            <a:r>
              <a:rPr lang="en-US" sz="2800" dirty="0"/>
              <a:t>Indicate feelings/thoughts/events that occur during lecture to act as guideposts during review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840001"/>
            <a:ext cx="5937755" cy="1188720"/>
          </a:xfrm>
        </p:spPr>
        <p:txBody>
          <a:bodyPr/>
          <a:lstStyle/>
          <a:p>
            <a:r>
              <a:rPr lang="en-US" dirty="0"/>
              <a:t>3. Reflect/Summarize</a:t>
            </a:r>
          </a:p>
        </p:txBody>
      </p:sp>
      <p:sp>
        <p:nvSpPr>
          <p:cNvPr id="3" name="Content Placeholder 2"/>
          <p:cNvSpPr>
            <a:spLocks noGrp="1"/>
          </p:cNvSpPr>
          <p:nvPr>
            <p:ph idx="1"/>
          </p:nvPr>
        </p:nvSpPr>
        <p:spPr>
          <a:xfrm>
            <a:off x="1606045" y="2306783"/>
            <a:ext cx="7101537" cy="3433246"/>
          </a:xfrm>
        </p:spPr>
        <p:txBody>
          <a:bodyPr>
            <a:noAutofit/>
          </a:bodyPr>
          <a:lstStyle/>
          <a:p>
            <a:r>
              <a:rPr lang="en-US" sz="2800" dirty="0"/>
              <a:t>How does this fit in to what I already know?</a:t>
            </a:r>
          </a:p>
          <a:p>
            <a:r>
              <a:rPr lang="en-US" sz="2800" dirty="0"/>
              <a:t>What is the main theme of this particular page of notes?</a:t>
            </a:r>
          </a:p>
          <a:p>
            <a:r>
              <a:rPr lang="en-US" sz="2800" dirty="0"/>
              <a:t>What questions do I need clarified?</a:t>
            </a:r>
          </a:p>
          <a:p>
            <a:r>
              <a:rPr lang="en-US" sz="2800" dirty="0"/>
              <a:t>What are the guiding questions for this material?</a:t>
            </a:r>
          </a:p>
          <a:p>
            <a:r>
              <a:rPr lang="en-US" sz="2800" dirty="0"/>
              <a:t>This should be done AFTER the lecture, but before you go to sleep that night.</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{28AB97E8-86CF-8A4B-8BE9-71B7501AF2C1}tf10001120</Template>
  <TotalTime>5149</TotalTime>
  <Words>1770</Words>
  <Application>Microsoft Office PowerPoint</Application>
  <PresentationFormat>On-screen Show (4:3)</PresentationFormat>
  <Paragraphs>206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Parcel</vt:lpstr>
      <vt:lpstr>Better Note Taking,  Better Grades: A Student Workshop</vt:lpstr>
      <vt:lpstr>Intro Activity</vt:lpstr>
      <vt:lpstr>Follow-up Discussion</vt:lpstr>
      <vt:lpstr>Thoughts on Note Taking</vt:lpstr>
      <vt:lpstr>Science demonstrates the power of note taking</vt:lpstr>
      <vt:lpstr>Note taking “best practices”</vt:lpstr>
      <vt:lpstr>1. Write it down</vt:lpstr>
      <vt:lpstr>2. Question/Contextualize</vt:lpstr>
      <vt:lpstr>3. Reflect/Summarize</vt:lpstr>
      <vt:lpstr>PowerPoint Presentation</vt:lpstr>
      <vt:lpstr>How is this done? </vt:lpstr>
      <vt:lpstr>PowerPoint Presentation</vt:lpstr>
      <vt:lpstr>PowerPoint Presentation</vt:lpstr>
      <vt:lpstr>Try it out!  </vt:lpstr>
      <vt:lpstr>Recap</vt:lpstr>
      <vt:lpstr>Some Interesting Links</vt:lpstr>
      <vt:lpstr>Taking Notes on Reading by Dr. Robert Ostrom  </vt:lpstr>
      <vt:lpstr>Thank you!</vt:lpstr>
    </vt:vector>
  </TitlesOfParts>
  <Company>CUNY Graduate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creator>Jake Cohen</dc:creator>
  <cp:lastModifiedBy>Anna Soo-Hoo</cp:lastModifiedBy>
  <cp:revision>143</cp:revision>
  <cp:lastPrinted>2018-02-13T16:09:05Z</cp:lastPrinted>
  <dcterms:created xsi:type="dcterms:W3CDTF">2015-02-10T14:51:22Z</dcterms:created>
  <dcterms:modified xsi:type="dcterms:W3CDTF">2018-02-25T21:33:05Z</dcterms:modified>
</cp:coreProperties>
</file>