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74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9" r:id="rId15"/>
    <p:sldId id="268" r:id="rId16"/>
    <p:sldId id="270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9" d="100"/>
          <a:sy n="109" d="100"/>
        </p:scale>
        <p:origin x="-96" y="-5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21995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Think</a:t>
            </a:r>
            <a:r>
              <a:rPr lang="en-US" baseline="0" dirty="0" smtClean="0"/>
              <a:t> hyperlinks in Wikipedia – you’re providing knowledge and referring to the sources where you obtained that knowledge so the reader can find it themselves 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There are various ways to format them- these are just some examples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We build on knowledge and transfer it</a:t>
            </a:r>
            <a:r>
              <a:rPr lang="en-US" baseline="0" dirty="0" smtClean="0"/>
              <a:t> from one generation to the next 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This is how we share </a:t>
            </a:r>
            <a:r>
              <a:rPr lang="en-US" baseline="0" smtClean="0"/>
              <a:t>information forward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Computer’s way of saying it doesn’t understand the format.</a:t>
            </a:r>
            <a:r>
              <a:rPr lang="en-US" baseline="0" dirty="0" smtClean="0"/>
              <a:t> Doesn’t know how to read what you’re asking it to read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Allows the writer to present thoughts in an organized way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Familiar format so the reader can quickly scan the paper for the important</a:t>
            </a:r>
            <a:r>
              <a:rPr lang="en-US" baseline="0" dirty="0" smtClean="0"/>
              <a:t> material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This</a:t>
            </a:r>
            <a:r>
              <a:rPr lang="en-US" baseline="0" dirty="0" smtClean="0"/>
              <a:t> allows us to protect ideas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Proves that you did your own work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Running head – shortened version of paper’s full title. Only include words Running Head on</a:t>
            </a:r>
            <a:r>
              <a:rPr lang="en-US" baseline="0" dirty="0" smtClean="0"/>
              <a:t> 1</a:t>
            </a:r>
            <a:r>
              <a:rPr lang="en-US" baseline="30000" dirty="0" smtClean="0"/>
              <a:t>st</a:t>
            </a:r>
            <a:r>
              <a:rPr lang="en-US" baseline="0" dirty="0" smtClean="0"/>
              <a:t> page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Title – summarize main points of the paper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See guidelines for specifics on what to include in bottom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smtClean="0"/>
              <a:t>Note: No longer says’ Running Head’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Note: No longer says’ Running Head’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citytech.cuny.edu/catalog/docs/catalog.pdf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nglish.purdue.edu/owl/resource/560/01/" TargetMode="External"/><Relationship Id="rId2" Type="http://schemas.openxmlformats.org/officeDocument/2006/relationships/hyperlink" Target="http://flash1r.apa.org/apastyle/basics/index.htm?_ga=2.105626307.1976846484.1504282506-1454284476.1504282506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citationmachine.net/" TargetMode="External"/><Relationship Id="rId4" Type="http://schemas.openxmlformats.org/officeDocument/2006/relationships/hyperlink" Target="https://owl.english.purdue.edu/owl/resource/560/1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087057"/>
            <a:ext cx="8520600" cy="3226845"/>
          </a:xfrm>
        </p:spPr>
        <p:txBody>
          <a:bodyPr/>
          <a:lstStyle/>
          <a:p>
            <a:r>
              <a:rPr lang="en-US" dirty="0" smtClean="0"/>
              <a:t>APA Style, Citations</a:t>
            </a:r>
            <a:r>
              <a:rPr lang="en-US" dirty="0"/>
              <a:t> </a:t>
            </a:r>
            <a:r>
              <a:rPr lang="en-US" dirty="0" smtClean="0"/>
              <a:t>&amp; Plagiarism </a:t>
            </a:r>
            <a:br>
              <a:rPr lang="en-US" dirty="0" smtClean="0"/>
            </a:br>
            <a:r>
              <a:rPr lang="en-US" dirty="0" smtClean="0"/>
              <a:t>Dining Operations Lecture Class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Yosefa Ehrlich, WAC Fellow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September 7,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95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3438" y="183540"/>
            <a:ext cx="2836913" cy="253982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5003" y="776948"/>
            <a:ext cx="186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venir Black"/>
                <a:cs typeface="Avenir Black"/>
              </a:rPr>
              <a:t>APA Format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8" name="Shape 62"/>
          <p:cNvSpPr txBox="1">
            <a:spLocks/>
          </p:cNvSpPr>
          <p:nvPr/>
        </p:nvSpPr>
        <p:spPr>
          <a:xfrm>
            <a:off x="926705" y="2031283"/>
            <a:ext cx="1349999" cy="4229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70000"/>
              </a:lnSpc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Body</a:t>
            </a:r>
          </a:p>
          <a:p>
            <a:pPr lvl="2">
              <a:lnSpc>
                <a:spcPct val="70000"/>
              </a:lnSpc>
              <a:buNone/>
            </a:pPr>
            <a:endParaRPr lang="en-US" sz="2400" dirty="0" smtClean="0"/>
          </a:p>
          <a:p>
            <a:pPr lvl="2">
              <a:buFontTx/>
              <a:buNone/>
            </a:pPr>
            <a:endParaRPr lang="en-US" sz="1800" dirty="0"/>
          </a:p>
        </p:txBody>
      </p:sp>
      <p:sp>
        <p:nvSpPr>
          <p:cNvPr id="10" name="Shape 62"/>
          <p:cNvSpPr txBox="1">
            <a:spLocks/>
          </p:cNvSpPr>
          <p:nvPr/>
        </p:nvSpPr>
        <p:spPr>
          <a:xfrm>
            <a:off x="675003" y="2712276"/>
            <a:ext cx="3907299" cy="1944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1" indent="-342900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Introduction</a:t>
            </a:r>
          </a:p>
          <a:p>
            <a:pPr marL="342900" lvl="1" indent="-342900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Methods (can be divided into subsections)</a:t>
            </a:r>
          </a:p>
          <a:p>
            <a:pPr marL="342900" lvl="1" indent="-342900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Results</a:t>
            </a:r>
          </a:p>
          <a:p>
            <a:pPr marL="342900" lvl="1" indent="-342900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Discussion</a:t>
            </a:r>
            <a:endParaRPr lang="en-US" sz="2400" dirty="0" smtClean="0"/>
          </a:p>
          <a:p>
            <a:pPr lvl="2">
              <a:buFontTx/>
              <a:buNone/>
            </a:pPr>
            <a:endParaRPr lang="en-US" sz="1800" dirty="0"/>
          </a:p>
        </p:txBody>
      </p:sp>
      <p:pic>
        <p:nvPicPr>
          <p:cNvPr id="12" name="Picture 11" descr="Screen Shot 2017-09-02 at 2.57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88" y="229666"/>
            <a:ext cx="4625238" cy="356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2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02 at 3.10.2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r="5447" b="34117"/>
          <a:stretch/>
        </p:blipFill>
        <p:spPr>
          <a:xfrm>
            <a:off x="3249167" y="422398"/>
            <a:ext cx="5777567" cy="248405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3438" y="183540"/>
            <a:ext cx="2836913" cy="253982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5003" y="776948"/>
            <a:ext cx="186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venir Black"/>
                <a:cs typeface="Avenir Black"/>
              </a:rPr>
              <a:t>APA Format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8" name="Shape 62"/>
          <p:cNvSpPr txBox="1">
            <a:spLocks/>
          </p:cNvSpPr>
          <p:nvPr/>
        </p:nvSpPr>
        <p:spPr>
          <a:xfrm>
            <a:off x="217761" y="2094826"/>
            <a:ext cx="2837296" cy="4229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70000"/>
              </a:lnSpc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References</a:t>
            </a:r>
          </a:p>
          <a:p>
            <a:pPr lvl="2">
              <a:lnSpc>
                <a:spcPct val="70000"/>
              </a:lnSpc>
              <a:buNone/>
            </a:pPr>
            <a:endParaRPr lang="en-US" sz="2400" dirty="0" smtClean="0"/>
          </a:p>
          <a:p>
            <a:pPr lvl="2">
              <a:buFontTx/>
              <a:buNone/>
            </a:pPr>
            <a:endParaRPr lang="en-US" sz="1800" dirty="0"/>
          </a:p>
        </p:txBody>
      </p:sp>
      <p:sp>
        <p:nvSpPr>
          <p:cNvPr id="10" name="Shape 62"/>
          <p:cNvSpPr txBox="1">
            <a:spLocks/>
          </p:cNvSpPr>
          <p:nvPr/>
        </p:nvSpPr>
        <p:spPr>
          <a:xfrm>
            <a:off x="0" y="2963664"/>
            <a:ext cx="2058944" cy="516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2">
              <a:buFontTx/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Journal Article:</a:t>
            </a:r>
          </a:p>
          <a:p>
            <a:pPr lvl="2"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Shape 62"/>
          <p:cNvSpPr txBox="1">
            <a:spLocks/>
          </p:cNvSpPr>
          <p:nvPr/>
        </p:nvSpPr>
        <p:spPr>
          <a:xfrm>
            <a:off x="335838" y="3275282"/>
            <a:ext cx="8690896" cy="1868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2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Author, A. A., Author B. B., &amp; Author C. C. (Year). Title of article. </a:t>
            </a:r>
            <a:r>
              <a:rPr lang="en-US" sz="1800" i="1" dirty="0" smtClean="0">
                <a:solidFill>
                  <a:schemeClr val="tx1"/>
                </a:solidFill>
              </a:rPr>
              <a:t>Title of 	Periodical, volume number(</a:t>
            </a:r>
            <a:r>
              <a:rPr lang="en-US" sz="1800" dirty="0" smtClean="0">
                <a:solidFill>
                  <a:schemeClr val="tx1"/>
                </a:solidFill>
              </a:rPr>
              <a:t>issue number), pages. URL of website.</a:t>
            </a:r>
          </a:p>
          <a:p>
            <a:pPr lvl="2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Author A. A. (Year of publication). </a:t>
            </a:r>
            <a:r>
              <a:rPr lang="en-US" sz="1800" i="1" dirty="0" smtClean="0">
                <a:solidFill>
                  <a:schemeClr val="tx1"/>
                </a:solidFill>
              </a:rPr>
              <a:t>Title of book: Capital letter for subtitle.</a:t>
            </a:r>
            <a:r>
              <a:rPr lang="en-US" sz="1800" dirty="0" smtClean="0">
                <a:solidFill>
                  <a:schemeClr val="tx1"/>
                </a:solidFill>
              </a:rPr>
              <a:t> Location: 	Publisher.  </a:t>
            </a:r>
          </a:p>
          <a:p>
            <a:pPr lvl="2">
              <a:buFontTx/>
              <a:buNone/>
            </a:pPr>
            <a:endParaRPr lang="en-US" sz="1800" dirty="0">
              <a:solidFill>
                <a:srgbClr val="212121"/>
              </a:solidFill>
            </a:endParaRPr>
          </a:p>
        </p:txBody>
      </p:sp>
      <p:sp>
        <p:nvSpPr>
          <p:cNvPr id="11" name="Shape 62"/>
          <p:cNvSpPr txBox="1">
            <a:spLocks/>
          </p:cNvSpPr>
          <p:nvPr/>
        </p:nvSpPr>
        <p:spPr>
          <a:xfrm>
            <a:off x="11441" y="3825512"/>
            <a:ext cx="2058944" cy="516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2">
              <a:buFontTx/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Book:</a:t>
            </a:r>
          </a:p>
          <a:p>
            <a:pPr lvl="2"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3438" y="183540"/>
            <a:ext cx="2836913" cy="253982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5003" y="776948"/>
            <a:ext cx="186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venir Black"/>
                <a:cs typeface="Avenir Black"/>
              </a:rPr>
              <a:t>APA Format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8" name="Shape 62"/>
          <p:cNvSpPr txBox="1">
            <a:spLocks/>
          </p:cNvSpPr>
          <p:nvPr/>
        </p:nvSpPr>
        <p:spPr>
          <a:xfrm>
            <a:off x="2986032" y="1258895"/>
            <a:ext cx="6215174" cy="366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2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In-text references that indicate the source where you obtained the information (Ehrlich, 2017).  </a:t>
            </a:r>
          </a:p>
          <a:p>
            <a:pPr marL="342900" lvl="2" indent="-342900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Format: (Last Name, Year) </a:t>
            </a:r>
          </a:p>
          <a:p>
            <a:pPr marL="342900" lvl="2" indent="-342900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Alt format: “According to Ehrlich (2017)</a:t>
            </a:r>
            <a:r>
              <a:rPr lang="is-IS" sz="2400" dirty="0" smtClean="0">
                <a:solidFill>
                  <a:srgbClr val="FFFFFF"/>
                </a:solidFill>
              </a:rPr>
              <a:t>…”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342900" lvl="2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M</a:t>
            </a:r>
            <a:r>
              <a:rPr lang="en-US" sz="2400" dirty="0" smtClean="0">
                <a:solidFill>
                  <a:srgbClr val="FFFFFF"/>
                </a:solidFill>
              </a:rPr>
              <a:t>ultiple authors :</a:t>
            </a:r>
          </a:p>
        </p:txBody>
      </p:sp>
      <p:sp>
        <p:nvSpPr>
          <p:cNvPr id="11" name="Shape 61"/>
          <p:cNvSpPr txBox="1">
            <a:spLocks noGrp="1"/>
          </p:cNvSpPr>
          <p:nvPr>
            <p:ph type="title"/>
          </p:nvPr>
        </p:nvSpPr>
        <p:spPr>
          <a:xfrm>
            <a:off x="446585" y="1793120"/>
            <a:ext cx="2802584" cy="236058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4000" i="1" dirty="0" smtClean="0">
                <a:solidFill>
                  <a:srgbClr val="FFFFFF"/>
                </a:solidFill>
              </a:rPr>
              <a:t>Citations:</a:t>
            </a:r>
            <a:br>
              <a:rPr lang="en-US" sz="4000" i="1" dirty="0" smtClean="0">
                <a:solidFill>
                  <a:srgbClr val="FFFFFF"/>
                </a:solidFill>
              </a:rPr>
            </a:br>
            <a:r>
              <a:rPr lang="en-US" sz="4000" i="1" dirty="0" smtClean="0">
                <a:solidFill>
                  <a:srgbClr val="FFFFFF"/>
                </a:solidFill>
              </a:rPr>
              <a:t>   </a:t>
            </a:r>
            <a:r>
              <a:rPr lang="en-US" dirty="0" smtClean="0">
                <a:solidFill>
                  <a:srgbClr val="FFFFFF"/>
                </a:solidFill>
              </a:rPr>
              <a:t>Plagiarizing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    Paraphrasing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    Quoting </a:t>
            </a:r>
            <a:br>
              <a:rPr lang="en-US" dirty="0" smtClean="0">
                <a:solidFill>
                  <a:srgbClr val="FFFFFF"/>
                </a:solidFill>
              </a:rPr>
            </a:b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6" name="Shape 61"/>
          <p:cNvSpPr txBox="1">
            <a:spLocks/>
          </p:cNvSpPr>
          <p:nvPr/>
        </p:nvSpPr>
        <p:spPr>
          <a:xfrm>
            <a:off x="3249169" y="364926"/>
            <a:ext cx="4404679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sz="4000" i="1" dirty="0" smtClean="0">
                <a:solidFill>
                  <a:schemeClr val="tx1"/>
                </a:solidFill>
              </a:rPr>
              <a:t>What are they?</a:t>
            </a: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7" name="Shape 62"/>
          <p:cNvSpPr txBox="1">
            <a:spLocks/>
          </p:cNvSpPr>
          <p:nvPr/>
        </p:nvSpPr>
        <p:spPr>
          <a:xfrm>
            <a:off x="3603837" y="3757107"/>
            <a:ext cx="4885182" cy="1014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8" indent="-342900">
              <a:lnSpc>
                <a:spcPct val="90000"/>
              </a:lnSpc>
              <a:buFont typeface="Courier New"/>
              <a:buChar char="o"/>
            </a:pPr>
            <a:r>
              <a:rPr lang="en-US" sz="2000" dirty="0" smtClean="0">
                <a:solidFill>
                  <a:srgbClr val="FFFFFF"/>
                </a:solidFill>
              </a:rPr>
              <a:t>(Ehrlich &amp; Tyson, 2017)</a:t>
            </a:r>
          </a:p>
          <a:p>
            <a:pPr marL="342900" lvl="8" indent="-342900">
              <a:lnSpc>
                <a:spcPct val="90000"/>
              </a:lnSpc>
              <a:buFont typeface="Courier New"/>
              <a:buChar char="o"/>
            </a:pPr>
            <a:r>
              <a:rPr lang="en-US" sz="2000" dirty="0" smtClean="0">
                <a:solidFill>
                  <a:srgbClr val="FFFFFF"/>
                </a:solidFill>
              </a:rPr>
              <a:t>If 6 + authors (Ehrlich </a:t>
            </a:r>
            <a:r>
              <a:rPr lang="en-US" sz="2000" u="sng" dirty="0" smtClean="0">
                <a:solidFill>
                  <a:srgbClr val="FFFFFF"/>
                </a:solidFill>
              </a:rPr>
              <a:t>et al.</a:t>
            </a:r>
            <a:r>
              <a:rPr lang="en-US" sz="2000" dirty="0" smtClean="0">
                <a:solidFill>
                  <a:srgbClr val="FFFFFF"/>
                </a:solidFill>
              </a:rPr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11178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3438" y="183540"/>
            <a:ext cx="2836913" cy="253982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5003" y="776948"/>
            <a:ext cx="186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venir Black"/>
                <a:cs typeface="Avenir Black"/>
              </a:rPr>
              <a:t>APA Format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8" name="Shape 62"/>
          <p:cNvSpPr txBox="1">
            <a:spLocks/>
          </p:cNvSpPr>
          <p:nvPr/>
        </p:nvSpPr>
        <p:spPr>
          <a:xfrm>
            <a:off x="3123321" y="1476312"/>
            <a:ext cx="6123648" cy="34211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2" indent="-342900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Penalties</a:t>
            </a:r>
          </a:p>
          <a:p>
            <a:pPr marL="342900" lvl="2" indent="-342900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Respect others’ ideas</a:t>
            </a:r>
          </a:p>
          <a:p>
            <a:pPr marL="342900" lvl="2" indent="-342900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Ensure proper credit for your original ideas</a:t>
            </a:r>
          </a:p>
          <a:p>
            <a:pPr marL="342900" lvl="2" indent="-342900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No one expects you to know everything</a:t>
            </a:r>
          </a:p>
          <a:p>
            <a:pPr lvl="2">
              <a:lnSpc>
                <a:spcPct val="90000"/>
              </a:lnSpc>
              <a:buNone/>
            </a:pPr>
            <a:r>
              <a:rPr lang="en-US" sz="2400" i="1" dirty="0" smtClean="0">
                <a:solidFill>
                  <a:srgbClr val="FF6600"/>
                </a:solidFill>
              </a:rPr>
              <a:t>“If I have seen further, it is by standing on the shoulders of giants” </a:t>
            </a:r>
            <a:r>
              <a:rPr lang="en-US" sz="2400" dirty="0" smtClean="0">
                <a:solidFill>
                  <a:srgbClr val="FFFFFF"/>
                </a:solidFill>
              </a:rPr>
              <a:t>– Sir Isaac Newton</a:t>
            </a:r>
          </a:p>
          <a:p>
            <a:pPr marL="342900" lvl="2" indent="-342900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Authenticity / integrity</a:t>
            </a:r>
            <a:r>
              <a:rPr lang="en-US" sz="2400" dirty="0" smtClean="0"/>
              <a:t> </a:t>
            </a:r>
          </a:p>
        </p:txBody>
      </p:sp>
      <p:sp>
        <p:nvSpPr>
          <p:cNvPr id="11" name="Shape 61"/>
          <p:cNvSpPr txBox="1">
            <a:spLocks noGrp="1"/>
          </p:cNvSpPr>
          <p:nvPr>
            <p:ph type="title"/>
          </p:nvPr>
        </p:nvSpPr>
        <p:spPr>
          <a:xfrm>
            <a:off x="446585" y="1793120"/>
            <a:ext cx="2802584" cy="236058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4000" i="1" dirty="0" smtClean="0">
                <a:solidFill>
                  <a:srgbClr val="FFFFFF"/>
                </a:solidFill>
              </a:rPr>
              <a:t>Citations:</a:t>
            </a:r>
            <a:br>
              <a:rPr lang="en-US" sz="4000" i="1" dirty="0" smtClean="0">
                <a:solidFill>
                  <a:srgbClr val="FFFFFF"/>
                </a:solidFill>
              </a:rPr>
            </a:br>
            <a:r>
              <a:rPr lang="en-US" sz="4000" i="1" dirty="0" smtClean="0">
                <a:solidFill>
                  <a:srgbClr val="FFFFFF"/>
                </a:solidFill>
              </a:rPr>
              <a:t>   </a:t>
            </a:r>
            <a:r>
              <a:rPr lang="en-US" dirty="0" smtClean="0">
                <a:solidFill>
                  <a:srgbClr val="FFFFFF"/>
                </a:solidFill>
              </a:rPr>
              <a:t>Plagiarizing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    Paraphrasing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    Quoting </a:t>
            </a:r>
            <a:br>
              <a:rPr lang="en-US" dirty="0" smtClean="0">
                <a:solidFill>
                  <a:srgbClr val="FFFFFF"/>
                </a:solidFill>
              </a:rPr>
            </a:b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6" name="Shape 61"/>
          <p:cNvSpPr txBox="1">
            <a:spLocks/>
          </p:cNvSpPr>
          <p:nvPr/>
        </p:nvSpPr>
        <p:spPr>
          <a:xfrm>
            <a:off x="3123317" y="364926"/>
            <a:ext cx="4404679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sz="4000" i="1" smtClean="0">
                <a:solidFill>
                  <a:schemeClr val="tx1"/>
                </a:solidFill>
              </a:rPr>
              <a:t>Why do we care? </a:t>
            </a:r>
            <a:endParaRPr lang="en-US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716442" y="4805380"/>
            <a:ext cx="456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http://www.citytech.cuny.edu/catalog/docs/</a:t>
            </a:r>
            <a:r>
              <a:rPr lang="en-US" dirty="0" smtClean="0">
                <a:hlinkClick r:id="rId3"/>
              </a:rPr>
              <a:t>catalog.pdf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7" name="Picture 16" descr="Screen Shot 2017-09-03 at 8.55.5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" y="240297"/>
            <a:ext cx="6019800" cy="863600"/>
          </a:xfrm>
          <a:prstGeom prst="rect">
            <a:avLst/>
          </a:prstGeom>
        </p:spPr>
      </p:pic>
      <p:pic>
        <p:nvPicPr>
          <p:cNvPr id="18" name="Picture 17" descr="Screen Shot 2017-09-03 at 8.56.0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148"/>
            <a:ext cx="4175865" cy="1229343"/>
          </a:xfrm>
          <a:prstGeom prst="rect">
            <a:avLst/>
          </a:prstGeom>
        </p:spPr>
      </p:pic>
      <p:pic>
        <p:nvPicPr>
          <p:cNvPr id="19" name="Picture 18" descr="Screen Shot 2017-09-03 at 8.56.15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"/>
          <a:stretch/>
        </p:blipFill>
        <p:spPr>
          <a:xfrm>
            <a:off x="974193" y="2384274"/>
            <a:ext cx="3830912" cy="947322"/>
          </a:xfrm>
          <a:prstGeom prst="rect">
            <a:avLst/>
          </a:prstGeom>
        </p:spPr>
      </p:pic>
      <p:pic>
        <p:nvPicPr>
          <p:cNvPr id="20" name="Picture 19" descr="Screen Shot 2017-09-03 at 8.56.27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710"/>
            <a:ext cx="3982576" cy="891079"/>
          </a:xfrm>
          <a:prstGeom prst="rect">
            <a:avLst/>
          </a:prstGeom>
        </p:spPr>
      </p:pic>
      <p:pic>
        <p:nvPicPr>
          <p:cNvPr id="21" name="Picture 20" descr="Screen Shot 2017-09-03 at 8.56.36 AM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8"/>
          <a:stretch/>
        </p:blipFill>
        <p:spPr>
          <a:xfrm>
            <a:off x="831181" y="4188346"/>
            <a:ext cx="4063703" cy="617034"/>
          </a:xfrm>
          <a:prstGeom prst="rect">
            <a:avLst/>
          </a:prstGeom>
        </p:spPr>
      </p:pic>
      <p:pic>
        <p:nvPicPr>
          <p:cNvPr id="22" name="Picture 21" descr="Screen Shot 2017-09-03 at 8.58.32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84" y="1694031"/>
            <a:ext cx="4203352" cy="2128853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054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3438" y="183540"/>
            <a:ext cx="2836913" cy="253982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5003" y="776948"/>
            <a:ext cx="186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venir Black"/>
                <a:cs typeface="Avenir Black"/>
              </a:rPr>
              <a:t>APA Format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8" name="Shape 62"/>
          <p:cNvSpPr txBox="1">
            <a:spLocks/>
          </p:cNvSpPr>
          <p:nvPr/>
        </p:nvSpPr>
        <p:spPr>
          <a:xfrm>
            <a:off x="3226287" y="412139"/>
            <a:ext cx="5800447" cy="28375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2">
              <a:lnSpc>
                <a:spcPct val="7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Restate someone else’s words in a new way:</a:t>
            </a:r>
          </a:p>
          <a:p>
            <a:pPr marL="342900" lvl="2" indent="-342900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Change entire structure, not just a few words</a:t>
            </a:r>
          </a:p>
          <a:p>
            <a:pPr marL="342900" lvl="2" indent="-342900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Retain original meaning</a:t>
            </a:r>
          </a:p>
          <a:p>
            <a:pPr marL="342900" lvl="2" indent="-342900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Cite (Last Name, Year)</a:t>
            </a:r>
          </a:p>
        </p:txBody>
      </p:sp>
      <p:sp>
        <p:nvSpPr>
          <p:cNvPr id="9" name="Shape 61"/>
          <p:cNvSpPr txBox="1">
            <a:spLocks/>
          </p:cNvSpPr>
          <p:nvPr/>
        </p:nvSpPr>
        <p:spPr>
          <a:xfrm>
            <a:off x="446584" y="1827449"/>
            <a:ext cx="3088603" cy="2360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sz="4000" i="1" dirty="0" smtClean="0">
                <a:solidFill>
                  <a:srgbClr val="FFFFFF"/>
                </a:solidFill>
              </a:rPr>
              <a:t>Citations:</a:t>
            </a:r>
            <a:br>
              <a:rPr lang="en-US" sz="4000" i="1" dirty="0" smtClean="0">
                <a:solidFill>
                  <a:srgbClr val="FFFFFF"/>
                </a:solidFill>
              </a:rPr>
            </a:br>
            <a:r>
              <a:rPr lang="en-US" sz="4000" i="1" dirty="0" smtClean="0">
                <a:solidFill>
                  <a:srgbClr val="FFFFFF"/>
                </a:solidFill>
              </a:rPr>
              <a:t>   </a:t>
            </a:r>
            <a:r>
              <a:rPr lang="en-US" dirty="0" smtClean="0">
                <a:solidFill>
                  <a:srgbClr val="FFFFFF"/>
                </a:solidFill>
              </a:rPr>
              <a:t>Plagiarizing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Paraphrasing</a:t>
            </a:r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    Quoting </a:t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5020" y="3037047"/>
            <a:ext cx="2711450" cy="13875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Original: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Any trip to Italy should include a visit to Tuscany to sample their exquisite wine.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- Mike Tyson, 2008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3841" y="3047500"/>
            <a:ext cx="2688570" cy="135421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FF"/>
                </a:solidFill>
              </a:rPr>
              <a:t>Paraphrase: 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Be sure to include a Tuscan wine-tasting experience when visiting Italy (Tyson, 2008).</a:t>
            </a:r>
          </a:p>
        </p:txBody>
      </p:sp>
    </p:spTree>
    <p:extLst>
      <p:ext uri="{BB962C8B-B14F-4D97-AF65-F5344CB8AC3E}">
        <p14:creationId xmlns:p14="http://schemas.microsoft.com/office/powerpoint/2010/main" val="285339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3438" y="183540"/>
            <a:ext cx="2836913" cy="253982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5003" y="776948"/>
            <a:ext cx="186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venir Black"/>
                <a:cs typeface="Avenir Black"/>
              </a:rPr>
              <a:t>APA Format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8" name="Shape 62"/>
          <p:cNvSpPr txBox="1">
            <a:spLocks/>
          </p:cNvSpPr>
          <p:nvPr/>
        </p:nvSpPr>
        <p:spPr>
          <a:xfrm>
            <a:off x="3226287" y="412139"/>
            <a:ext cx="5800447" cy="28147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2">
              <a:lnSpc>
                <a:spcPct val="70000"/>
              </a:lnSpc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Reproduce another author’s words verbatim.</a:t>
            </a:r>
          </a:p>
          <a:p>
            <a:pPr marL="342900" lvl="2" indent="-342900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Only include if author said it best</a:t>
            </a:r>
          </a:p>
          <a:p>
            <a:pPr marL="342900" lvl="2" indent="-342900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&lt; 40 words, include in text</a:t>
            </a:r>
          </a:p>
          <a:p>
            <a:pPr marL="342900" lvl="2" indent="-342900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&gt; 40 words, present as block</a:t>
            </a:r>
          </a:p>
          <a:p>
            <a:pPr marL="342900" lvl="2" indent="-342900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Cite with page # (Last Name, Year, p. XX)</a:t>
            </a:r>
          </a:p>
        </p:txBody>
      </p:sp>
      <p:sp>
        <p:nvSpPr>
          <p:cNvPr id="9" name="Shape 61"/>
          <p:cNvSpPr txBox="1">
            <a:spLocks/>
          </p:cNvSpPr>
          <p:nvPr/>
        </p:nvSpPr>
        <p:spPr>
          <a:xfrm>
            <a:off x="492343" y="1838891"/>
            <a:ext cx="3088603" cy="2360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sz="4000" i="1" dirty="0" smtClean="0">
                <a:solidFill>
                  <a:srgbClr val="FFFFFF"/>
                </a:solidFill>
              </a:rPr>
              <a:t>Citations:</a:t>
            </a:r>
            <a:br>
              <a:rPr lang="en-US" sz="4000" i="1" dirty="0" smtClean="0">
                <a:solidFill>
                  <a:srgbClr val="FFFFFF"/>
                </a:solidFill>
              </a:rPr>
            </a:br>
            <a:r>
              <a:rPr lang="en-US" sz="4000" i="1" dirty="0" smtClean="0">
                <a:solidFill>
                  <a:srgbClr val="FFFFFF"/>
                </a:solidFill>
              </a:rPr>
              <a:t>   </a:t>
            </a:r>
            <a:r>
              <a:rPr lang="en-US" dirty="0" smtClean="0">
                <a:solidFill>
                  <a:srgbClr val="FFFFFF"/>
                </a:solidFill>
              </a:rPr>
              <a:t>Plagiarizing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    Paraphrasing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b="1" dirty="0" smtClean="0">
                <a:solidFill>
                  <a:schemeClr val="tx2"/>
                </a:solidFill>
              </a:rPr>
              <a:t>Quoting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7728" y="4089787"/>
            <a:ext cx="568603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According to heavy weight champion Tyson (2008), </a:t>
            </a:r>
            <a:r>
              <a:rPr lang="en-US" sz="2000" dirty="0" smtClean="0">
                <a:solidFill>
                  <a:schemeClr val="tx1"/>
                </a:solidFill>
              </a:rPr>
              <a:t>“</a:t>
            </a:r>
            <a:r>
              <a:rPr lang="en-US" sz="1800" dirty="0">
                <a:solidFill>
                  <a:schemeClr val="tx1"/>
                </a:solidFill>
              </a:rPr>
              <a:t>a</a:t>
            </a:r>
            <a:r>
              <a:rPr lang="en-US" sz="1800" dirty="0" smtClean="0">
                <a:solidFill>
                  <a:schemeClr val="tx1"/>
                </a:solidFill>
              </a:rPr>
              <a:t>ny </a:t>
            </a:r>
            <a:r>
              <a:rPr lang="en-US" sz="1800" dirty="0">
                <a:solidFill>
                  <a:schemeClr val="tx1"/>
                </a:solidFill>
              </a:rPr>
              <a:t>trip to Italy should include a visit to Tuscany to sample their exquisite </a:t>
            </a:r>
            <a:r>
              <a:rPr lang="en-US" sz="1800" dirty="0" smtClean="0">
                <a:solidFill>
                  <a:schemeClr val="tx1"/>
                </a:solidFill>
              </a:rPr>
              <a:t>wine” (p. 45).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7728" y="3124237"/>
            <a:ext cx="56860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Put simply, “any </a:t>
            </a:r>
            <a:r>
              <a:rPr lang="en-US" sz="1800" dirty="0">
                <a:solidFill>
                  <a:schemeClr val="tx1"/>
                </a:solidFill>
              </a:rPr>
              <a:t>trip to Italy should include a visit to Tuscany to sample their exquisite </a:t>
            </a:r>
            <a:r>
              <a:rPr lang="en-US" sz="1800" dirty="0" smtClean="0">
                <a:solidFill>
                  <a:schemeClr val="tx1"/>
                </a:solidFill>
              </a:rPr>
              <a:t>wine” (Tyson, 2008, p. 45).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5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642022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Tutorial on </a:t>
            </a:r>
            <a:r>
              <a:rPr lang="en-US" dirty="0">
                <a:solidFill>
                  <a:srgbClr val="FFFFFF"/>
                </a:solidFill>
              </a:rPr>
              <a:t>APA style: </a:t>
            </a:r>
            <a:r>
              <a:rPr lang="en-US" dirty="0">
                <a:hlinkClick r:id="rId2"/>
              </a:rPr>
              <a:t>http://flash1r.apa.org/apastyle/basics/index.htm?_ga=2.105626307.1976846484.1504282506-</a:t>
            </a:r>
            <a:r>
              <a:rPr lang="en-US" dirty="0" smtClean="0">
                <a:hlinkClick r:id="rId2"/>
              </a:rPr>
              <a:t>1454284476.1504282506</a:t>
            </a:r>
            <a:endParaRPr lang="en-US" dirty="0" smtClean="0"/>
          </a:p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Comprehensive APA style </a:t>
            </a:r>
            <a:r>
              <a:rPr lang="en-US" dirty="0">
                <a:solidFill>
                  <a:srgbClr val="FFFFFF"/>
                </a:solidFill>
              </a:rPr>
              <a:t>guide: </a:t>
            </a:r>
            <a:r>
              <a:rPr lang="en-US" dirty="0">
                <a:hlinkClick r:id="rId3"/>
              </a:rPr>
              <a:t>https://owl.english.purdue.edu/owl/resource/560/01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>
                <a:solidFill>
                  <a:srgbClr val="FFFFFF"/>
                </a:solidFill>
              </a:rPr>
              <a:t>Sample paper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dirty="0">
                <a:hlinkClick r:id="rId4"/>
              </a:rPr>
              <a:t>https://owl.english.purdue.edu/owl/resource/560/18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solidFill>
                  <a:srgbClr val="FFFFFF"/>
                </a:solidFill>
              </a:rPr>
              <a:t> Citation maker: </a:t>
            </a:r>
            <a:r>
              <a:rPr lang="en-US" dirty="0">
                <a:hlinkClick r:id="rId5"/>
              </a:rPr>
              <a:t>http://www.citationmachine.net/</a:t>
            </a:r>
            <a:r>
              <a:rPr lang="en-US" dirty="0" smtClean="0">
                <a:hlinkClick r:id="rId5"/>
              </a:rPr>
              <a:t>#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405" y="151983"/>
            <a:ext cx="7318559" cy="257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405" y="2831791"/>
            <a:ext cx="7318560" cy="219585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2015823" y="4475696"/>
            <a:ext cx="1181700" cy="21180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56"/>
          <p:cNvSpPr txBox="1"/>
          <p:nvPr/>
        </p:nvSpPr>
        <p:spPr>
          <a:xfrm>
            <a:off x="3724161" y="4055959"/>
            <a:ext cx="2453828" cy="2118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9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3438" y="183540"/>
            <a:ext cx="2836913" cy="253982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5003" y="776948"/>
            <a:ext cx="186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venir Black"/>
                <a:cs typeface="Avenir Black"/>
              </a:rPr>
              <a:t>APA Format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7" name="Shape 62"/>
          <p:cNvSpPr txBox="1">
            <a:spLocks noGrp="1"/>
          </p:cNvSpPr>
          <p:nvPr>
            <p:ph type="body" idx="1"/>
          </p:nvPr>
        </p:nvSpPr>
        <p:spPr>
          <a:xfrm>
            <a:off x="3137560" y="1053289"/>
            <a:ext cx="5854851" cy="22546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buFont typeface="Wingdings" charset="0"/>
              <a:buChar char="è"/>
            </a:pP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tyle / format for writing academic papers- convention</a:t>
            </a:r>
          </a:p>
          <a:p>
            <a:pPr marL="342900" indent="-342900">
              <a:buFont typeface="Wingdings" charset="0"/>
              <a:buChar char="è"/>
            </a:pPr>
            <a:r>
              <a:rPr lang="en-US" sz="2400" dirty="0" smtClean="0">
                <a:solidFill>
                  <a:srgbClr val="FFFFFF"/>
                </a:solidFill>
              </a:rPr>
              <a:t> Most common in social sciences       (v. MLA – liberal arts / humanities)</a:t>
            </a:r>
          </a:p>
          <a:p>
            <a:pPr lvl="2"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Shape 62"/>
          <p:cNvSpPr txBox="1">
            <a:spLocks/>
          </p:cNvSpPr>
          <p:nvPr/>
        </p:nvSpPr>
        <p:spPr>
          <a:xfrm>
            <a:off x="3492223" y="3289970"/>
            <a:ext cx="4642134" cy="926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1" indent="-285750">
              <a:lnSpc>
                <a:spcPct val="7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How to organize your paper (sections)</a:t>
            </a:r>
          </a:p>
          <a:p>
            <a:pPr marL="285750" lvl="1" indent="-285750">
              <a:lnSpc>
                <a:spcPct val="7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How to reference the work of others</a:t>
            </a:r>
          </a:p>
          <a:p>
            <a:pPr lvl="2"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" name="Shape 61"/>
          <p:cNvSpPr txBox="1">
            <a:spLocks noGrp="1"/>
          </p:cNvSpPr>
          <p:nvPr>
            <p:ph type="title"/>
          </p:nvPr>
        </p:nvSpPr>
        <p:spPr>
          <a:xfrm>
            <a:off x="3786880" y="147509"/>
            <a:ext cx="4175865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i="1" dirty="0" smtClean="0">
                <a:solidFill>
                  <a:srgbClr val="FFFFFF"/>
                </a:solidFill>
              </a:rPr>
              <a:t>What is it? </a:t>
            </a:r>
            <a:endParaRPr sz="4000" i="1" dirty="0">
              <a:solidFill>
                <a:srgbClr val="FFFFFF"/>
              </a:solidFill>
            </a:endParaRPr>
          </a:p>
        </p:txBody>
      </p:sp>
      <p:sp>
        <p:nvSpPr>
          <p:cNvPr id="9" name="Shape 62"/>
          <p:cNvSpPr txBox="1">
            <a:spLocks/>
          </p:cNvSpPr>
          <p:nvPr/>
        </p:nvSpPr>
        <p:spPr>
          <a:xfrm>
            <a:off x="331785" y="2037121"/>
            <a:ext cx="2688566" cy="12589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algn="ctr">
              <a:lnSpc>
                <a:spcPct val="70000"/>
              </a:lnSpc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(American Psychological Association)</a:t>
            </a:r>
          </a:p>
          <a:p>
            <a:pPr lvl="2">
              <a:lnSpc>
                <a:spcPct val="70000"/>
              </a:lnSpc>
              <a:buNone/>
            </a:pPr>
            <a:endParaRPr lang="en-US" sz="2400" dirty="0" smtClean="0"/>
          </a:p>
          <a:p>
            <a:pPr lvl="2">
              <a:buFontTx/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3438" y="183540"/>
            <a:ext cx="2836913" cy="253982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5003" y="776948"/>
            <a:ext cx="186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venir Black"/>
                <a:cs typeface="Avenir Black"/>
              </a:rPr>
              <a:t>APA Format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9" name="Shape 61"/>
          <p:cNvSpPr txBox="1">
            <a:spLocks noGrp="1"/>
          </p:cNvSpPr>
          <p:nvPr>
            <p:ph type="title"/>
          </p:nvPr>
        </p:nvSpPr>
        <p:spPr>
          <a:xfrm>
            <a:off x="3123317" y="364926"/>
            <a:ext cx="4175865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i="1" dirty="0" smtClean="0">
                <a:solidFill>
                  <a:srgbClr val="FFFFFF"/>
                </a:solidFill>
              </a:rPr>
              <a:t>Why do we care? </a:t>
            </a:r>
            <a:endParaRPr sz="4000" i="1" dirty="0">
              <a:solidFill>
                <a:srgbClr val="FFFFFF"/>
              </a:solidFill>
            </a:endParaRPr>
          </a:p>
        </p:txBody>
      </p:sp>
      <p:pic>
        <p:nvPicPr>
          <p:cNvPr id="2" name="Picture 1" descr="Screen Shot 2017-09-02 at 2.05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385"/>
            <a:ext cx="5731590" cy="1727906"/>
          </a:xfrm>
          <a:prstGeom prst="rect">
            <a:avLst/>
          </a:prstGeom>
        </p:spPr>
      </p:pic>
      <p:pic>
        <p:nvPicPr>
          <p:cNvPr id="4" name="Picture 3" descr="Screen Shot 2017-09-02 at 2.06.06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8899"/>
          <a:stretch/>
        </p:blipFill>
        <p:spPr>
          <a:xfrm>
            <a:off x="3375014" y="3658085"/>
            <a:ext cx="6260520" cy="1485415"/>
          </a:xfrm>
          <a:prstGeom prst="rect">
            <a:avLst/>
          </a:prstGeom>
        </p:spPr>
      </p:pic>
      <p:sp>
        <p:nvSpPr>
          <p:cNvPr id="7" name="Shape 62"/>
          <p:cNvSpPr txBox="1">
            <a:spLocks noGrp="1"/>
          </p:cNvSpPr>
          <p:nvPr>
            <p:ph type="body" idx="1"/>
          </p:nvPr>
        </p:nvSpPr>
        <p:spPr>
          <a:xfrm>
            <a:off x="3324315" y="1119407"/>
            <a:ext cx="5747141" cy="5809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1. Provides a common language</a:t>
            </a:r>
          </a:p>
          <a:p>
            <a:pPr lvl="2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7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3438" y="183540"/>
            <a:ext cx="2836913" cy="253982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5003" y="776948"/>
            <a:ext cx="186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venir Black"/>
                <a:cs typeface="Avenir Black"/>
              </a:rPr>
              <a:t>APA Format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9" name="Shape 61"/>
          <p:cNvSpPr txBox="1">
            <a:spLocks noGrp="1"/>
          </p:cNvSpPr>
          <p:nvPr>
            <p:ph type="title"/>
          </p:nvPr>
        </p:nvSpPr>
        <p:spPr>
          <a:xfrm>
            <a:off x="3123317" y="364926"/>
            <a:ext cx="4404679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i="1" dirty="0" smtClean="0">
                <a:solidFill>
                  <a:schemeClr val="tx1"/>
                </a:solidFill>
              </a:rPr>
              <a:t>Why do we care? </a:t>
            </a:r>
            <a:endParaRPr sz="4000" i="1" dirty="0">
              <a:solidFill>
                <a:schemeClr val="tx1"/>
              </a:solidFill>
            </a:endParaRPr>
          </a:p>
        </p:txBody>
      </p:sp>
      <p:sp>
        <p:nvSpPr>
          <p:cNvPr id="7" name="Shape 62"/>
          <p:cNvSpPr txBox="1">
            <a:spLocks noGrp="1"/>
          </p:cNvSpPr>
          <p:nvPr>
            <p:ph type="body" idx="1"/>
          </p:nvPr>
        </p:nvSpPr>
        <p:spPr>
          <a:xfrm>
            <a:off x="3226284" y="1278545"/>
            <a:ext cx="5491549" cy="10648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70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2. Helps writer stay organized</a:t>
            </a:r>
          </a:p>
          <a:p>
            <a:pPr>
              <a:lnSpc>
                <a:spcPct val="70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3. Helps reader navigate paper</a:t>
            </a:r>
          </a:p>
          <a:p>
            <a:pPr lvl="2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organiz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8" y="2302188"/>
            <a:ext cx="3820816" cy="2567588"/>
          </a:xfrm>
          <a:prstGeom prst="rect">
            <a:avLst/>
          </a:prstGeom>
        </p:spPr>
      </p:pic>
      <p:pic>
        <p:nvPicPr>
          <p:cNvPr id="10" name="Picture 9" descr="monke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01" y="2343393"/>
            <a:ext cx="4130102" cy="258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3438" y="183540"/>
            <a:ext cx="2836913" cy="253982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5003" y="776948"/>
            <a:ext cx="186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venir Black"/>
                <a:cs typeface="Avenir Black"/>
              </a:rPr>
              <a:t>APA Format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9" name="Shape 61"/>
          <p:cNvSpPr txBox="1">
            <a:spLocks noGrp="1"/>
          </p:cNvSpPr>
          <p:nvPr>
            <p:ph type="title"/>
          </p:nvPr>
        </p:nvSpPr>
        <p:spPr>
          <a:xfrm>
            <a:off x="3123317" y="364926"/>
            <a:ext cx="4404679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i="1" dirty="0" smtClean="0">
                <a:solidFill>
                  <a:schemeClr val="tx1"/>
                </a:solidFill>
              </a:rPr>
              <a:t>Why do we care? </a:t>
            </a:r>
            <a:endParaRPr sz="4000" i="1" dirty="0">
              <a:solidFill>
                <a:schemeClr val="tx1"/>
              </a:solidFill>
            </a:endParaRPr>
          </a:p>
        </p:txBody>
      </p:sp>
      <p:sp>
        <p:nvSpPr>
          <p:cNvPr id="7" name="Shape 62"/>
          <p:cNvSpPr txBox="1">
            <a:spLocks noGrp="1"/>
          </p:cNvSpPr>
          <p:nvPr>
            <p:ph type="body" idx="1"/>
          </p:nvPr>
        </p:nvSpPr>
        <p:spPr>
          <a:xfrm>
            <a:off x="3226284" y="1278545"/>
            <a:ext cx="5491549" cy="10648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4. Protects against plagiarism by allowing proper citation</a:t>
            </a:r>
          </a:p>
          <a:p>
            <a:pPr lvl="2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 descr="Screen Shot 2017-09-02 at 2.28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51" y="2404228"/>
            <a:ext cx="4507645" cy="254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4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3438" y="183540"/>
            <a:ext cx="2836913" cy="253982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5003" y="776948"/>
            <a:ext cx="186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venir Black"/>
                <a:cs typeface="Avenir Black"/>
              </a:rPr>
              <a:t>APA Format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8" name="Shape 62"/>
          <p:cNvSpPr txBox="1">
            <a:spLocks/>
          </p:cNvSpPr>
          <p:nvPr/>
        </p:nvSpPr>
        <p:spPr>
          <a:xfrm>
            <a:off x="3134758" y="1396416"/>
            <a:ext cx="6109347" cy="20821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1" indent="-285750">
              <a:lnSpc>
                <a:spcPct val="7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Title Page</a:t>
            </a:r>
          </a:p>
          <a:p>
            <a:pPr marL="285750" lvl="1" indent="-285750">
              <a:lnSpc>
                <a:spcPct val="7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Abstract</a:t>
            </a:r>
          </a:p>
          <a:p>
            <a:pPr marL="285750" lvl="1" indent="-285750">
              <a:lnSpc>
                <a:spcPct val="7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Body: </a:t>
            </a:r>
            <a:r>
              <a:rPr lang="en-US" sz="2100" dirty="0" smtClean="0">
                <a:solidFill>
                  <a:srgbClr val="FFFFFF"/>
                </a:solidFill>
              </a:rPr>
              <a:t>Intro, Methods, Results, Discussion</a:t>
            </a:r>
          </a:p>
          <a:p>
            <a:pPr marL="285750" lvl="1" indent="-285750">
              <a:lnSpc>
                <a:spcPct val="7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References</a:t>
            </a:r>
          </a:p>
          <a:p>
            <a:pPr lvl="2">
              <a:lnSpc>
                <a:spcPct val="70000"/>
              </a:lnSpc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 lvl="2"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" name="Shape 61"/>
          <p:cNvSpPr txBox="1">
            <a:spLocks noGrp="1"/>
          </p:cNvSpPr>
          <p:nvPr>
            <p:ph type="title"/>
          </p:nvPr>
        </p:nvSpPr>
        <p:spPr>
          <a:xfrm>
            <a:off x="3763998" y="364926"/>
            <a:ext cx="4175865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i="1" dirty="0" smtClean="0">
                <a:solidFill>
                  <a:srgbClr val="FFFFFF"/>
                </a:solidFill>
              </a:rPr>
              <a:t>Basic Format: </a:t>
            </a:r>
            <a:endParaRPr sz="4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02 at 2.53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36" y="424473"/>
            <a:ext cx="5278764" cy="457599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3438" y="183540"/>
            <a:ext cx="2836913" cy="253982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5003" y="776948"/>
            <a:ext cx="186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venir Black"/>
                <a:cs typeface="Avenir Black"/>
              </a:rPr>
              <a:t>APA Format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8" name="Shape 62"/>
          <p:cNvSpPr txBox="1">
            <a:spLocks/>
          </p:cNvSpPr>
          <p:nvPr/>
        </p:nvSpPr>
        <p:spPr>
          <a:xfrm>
            <a:off x="400431" y="2014078"/>
            <a:ext cx="2688566" cy="4229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70000"/>
              </a:lnSpc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Title Page</a:t>
            </a:r>
          </a:p>
          <a:p>
            <a:pPr lvl="2">
              <a:lnSpc>
                <a:spcPct val="70000"/>
              </a:lnSpc>
              <a:buNone/>
            </a:pPr>
            <a:endParaRPr lang="en-US" sz="2400" dirty="0" smtClean="0"/>
          </a:p>
          <a:p>
            <a:pPr lvl="2">
              <a:buFontTx/>
              <a:buNone/>
            </a:pPr>
            <a:endParaRPr lang="en-US" sz="1800" dirty="0"/>
          </a:p>
        </p:txBody>
      </p:sp>
      <p:sp>
        <p:nvSpPr>
          <p:cNvPr id="7" name="Shape 62"/>
          <p:cNvSpPr txBox="1">
            <a:spLocks/>
          </p:cNvSpPr>
          <p:nvPr/>
        </p:nvSpPr>
        <p:spPr>
          <a:xfrm>
            <a:off x="4324016" y="878772"/>
            <a:ext cx="2065341" cy="4648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50000"/>
              </a:lnSpc>
              <a:buNone/>
            </a:pPr>
            <a:r>
              <a:rPr lang="en-US" sz="2000" dirty="0" smtClean="0">
                <a:solidFill>
                  <a:srgbClr val="212121"/>
                </a:solidFill>
              </a:rPr>
              <a:t>Running Head</a:t>
            </a:r>
          </a:p>
          <a:p>
            <a:pPr lvl="2">
              <a:lnSpc>
                <a:spcPct val="70000"/>
              </a:lnSpc>
              <a:buNone/>
            </a:pPr>
            <a:endParaRPr lang="en-US" sz="2400" dirty="0" smtClean="0"/>
          </a:p>
          <a:p>
            <a:pPr lvl="2">
              <a:buFontTx/>
              <a:buNone/>
            </a:pPr>
            <a:endParaRPr lang="en-US" sz="1800" dirty="0"/>
          </a:p>
        </p:txBody>
      </p:sp>
      <p:sp>
        <p:nvSpPr>
          <p:cNvPr id="10" name="Shape 62"/>
          <p:cNvSpPr txBox="1">
            <a:spLocks/>
          </p:cNvSpPr>
          <p:nvPr/>
        </p:nvSpPr>
        <p:spPr>
          <a:xfrm>
            <a:off x="3899559" y="2163080"/>
            <a:ext cx="1716688" cy="365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212121"/>
                </a:solidFill>
              </a:rPr>
              <a:t>Paper Title</a:t>
            </a:r>
          </a:p>
          <a:p>
            <a:pPr lvl="2">
              <a:lnSpc>
                <a:spcPct val="70000"/>
              </a:lnSpc>
              <a:buNone/>
            </a:pPr>
            <a:endParaRPr lang="en-US" sz="2400" dirty="0" smtClean="0"/>
          </a:p>
          <a:p>
            <a:pPr lvl="2">
              <a:buFontTx/>
              <a:buNone/>
            </a:pPr>
            <a:endParaRPr lang="en-US" sz="1800" dirty="0"/>
          </a:p>
        </p:txBody>
      </p:sp>
      <p:sp>
        <p:nvSpPr>
          <p:cNvPr id="12" name="Shape 62"/>
          <p:cNvSpPr txBox="1">
            <a:spLocks/>
          </p:cNvSpPr>
          <p:nvPr/>
        </p:nvSpPr>
        <p:spPr>
          <a:xfrm>
            <a:off x="1830512" y="3820311"/>
            <a:ext cx="2905947" cy="8712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Course</a:t>
            </a:r>
          </a:p>
          <a:p>
            <a:pPr lvl="1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Professor Name</a:t>
            </a:r>
          </a:p>
          <a:p>
            <a:pPr lvl="1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Submission Date</a:t>
            </a:r>
          </a:p>
          <a:p>
            <a:pPr lvl="2">
              <a:lnSpc>
                <a:spcPct val="70000"/>
              </a:lnSpc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 lvl="2"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Shape 62"/>
          <p:cNvSpPr txBox="1">
            <a:spLocks/>
          </p:cNvSpPr>
          <p:nvPr/>
        </p:nvSpPr>
        <p:spPr>
          <a:xfrm>
            <a:off x="7796566" y="878772"/>
            <a:ext cx="1230168" cy="4648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50000"/>
              </a:lnSpc>
              <a:buNone/>
            </a:pPr>
            <a:r>
              <a:rPr lang="en-US" sz="2000" dirty="0" smtClean="0">
                <a:solidFill>
                  <a:srgbClr val="212121"/>
                </a:solidFill>
              </a:rPr>
              <a:t>Page #</a:t>
            </a:r>
          </a:p>
          <a:p>
            <a:pPr lvl="2">
              <a:lnSpc>
                <a:spcPct val="70000"/>
              </a:lnSpc>
              <a:buNone/>
            </a:pPr>
            <a:endParaRPr lang="en-US" sz="2400" dirty="0" smtClean="0"/>
          </a:p>
          <a:p>
            <a:pPr lvl="2">
              <a:buFontTx/>
              <a:buNone/>
            </a:pPr>
            <a:endParaRPr lang="en-US" sz="1800" dirty="0"/>
          </a:p>
        </p:txBody>
      </p:sp>
      <p:sp>
        <p:nvSpPr>
          <p:cNvPr id="14" name="Shape 62"/>
          <p:cNvSpPr txBox="1">
            <a:spLocks/>
          </p:cNvSpPr>
          <p:nvPr/>
        </p:nvSpPr>
        <p:spPr>
          <a:xfrm>
            <a:off x="7229963" y="3093238"/>
            <a:ext cx="1796771" cy="486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212121"/>
                </a:solidFill>
              </a:rPr>
              <a:t>Author Name</a:t>
            </a:r>
          </a:p>
          <a:p>
            <a:pPr lvl="2">
              <a:lnSpc>
                <a:spcPct val="70000"/>
              </a:lnSpc>
              <a:buNone/>
            </a:pPr>
            <a:endParaRPr lang="en-US" sz="2400" dirty="0" smtClean="0"/>
          </a:p>
          <a:p>
            <a:pPr lvl="2"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094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3438" y="183540"/>
            <a:ext cx="2836913" cy="253982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5003" y="776948"/>
            <a:ext cx="1864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venir Black"/>
                <a:cs typeface="Avenir Black"/>
              </a:rPr>
              <a:t>APA Format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8" name="Shape 62"/>
          <p:cNvSpPr txBox="1">
            <a:spLocks/>
          </p:cNvSpPr>
          <p:nvPr/>
        </p:nvSpPr>
        <p:spPr>
          <a:xfrm>
            <a:off x="572046" y="2017530"/>
            <a:ext cx="2688566" cy="4229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lnSpc>
                <a:spcPct val="70000"/>
              </a:lnSpc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Abstract</a:t>
            </a:r>
          </a:p>
          <a:p>
            <a:pPr lvl="2">
              <a:lnSpc>
                <a:spcPct val="70000"/>
              </a:lnSpc>
              <a:buNone/>
            </a:pPr>
            <a:endParaRPr lang="en-US" sz="2400" dirty="0" smtClean="0"/>
          </a:p>
          <a:p>
            <a:pPr lvl="2">
              <a:buFontTx/>
              <a:buNone/>
            </a:pPr>
            <a:endParaRPr lang="en-US" sz="1800" dirty="0"/>
          </a:p>
        </p:txBody>
      </p:sp>
      <p:sp>
        <p:nvSpPr>
          <p:cNvPr id="7" name="Shape 62"/>
          <p:cNvSpPr txBox="1">
            <a:spLocks/>
          </p:cNvSpPr>
          <p:nvPr/>
        </p:nvSpPr>
        <p:spPr>
          <a:xfrm>
            <a:off x="97341" y="2975461"/>
            <a:ext cx="3609839" cy="1944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1" indent="-342900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Single paragraph that summarizes the whole paper</a:t>
            </a:r>
          </a:p>
          <a:p>
            <a:pPr marL="342900" lvl="1" indent="-342900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Presents main ideas, methodology and findings</a:t>
            </a:r>
          </a:p>
          <a:p>
            <a:pPr lvl="2">
              <a:lnSpc>
                <a:spcPct val="70000"/>
              </a:lnSpc>
              <a:buNone/>
            </a:pPr>
            <a:endParaRPr lang="en-US" sz="2400" dirty="0" smtClean="0"/>
          </a:p>
          <a:p>
            <a:pPr lvl="2">
              <a:buFontTx/>
              <a:buNone/>
            </a:pPr>
            <a:endParaRPr lang="en-US" sz="1800" dirty="0"/>
          </a:p>
        </p:txBody>
      </p:sp>
      <p:pic>
        <p:nvPicPr>
          <p:cNvPr id="6" name="Picture 5" descr="Screen Shot 2017-09-02 at 2.56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37" y="252196"/>
            <a:ext cx="5921863" cy="390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708</Words>
  <Application>Microsoft Office PowerPoint</Application>
  <PresentationFormat>On-screen Show (16:9)</PresentationFormat>
  <Paragraphs>108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Simple Dark</vt:lpstr>
      <vt:lpstr>APA Style, Citations &amp; Plagiarism  Dining Operations Lecture Class  Yosefa Ehrlich, WAC Fellow September 7, 2017</vt:lpstr>
      <vt:lpstr>PowerPoint Presentation</vt:lpstr>
      <vt:lpstr>What is it? </vt:lpstr>
      <vt:lpstr>Why do we care? </vt:lpstr>
      <vt:lpstr>Why do we care? </vt:lpstr>
      <vt:lpstr>Why do we care? </vt:lpstr>
      <vt:lpstr>Basic Format: </vt:lpstr>
      <vt:lpstr>PowerPoint Presentation</vt:lpstr>
      <vt:lpstr>PowerPoint Presentation</vt:lpstr>
      <vt:lpstr>PowerPoint Presentation</vt:lpstr>
      <vt:lpstr>PowerPoint Presentation</vt:lpstr>
      <vt:lpstr>Citations:    Plagiarizing     Paraphrasing      Quoting  </vt:lpstr>
      <vt:lpstr>Citations:    Plagiarizing     Paraphrasing      Quoting  </vt:lpstr>
      <vt:lpstr>PowerPoint Presentation</vt:lpstr>
      <vt:lpstr>PowerPoint Presentation</vt:lpstr>
      <vt:lpstr>PowerPoint Presentation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Soo-Hoo</dc:creator>
  <cp:lastModifiedBy>Anna Soo-Hoo</cp:lastModifiedBy>
  <cp:revision>45</cp:revision>
  <dcterms:modified xsi:type="dcterms:W3CDTF">2017-09-17T19:54:56Z</dcterms:modified>
</cp:coreProperties>
</file>