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17" r:id="rId1"/>
  </p:sldMasterIdLst>
  <p:notesMasterIdLst>
    <p:notesMasterId r:id="rId22"/>
  </p:notesMasterIdLst>
  <p:handoutMasterIdLst>
    <p:handoutMasterId r:id="rId23"/>
  </p:handoutMasterIdLst>
  <p:sldIdLst>
    <p:sldId id="350" r:id="rId2"/>
    <p:sldId id="270" r:id="rId3"/>
    <p:sldId id="415" r:id="rId4"/>
    <p:sldId id="275" r:id="rId5"/>
    <p:sldId id="363" r:id="rId6"/>
    <p:sldId id="385" r:id="rId7"/>
    <p:sldId id="392" r:id="rId8"/>
    <p:sldId id="404" r:id="rId9"/>
    <p:sldId id="413" r:id="rId10"/>
    <p:sldId id="376" r:id="rId11"/>
    <p:sldId id="371" r:id="rId12"/>
    <p:sldId id="414" r:id="rId13"/>
    <p:sldId id="381" r:id="rId14"/>
    <p:sldId id="397" r:id="rId15"/>
    <p:sldId id="408" r:id="rId16"/>
    <p:sldId id="409" r:id="rId17"/>
    <p:sldId id="410" r:id="rId18"/>
    <p:sldId id="411" r:id="rId19"/>
    <p:sldId id="412" r:id="rId20"/>
    <p:sldId id="283"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1050"/>
    <a:srgbClr val="9B0D40"/>
    <a:srgbClr val="F58B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435" autoAdjust="0"/>
    <p:restoredTop sz="65302" autoAdjust="0"/>
  </p:normalViewPr>
  <p:slideViewPr>
    <p:cSldViewPr snapToGrid="0">
      <p:cViewPr varScale="1">
        <p:scale>
          <a:sx n="41" d="100"/>
          <a:sy n="41" d="100"/>
        </p:scale>
        <p:origin x="48" y="2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F0716E6-737A-4452-A47C-ECB9EC32199D}" type="datetimeFigureOut">
              <a:rPr lang="en-US" smtClean="0"/>
              <a:pPr/>
              <a:t>10/22/2015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74CE727A-F7AB-4B9F-849B-B74D50D2922A}" type="slidenum">
              <a:rPr lang="en-US" smtClean="0"/>
              <a:pPr/>
              <a:t>‹#›</a:t>
            </a:fld>
            <a:endParaRPr lang="en-US"/>
          </a:p>
        </p:txBody>
      </p:sp>
    </p:spTree>
    <p:extLst>
      <p:ext uri="{BB962C8B-B14F-4D97-AF65-F5344CB8AC3E}">
        <p14:creationId xmlns:p14="http://schemas.microsoft.com/office/powerpoint/2010/main" val="13074428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81CB6A5-637B-46C5-9C4B-7FEE75E3CABD}" type="datetimeFigureOut">
              <a:rPr lang="en-US" smtClean="0"/>
              <a:pPr/>
              <a:t>10/22/2015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8ADFC19-5953-4F87-8F29-EE722678DB99}" type="slidenum">
              <a:rPr lang="en-US" smtClean="0"/>
              <a:pPr/>
              <a:t>‹#›</a:t>
            </a:fld>
            <a:endParaRPr lang="en-US"/>
          </a:p>
        </p:txBody>
      </p:sp>
    </p:spTree>
    <p:extLst>
      <p:ext uri="{BB962C8B-B14F-4D97-AF65-F5344CB8AC3E}">
        <p14:creationId xmlns:p14="http://schemas.microsoft.com/office/powerpoint/2010/main" val="6948519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a:t>
            </a:fld>
            <a:endParaRPr lang="en-US"/>
          </a:p>
        </p:txBody>
      </p:sp>
    </p:spTree>
    <p:extLst>
      <p:ext uri="{BB962C8B-B14F-4D97-AF65-F5344CB8AC3E}">
        <p14:creationId xmlns:p14="http://schemas.microsoft.com/office/powerpoint/2010/main" val="711000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helpful info: what databases</a:t>
            </a:r>
            <a:r>
              <a:rPr lang="en-US" baseline="0" dirty="0" smtClean="0"/>
              <a:t> should students start with? Which are appropriate for your discipline/this particular project</a:t>
            </a:r>
          </a:p>
          <a:p>
            <a:endParaRPr lang="en-US" baseline="0" dirty="0" smtClean="0"/>
          </a:p>
          <a:p>
            <a:r>
              <a:rPr lang="en-US" baseline="0" dirty="0" smtClean="0"/>
              <a:t>Have students turn in a short assignment that builds towards a larger one</a:t>
            </a:r>
          </a:p>
          <a:p>
            <a:endParaRPr lang="en-US" baseline="0" dirty="0" smtClean="0"/>
          </a:p>
          <a:p>
            <a:r>
              <a:rPr lang="en-US" baseline="0" dirty="0" smtClean="0"/>
              <a:t>DON’T PANIC: WE WILL GO OVER ALL THESE POINTS IN DETAIL </a:t>
            </a:r>
          </a:p>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10</a:t>
            </a:fld>
            <a:endParaRPr lang="en-US"/>
          </a:p>
        </p:txBody>
      </p:sp>
    </p:spTree>
    <p:extLst>
      <p:ext uri="{BB962C8B-B14F-4D97-AF65-F5344CB8AC3E}">
        <p14:creationId xmlns:p14="http://schemas.microsoft.com/office/powerpoint/2010/main" val="3661423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Another</a:t>
            </a:r>
            <a:r>
              <a:rPr lang="en-US" baseline="0" dirty="0" smtClean="0"/>
              <a:t> strategy for designing plagiarism resistant assignments is … make the assignment so specific, that it cannot be found elsewhere. </a:t>
            </a:r>
            <a:r>
              <a:rPr lang="en-US" baseline="0" dirty="0" err="1" smtClean="0"/>
              <a:t>Beyonce</a:t>
            </a:r>
            <a:r>
              <a:rPr lang="en-US" baseline="0" dirty="0" smtClean="0"/>
              <a:t> example</a:t>
            </a:r>
          </a:p>
          <a:p>
            <a:endParaRPr lang="en-US" baseline="0" dirty="0" smtClean="0"/>
          </a:p>
          <a:p>
            <a:r>
              <a:rPr lang="en-US" baseline="0" dirty="0" smtClean="0"/>
              <a:t>Current events – not as much written about it. </a:t>
            </a:r>
          </a:p>
          <a:p>
            <a:r>
              <a:rPr lang="en-US" baseline="0" dirty="0" smtClean="0"/>
              <a:t>	Encourage students to express their own opinion. </a:t>
            </a:r>
          </a:p>
          <a:p>
            <a:endParaRPr lang="en-US" baseline="0" dirty="0" smtClean="0"/>
          </a:p>
          <a:p>
            <a:r>
              <a:rPr lang="en-US" baseline="0" dirty="0" smtClean="0"/>
              <a:t>Consider alternative paper styles – rather than a report, call it an email to a friend.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11</a:t>
            </a:fld>
            <a:endParaRPr lang="en-US"/>
          </a:p>
        </p:txBody>
      </p:sp>
    </p:spTree>
    <p:extLst>
      <p:ext uri="{BB962C8B-B14F-4D97-AF65-F5344CB8AC3E}">
        <p14:creationId xmlns:p14="http://schemas.microsoft.com/office/powerpoint/2010/main" val="1344555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Break into groups,</a:t>
            </a:r>
            <a:r>
              <a:rPr lang="en-US" baseline="0" dirty="0" smtClean="0"/>
              <a:t> identify three key concepts you focus on in one of your classes.  Share them with the group then decide on *one*  and design an assignment in which students apply the concept to either a contemporary event or in a non traditional way. (How long do we give them for this?)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12</a:t>
            </a:fld>
            <a:endParaRPr lang="en-US"/>
          </a:p>
        </p:txBody>
      </p:sp>
    </p:spTree>
    <p:extLst>
      <p:ext uri="{BB962C8B-B14F-4D97-AF65-F5344CB8AC3E}">
        <p14:creationId xmlns:p14="http://schemas.microsoft.com/office/powerpoint/2010/main" val="1602023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[Jake]</a:t>
            </a:r>
          </a:p>
          <a:p>
            <a:endParaRPr lang="en-US" dirty="0" smtClean="0"/>
          </a:p>
          <a:p>
            <a:r>
              <a:rPr lang="en-US" dirty="0" smtClean="0"/>
              <a:t>Cumulative</a:t>
            </a:r>
            <a:r>
              <a:rPr lang="en-US" baseline="0" dirty="0" smtClean="0"/>
              <a:t> actually compel them to think about and complete the assignment in stages, OR – simply assign smaller assignments that build the skills required for them to complete the final assignment.</a:t>
            </a:r>
          </a:p>
          <a:p>
            <a:r>
              <a:rPr lang="en-US" baseline="0" dirty="0" smtClean="0"/>
              <a:t>---tough to plagiarize because such quirky, tiny pieces</a:t>
            </a:r>
          </a:p>
          <a:p>
            <a:r>
              <a:rPr lang="en-US" baseline="0" dirty="0" smtClean="0"/>
              <a:t>---tackling smaller assignments gives students confidence–in skills, or because they have done parts of the assignment well before it’s due</a:t>
            </a:r>
          </a:p>
          <a:p>
            <a:r>
              <a:rPr lang="en-US" baseline="0" dirty="0" smtClean="0"/>
              <a:t>---helps avert plagiarism </a:t>
            </a:r>
            <a:r>
              <a:rPr lang="en-US" baseline="0" dirty="0" err="1" smtClean="0"/>
              <a:t>bc</a:t>
            </a:r>
            <a:r>
              <a:rPr lang="en-US" baseline="0" dirty="0" smtClean="0"/>
              <a:t> students who have committed to a topic, or a point of view in a set of assignments already will not be able to find an already done assignment that will match their earlier work</a:t>
            </a:r>
          </a:p>
          <a:p>
            <a:r>
              <a:rPr lang="en-US" baseline="0" dirty="0" smtClean="0"/>
              <a:t>-fights the reasons for plagiarism that we introduced originally – getting overwhelmed, bad time management, lack of self-confidence.</a:t>
            </a:r>
            <a:endParaRPr lang="en-US" dirty="0" smtClean="0"/>
          </a:p>
          <a:p>
            <a:endParaRPr lang="en-US" dirty="0" smtClean="0"/>
          </a:p>
          <a:p>
            <a:endParaRPr lang="en-US" dirty="0" smtClean="0"/>
          </a:p>
          <a:p>
            <a:r>
              <a:rPr lang="en-US" dirty="0" smtClean="0"/>
              <a:t>Informal =</a:t>
            </a:r>
            <a:r>
              <a:rPr lang="en-US" baseline="0" dirty="0" smtClean="0"/>
              <a:t> can be graded OR ungraded</a:t>
            </a:r>
          </a:p>
          <a:p>
            <a:r>
              <a:rPr lang="en-US" baseline="0" dirty="0" smtClean="0"/>
              <a:t>	Breaks skills into discrete steps. E.g. if you are requiring a thesis statement or a methodology section or an analysis, you can assign these as small informal tasks to be completed before final project.</a:t>
            </a:r>
          </a:p>
          <a:p>
            <a:endParaRPr lang="en-US" dirty="0" smtClean="0"/>
          </a:p>
          <a:p>
            <a:r>
              <a:rPr lang="en-US" dirty="0" smtClean="0"/>
              <a:t>Helps students process</a:t>
            </a:r>
            <a:r>
              <a:rPr lang="en-US" baseline="0" dirty="0" smtClean="0"/>
              <a:t> course content and experiment with ideas without pressure to be “right” – bring it back to the fact that many of our students are looking for the “right” answer.</a:t>
            </a:r>
          </a:p>
          <a:p>
            <a:endParaRPr lang="en-US" baseline="0" dirty="0" smtClean="0"/>
          </a:p>
          <a:p>
            <a:r>
              <a:rPr lang="en-US" baseline="0" dirty="0" smtClean="0"/>
              <a:t>Quotation</a:t>
            </a:r>
          </a:p>
          <a:p>
            <a:r>
              <a:rPr lang="en-US" baseline="0" dirty="0" smtClean="0"/>
              <a:t>	not just how to quote, but how to integrate quotes into student writing. </a:t>
            </a:r>
            <a:endParaRPr lang="en-US" dirty="0" smtClean="0"/>
          </a:p>
          <a:p>
            <a:r>
              <a:rPr lang="en-US" dirty="0" smtClean="0"/>
              <a:t>---all kinds of in-class assignments that can help lead to a paper – here are a few that aid in content digestion</a:t>
            </a:r>
            <a:endParaRPr lang="en-US" altLang="en-US" dirty="0" smtClean="0"/>
          </a:p>
          <a:p>
            <a:r>
              <a:rPr lang="en-US" dirty="0" smtClean="0"/>
              <a:t>---comments, questions, quotations – for students to respond to – and these can be graded – and viewed by peers</a:t>
            </a:r>
            <a:endParaRPr lang="en-US" altLang="en-US" dirty="0" smtClean="0"/>
          </a:p>
          <a:p>
            <a:r>
              <a:rPr lang="en-US" dirty="0" smtClean="0"/>
              <a:t>---reading journal can take many forms, answering questions, responding to prompts, tracking a them or idea, generating questions, free-writes, etc.</a:t>
            </a:r>
          </a:p>
          <a:p>
            <a:endParaRPr lang="en-US" dirty="0" smtClean="0"/>
          </a:p>
          <a:p>
            <a:r>
              <a:rPr lang="en-US" altLang="zh-CN" sz="1200" dirty="0" smtClean="0">
                <a:solidFill>
                  <a:schemeClr val="bg1"/>
                </a:solidFill>
                <a:ea typeface="Arial" charset="0"/>
                <a:cs typeface="Tw Cen MT"/>
              </a:rPr>
              <a:t>e.g. during the last five minutes of class, ask students to write a response to a prompt, such as, “</a:t>
            </a:r>
            <a:r>
              <a:rPr lang="en-US" altLang="zh-CN" sz="1200" i="1" dirty="0" smtClean="0">
                <a:solidFill>
                  <a:schemeClr val="bg1"/>
                </a:solidFill>
                <a:ea typeface="Arial" charset="0"/>
                <a:cs typeface="Tw Cen MT"/>
              </a:rPr>
              <a:t>Explain to me what </a:t>
            </a:r>
            <a:r>
              <a:rPr lang="en-US" altLang="zh-CN" sz="1200" dirty="0" smtClean="0">
                <a:solidFill>
                  <a:schemeClr val="bg1"/>
                </a:solidFill>
                <a:ea typeface="Arial" charset="0"/>
                <a:cs typeface="Tw Cen MT"/>
              </a:rPr>
              <a:t>. . . (key concept from class) means”; or, “</a:t>
            </a:r>
            <a:r>
              <a:rPr lang="en-US" altLang="zh-CN" sz="1200" i="1" dirty="0" smtClean="0">
                <a:solidFill>
                  <a:schemeClr val="bg1"/>
                </a:solidFill>
                <a:ea typeface="Arial" charset="0"/>
                <a:cs typeface="Tw Cen MT"/>
              </a:rPr>
              <a:t>Tell me why </a:t>
            </a:r>
            <a:r>
              <a:rPr lang="en-US" altLang="zh-CN" sz="1200" dirty="0" smtClean="0">
                <a:solidFill>
                  <a:schemeClr val="bg1"/>
                </a:solidFill>
                <a:ea typeface="Arial" charset="0"/>
                <a:cs typeface="Tw Cen MT"/>
              </a:rPr>
              <a:t>. . . (key concept from class) is important to (larger topic).”</a:t>
            </a:r>
          </a:p>
          <a:p>
            <a:endParaRPr lang="en-US" sz="1200" dirty="0" smtClean="0">
              <a:solidFill>
                <a:schemeClr val="bg1"/>
              </a:solidFill>
              <a:ea typeface="Arial" charset="0"/>
              <a:cs typeface="Tw Cen MT"/>
            </a:endParaRPr>
          </a:p>
          <a:p>
            <a:r>
              <a:rPr lang="en-US" sz="1200" dirty="0" smtClean="0">
                <a:solidFill>
                  <a:schemeClr val="bg1"/>
                </a:solidFill>
                <a:ea typeface="Arial" charset="0"/>
                <a:cs typeface="Tw Cen MT"/>
              </a:rPr>
              <a:t>Teach quotation:</a:t>
            </a:r>
          </a:p>
          <a:p>
            <a:r>
              <a:rPr lang="en-US" altLang="zh-CN" sz="1200" dirty="0" smtClean="0">
                <a:solidFill>
                  <a:schemeClr val="bg1"/>
                </a:solidFill>
                <a:ea typeface="Arial" charset="0"/>
                <a:cs typeface="Tw Cen MT"/>
              </a:rPr>
              <a:t>Not just proper citation, but integration into text</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13</a:t>
            </a:fld>
            <a:endParaRPr lang="en-US"/>
          </a:p>
        </p:txBody>
      </p:sp>
    </p:spTree>
    <p:extLst>
      <p:ext uri="{BB962C8B-B14F-4D97-AF65-F5344CB8AC3E}">
        <p14:creationId xmlns:p14="http://schemas.microsoft.com/office/powerpoint/2010/main" val="1079769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 sample assignment that is cumulative – in the sense that the student completes the larger assignment in stages—ideally to avoid that night before it’s due panic, and to enhance the quality of the work product – through longer-term thinking and revising.</a:t>
            </a:r>
          </a:p>
          <a:p>
            <a:endParaRPr lang="en-US" baseline="0" dirty="0" smtClean="0"/>
          </a:p>
          <a:p>
            <a:r>
              <a:rPr lang="en-US" baseline="0" dirty="0" smtClean="0"/>
              <a:t>This is a </a:t>
            </a:r>
            <a:r>
              <a:rPr lang="en-US" b="1" baseline="0" dirty="0" smtClean="0"/>
              <a:t>schedule </a:t>
            </a:r>
            <a:r>
              <a:rPr lang="en-US" baseline="0" dirty="0" smtClean="0"/>
              <a:t>though – each of these steps should receive its own prompt/handout/written explanation. </a:t>
            </a:r>
          </a:p>
          <a:p>
            <a:r>
              <a:rPr lang="en-US" baseline="0" dirty="0" smtClean="0"/>
              <a:t>Make sure you include grade values so students know up front that they’re going to need to complete all these to get the A.</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14</a:t>
            </a:fld>
            <a:endParaRPr lang="en-US"/>
          </a:p>
        </p:txBody>
      </p:sp>
    </p:spTree>
    <p:extLst>
      <p:ext uri="{BB962C8B-B14F-4D97-AF65-F5344CB8AC3E}">
        <p14:creationId xmlns:p14="http://schemas.microsoft.com/office/powerpoint/2010/main" val="2102388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dirty="0" err="1" smtClean="0"/>
              <a:t>Bronwen</a:t>
            </a:r>
            <a:r>
              <a:rPr lang="en-US" dirty="0" smtClean="0"/>
              <a:t>]</a:t>
            </a:r>
          </a:p>
          <a:p>
            <a:endParaRPr lang="en-US" dirty="0" smtClean="0"/>
          </a:p>
          <a:p>
            <a:r>
              <a:rPr lang="en-US" dirty="0" smtClean="0"/>
              <a:t>Demo</a:t>
            </a:r>
            <a:r>
              <a:rPr lang="en-US" baseline="0" dirty="0" smtClean="0"/>
              <a:t> of library website – here or in conjunction with another slide…</a:t>
            </a:r>
          </a:p>
          <a:p>
            <a:r>
              <a:rPr lang="en-US" baseline="0" dirty="0" smtClean="0"/>
              <a:t>Suggestions for shaping assignments: limiting assignments to a few particularly fruitful databases</a:t>
            </a:r>
          </a:p>
          <a:p>
            <a:r>
              <a:rPr lang="en-US" baseline="0" dirty="0" smtClean="0"/>
              <a:t>Suggest that faculty take students to the library – for a mini tour?</a:t>
            </a:r>
          </a:p>
          <a:p>
            <a:r>
              <a:rPr lang="en-US" baseline="0" dirty="0" smtClean="0"/>
              <a:t>Subject guides, tutorials,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15</a:t>
            </a:fld>
            <a:endParaRPr lang="en-US"/>
          </a:p>
        </p:txBody>
      </p:sp>
    </p:spTree>
    <p:extLst>
      <p:ext uri="{BB962C8B-B14F-4D97-AF65-F5344CB8AC3E}">
        <p14:creationId xmlns:p14="http://schemas.microsoft.com/office/powerpoint/2010/main" val="1061598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dirty="0" err="1" smtClean="0"/>
              <a:t>Bronwen</a:t>
            </a:r>
            <a:r>
              <a:rPr lang="en-US" dirty="0" smtClean="0"/>
              <a:t>]</a:t>
            </a:r>
          </a:p>
          <a:p>
            <a:endParaRPr lang="en-US" dirty="0" smtClean="0"/>
          </a:p>
          <a:p>
            <a:r>
              <a:rPr lang="en-US" dirty="0" smtClean="0"/>
              <a:t>Demo</a:t>
            </a:r>
            <a:r>
              <a:rPr lang="en-US" baseline="0" dirty="0" smtClean="0"/>
              <a:t> of library website – here or in conjunction with another slide…</a:t>
            </a:r>
          </a:p>
          <a:p>
            <a:r>
              <a:rPr lang="en-US" baseline="0" dirty="0" smtClean="0"/>
              <a:t>Suggestions for shaping assignments: limiting assignments to a few particularly fruitful databases</a:t>
            </a:r>
          </a:p>
          <a:p>
            <a:r>
              <a:rPr lang="en-US" baseline="0" dirty="0" smtClean="0"/>
              <a:t>Suggest that faculty take students to the library – for a mini tour?</a:t>
            </a:r>
          </a:p>
          <a:p>
            <a:r>
              <a:rPr lang="en-US" baseline="0" dirty="0" smtClean="0"/>
              <a:t>Subject guides, tutorials,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16</a:t>
            </a:fld>
            <a:endParaRPr lang="en-US"/>
          </a:p>
        </p:txBody>
      </p:sp>
    </p:spTree>
    <p:extLst>
      <p:ext uri="{BB962C8B-B14F-4D97-AF65-F5344CB8AC3E}">
        <p14:creationId xmlns:p14="http://schemas.microsoft.com/office/powerpoint/2010/main" val="21441228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Bronwen</a:t>
            </a:r>
            <a:r>
              <a:rPr lang="en-US" dirty="0" smtClean="0"/>
              <a:t>]</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17</a:t>
            </a:fld>
            <a:endParaRPr lang="en-US"/>
          </a:p>
        </p:txBody>
      </p:sp>
    </p:spTree>
    <p:extLst>
      <p:ext uri="{BB962C8B-B14F-4D97-AF65-F5344CB8AC3E}">
        <p14:creationId xmlns:p14="http://schemas.microsoft.com/office/powerpoint/2010/main" val="37089299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18</a:t>
            </a:fld>
            <a:endParaRPr lang="en-US"/>
          </a:p>
        </p:txBody>
      </p:sp>
    </p:spTree>
    <p:extLst>
      <p:ext uri="{BB962C8B-B14F-4D97-AF65-F5344CB8AC3E}">
        <p14:creationId xmlns:p14="http://schemas.microsoft.com/office/powerpoint/2010/main" val="33107315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19</a:t>
            </a:fld>
            <a:endParaRPr lang="en-US"/>
          </a:p>
        </p:txBody>
      </p:sp>
    </p:spTree>
    <p:extLst>
      <p:ext uri="{BB962C8B-B14F-4D97-AF65-F5344CB8AC3E}">
        <p14:creationId xmlns:p14="http://schemas.microsoft.com/office/powerpoint/2010/main" val="3708929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Emphasize</a:t>
            </a:r>
            <a:r>
              <a:rPr lang="en-US" baseline="0" dirty="0" smtClean="0"/>
              <a:t> that you are obligated to respond to plagiarism as an incentive to avoid in the first place.</a:t>
            </a:r>
          </a:p>
          <a:p>
            <a:endParaRPr lang="en-US" baseline="0" dirty="0" smtClean="0"/>
          </a:p>
          <a:p>
            <a:r>
              <a:rPr lang="en-US" baseline="0" dirty="0" smtClean="0"/>
              <a:t>Brainstorming activity! QUIZ  Questions 3, 11, 15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2</a:t>
            </a:fld>
            <a:endParaRPr lang="en-US"/>
          </a:p>
        </p:txBody>
      </p:sp>
    </p:spTree>
    <p:extLst>
      <p:ext uri="{BB962C8B-B14F-4D97-AF65-F5344CB8AC3E}">
        <p14:creationId xmlns:p14="http://schemas.microsoft.com/office/powerpoint/2010/main" val="2027300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Emphasize</a:t>
            </a:r>
            <a:r>
              <a:rPr lang="en-US" baseline="0" dirty="0" smtClean="0"/>
              <a:t> that you are obligated to respond to plagiarism as an incentive to avoid in the first place.</a:t>
            </a:r>
          </a:p>
          <a:p>
            <a:endParaRPr lang="en-US" baseline="0" dirty="0" smtClean="0"/>
          </a:p>
          <a:p>
            <a:r>
              <a:rPr lang="en-US" baseline="0" dirty="0" smtClean="0"/>
              <a:t>Brainstorming activity! </a:t>
            </a:r>
            <a:r>
              <a:rPr lang="en-US" baseline="0" smtClean="0"/>
              <a:t>QUIZ  Questions 3, 11, 15 </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3</a:t>
            </a:fld>
            <a:endParaRPr lang="en-US"/>
          </a:p>
        </p:txBody>
      </p:sp>
    </p:spTree>
    <p:extLst>
      <p:ext uri="{BB962C8B-B14F-4D97-AF65-F5344CB8AC3E}">
        <p14:creationId xmlns:p14="http://schemas.microsoft.com/office/powerpoint/2010/main" val="2027300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 important starting point in preventing plagiarism among your students is to be sure that you are all on the same page about what exactly it means.  Students must know what it is in order to avoid it.  Here is the statement of academic integrity from the city tech policy manual.</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Required to go on syllabi, let’s unpack it a little.</a:t>
            </a:r>
          </a:p>
          <a:p>
            <a:endParaRPr lang="en-US" baseline="0" dirty="0" smtClean="0"/>
          </a:p>
        </p:txBody>
      </p:sp>
      <p:sp>
        <p:nvSpPr>
          <p:cNvPr id="4" name="Slide Number Placeholder 3"/>
          <p:cNvSpPr>
            <a:spLocks noGrp="1"/>
          </p:cNvSpPr>
          <p:nvPr>
            <p:ph type="sldNum" sz="quarter" idx="10"/>
          </p:nvPr>
        </p:nvSpPr>
        <p:spPr/>
        <p:txBody>
          <a:bodyPr/>
          <a:lstStyle/>
          <a:p>
            <a:fld id="{48ADFC19-5953-4F87-8F29-EE722678DB99}" type="slidenum">
              <a:rPr lang="en-US" smtClean="0"/>
              <a:pPr/>
              <a:t>4</a:t>
            </a:fld>
            <a:endParaRPr lang="en-US"/>
          </a:p>
        </p:txBody>
      </p:sp>
    </p:spTree>
    <p:extLst>
      <p:ext uri="{BB962C8B-B14F-4D97-AF65-F5344CB8AC3E}">
        <p14:creationId xmlns:p14="http://schemas.microsoft.com/office/powerpoint/2010/main" val="1185451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512064" indent="-320040">
              <a:lnSpc>
                <a:spcPct val="90000"/>
              </a:lnSpc>
              <a:spcBef>
                <a:spcPts val="700"/>
              </a:spcBef>
              <a:spcAft>
                <a:spcPts val="500"/>
              </a:spcAft>
              <a:buClr>
                <a:schemeClr val="accent1"/>
              </a:buClr>
              <a:buFont typeface="Arial"/>
              <a:buChar char="•"/>
            </a:pPr>
            <a:r>
              <a:rPr lang="en-US" sz="3300" dirty="0" smtClean="0">
                <a:solidFill>
                  <a:schemeClr val="bg1"/>
                </a:solidFill>
              </a:rPr>
              <a:t> Students aren’t always trying to cheat when they plagiarize!</a:t>
            </a:r>
          </a:p>
          <a:p>
            <a:pPr marL="512064" indent="-320040">
              <a:lnSpc>
                <a:spcPct val="90000"/>
              </a:lnSpc>
              <a:spcBef>
                <a:spcPts val="700"/>
              </a:spcBef>
              <a:spcAft>
                <a:spcPts val="500"/>
              </a:spcAft>
              <a:buClr>
                <a:schemeClr val="accent1"/>
              </a:buClr>
              <a:buFont typeface="Arial"/>
              <a:buChar char="•"/>
            </a:pPr>
            <a:r>
              <a:rPr lang="en-US" sz="3300" dirty="0" smtClean="0">
                <a:solidFill>
                  <a:schemeClr val="bg1"/>
                </a:solidFill>
              </a:rPr>
              <a:t>“Good faith” citation errors</a:t>
            </a:r>
          </a:p>
          <a:p>
            <a:pPr marL="512064" indent="-320040">
              <a:lnSpc>
                <a:spcPct val="90000"/>
              </a:lnSpc>
              <a:spcBef>
                <a:spcPts val="700"/>
              </a:spcBef>
              <a:spcAft>
                <a:spcPts val="500"/>
              </a:spcAft>
              <a:buClr>
                <a:schemeClr val="accent1"/>
              </a:buClr>
              <a:buFont typeface="Arial"/>
              <a:buChar char="•"/>
            </a:pPr>
            <a:r>
              <a:rPr lang="en-US" sz="3300" dirty="0" smtClean="0">
                <a:solidFill>
                  <a:schemeClr val="bg1"/>
                </a:solidFill>
              </a:rPr>
              <a:t> Bad Paraphrasing</a:t>
            </a:r>
          </a:p>
          <a:p>
            <a:pPr marL="512064" indent="-320040">
              <a:lnSpc>
                <a:spcPct val="90000"/>
              </a:lnSpc>
              <a:spcBef>
                <a:spcPts val="700"/>
              </a:spcBef>
              <a:spcAft>
                <a:spcPts val="500"/>
              </a:spcAft>
              <a:buClr>
                <a:schemeClr val="accent1"/>
              </a:buClr>
              <a:buFont typeface="Arial"/>
              <a:buChar char="•"/>
            </a:pPr>
            <a:r>
              <a:rPr lang="en-US" sz="3300" dirty="0" smtClean="0">
                <a:solidFill>
                  <a:schemeClr val="bg1"/>
                </a:solidFill>
              </a:rPr>
              <a:t> </a:t>
            </a:r>
            <a:endParaRPr lang="en-US" dirty="0" smtClean="0"/>
          </a:p>
          <a:p>
            <a:r>
              <a:rPr lang="en-US" dirty="0" smtClean="0"/>
              <a:t>Themes: </a:t>
            </a:r>
          </a:p>
          <a:p>
            <a:r>
              <a:rPr lang="en-US" dirty="0" smtClean="0"/>
              <a:t>1-2</a:t>
            </a:r>
            <a:r>
              <a:rPr lang="en-US" baseline="0" dirty="0" smtClean="0"/>
              <a:t>: lack of knowledge/understanding of what plagiarism is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a:t>
            </a:r>
            <a:r>
              <a:rPr lang="en-US" baseline="0" dirty="0" smtClean="0"/>
              <a:t> lack of self-confidence/ </a:t>
            </a:r>
            <a:r>
              <a:rPr lang="en-US" sz="1200" dirty="0" smtClean="0">
                <a:solidFill>
                  <a:schemeClr val="bg1"/>
                </a:solidFill>
              </a:rPr>
              <a:t>Cultural differences</a:t>
            </a:r>
          </a:p>
          <a:p>
            <a:r>
              <a:rPr lang="en-US" baseline="0" dirty="0" smtClean="0"/>
              <a:t> 5. getting overwhelmed</a:t>
            </a:r>
          </a:p>
          <a:p>
            <a:r>
              <a:rPr lang="en-US" baseline="0" dirty="0" smtClean="0"/>
              <a:t>6: bad time management</a:t>
            </a:r>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5</a:t>
            </a:fld>
            <a:endParaRPr lang="en-US"/>
          </a:p>
        </p:txBody>
      </p:sp>
    </p:spTree>
    <p:extLst>
      <p:ext uri="{BB962C8B-B14F-4D97-AF65-F5344CB8AC3E}">
        <p14:creationId xmlns:p14="http://schemas.microsoft.com/office/powerpoint/2010/main" val="265944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6</a:t>
            </a:fld>
            <a:endParaRPr lang="en-US"/>
          </a:p>
        </p:txBody>
      </p:sp>
    </p:spTree>
    <p:extLst>
      <p:ext uri="{BB962C8B-B14F-4D97-AF65-F5344CB8AC3E}">
        <p14:creationId xmlns:p14="http://schemas.microsoft.com/office/powerpoint/2010/main" val="2929364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[Jake]</a:t>
            </a:r>
          </a:p>
          <a:p>
            <a:r>
              <a:rPr lang="en-US" dirty="0" smtClean="0"/>
              <a:t>Share</a:t>
            </a:r>
            <a:r>
              <a:rPr lang="en-US" baseline="0" dirty="0" smtClean="0"/>
              <a:t> what you know – have an open and honest discussion about what plagiarism is. Don’t just say “don’t plagiarize,” define it for them so there is no mystery, and you are all on the same page.</a:t>
            </a:r>
          </a:p>
          <a:p>
            <a:r>
              <a:rPr lang="en-US" baseline="0" dirty="0" smtClean="0"/>
              <a:t>Remember – they might have been taught to “do research” incorrectly in high school. </a:t>
            </a:r>
          </a:p>
          <a:p>
            <a:r>
              <a:rPr lang="en-US" baseline="0" dirty="0" smtClean="0"/>
              <a:t>	-Some HS teachers, unfortunately, accept plagiarism as legitimate research.</a:t>
            </a:r>
          </a:p>
          <a:p>
            <a:r>
              <a:rPr lang="en-US" baseline="0" dirty="0" smtClean="0"/>
              <a:t>Think about the way you approach students - students turn off when you start to sound like a police officer or parent telling them how to behave.  </a:t>
            </a:r>
          </a:p>
          <a:p>
            <a:r>
              <a:rPr lang="en-US" baseline="0" dirty="0" smtClean="0"/>
              <a:t>You might have more luck talking to them as you are – really – a scholar speaking to a group of future fellow scholars  - who all are in the same boat and must play by the same rules with respect to writing and plagiarism</a:t>
            </a:r>
          </a:p>
          <a:p>
            <a:endParaRPr lang="en-US" baseline="0" dirty="0" smtClean="0"/>
          </a:p>
          <a:p>
            <a:r>
              <a:rPr lang="en-US" dirty="0" smtClean="0"/>
              <a:t>Point 2:</a:t>
            </a:r>
          </a:p>
          <a:p>
            <a:r>
              <a:rPr lang="en-US" dirty="0" smtClean="0"/>
              <a:t>	It’s not about getting it “right”  -self-efficacy – identify</a:t>
            </a:r>
            <a:r>
              <a:rPr lang="en-US" baseline="0" dirty="0" smtClean="0"/>
              <a:t> the pedagogical goal of a research project. Otherwise students might see it as busy work.</a:t>
            </a:r>
            <a:endParaRPr lang="en-US" dirty="0" smtClean="0"/>
          </a:p>
          <a:p>
            <a:r>
              <a:rPr lang="en-US" dirty="0" smtClean="0"/>
              <a:t>	presenting</a:t>
            </a:r>
            <a:r>
              <a:rPr lang="en-US" baseline="0" dirty="0" smtClean="0"/>
              <a:t> an original idea that contributes to the community</a:t>
            </a:r>
            <a:endParaRPr lang="en-US" dirty="0" smtClean="0"/>
          </a:p>
          <a:p>
            <a:endParaRPr lang="en-US" dirty="0" smtClean="0"/>
          </a:p>
          <a:p>
            <a:r>
              <a:rPr lang="en-US" dirty="0" smtClean="0"/>
              <a:t>(BD)</a:t>
            </a:r>
            <a:r>
              <a:rPr lang="en-US" baseline="0" dirty="0" smtClean="0"/>
              <a:t> </a:t>
            </a:r>
            <a:r>
              <a:rPr lang="en-US" dirty="0" smtClean="0"/>
              <a:t>Most students have not been exposed to secondary sources and/or research papers before they are</a:t>
            </a:r>
            <a:r>
              <a:rPr lang="en-US" baseline="0" dirty="0" smtClean="0"/>
              <a:t> asked to do assignments. Make sure they have seen relevant examples prior to assignment.</a:t>
            </a:r>
          </a:p>
          <a:p>
            <a:endParaRPr lang="en-US" baseline="0" dirty="0" smtClean="0"/>
          </a:p>
          <a:p>
            <a:r>
              <a:rPr lang="en-US" baseline="0" dirty="0" smtClean="0"/>
              <a:t>Let students know what you are asking for in an assignment. </a:t>
            </a:r>
          </a:p>
          <a:p>
            <a:endParaRPr lang="en-US" baseline="0" dirty="0" smtClean="0"/>
          </a:p>
          <a:p>
            <a:r>
              <a:rPr lang="en-US" baseline="0" dirty="0" smtClean="0"/>
              <a:t>Make sure to offer constructive input when students  veer into grey area.</a:t>
            </a:r>
          </a:p>
          <a:p>
            <a:endParaRPr lang="en-US" baseline="0" dirty="0" smtClean="0"/>
          </a:p>
          <a:p>
            <a:endParaRPr lang="en-US" baseline="0" dirty="0" smtClean="0"/>
          </a:p>
          <a:p>
            <a:endParaRPr lang="en-US" baseline="0" dirty="0" smtClean="0"/>
          </a:p>
          <a:p>
            <a:r>
              <a:rPr lang="en-US" baseline="0" dirty="0" smtClean="0"/>
              <a:t>---We have for you a sample handout – that is filled with all kinds of information in different forms – which can be given directly to students, or taken apart as you please.  AT the end is the entirety of the quiz we worked on earlier and another exercise that </a:t>
            </a:r>
            <a:r>
              <a:rPr lang="en-US" baseline="0" dirty="0" err="1" smtClean="0"/>
              <a:t>helsp</a:t>
            </a:r>
            <a:r>
              <a:rPr lang="en-US" baseline="0" dirty="0" smtClean="0"/>
              <a:t> students identify plagiarism</a:t>
            </a:r>
          </a:p>
          <a:p>
            <a:endParaRPr lang="en-US" dirty="0"/>
          </a:p>
        </p:txBody>
      </p:sp>
      <p:sp>
        <p:nvSpPr>
          <p:cNvPr id="4" name="Slide Number Placeholder 3"/>
          <p:cNvSpPr>
            <a:spLocks noGrp="1"/>
          </p:cNvSpPr>
          <p:nvPr>
            <p:ph type="sldNum" sz="quarter" idx="10"/>
          </p:nvPr>
        </p:nvSpPr>
        <p:spPr/>
        <p:txBody>
          <a:bodyPr/>
          <a:lstStyle/>
          <a:p>
            <a:fld id="{48ADFC19-5953-4F87-8F29-EE722678DB99}" type="slidenum">
              <a:rPr lang="en-US" smtClean="0"/>
              <a:pPr/>
              <a:t>7</a:t>
            </a:fld>
            <a:endParaRPr lang="en-US"/>
          </a:p>
        </p:txBody>
      </p:sp>
    </p:spTree>
    <p:extLst>
      <p:ext uri="{BB962C8B-B14F-4D97-AF65-F5344CB8AC3E}">
        <p14:creationId xmlns:p14="http://schemas.microsoft.com/office/powerpoint/2010/main" val="204050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ea typeface="Arial" charset="0"/>
                <a:cs typeface="Arial" charset="0"/>
              </a:rPr>
              <a:t>Earlier we discussed different types of plagiarism...</a:t>
            </a:r>
          </a:p>
          <a:p>
            <a:r>
              <a:rPr lang="en-US" altLang="zh-CN" sz="1200" dirty="0" smtClean="0">
                <a:solidFill>
                  <a:schemeClr val="bg1"/>
                </a:solidFill>
                <a:latin typeface="Tw Cen MT"/>
                <a:ea typeface="Arial" charset="0"/>
                <a:cs typeface="Tw Cen MT"/>
              </a:rPr>
              <a:t>Errors in quoting or citing correctly can be easier to correct</a:t>
            </a:r>
            <a:endParaRPr lang="en-US" dirty="0" smtClean="0">
              <a:ea typeface="Arial" charset="0"/>
              <a:cs typeface="Arial" charset="0"/>
            </a:endParaRPr>
          </a:p>
          <a:p>
            <a:pPr lvl="1"/>
            <a:r>
              <a:rPr lang="en-US" dirty="0" smtClean="0">
                <a:ea typeface="Arial" charset="0"/>
                <a:cs typeface="Arial" charset="0"/>
              </a:rPr>
              <a:t>We tell students to paraphrase, which involves combining elements and placing source materials into a perspective, but we don't explain what it is, or show them how to do it. </a:t>
            </a:r>
          </a:p>
          <a:p>
            <a:r>
              <a:rPr lang="en-US" dirty="0" smtClean="0">
                <a:ea typeface="Arial" charset="0"/>
                <a:cs typeface="Arial" charset="0"/>
              </a:rPr>
              <a:t>This task involves a high level of cognitive ability, both for native </a:t>
            </a:r>
            <a:r>
              <a:rPr lang="en-US" dirty="0" err="1" smtClean="0">
                <a:ea typeface="Arial" charset="0"/>
                <a:cs typeface="Arial" charset="0"/>
              </a:rPr>
              <a:t>english</a:t>
            </a:r>
            <a:r>
              <a:rPr lang="en-US" dirty="0" smtClean="0">
                <a:ea typeface="Arial" charset="0"/>
                <a:cs typeface="Arial" charset="0"/>
              </a:rPr>
              <a:t> speakers and ESL students</a:t>
            </a:r>
          </a:p>
          <a:p>
            <a:pPr lvl="1"/>
            <a:r>
              <a:rPr lang="en-US" altLang="en-US" dirty="0" smtClean="0">
                <a:ea typeface="Arial" charset="0"/>
                <a:cs typeface="Arial" charset="0"/>
              </a:rPr>
              <a:t>Encourage students to develop their own voice when paraphrasing the source material</a:t>
            </a:r>
          </a:p>
          <a:p>
            <a:pPr lvl="1"/>
            <a:r>
              <a:rPr lang="en-US" dirty="0" smtClean="0">
                <a:ea typeface="Arial" charset="0"/>
                <a:cs typeface="Arial" charset="0"/>
              </a:rPr>
              <a:t>Paraphrasing: combining elements and placing the source material into a perspective </a:t>
            </a:r>
          </a:p>
          <a:p>
            <a:pPr lvl="1"/>
            <a:r>
              <a:rPr lang="en-US" dirty="0" smtClean="0">
                <a:ea typeface="Arial" charset="0"/>
                <a:cs typeface="Arial" charset="0"/>
              </a:rPr>
              <a:t>Help student understand the material they're reading: </a:t>
            </a:r>
            <a:r>
              <a:rPr lang="en-US" altLang="en-US" dirty="0" smtClean="0">
                <a:ea typeface="Arial" charset="0"/>
                <a:cs typeface="Arial" charset="0"/>
              </a:rPr>
              <a:t>If they don’t understand it they’re more likely to just borrow key words and rearrange.</a:t>
            </a:r>
          </a:p>
          <a:p>
            <a:pPr lvl="1"/>
            <a:endParaRPr lang="en-US" altLang="en-US" dirty="0" smtClean="0">
              <a:ea typeface="Arial" charset="0"/>
              <a:cs typeface="Arial" charset="0"/>
            </a:endParaRPr>
          </a:p>
          <a:p>
            <a:pPr lvl="1"/>
            <a:r>
              <a:rPr lang="en-US" altLang="zh-CN" sz="1200" dirty="0" smtClean="0">
                <a:solidFill>
                  <a:schemeClr val="bg1"/>
                </a:solidFill>
                <a:ea typeface="Arial" charset="0"/>
                <a:cs typeface="Tw Cen MT"/>
              </a:rPr>
              <a:t>Model paraphrasing</a:t>
            </a:r>
            <a:r>
              <a:rPr lang="en-US" altLang="zh-CN" sz="1200" baseline="0" dirty="0" smtClean="0">
                <a:solidFill>
                  <a:schemeClr val="bg1"/>
                </a:solidFill>
                <a:ea typeface="Arial" charset="0"/>
                <a:cs typeface="Tw Cen MT"/>
              </a:rPr>
              <a:t> -- </a:t>
            </a:r>
            <a:r>
              <a:rPr lang="en-US" altLang="zh-CN" sz="1200" dirty="0" smtClean="0">
                <a:solidFill>
                  <a:schemeClr val="bg1"/>
                </a:solidFill>
                <a:ea typeface="Arial" charset="0"/>
                <a:cs typeface="Tw Cen MT"/>
              </a:rPr>
              <a:t>start with easy examples and work up to expert writing</a:t>
            </a:r>
            <a:endParaRPr lang="en-US" altLang="en-US" dirty="0" smtClean="0">
              <a:ea typeface="Arial" charset="0"/>
              <a:cs typeface="Arial" charset="0"/>
            </a:endParaRPr>
          </a:p>
          <a:p>
            <a:pPr lvl="1"/>
            <a:r>
              <a:rPr lang="en-US" altLang="en-US" dirty="0" smtClean="0">
                <a:ea typeface="Arial" charset="0"/>
                <a:cs typeface="Arial" charset="0"/>
              </a:rPr>
              <a:t>Understand course content –</a:t>
            </a:r>
            <a:r>
              <a:rPr lang="en-US" altLang="en-US" baseline="0" dirty="0" smtClean="0">
                <a:ea typeface="Arial" charset="0"/>
                <a:cs typeface="Arial" charset="0"/>
              </a:rPr>
              <a:t> if we ask students to do paraphrase exercises with assigned readings, it helps them understand the readings better. </a:t>
            </a:r>
            <a:endParaRPr lang="en-US" altLang="en-US" dirty="0">
              <a:ea typeface="Arial" charset="0"/>
              <a:cs typeface="Arial" charset="0"/>
            </a:endParaRPr>
          </a:p>
        </p:txBody>
      </p:sp>
      <p:sp>
        <p:nvSpPr>
          <p:cNvPr id="4" name="Slide Number Placeholder 3"/>
          <p:cNvSpPr>
            <a:spLocks noGrp="1"/>
          </p:cNvSpPr>
          <p:nvPr>
            <p:ph type="sldNum" sz="quarter" idx="10"/>
          </p:nvPr>
        </p:nvSpPr>
        <p:spPr/>
        <p:txBody>
          <a:bodyPr/>
          <a:lstStyle/>
          <a:p>
            <a:fld id="{48ADFC19-5953-4F87-8F29-EE722678DB99}" type="slidenum">
              <a:rPr lang="en-US" smtClean="0"/>
              <a:pPr/>
              <a:t>8</a:t>
            </a:fld>
            <a:endParaRPr lang="en-US"/>
          </a:p>
        </p:txBody>
      </p:sp>
    </p:spTree>
    <p:extLst>
      <p:ext uri="{BB962C8B-B14F-4D97-AF65-F5344CB8AC3E}">
        <p14:creationId xmlns:p14="http://schemas.microsoft.com/office/powerpoint/2010/main" val="732973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ea typeface="Arial" charset="0"/>
                <a:cs typeface="Arial" charset="0"/>
              </a:rPr>
              <a:t>Earlier we discussed different types of plagiarism...</a:t>
            </a:r>
          </a:p>
          <a:p>
            <a:r>
              <a:rPr lang="en-US" altLang="zh-CN" sz="1200" dirty="0" smtClean="0">
                <a:solidFill>
                  <a:schemeClr val="bg1"/>
                </a:solidFill>
                <a:latin typeface="Tw Cen MT"/>
                <a:ea typeface="Arial" charset="0"/>
                <a:cs typeface="Tw Cen MT"/>
              </a:rPr>
              <a:t>Errors in quoting or citing correctly can be easier to correct</a:t>
            </a:r>
            <a:endParaRPr lang="en-US" dirty="0" smtClean="0">
              <a:ea typeface="Arial" charset="0"/>
              <a:cs typeface="Arial" charset="0"/>
            </a:endParaRPr>
          </a:p>
          <a:p>
            <a:pPr lvl="1"/>
            <a:r>
              <a:rPr lang="en-US" dirty="0" smtClean="0">
                <a:ea typeface="Arial" charset="0"/>
                <a:cs typeface="Arial" charset="0"/>
              </a:rPr>
              <a:t>We tell students to paraphrase, which involves combining elements and placing source materials into a perspective, but we don't explain what it is, or show them how to do it. </a:t>
            </a:r>
          </a:p>
          <a:p>
            <a:r>
              <a:rPr lang="en-US" dirty="0" smtClean="0">
                <a:ea typeface="Arial" charset="0"/>
                <a:cs typeface="Arial" charset="0"/>
              </a:rPr>
              <a:t>This task involves a high level of cognitive ability, both for native </a:t>
            </a:r>
            <a:r>
              <a:rPr lang="en-US" dirty="0" err="1" smtClean="0">
                <a:ea typeface="Arial" charset="0"/>
                <a:cs typeface="Arial" charset="0"/>
              </a:rPr>
              <a:t>english</a:t>
            </a:r>
            <a:r>
              <a:rPr lang="en-US" dirty="0" smtClean="0">
                <a:ea typeface="Arial" charset="0"/>
                <a:cs typeface="Arial" charset="0"/>
              </a:rPr>
              <a:t> speakers and ESL students</a:t>
            </a:r>
          </a:p>
          <a:p>
            <a:pPr lvl="1"/>
            <a:r>
              <a:rPr lang="en-US" altLang="en-US" dirty="0" smtClean="0">
                <a:ea typeface="Arial" charset="0"/>
                <a:cs typeface="Arial" charset="0"/>
              </a:rPr>
              <a:t>Encourage students to develop their own voice when paraphrasing the source material</a:t>
            </a:r>
          </a:p>
          <a:p>
            <a:pPr lvl="1"/>
            <a:r>
              <a:rPr lang="en-US" dirty="0" smtClean="0">
                <a:ea typeface="Arial" charset="0"/>
                <a:cs typeface="Arial" charset="0"/>
              </a:rPr>
              <a:t>Paraphrasing: combining elements and placing the source material into a perspective </a:t>
            </a:r>
          </a:p>
          <a:p>
            <a:pPr lvl="1"/>
            <a:r>
              <a:rPr lang="en-US" dirty="0" smtClean="0">
                <a:ea typeface="Arial" charset="0"/>
                <a:cs typeface="Arial" charset="0"/>
              </a:rPr>
              <a:t>Help student understand the material they're reading: </a:t>
            </a:r>
            <a:r>
              <a:rPr lang="en-US" altLang="en-US" dirty="0" smtClean="0">
                <a:ea typeface="Arial" charset="0"/>
                <a:cs typeface="Arial" charset="0"/>
              </a:rPr>
              <a:t>If they don’t understand it they’re more likely to just borrow key words and rearrange.</a:t>
            </a:r>
          </a:p>
          <a:p>
            <a:pPr lvl="1"/>
            <a:endParaRPr lang="en-US" altLang="en-US" dirty="0" smtClean="0">
              <a:ea typeface="Arial" charset="0"/>
              <a:cs typeface="Arial" charset="0"/>
            </a:endParaRPr>
          </a:p>
          <a:p>
            <a:pPr lvl="1"/>
            <a:r>
              <a:rPr lang="en-US" altLang="zh-CN" sz="1200" dirty="0" smtClean="0">
                <a:solidFill>
                  <a:schemeClr val="bg1"/>
                </a:solidFill>
                <a:ea typeface="Arial" charset="0"/>
                <a:cs typeface="Tw Cen MT"/>
              </a:rPr>
              <a:t>Model paraphrasing</a:t>
            </a:r>
            <a:r>
              <a:rPr lang="en-US" altLang="zh-CN" sz="1200" baseline="0" dirty="0" smtClean="0">
                <a:solidFill>
                  <a:schemeClr val="bg1"/>
                </a:solidFill>
                <a:ea typeface="Arial" charset="0"/>
                <a:cs typeface="Tw Cen MT"/>
              </a:rPr>
              <a:t> -- </a:t>
            </a:r>
            <a:r>
              <a:rPr lang="en-US" altLang="zh-CN" sz="1200" dirty="0" smtClean="0">
                <a:solidFill>
                  <a:schemeClr val="bg1"/>
                </a:solidFill>
                <a:ea typeface="Arial" charset="0"/>
                <a:cs typeface="Tw Cen MT"/>
              </a:rPr>
              <a:t>start with easy examples and work up to expert writing</a:t>
            </a:r>
            <a:endParaRPr lang="en-US" altLang="en-US" dirty="0" smtClean="0">
              <a:ea typeface="Arial" charset="0"/>
              <a:cs typeface="Arial" charset="0"/>
            </a:endParaRPr>
          </a:p>
          <a:p>
            <a:pPr lvl="1"/>
            <a:r>
              <a:rPr lang="en-US" altLang="en-US" dirty="0" smtClean="0">
                <a:ea typeface="Arial" charset="0"/>
                <a:cs typeface="Arial" charset="0"/>
              </a:rPr>
              <a:t>Understand course content –</a:t>
            </a:r>
            <a:r>
              <a:rPr lang="en-US" altLang="en-US" baseline="0" dirty="0" smtClean="0">
                <a:ea typeface="Arial" charset="0"/>
                <a:cs typeface="Arial" charset="0"/>
              </a:rPr>
              <a:t> if we ask students to do paraphrase exercises with assigned readings, it helps them understand the readings better. </a:t>
            </a:r>
            <a:endParaRPr lang="en-US" altLang="en-US" dirty="0">
              <a:ea typeface="Arial" charset="0"/>
              <a:cs typeface="Arial" charset="0"/>
            </a:endParaRPr>
          </a:p>
        </p:txBody>
      </p:sp>
      <p:sp>
        <p:nvSpPr>
          <p:cNvPr id="4" name="Slide Number Placeholder 3"/>
          <p:cNvSpPr>
            <a:spLocks noGrp="1"/>
          </p:cNvSpPr>
          <p:nvPr>
            <p:ph type="sldNum" sz="quarter" idx="10"/>
          </p:nvPr>
        </p:nvSpPr>
        <p:spPr/>
        <p:txBody>
          <a:bodyPr/>
          <a:lstStyle/>
          <a:p>
            <a:fld id="{48ADFC19-5953-4F87-8F29-EE722678DB99}" type="slidenum">
              <a:rPr lang="en-US" smtClean="0"/>
              <a:pPr/>
              <a:t>9</a:t>
            </a:fld>
            <a:endParaRPr lang="en-US"/>
          </a:p>
        </p:txBody>
      </p:sp>
    </p:spTree>
    <p:extLst>
      <p:ext uri="{BB962C8B-B14F-4D97-AF65-F5344CB8AC3E}">
        <p14:creationId xmlns:p14="http://schemas.microsoft.com/office/powerpoint/2010/main" val="732973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28A2F347-1D5C-4017-9C74-7B280DC9F7C8}" type="datetime1">
              <a:rPr lang="en-US" smtClean="0"/>
              <a:pPr/>
              <a:t>10/22/2015</a:t>
            </a:fld>
            <a:endParaRPr lang="en-US" dirty="0"/>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r>
              <a:rPr lang="en-US" smtClean="0"/>
              <a:t>
              </a:t>
            </a:r>
            <a:endParaRPr lang="en-US"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91974DF9-AD47-4691-BA21-BBFCE3637A9A}"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A6C8D3-9390-48AB-BCE4-DDAC9F356901}" type="datetime1">
              <a:rPr lang="en-US" smtClean="0"/>
              <a:pPr/>
              <a:t>10/22/2015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08DD3286-8149-4474-BF54-D99B9B970817}" type="datetime1">
              <a:rPr lang="en-US" smtClean="0"/>
              <a:pPr/>
              <a:t>10/22/2015</a:t>
            </a:fld>
            <a:endParaRPr lang="en-US" dirty="0"/>
          </a:p>
        </p:txBody>
      </p:sp>
      <p:sp>
        <p:nvSpPr>
          <p:cNvPr id="5" name="Footer Placeholder 4"/>
          <p:cNvSpPr>
            <a:spLocks noGrp="1"/>
          </p:cNvSpPr>
          <p:nvPr>
            <p:ph type="ftr" sz="quarter" idx="11"/>
          </p:nvPr>
        </p:nvSpPr>
        <p:spPr>
          <a:xfrm>
            <a:off x="609602" y="6248208"/>
            <a:ext cx="7431311" cy="365125"/>
          </a:xfrm>
        </p:spPr>
        <p:txBody>
          <a:bodyPr/>
          <a:lstStyle/>
          <a:p>
            <a:r>
              <a:rPr lang="en-US" smtClean="0"/>
              <a:t>
              </a:t>
            </a:r>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6D22F896-40B5-4ADD-8801-0D06FADFA09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B5C7A2F-416D-462F-B0F0-AE4FC54407B3}" type="datetime1">
              <a:rPr lang="en-US" smtClean="0"/>
              <a:pPr/>
              <a:t>10/22/2015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D22F896-40B5-4ADD-8801-0D06FADFA095}"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AB164EC-7E59-4CB6-BAC1-D9FFBED52994}" type="datetime1">
              <a:rPr lang="en-US" smtClean="0"/>
              <a:pPr/>
              <a:t>10/22/2015</a:t>
            </a:fld>
            <a:endParaRPr lang="en-US"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6D22F896-40B5-4ADD-8801-0D06FADFA095}"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
              </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DEC5D9B-6D51-42DE-9443-ACCFB0EC2CF1}" type="datetime1">
              <a:rPr lang="en-US" smtClean="0"/>
              <a:pPr/>
              <a:t>10/22/2015</a:t>
            </a:fld>
            <a:endParaRPr lang="en-US" dirty="0"/>
          </a:p>
        </p:txBody>
      </p:sp>
      <p:sp>
        <p:nvSpPr>
          <p:cNvPr id="10" name="Slide Number Placeholder 9"/>
          <p:cNvSpPr>
            <a:spLocks noGrp="1"/>
          </p:cNvSpPr>
          <p:nvPr>
            <p:ph type="sldNum" sz="quarter" idx="16"/>
          </p:nvPr>
        </p:nvSpPr>
        <p:spPr/>
        <p:txBody>
          <a:bodyPr rtlCol="0"/>
          <a:lstStyle/>
          <a:p>
            <a:fld id="{6D22F896-40B5-4ADD-8801-0D06FADFA095}"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D97F144-C84A-4D40-B91C-8523A2F7BEC4}" type="datetime1">
              <a:rPr lang="en-US" smtClean="0"/>
              <a:pPr/>
              <a:t>10/22/2015</a:t>
            </a:fld>
            <a:endParaRPr lang="en-US" dirty="0"/>
          </a:p>
        </p:txBody>
      </p:sp>
      <p:sp>
        <p:nvSpPr>
          <p:cNvPr id="12" name="Slide Number Placeholder 11"/>
          <p:cNvSpPr>
            <a:spLocks noGrp="1"/>
          </p:cNvSpPr>
          <p:nvPr>
            <p:ph type="sldNum" sz="quarter" idx="16"/>
          </p:nvPr>
        </p:nvSpPr>
        <p:spPr/>
        <p:txBody>
          <a:bodyPr rtlCol="0"/>
          <a:lstStyle/>
          <a:p>
            <a:fld id="{6D22F896-40B5-4ADD-8801-0D06FADFA095}"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
              </a:t>
            </a:r>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1B42375-DD85-456C-88D2-71C5028FBEC0}" type="datetime1">
              <a:rPr lang="en-US" smtClean="0"/>
              <a:pPr/>
              <a:t>10/22/2015</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495CF-5A0A-4E01-8D40-DD5A1F6D1007}" type="datetime1">
              <a:rPr lang="en-US" smtClean="0"/>
              <a:pPr/>
              <a:t>10/22/2015</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BB5BF4-14CC-4A16-92C5-9E5947F2766E}" type="datetime1">
              <a:rPr lang="en-US" smtClean="0"/>
              <a:pPr/>
              <a:t>10/22/2015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1974DF9-AD47-4691-BA21-BBFCE3637A9A}" type="slidenum">
              <a:rPr kumimoji="0" lang="en-US" smtClean="0"/>
              <a:pPr/>
              <a:t>‹#›</a:t>
            </a:fld>
            <a:endParaRPr kumimoji="0"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01"/>
            <a:ext cx="3556000" cy="365125"/>
          </a:xfrm>
        </p:spPr>
        <p:txBody>
          <a:bodyPr rtlCol="0"/>
          <a:lstStyle/>
          <a:p>
            <a:fld id="{507FEFBE-91B0-4041-AABF-91AB8820286A}" type="datetime1">
              <a:rPr lang="en-US" smtClean="0"/>
              <a:pPr/>
              <a:t>10/22/2015</a:t>
            </a:fld>
            <a:endParaRPr lang="en-US"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6D22F896-40B5-4ADD-8801-0D06FADFA095}" type="slidenum">
              <a:rPr lang="en-US" smtClean="0"/>
              <a:pPr/>
              <a:t>‹#›</a:t>
            </a:fld>
            <a:endParaRPr lang="en-US" dirty="0"/>
          </a:p>
        </p:txBody>
      </p:sp>
      <p:sp>
        <p:nvSpPr>
          <p:cNvPr id="14" name="Footer Placeholder 13"/>
          <p:cNvSpPr>
            <a:spLocks noGrp="1"/>
          </p:cNvSpPr>
          <p:nvPr>
            <p:ph type="ftr" sz="quarter" idx="12"/>
          </p:nvPr>
        </p:nvSpPr>
        <p:spPr>
          <a:xfrm>
            <a:off x="2133600" y="6248207"/>
            <a:ext cx="6096000" cy="365125"/>
          </a:xfrm>
        </p:spPr>
        <p:txBody>
          <a:bodyPr rtlCol="0"/>
          <a:lstStyle/>
          <a:p>
            <a:r>
              <a:rPr lang="en-US" smtClean="0"/>
              <a:t>
              </a:t>
            </a:r>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49C6914B-C9EE-4F90-B738-615A0DE09B5F}" type="datetime1">
              <a:rPr lang="en-US" smtClean="0"/>
              <a:pPr/>
              <a:t>10/22/2015</a:t>
            </a:fld>
            <a:endParaRPr lang="en-US" dirty="0"/>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r>
              <a:rPr lang="en-US" smtClean="0"/>
              <a:t>
              </a:t>
            </a:r>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ityte.ch/di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cityte.ch/db" TargetMode="External"/><Relationship Id="rId4" Type="http://schemas.openxmlformats.org/officeDocument/2006/relationships/hyperlink" Target="http://cityte.ch/cat"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citytech.cuny.edu/students/academic_integrity/ai_flow_charts.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sherwin@citytech.cuny.edu" TargetMode="External"/><Relationship Id="rId2" Type="http://schemas.openxmlformats.org/officeDocument/2006/relationships/hyperlink" Target="mailto:pthielman@citytech.cuny.edu" TargetMode="External"/><Relationship Id="rId1" Type="http://schemas.openxmlformats.org/officeDocument/2006/relationships/slideLayout" Target="../slideLayouts/slideLayout2.xml"/><Relationship Id="rId4" Type="http://schemas.openxmlformats.org/officeDocument/2006/relationships/hyperlink" Target="http://openlab.citytech.cuny.edu/writingacrossthecurriculu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aruch.cuny.edu/tutorials/plagiarism/default.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5145" y="1657522"/>
            <a:ext cx="8636000" cy="1828800"/>
          </a:xfrm>
        </p:spPr>
        <p:txBody>
          <a:bodyPr>
            <a:normAutofit fontScale="90000"/>
          </a:bodyPr>
          <a:lstStyle/>
          <a:p>
            <a:r>
              <a:rPr lang="en-US" sz="6000" dirty="0" smtClean="0"/>
              <a:t>Avoiding </a:t>
            </a:r>
            <a:r>
              <a:rPr lang="en-US" sz="6000" dirty="0"/>
              <a:t>Plagiarism </a:t>
            </a:r>
            <a:r>
              <a:rPr lang="en-US" sz="6000" dirty="0" smtClean="0"/>
              <a:t/>
            </a:r>
            <a:br>
              <a:rPr lang="en-US" sz="6000" dirty="0" smtClean="0"/>
            </a:br>
            <a:r>
              <a:rPr lang="en-US" sz="6000" dirty="0" smtClean="0"/>
              <a:t>and </a:t>
            </a:r>
            <a:r>
              <a:rPr lang="en-US" sz="6000" dirty="0"/>
              <a:t>Using Library </a:t>
            </a:r>
            <a:r>
              <a:rPr lang="en-US" sz="6000" dirty="0" smtClean="0"/>
              <a:t>Resources</a:t>
            </a:r>
            <a:endParaRPr lang="en-US" sz="6000" dirty="0"/>
          </a:p>
        </p:txBody>
      </p:sp>
      <p:sp>
        <p:nvSpPr>
          <p:cNvPr id="3" name="Subtitle 2"/>
          <p:cNvSpPr>
            <a:spLocks noGrp="1"/>
          </p:cNvSpPr>
          <p:nvPr>
            <p:ph type="subTitle" idx="1"/>
          </p:nvPr>
        </p:nvSpPr>
        <p:spPr>
          <a:xfrm>
            <a:off x="2248728" y="2972794"/>
            <a:ext cx="9943272" cy="2941320"/>
          </a:xfrm>
        </p:spPr>
        <p:txBody>
          <a:bodyPr>
            <a:normAutofit/>
          </a:bodyPr>
          <a:lstStyle/>
          <a:p>
            <a:pPr algn="r"/>
            <a:r>
              <a:rPr lang="en-US" sz="3600" dirty="0" smtClean="0"/>
              <a:t>Writing Across the Curriculum Fellows </a:t>
            </a:r>
          </a:p>
          <a:p>
            <a:pPr algn="r"/>
            <a:r>
              <a:rPr lang="en-US" sz="3600" dirty="0" smtClean="0"/>
              <a:t>Pamela </a:t>
            </a:r>
            <a:r>
              <a:rPr lang="en-US" sz="3600" dirty="0" err="1" smtClean="0"/>
              <a:t>Thielman</a:t>
            </a:r>
            <a:r>
              <a:rPr lang="en-US" sz="3600" dirty="0" smtClean="0"/>
              <a:t> and Wilson Sherwin</a:t>
            </a:r>
          </a:p>
          <a:p>
            <a:pPr algn="r"/>
            <a:r>
              <a:rPr lang="en-US" sz="3600" dirty="0" smtClean="0"/>
              <a:t>October 22</a:t>
            </a:r>
            <a:r>
              <a:rPr lang="en-US" sz="3600" baseline="30000" dirty="0" smtClean="0"/>
              <a:t>nd</a:t>
            </a:r>
            <a:r>
              <a:rPr lang="en-US" sz="3600" dirty="0" smtClean="0"/>
              <a:t> 2015</a:t>
            </a:r>
            <a:endParaRPr lang="en-US" sz="3600" dirty="0"/>
          </a:p>
        </p:txBody>
      </p:sp>
    </p:spTree>
    <p:extLst>
      <p:ext uri="{BB962C8B-B14F-4D97-AF65-F5344CB8AC3E}">
        <p14:creationId xmlns:p14="http://schemas.microsoft.com/office/powerpoint/2010/main" val="2885185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zh-CN" dirty="0" smtClean="0">
                <a:solidFill>
                  <a:srgbClr val="EBDDC3"/>
                </a:solidFill>
                <a:cs typeface="Tw Cen MT"/>
              </a:rPr>
              <a:t/>
            </a:r>
            <a:br>
              <a:rPr lang="en-US" altLang="zh-CN" dirty="0" smtClean="0">
                <a:solidFill>
                  <a:srgbClr val="EBDDC3"/>
                </a:solidFill>
                <a:cs typeface="Tw Cen MT"/>
              </a:rPr>
            </a:br>
            <a:r>
              <a:rPr lang="en-US" altLang="zh-CN" dirty="0" smtClean="0">
                <a:solidFill>
                  <a:schemeClr val="accent1"/>
                </a:solidFill>
                <a:cs typeface="Tw Cen MT"/>
              </a:rPr>
              <a:t>3. </a:t>
            </a:r>
            <a:r>
              <a:rPr lang="en-US" altLang="zh-CN" dirty="0" smtClean="0">
                <a:solidFill>
                  <a:srgbClr val="EBDDC3"/>
                </a:solidFill>
                <a:cs typeface="Tw Cen MT (headings)"/>
              </a:rPr>
              <a:t>Plagiarism</a:t>
            </a:r>
            <a:r>
              <a:rPr lang="en-US" altLang="zh-CN" dirty="0" smtClean="0">
                <a:solidFill>
                  <a:srgbClr val="EBDDC3"/>
                </a:solidFill>
                <a:cs typeface="Tw Cen MT"/>
              </a:rPr>
              <a:t>-Resistant Assignments </a:t>
            </a:r>
            <a:br>
              <a:rPr lang="en-US" altLang="zh-CN" dirty="0" smtClean="0">
                <a:solidFill>
                  <a:srgbClr val="EBDDC3"/>
                </a:solidFill>
                <a:cs typeface="Tw Cen MT"/>
              </a:rPr>
            </a:br>
            <a:endParaRPr lang="en-US" dirty="0">
              <a:solidFill>
                <a:srgbClr val="EBDDC3"/>
              </a:solidFill>
              <a:cs typeface="Tw Cen MT"/>
            </a:endParaRPr>
          </a:p>
        </p:txBody>
      </p:sp>
      <p:sp>
        <p:nvSpPr>
          <p:cNvPr id="4" name="Slide Number Placeholder 3"/>
          <p:cNvSpPr>
            <a:spLocks noGrp="1"/>
          </p:cNvSpPr>
          <p:nvPr>
            <p:ph type="sldNum" sz="quarter" idx="12"/>
          </p:nvPr>
        </p:nvSpPr>
        <p:spPr>
          <a:xfrm>
            <a:off x="8610600" y="6162040"/>
            <a:ext cx="2743200" cy="365125"/>
          </a:xfrm>
        </p:spPr>
        <p:txBody>
          <a:bodyPr>
            <a:normAutofit fontScale="62500" lnSpcReduction="20000"/>
          </a:bodyPr>
          <a:lstStyle/>
          <a:p>
            <a:fld id="{6D22F896-40B5-4ADD-8801-0D06FADFA095}" type="slidenum">
              <a:rPr lang="en-US" sz="3400" smtClean="0"/>
              <a:pPr/>
              <a:t>10</a:t>
            </a:fld>
            <a:endParaRPr lang="en-US" sz="3400" dirty="0"/>
          </a:p>
        </p:txBody>
      </p:sp>
      <p:sp>
        <p:nvSpPr>
          <p:cNvPr id="3" name="Content Placeholder 2"/>
          <p:cNvSpPr>
            <a:spLocks noGrp="1"/>
          </p:cNvSpPr>
          <p:nvPr>
            <p:ph sz="quarter" idx="1"/>
          </p:nvPr>
        </p:nvSpPr>
        <p:spPr>
          <a:xfrm>
            <a:off x="876300" y="2038349"/>
            <a:ext cx="10325100" cy="4005263"/>
          </a:xfrm>
        </p:spPr>
        <p:txBody>
          <a:bodyPr>
            <a:normAutofit/>
          </a:bodyPr>
          <a:lstStyle/>
          <a:p>
            <a:pPr marL="512064">
              <a:lnSpc>
                <a:spcPct val="90000"/>
              </a:lnSpc>
              <a:spcAft>
                <a:spcPts val="500"/>
              </a:spcAft>
              <a:buClr>
                <a:schemeClr val="accent1"/>
              </a:buClr>
              <a:buSzPct val="100000"/>
              <a:buFont typeface="Arial"/>
              <a:buChar char="•"/>
            </a:pPr>
            <a:r>
              <a:rPr lang="en-US" sz="3300" dirty="0" smtClean="0">
                <a:solidFill>
                  <a:schemeClr val="bg1"/>
                </a:solidFill>
                <a:ea typeface="Arial" charset="0"/>
                <a:cs typeface="Tw Cen MT"/>
              </a:rPr>
              <a:t>Use </a:t>
            </a:r>
            <a:r>
              <a:rPr lang="en-US" sz="3300" dirty="0">
                <a:solidFill>
                  <a:schemeClr val="bg1"/>
                </a:solidFill>
                <a:ea typeface="Arial" charset="0"/>
                <a:cs typeface="Tw Cen MT"/>
              </a:rPr>
              <a:t>Unique Details </a:t>
            </a:r>
            <a:endParaRPr lang="en-US" altLang="en-US" sz="3300" dirty="0" smtClean="0">
              <a:solidFill>
                <a:schemeClr val="bg1"/>
              </a:solidFill>
              <a:latin typeface="Tw Cen MT"/>
              <a:ea typeface="Arial" charset="0"/>
              <a:cs typeface="Tw Cen MT"/>
            </a:endParaRPr>
          </a:p>
          <a:p>
            <a:pPr marL="512064">
              <a:lnSpc>
                <a:spcPct val="90000"/>
              </a:lnSpc>
              <a:spcAft>
                <a:spcPts val="500"/>
              </a:spcAft>
              <a:buClr>
                <a:schemeClr val="accent1"/>
              </a:buClr>
              <a:buSzPct val="100000"/>
              <a:buFont typeface="Arial"/>
              <a:buChar char="•"/>
            </a:pPr>
            <a:r>
              <a:rPr lang="en-US" altLang="en-US" sz="3300" dirty="0" smtClean="0">
                <a:solidFill>
                  <a:schemeClr val="bg1"/>
                </a:solidFill>
                <a:latin typeface="Tw Cen MT"/>
                <a:ea typeface="Arial" charset="0"/>
                <a:cs typeface="Tw Cen MT"/>
              </a:rPr>
              <a:t>Scaffolding</a:t>
            </a:r>
          </a:p>
          <a:p>
            <a:pPr marL="512064">
              <a:lnSpc>
                <a:spcPct val="90000"/>
              </a:lnSpc>
              <a:spcAft>
                <a:spcPts val="500"/>
              </a:spcAft>
              <a:buClr>
                <a:schemeClr val="accent1"/>
              </a:buClr>
              <a:buSzPct val="100000"/>
              <a:buFont typeface="Arial"/>
              <a:buChar char="•"/>
            </a:pPr>
            <a:endParaRPr lang="en-US" altLang="en-US" sz="3300" dirty="0" smtClean="0">
              <a:solidFill>
                <a:schemeClr val="bg1"/>
              </a:solidFill>
              <a:latin typeface="Tw Cen MT"/>
              <a:ea typeface="Arial" charset="0"/>
              <a:cs typeface="Tw Cen MT"/>
            </a:endParaRPr>
          </a:p>
        </p:txBody>
      </p:sp>
    </p:spTree>
    <p:extLst>
      <p:ext uri="{BB962C8B-B14F-4D97-AF65-F5344CB8AC3E}">
        <p14:creationId xmlns:p14="http://schemas.microsoft.com/office/powerpoint/2010/main" val="160921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Content Placeholder 5"/>
          <p:cNvSpPr>
            <a:spLocks noGrp="1"/>
          </p:cNvSpPr>
          <p:nvPr>
            <p:ph type="body" sz="half" idx="2"/>
          </p:nvPr>
        </p:nvSpPr>
        <p:spPr>
          <a:xfrm>
            <a:off x="2133600" y="5486399"/>
            <a:ext cx="9753600" cy="1057275"/>
          </a:xfrm>
        </p:spPr>
        <p:txBody>
          <a:bodyPr>
            <a:normAutofit fontScale="40000" lnSpcReduction="20000"/>
          </a:bodyPr>
          <a:lstStyle/>
          <a:p>
            <a:pPr>
              <a:spcAft>
                <a:spcPts val="500"/>
              </a:spcAft>
              <a:buClr>
                <a:schemeClr val="accent1"/>
              </a:buClr>
              <a:buSzPct val="100000"/>
              <a:buFont typeface="Arial"/>
              <a:buChar char="•"/>
            </a:pPr>
            <a:r>
              <a:rPr lang="en-US" sz="7200" dirty="0" smtClean="0">
                <a:solidFill>
                  <a:schemeClr val="bg1"/>
                </a:solidFill>
              </a:rPr>
              <a:t> Current events</a:t>
            </a:r>
          </a:p>
          <a:p>
            <a:pPr>
              <a:spcAft>
                <a:spcPts val="500"/>
              </a:spcAft>
              <a:buClr>
                <a:schemeClr val="accent1"/>
              </a:buClr>
              <a:buSzPct val="100000"/>
              <a:buFont typeface="Arial"/>
              <a:buChar char="•"/>
            </a:pPr>
            <a:r>
              <a:rPr lang="en-US" sz="7200" dirty="0" smtClean="0">
                <a:solidFill>
                  <a:schemeClr val="bg1"/>
                </a:solidFill>
              </a:rPr>
              <a:t> Specific, novel/unique applications of concepts</a:t>
            </a:r>
          </a:p>
          <a:p>
            <a:pPr marL="465138" lvl="1" indent="0">
              <a:spcBef>
                <a:spcPts val="1000"/>
              </a:spcBef>
              <a:spcAft>
                <a:spcPts val="500"/>
              </a:spcAft>
              <a:buNone/>
            </a:pPr>
            <a:endParaRPr lang="en-US" dirty="0">
              <a:solidFill>
                <a:schemeClr val="bg1"/>
              </a:solidFill>
            </a:endParaRPr>
          </a:p>
          <a:p>
            <a:pPr lvl="1"/>
            <a:endParaRPr lang="en-US" dirty="0">
              <a:solidFill>
                <a:schemeClr val="bg1"/>
              </a:solidFill>
            </a:endParaRPr>
          </a:p>
          <a:p>
            <a:pPr lvl="1"/>
            <a:endParaRPr lang="en-US" dirty="0" smtClean="0">
              <a:solidFill>
                <a:schemeClr val="bg1"/>
              </a:solidFill>
            </a:endParaRPr>
          </a:p>
          <a:p>
            <a:endParaRPr lang="en-US" dirty="0">
              <a:solidFill>
                <a:schemeClr val="bg1"/>
              </a:solidFill>
            </a:endParaRPr>
          </a:p>
        </p:txBody>
      </p:sp>
      <p:sp>
        <p:nvSpPr>
          <p:cNvPr id="2" name="Title 1"/>
          <p:cNvSpPr>
            <a:spLocks noGrp="1"/>
          </p:cNvSpPr>
          <p:nvPr>
            <p:ph type="title"/>
          </p:nvPr>
        </p:nvSpPr>
        <p:spPr/>
        <p:txBody>
          <a:bodyPr>
            <a:normAutofit/>
          </a:bodyPr>
          <a:lstStyle/>
          <a:p>
            <a:r>
              <a:rPr lang="en-US" dirty="0" smtClean="0">
                <a:solidFill>
                  <a:schemeClr val="bg2"/>
                </a:solidFill>
              </a:rPr>
              <a:t>Use Details in Assignments</a:t>
            </a:r>
            <a:endParaRPr lang="en-US" dirty="0">
              <a:solidFill>
                <a:schemeClr val="bg2"/>
              </a:solidFill>
            </a:endParaRPr>
          </a:p>
        </p:txBody>
      </p:sp>
      <p:sp>
        <p:nvSpPr>
          <p:cNvPr id="4" name="Slide Number Placeholder 3"/>
          <p:cNvSpPr>
            <a:spLocks noGrp="1"/>
          </p:cNvSpPr>
          <p:nvPr>
            <p:ph type="sldNum" sz="quarter" idx="11"/>
          </p:nvPr>
        </p:nvSpPr>
        <p:spPr/>
        <p:txBody>
          <a:bodyPr>
            <a:normAutofit/>
          </a:bodyPr>
          <a:lstStyle/>
          <a:p>
            <a:fld id="{6D22F896-40B5-4ADD-8801-0D06FADFA095}" type="slidenum">
              <a:rPr lang="en-US" sz="3400" smtClean="0"/>
              <a:pPr/>
              <a:t>11</a:t>
            </a:fld>
            <a:endParaRPr lang="en-US" sz="3400" dirty="0"/>
          </a:p>
        </p:txBody>
      </p:sp>
      <p:pic>
        <p:nvPicPr>
          <p:cNvPr id="9" name="Picture Placeholder 8"/>
          <p:cNvPicPr>
            <a:picLocks noGrp="1" noChangeAspect="1"/>
          </p:cNvPicPr>
          <p:nvPr>
            <p:ph type="pic" idx="1"/>
          </p:nvPr>
        </p:nvPicPr>
        <p:blipFill>
          <a:blip r:embed="rId3">
            <a:extLst>
              <a:ext uri="{28A0092B-C50C-407E-A947-70E740481C1C}">
                <a14:useLocalDpi xmlns:a14="http://schemas.microsoft.com/office/drawing/2010/main" val="0"/>
              </a:ext>
            </a:extLst>
          </a:blip>
          <a:srcRect t="24566" b="24566"/>
          <a:stretch>
            <a:fillRect/>
          </a:stretch>
        </p:blipFill>
        <p:spPr/>
      </p:pic>
    </p:spTree>
    <p:extLst>
      <p:ext uri="{BB962C8B-B14F-4D97-AF65-F5344CB8AC3E}">
        <p14:creationId xmlns:p14="http://schemas.microsoft.com/office/powerpoint/2010/main" val="103785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Group Activity</a:t>
            </a:r>
            <a:endParaRPr lang="en-US" dirty="0"/>
          </a:p>
        </p:txBody>
      </p:sp>
      <p:pic>
        <p:nvPicPr>
          <p:cNvPr id="11" name="Content Placeholder 10"/>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304800" y="2727960"/>
            <a:ext cx="6248400" cy="3749040"/>
          </a:xfrm>
        </p:spPr>
      </p:pic>
      <p:pic>
        <p:nvPicPr>
          <p:cNvPr id="12" name="Content Placeholder 11"/>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6675120" y="2727960"/>
            <a:ext cx="4998720" cy="3749040"/>
          </a:xfrm>
        </p:spPr>
      </p:pic>
      <p:sp>
        <p:nvSpPr>
          <p:cNvPr id="4" name="Slide Number Placeholder 3"/>
          <p:cNvSpPr>
            <a:spLocks noGrp="1"/>
          </p:cNvSpPr>
          <p:nvPr>
            <p:ph type="sldNum" sz="quarter" idx="16"/>
          </p:nvPr>
        </p:nvSpPr>
        <p:spPr/>
        <p:txBody>
          <a:bodyPr>
            <a:normAutofit fontScale="85000" lnSpcReduction="20000"/>
          </a:bodyPr>
          <a:lstStyle/>
          <a:p>
            <a:fld id="{6D22F896-40B5-4ADD-8801-0D06FADFA095}" type="slidenum">
              <a:rPr lang="en-US" smtClean="0"/>
              <a:pPr/>
              <a:t>12</a:t>
            </a:fld>
            <a:endParaRPr lang="en-US" dirty="0"/>
          </a:p>
        </p:txBody>
      </p:sp>
      <p:sp>
        <p:nvSpPr>
          <p:cNvPr id="7" name="Text Placeholder 6"/>
          <p:cNvSpPr>
            <a:spLocks noGrp="1"/>
          </p:cNvSpPr>
          <p:nvPr>
            <p:ph type="body" sz="quarter" idx="1"/>
          </p:nvPr>
        </p:nvSpPr>
        <p:spPr>
          <a:xfrm>
            <a:off x="812800" y="1752600"/>
            <a:ext cx="10631488" cy="640080"/>
          </a:xfrm>
        </p:spPr>
        <p:txBody>
          <a:bodyPr>
            <a:normAutofit/>
          </a:bodyPr>
          <a:lstStyle/>
          <a:p>
            <a:r>
              <a:rPr lang="en-US" dirty="0" smtClean="0"/>
              <a:t>What </a:t>
            </a:r>
            <a:r>
              <a:rPr lang="en-US" dirty="0"/>
              <a:t>k</a:t>
            </a:r>
            <a:r>
              <a:rPr lang="en-US" dirty="0" smtClean="0"/>
              <a:t>ey </a:t>
            </a:r>
            <a:r>
              <a:rPr lang="en-US" dirty="0"/>
              <a:t>c</a:t>
            </a:r>
            <a:r>
              <a:rPr lang="en-US" dirty="0" smtClean="0"/>
              <a:t>oncept </a:t>
            </a:r>
            <a:r>
              <a:rPr lang="en-US" dirty="0"/>
              <a:t>c</a:t>
            </a:r>
            <a:r>
              <a:rPr lang="en-US" dirty="0" smtClean="0"/>
              <a:t>ould your students understand via a contemporary or unique approach? </a:t>
            </a:r>
            <a:endParaRPr lang="en-US" dirty="0"/>
          </a:p>
        </p:txBody>
      </p:sp>
    </p:spTree>
    <p:extLst>
      <p:ext uri="{BB962C8B-B14F-4D97-AF65-F5344CB8AC3E}">
        <p14:creationId xmlns:p14="http://schemas.microsoft.com/office/powerpoint/2010/main" val="209468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solidFill>
              </a:rPr>
              <a:t>Scaffolding</a:t>
            </a:r>
            <a:endParaRPr lang="en-US" dirty="0">
              <a:solidFill>
                <a:schemeClr val="bg2"/>
              </a:solidFill>
            </a:endParaRPr>
          </a:p>
        </p:txBody>
      </p:sp>
      <p:sp>
        <p:nvSpPr>
          <p:cNvPr id="4" name="Slide Number Placeholder 3"/>
          <p:cNvSpPr>
            <a:spLocks noGrp="1"/>
          </p:cNvSpPr>
          <p:nvPr>
            <p:ph type="sldNum" sz="quarter" idx="12"/>
          </p:nvPr>
        </p:nvSpPr>
        <p:spPr>
          <a:xfrm>
            <a:off x="8610600" y="6177280"/>
            <a:ext cx="2743200" cy="365125"/>
          </a:xfrm>
        </p:spPr>
        <p:txBody>
          <a:bodyPr>
            <a:normAutofit fontScale="62500" lnSpcReduction="20000"/>
          </a:bodyPr>
          <a:lstStyle/>
          <a:p>
            <a:fld id="{6D22F896-40B5-4ADD-8801-0D06FADFA095}" type="slidenum">
              <a:rPr lang="en-US" sz="3400" smtClean="0"/>
              <a:pPr/>
              <a:t>13</a:t>
            </a:fld>
            <a:endParaRPr lang="en-US" sz="3400" dirty="0"/>
          </a:p>
        </p:txBody>
      </p:sp>
      <p:sp>
        <p:nvSpPr>
          <p:cNvPr id="5" name="Content Placeholder 2"/>
          <p:cNvSpPr txBox="1">
            <a:spLocks/>
          </p:cNvSpPr>
          <p:nvPr/>
        </p:nvSpPr>
        <p:spPr>
          <a:xfrm>
            <a:off x="816864" y="1600200"/>
            <a:ext cx="10871200" cy="5257800"/>
          </a:xfrm>
          <a:prstGeom prst="rect">
            <a:avLst/>
          </a:prstGeom>
        </p:spPr>
        <p:txBody>
          <a:bodyPr vert="horz">
            <a:noAutofit/>
          </a:bodyPr>
          <a:lstStyle/>
          <a:p>
            <a:pPr marL="969264" lvl="1" indent="-320040">
              <a:lnSpc>
                <a:spcPct val="90000"/>
              </a:lnSpc>
              <a:spcBef>
                <a:spcPts val="500"/>
              </a:spcBef>
              <a:spcAft>
                <a:spcPts val="300"/>
              </a:spcAft>
              <a:buClr>
                <a:schemeClr val="accent1"/>
              </a:buClr>
              <a:buFont typeface="Arial"/>
              <a:buChar char="•"/>
            </a:pPr>
            <a:r>
              <a:rPr lang="en-US" altLang="zh-CN" sz="3300" dirty="0" smtClean="0">
                <a:solidFill>
                  <a:schemeClr val="bg1"/>
                </a:solidFill>
                <a:ea typeface="Arial" charset="0"/>
                <a:cs typeface="Tw Cen MT"/>
              </a:rPr>
              <a:t>Discrete steps that build towards a larger assignment</a:t>
            </a:r>
          </a:p>
          <a:p>
            <a:pPr marL="969264" lvl="1" indent="-320040">
              <a:lnSpc>
                <a:spcPct val="90000"/>
              </a:lnSpc>
              <a:spcBef>
                <a:spcPts val="500"/>
              </a:spcBef>
              <a:spcAft>
                <a:spcPts val="300"/>
              </a:spcAft>
              <a:buClr>
                <a:schemeClr val="accent1"/>
              </a:buClr>
              <a:buFont typeface="Arial"/>
              <a:buChar char="•"/>
            </a:pPr>
            <a:r>
              <a:rPr lang="en-US" altLang="zh-CN" sz="3300" dirty="0" smtClean="0">
                <a:solidFill>
                  <a:schemeClr val="bg1"/>
                </a:solidFill>
                <a:ea typeface="Arial" charset="0"/>
                <a:cs typeface="Tw Cen MT"/>
              </a:rPr>
              <a:t>Or smaller steps that build skills</a:t>
            </a:r>
          </a:p>
          <a:p>
            <a:pPr marL="969264" lvl="1" indent="-320040">
              <a:lnSpc>
                <a:spcPct val="90000"/>
              </a:lnSpc>
              <a:spcBef>
                <a:spcPts val="500"/>
              </a:spcBef>
              <a:spcAft>
                <a:spcPts val="300"/>
              </a:spcAft>
              <a:buClr>
                <a:schemeClr val="accent1"/>
              </a:buClr>
              <a:buFont typeface="Arial"/>
              <a:buChar char="•"/>
            </a:pPr>
            <a:r>
              <a:rPr lang="en-US" altLang="zh-CN" sz="3300" dirty="0" smtClean="0">
                <a:solidFill>
                  <a:schemeClr val="bg1"/>
                </a:solidFill>
                <a:ea typeface="Arial" charset="0"/>
                <a:cs typeface="Tw Cen MT"/>
              </a:rPr>
              <a:t>Helps with time management and confidence building: two potential contributing factors of plagiarism </a:t>
            </a:r>
          </a:p>
          <a:p>
            <a:pPr marL="969264" lvl="1" indent="-320040">
              <a:lnSpc>
                <a:spcPct val="90000"/>
              </a:lnSpc>
              <a:spcBef>
                <a:spcPts val="500"/>
              </a:spcBef>
              <a:spcAft>
                <a:spcPts val="300"/>
              </a:spcAft>
              <a:buClr>
                <a:schemeClr val="accent1"/>
              </a:buClr>
              <a:buFont typeface="Arial"/>
              <a:buChar char="•"/>
            </a:pPr>
            <a:endParaRPr lang="en-US" altLang="zh-CN" sz="3300" dirty="0">
              <a:solidFill>
                <a:schemeClr val="bg1"/>
              </a:solidFill>
              <a:ea typeface="Arial" charset="0"/>
              <a:cs typeface="Tw Cen MT"/>
            </a:endParaRPr>
          </a:p>
          <a:p>
            <a:pPr marL="969264" lvl="1" indent="-320040">
              <a:lnSpc>
                <a:spcPct val="90000"/>
              </a:lnSpc>
              <a:spcBef>
                <a:spcPts val="500"/>
              </a:spcBef>
              <a:spcAft>
                <a:spcPts val="300"/>
              </a:spcAft>
              <a:buClr>
                <a:schemeClr val="accent1"/>
              </a:buClr>
              <a:buFont typeface="Arial"/>
              <a:buChar char="•"/>
            </a:pPr>
            <a:r>
              <a:rPr lang="en-US" sz="2800" dirty="0" smtClean="0">
                <a:solidFill>
                  <a:srgbClr val="FFC000"/>
                </a:solidFill>
              </a:rPr>
              <a:t>“One </a:t>
            </a:r>
            <a:r>
              <a:rPr lang="en-US" sz="2800" dirty="0">
                <a:solidFill>
                  <a:srgbClr val="FFC000"/>
                </a:solidFill>
              </a:rPr>
              <a:t>of the main goals of scaffolding is to reduce the negative emotions and self-perceptions that students may experience when they get frustrated, intimidated, or discouraged when attempting a difficult task without the assistance, direction, or understanding they need to complete it.” Source: the GLOSSARY OF EDUCATION REFORM</a:t>
            </a:r>
            <a:endParaRPr lang="en-US" altLang="zh-CN" sz="2800" dirty="0" smtClean="0">
              <a:solidFill>
                <a:srgbClr val="FFC000"/>
              </a:solidFill>
              <a:ea typeface="Arial" charset="0"/>
              <a:cs typeface="Tw Cen MT"/>
            </a:endParaRPr>
          </a:p>
          <a:p>
            <a:pPr marL="512064" indent="-320040">
              <a:lnSpc>
                <a:spcPct val="90000"/>
              </a:lnSpc>
              <a:spcBef>
                <a:spcPts val="500"/>
              </a:spcBef>
              <a:spcAft>
                <a:spcPts val="300"/>
              </a:spcAft>
              <a:buClr>
                <a:schemeClr val="accent1"/>
              </a:buClr>
              <a:buFont typeface="Arial"/>
              <a:buChar char="•"/>
            </a:pPr>
            <a:endParaRPr lang="en-US" altLang="zh-CN" sz="3300" dirty="0" smtClean="0">
              <a:solidFill>
                <a:schemeClr val="bg1"/>
              </a:solidFill>
              <a:ea typeface="Arial" charset="0"/>
              <a:cs typeface="Tw Cen MT"/>
            </a:endParaRPr>
          </a:p>
          <a:p>
            <a:pPr marL="512064" indent="-320040">
              <a:lnSpc>
                <a:spcPct val="90000"/>
              </a:lnSpc>
              <a:spcBef>
                <a:spcPts val="500"/>
              </a:spcBef>
              <a:spcAft>
                <a:spcPts val="300"/>
              </a:spcAft>
              <a:buClr>
                <a:schemeClr val="accent1"/>
              </a:buClr>
              <a:buFont typeface="Arial"/>
              <a:buChar char="•"/>
            </a:pPr>
            <a:endParaRPr lang="en-US" altLang="zh-CN" sz="3300" dirty="0" smtClean="0">
              <a:ea typeface="Arial" charset="0"/>
              <a:cs typeface="Tw Cen MT"/>
            </a:endParaRPr>
          </a:p>
          <a:p>
            <a:pPr marL="512064" indent="-320040">
              <a:lnSpc>
                <a:spcPct val="90000"/>
              </a:lnSpc>
              <a:spcBef>
                <a:spcPts val="500"/>
              </a:spcBef>
              <a:spcAft>
                <a:spcPts val="300"/>
              </a:spcAft>
              <a:buClr>
                <a:schemeClr val="accent1"/>
              </a:buClr>
              <a:buFont typeface="Arial"/>
              <a:buChar char="•"/>
            </a:pPr>
            <a:endParaRPr lang="en-US" altLang="zh-CN" sz="3300" dirty="0">
              <a:cs typeface="Tw Cen MT"/>
            </a:endParaRPr>
          </a:p>
        </p:txBody>
      </p:sp>
      <p:sp>
        <p:nvSpPr>
          <p:cNvPr id="3" name="TextBox 2"/>
          <p:cNvSpPr txBox="1"/>
          <p:nvPr/>
        </p:nvSpPr>
        <p:spPr>
          <a:xfrm>
            <a:off x="10114514" y="3142089"/>
            <a:ext cx="184666"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216249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5259" y="294869"/>
            <a:ext cx="10871200" cy="990600"/>
          </a:xfrm>
        </p:spPr>
        <p:txBody>
          <a:bodyPr>
            <a:noAutofit/>
          </a:bodyPr>
          <a:lstStyle/>
          <a:p>
            <a:r>
              <a:rPr lang="en-US" sz="4400" dirty="0" smtClean="0">
                <a:solidFill>
                  <a:srgbClr val="EBDDC3"/>
                </a:solidFill>
              </a:rPr>
              <a:t>Sample </a:t>
            </a:r>
            <a:r>
              <a:rPr lang="en-US" sz="4400" dirty="0" err="1" smtClean="0">
                <a:solidFill>
                  <a:srgbClr val="EBDDC3"/>
                </a:solidFill>
              </a:rPr>
              <a:t>Scaffolded</a:t>
            </a:r>
            <a:r>
              <a:rPr lang="en-US" sz="4400" dirty="0" smtClean="0">
                <a:solidFill>
                  <a:srgbClr val="EBDDC3"/>
                </a:solidFill>
              </a:rPr>
              <a:t> </a:t>
            </a:r>
            <a:r>
              <a:rPr lang="en-US" dirty="0" smtClean="0">
                <a:solidFill>
                  <a:srgbClr val="EBDDC3"/>
                </a:solidFill>
              </a:rPr>
              <a:t>Assignment </a:t>
            </a:r>
            <a:r>
              <a:rPr lang="en-US" sz="4400" dirty="0" smtClean="0">
                <a:solidFill>
                  <a:srgbClr val="EBDDC3"/>
                </a:solidFill>
              </a:rPr>
              <a:t>Schedule</a:t>
            </a:r>
            <a:endParaRPr lang="en-US" sz="4400" dirty="0">
              <a:solidFill>
                <a:srgbClr val="EBDDC3"/>
              </a:solidFill>
            </a:endParaRPr>
          </a:p>
        </p:txBody>
      </p:sp>
      <p:sp>
        <p:nvSpPr>
          <p:cNvPr id="4" name="Slide Number Placeholder 3"/>
          <p:cNvSpPr>
            <a:spLocks noGrp="1"/>
          </p:cNvSpPr>
          <p:nvPr>
            <p:ph type="sldNum" sz="quarter" idx="12"/>
          </p:nvPr>
        </p:nvSpPr>
        <p:spPr>
          <a:xfrm>
            <a:off x="8576310" y="6203950"/>
            <a:ext cx="2743200" cy="365125"/>
          </a:xfrm>
        </p:spPr>
        <p:txBody>
          <a:bodyPr>
            <a:normAutofit fontScale="62500" lnSpcReduction="20000"/>
          </a:bodyPr>
          <a:lstStyle/>
          <a:p>
            <a:fld id="{6D22F896-40B5-4ADD-8801-0D06FADFA095}" type="slidenum">
              <a:rPr lang="en-US" sz="3400" smtClean="0"/>
              <a:pPr/>
              <a:t>14</a:t>
            </a:fld>
            <a:endParaRPr lang="en-US" sz="3400" dirty="0"/>
          </a:p>
        </p:txBody>
      </p:sp>
      <p:sp>
        <p:nvSpPr>
          <p:cNvPr id="3" name="Content Placeholder 2"/>
          <p:cNvSpPr>
            <a:spLocks noGrp="1"/>
          </p:cNvSpPr>
          <p:nvPr>
            <p:ph sz="quarter" idx="1"/>
          </p:nvPr>
        </p:nvSpPr>
        <p:spPr>
          <a:xfrm>
            <a:off x="871728" y="1883347"/>
            <a:ext cx="10447782" cy="4685728"/>
          </a:xfrm>
        </p:spPr>
        <p:txBody>
          <a:bodyPr>
            <a:normAutofit lnSpcReduction="10000"/>
          </a:bodyPr>
          <a:lstStyle/>
          <a:p>
            <a:pPr marL="0" indent="0">
              <a:buNone/>
            </a:pPr>
            <a:r>
              <a:rPr lang="en-US" sz="2600" b="1" dirty="0" smtClean="0">
                <a:solidFill>
                  <a:srgbClr val="FFFFFF"/>
                </a:solidFill>
              </a:rPr>
              <a:t>Assignment</a:t>
            </a:r>
            <a:r>
              <a:rPr lang="en-US" sz="2600" dirty="0" smtClean="0">
                <a:solidFill>
                  <a:srgbClr val="FFFFFF"/>
                </a:solidFill>
              </a:rPr>
              <a:t>: Find </a:t>
            </a:r>
            <a:r>
              <a:rPr lang="en-US" sz="2600" dirty="0">
                <a:solidFill>
                  <a:srgbClr val="FFFFFF"/>
                </a:solidFill>
              </a:rPr>
              <a:t>an idea in one of the assigned critical readings of </a:t>
            </a:r>
            <a:r>
              <a:rPr lang="en-US" sz="2600" i="1" dirty="0">
                <a:solidFill>
                  <a:srgbClr val="FFFFFF"/>
                </a:solidFill>
              </a:rPr>
              <a:t>Jane Eyre</a:t>
            </a:r>
            <a:r>
              <a:rPr lang="en-US" sz="2600" dirty="0">
                <a:solidFill>
                  <a:srgbClr val="FFFFFF"/>
                </a:solidFill>
              </a:rPr>
              <a:t> with which you disagree. </a:t>
            </a:r>
            <a:r>
              <a:rPr lang="en-US" sz="2600" dirty="0" smtClean="0">
                <a:solidFill>
                  <a:srgbClr val="FFFFFF"/>
                </a:solidFill>
              </a:rPr>
              <a:t>Figure </a:t>
            </a:r>
            <a:r>
              <a:rPr lang="en-US" sz="2600" dirty="0">
                <a:solidFill>
                  <a:srgbClr val="FFFFFF"/>
                </a:solidFill>
              </a:rPr>
              <a:t>out why you think it is wrong, and write a 5-7 page persuasive essay arguing for your own, “better” </a:t>
            </a:r>
            <a:r>
              <a:rPr lang="en-US" sz="2600" dirty="0" smtClean="0">
                <a:solidFill>
                  <a:srgbClr val="FFFFFF"/>
                </a:solidFill>
              </a:rPr>
              <a:t>reading… </a:t>
            </a:r>
          </a:p>
          <a:p>
            <a:pPr marL="0" indent="0">
              <a:buNone/>
            </a:pPr>
            <a:endParaRPr lang="en-US" sz="2600" dirty="0" smtClean="0">
              <a:solidFill>
                <a:srgbClr val="FFFFFF"/>
              </a:solidFill>
            </a:endParaRPr>
          </a:p>
          <a:p>
            <a:pPr marL="0" indent="0">
              <a:buNone/>
            </a:pPr>
            <a:r>
              <a:rPr lang="en-US" sz="2600" dirty="0" smtClean="0">
                <a:solidFill>
                  <a:srgbClr val="FFFFFF"/>
                </a:solidFill>
              </a:rPr>
              <a:t>In-class summary of novel: 10% of grade – 10/25</a:t>
            </a:r>
          </a:p>
          <a:p>
            <a:pPr marL="0" indent="0">
              <a:buNone/>
            </a:pPr>
            <a:r>
              <a:rPr lang="en-US" sz="2600" dirty="0" smtClean="0">
                <a:solidFill>
                  <a:srgbClr val="FFFFFF"/>
                </a:solidFill>
              </a:rPr>
              <a:t>Summary of idea with which you disagree: 10% of grade – due 11/1</a:t>
            </a:r>
          </a:p>
          <a:p>
            <a:pPr marL="0" indent="0">
              <a:buNone/>
            </a:pPr>
            <a:r>
              <a:rPr lang="en-US" sz="2600" dirty="0" smtClean="0">
                <a:solidFill>
                  <a:srgbClr val="FFFFFF"/>
                </a:solidFill>
              </a:rPr>
              <a:t>Annotated bibliography of at least 2 sources that support your reading: 10% of grade – due 11/8</a:t>
            </a:r>
          </a:p>
          <a:p>
            <a:pPr marL="0" indent="0">
              <a:buNone/>
            </a:pPr>
            <a:r>
              <a:rPr lang="en-US" sz="2600" dirty="0" smtClean="0">
                <a:solidFill>
                  <a:srgbClr val="FFFFFF"/>
                </a:solidFill>
              </a:rPr>
              <a:t>First Draft: 10% of grade – due 11/21</a:t>
            </a:r>
          </a:p>
          <a:p>
            <a:pPr marL="0" indent="0">
              <a:buNone/>
            </a:pPr>
            <a:r>
              <a:rPr lang="en-US" sz="2600" dirty="0" smtClean="0">
                <a:solidFill>
                  <a:srgbClr val="FFFFFF"/>
                </a:solidFill>
              </a:rPr>
              <a:t>Peer Review Participation: 10% of grade – 11/21</a:t>
            </a:r>
          </a:p>
          <a:p>
            <a:pPr marL="0" indent="0">
              <a:buNone/>
            </a:pPr>
            <a:r>
              <a:rPr lang="en-US" sz="2600" dirty="0" smtClean="0">
                <a:solidFill>
                  <a:srgbClr val="FFFFFF"/>
                </a:solidFill>
              </a:rPr>
              <a:t>Second Draft: 50% of grade – due 11/26</a:t>
            </a:r>
            <a:endParaRPr lang="en-US" sz="2600" dirty="0">
              <a:solidFill>
                <a:srgbClr val="FFFFFF"/>
              </a:solidFill>
            </a:endParaRPr>
          </a:p>
          <a:p>
            <a:endParaRPr lang="en-US" sz="3200" dirty="0" smtClean="0">
              <a:solidFill>
                <a:srgbClr val="FFFFFF"/>
              </a:solidFill>
            </a:endParaRPr>
          </a:p>
        </p:txBody>
      </p:sp>
    </p:spTree>
    <p:extLst>
      <p:ext uri="{BB962C8B-B14F-4D97-AF65-F5344CB8AC3E}">
        <p14:creationId xmlns:p14="http://schemas.microsoft.com/office/powerpoint/2010/main" val="3085477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0013" y="0"/>
            <a:ext cx="10344150" cy="1406525"/>
          </a:xfrm>
        </p:spPr>
        <p:txBody>
          <a:bodyPr>
            <a:normAutofit/>
          </a:bodyPr>
          <a:lstStyle/>
          <a:p>
            <a:pPr algn="ctr"/>
            <a:r>
              <a:rPr lang="en-US" dirty="0" smtClean="0">
                <a:solidFill>
                  <a:schemeClr val="bg2"/>
                </a:solidFill>
              </a:rPr>
              <a:t>4. Library Support</a:t>
            </a:r>
            <a:endParaRPr lang="en-US" dirty="0">
              <a:solidFill>
                <a:schemeClr val="bg2"/>
              </a:solidFill>
            </a:endParaRPr>
          </a:p>
        </p:txBody>
      </p:sp>
      <p:sp>
        <p:nvSpPr>
          <p:cNvPr id="3" name="Content Placeholder 2"/>
          <p:cNvSpPr>
            <a:spLocks noGrp="1"/>
          </p:cNvSpPr>
          <p:nvPr>
            <p:ph sz="quarter" idx="1"/>
          </p:nvPr>
        </p:nvSpPr>
        <p:spPr>
          <a:xfrm>
            <a:off x="433137" y="1857829"/>
            <a:ext cx="11566358" cy="4719434"/>
          </a:xfrm>
        </p:spPr>
        <p:txBody>
          <a:bodyPr>
            <a:normAutofit/>
          </a:bodyPr>
          <a:lstStyle/>
          <a:p>
            <a:pPr>
              <a:buClr>
                <a:schemeClr val="accent1"/>
              </a:buClr>
              <a:buSzPct val="100000"/>
              <a:buFont typeface="Arial"/>
              <a:buChar char="•"/>
            </a:pPr>
            <a:r>
              <a:rPr lang="en-US" sz="2800" dirty="0" smtClean="0">
                <a:solidFill>
                  <a:schemeClr val="bg1"/>
                </a:solidFill>
              </a:rPr>
              <a:t>Collaborate with library faculty to </a:t>
            </a:r>
            <a:endParaRPr lang="en-US" sz="2800" dirty="0" smtClean="0">
              <a:solidFill>
                <a:schemeClr val="bg1"/>
              </a:solidFill>
            </a:endParaRPr>
          </a:p>
          <a:p>
            <a:pPr lvl="1">
              <a:buSzPct val="100000"/>
              <a:buFont typeface="Arial"/>
              <a:buChar char="•"/>
            </a:pPr>
            <a:r>
              <a:rPr lang="en-US" sz="2500" dirty="0" smtClean="0">
                <a:solidFill>
                  <a:schemeClr val="bg1"/>
                </a:solidFill>
              </a:rPr>
              <a:t>develop students’ research </a:t>
            </a:r>
            <a:r>
              <a:rPr lang="en-US" sz="2500" dirty="0" smtClean="0">
                <a:solidFill>
                  <a:schemeClr val="bg1"/>
                </a:solidFill>
              </a:rPr>
              <a:t>skills </a:t>
            </a:r>
            <a:endParaRPr lang="en-US" sz="2500" dirty="0" smtClean="0">
              <a:solidFill>
                <a:schemeClr val="bg1"/>
              </a:solidFill>
            </a:endParaRPr>
          </a:p>
          <a:p>
            <a:pPr lvl="1">
              <a:buSzPct val="100000"/>
              <a:buFont typeface="Arial"/>
              <a:buChar char="•"/>
            </a:pPr>
            <a:r>
              <a:rPr lang="en-US" sz="2400" dirty="0" smtClean="0">
                <a:solidFill>
                  <a:schemeClr val="bg1"/>
                </a:solidFill>
              </a:rPr>
              <a:t>help </a:t>
            </a:r>
            <a:r>
              <a:rPr lang="en-US" sz="2400" dirty="0">
                <a:solidFill>
                  <a:schemeClr val="bg1"/>
                </a:solidFill>
              </a:rPr>
              <a:t>you develop subject and research </a:t>
            </a:r>
            <a:r>
              <a:rPr lang="en-US" sz="2400" dirty="0" smtClean="0">
                <a:solidFill>
                  <a:schemeClr val="bg1"/>
                </a:solidFill>
              </a:rPr>
              <a:t>guides</a:t>
            </a:r>
          </a:p>
          <a:p>
            <a:pPr marL="365760" lvl="1" indent="0">
              <a:buSzPct val="100000"/>
              <a:buNone/>
            </a:pPr>
            <a:endParaRPr lang="en-US" sz="2500" dirty="0" smtClean="0">
              <a:solidFill>
                <a:schemeClr val="bg1"/>
              </a:solidFill>
            </a:endParaRPr>
          </a:p>
          <a:p>
            <a:pPr>
              <a:buClr>
                <a:schemeClr val="accent1"/>
              </a:buClr>
              <a:buSzPct val="100000"/>
              <a:buFont typeface="Arial"/>
              <a:buChar char="•"/>
            </a:pPr>
            <a:r>
              <a:rPr lang="en-US" sz="2800" dirty="0" smtClean="0">
                <a:solidFill>
                  <a:schemeClr val="bg1"/>
                </a:solidFill>
              </a:rPr>
              <a:t>Urge </a:t>
            </a:r>
            <a:r>
              <a:rPr lang="en-US" sz="2800" dirty="0" smtClean="0">
                <a:solidFill>
                  <a:schemeClr val="bg1"/>
                </a:solidFill>
              </a:rPr>
              <a:t>students to visit the reference desk or schedule research consultations with </a:t>
            </a:r>
            <a:r>
              <a:rPr lang="en-US" sz="2800" dirty="0" smtClean="0">
                <a:solidFill>
                  <a:schemeClr val="bg1"/>
                </a:solidFill>
              </a:rPr>
              <a:t>librarians</a:t>
            </a:r>
          </a:p>
          <a:p>
            <a:pPr>
              <a:buClr>
                <a:schemeClr val="accent1"/>
              </a:buClr>
              <a:buSzPct val="100000"/>
              <a:buFont typeface="Arial"/>
              <a:buChar char="•"/>
            </a:pPr>
            <a:endParaRPr lang="en-US" sz="2800" dirty="0">
              <a:solidFill>
                <a:schemeClr val="bg1"/>
              </a:solidFill>
            </a:endParaRPr>
          </a:p>
          <a:p>
            <a:pPr>
              <a:buClr>
                <a:schemeClr val="accent1"/>
              </a:buClr>
              <a:buSzPct val="100000"/>
              <a:buFont typeface="Arial"/>
              <a:buChar char="•"/>
            </a:pPr>
            <a:r>
              <a:rPr lang="en-US" sz="2800" dirty="0" smtClean="0">
                <a:solidFill>
                  <a:schemeClr val="bg1"/>
                </a:solidFill>
              </a:rPr>
              <a:t>Take students to the library! </a:t>
            </a:r>
            <a:endParaRPr lang="en-US" sz="2800" dirty="0"/>
          </a:p>
        </p:txBody>
      </p:sp>
      <p:sp>
        <p:nvSpPr>
          <p:cNvPr id="4" name="Slide Number Placeholder 12"/>
          <p:cNvSpPr>
            <a:spLocks noGrp="1"/>
          </p:cNvSpPr>
          <p:nvPr>
            <p:ph type="sldNum" sz="quarter" idx="12"/>
          </p:nvPr>
        </p:nvSpPr>
        <p:spPr>
          <a:xfrm>
            <a:off x="8610600" y="6224940"/>
            <a:ext cx="2743200" cy="365125"/>
          </a:xfrm>
        </p:spPr>
        <p:txBody>
          <a:bodyPr>
            <a:normAutofit fontScale="62500" lnSpcReduction="20000"/>
          </a:bodyPr>
          <a:lstStyle/>
          <a:p>
            <a:fld id="{6D22F896-40B5-4ADD-8801-0D06FADFA095}" type="slidenum">
              <a:rPr lang="en-US" sz="3400" smtClean="0"/>
              <a:pPr/>
              <a:t>15</a:t>
            </a:fld>
            <a:endParaRPr lang="en-US" sz="3400" dirty="0"/>
          </a:p>
        </p:txBody>
      </p:sp>
    </p:spTree>
    <p:extLst>
      <p:ext uri="{BB962C8B-B14F-4D97-AF65-F5344CB8AC3E}">
        <p14:creationId xmlns:p14="http://schemas.microsoft.com/office/powerpoint/2010/main" val="9981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0013" y="0"/>
            <a:ext cx="10344150" cy="1406525"/>
          </a:xfrm>
        </p:spPr>
        <p:txBody>
          <a:bodyPr>
            <a:normAutofit/>
          </a:bodyPr>
          <a:lstStyle/>
          <a:p>
            <a:pPr algn="ctr"/>
            <a:r>
              <a:rPr lang="en-US" dirty="0" smtClean="0">
                <a:solidFill>
                  <a:schemeClr val="bg2"/>
                </a:solidFill>
              </a:rPr>
              <a:t>Library Resources</a:t>
            </a:r>
            <a:endParaRPr lang="en-US" dirty="0">
              <a:solidFill>
                <a:schemeClr val="bg2"/>
              </a:solidFill>
            </a:endParaRPr>
          </a:p>
        </p:txBody>
      </p:sp>
      <p:sp>
        <p:nvSpPr>
          <p:cNvPr id="3" name="Content Placeholder 2"/>
          <p:cNvSpPr>
            <a:spLocks noGrp="1"/>
          </p:cNvSpPr>
          <p:nvPr>
            <p:ph sz="quarter" idx="1"/>
          </p:nvPr>
        </p:nvSpPr>
        <p:spPr>
          <a:xfrm>
            <a:off x="1030514" y="1857829"/>
            <a:ext cx="9797143" cy="4043135"/>
          </a:xfrm>
        </p:spPr>
        <p:txBody>
          <a:bodyPr>
            <a:normAutofit fontScale="92500" lnSpcReduction="10000"/>
          </a:bodyPr>
          <a:lstStyle/>
          <a:p>
            <a:pPr marL="0" indent="0">
              <a:buNone/>
            </a:pPr>
            <a:r>
              <a:rPr lang="en-US" sz="3600" dirty="0" smtClean="0">
                <a:solidFill>
                  <a:schemeClr val="bg1"/>
                </a:solidFill>
              </a:rPr>
              <a:t>Library subject specialists: </a:t>
            </a:r>
            <a:r>
              <a:rPr lang="en-US" sz="3600" dirty="0" smtClean="0">
                <a:solidFill>
                  <a:schemeClr val="bg1"/>
                </a:solidFill>
                <a:hlinkClick r:id="rId3"/>
              </a:rPr>
              <a:t>http://cityte.ch/dir</a:t>
            </a:r>
            <a:endParaRPr lang="en-US" sz="3600" dirty="0" smtClean="0">
              <a:solidFill>
                <a:schemeClr val="bg1"/>
              </a:solidFill>
            </a:endParaRPr>
          </a:p>
          <a:p>
            <a:pPr marL="0" indent="0">
              <a:buNone/>
            </a:pPr>
            <a:endParaRPr lang="en-US" sz="3600" dirty="0" smtClean="0">
              <a:solidFill>
                <a:schemeClr val="bg1"/>
              </a:solidFill>
            </a:endParaRPr>
          </a:p>
          <a:p>
            <a:pPr marL="0" indent="0">
              <a:buNone/>
            </a:pPr>
            <a:r>
              <a:rPr lang="en-US" sz="3600" dirty="0" smtClean="0">
                <a:solidFill>
                  <a:schemeClr val="bg1"/>
                </a:solidFill>
              </a:rPr>
              <a:t>Library catalog: </a:t>
            </a:r>
            <a:r>
              <a:rPr lang="en-US" sz="3600" dirty="0" smtClean="0">
                <a:solidFill>
                  <a:schemeClr val="bg1"/>
                </a:solidFill>
                <a:hlinkClick r:id="rId4"/>
              </a:rPr>
              <a:t>http://cityte.ch/cat</a:t>
            </a:r>
            <a:r>
              <a:rPr lang="en-US" sz="3600" dirty="0" smtClean="0">
                <a:solidFill>
                  <a:schemeClr val="bg1"/>
                </a:solidFill>
              </a:rPr>
              <a:t> </a:t>
            </a:r>
          </a:p>
          <a:p>
            <a:pPr marL="0" indent="0">
              <a:buNone/>
            </a:pPr>
            <a:endParaRPr lang="en-US" sz="3600" dirty="0" smtClean="0">
              <a:solidFill>
                <a:schemeClr val="bg1"/>
              </a:solidFill>
            </a:endParaRPr>
          </a:p>
          <a:p>
            <a:pPr marL="0" indent="0">
              <a:buNone/>
            </a:pPr>
            <a:r>
              <a:rPr lang="en-US" sz="3600" dirty="0" smtClean="0">
                <a:solidFill>
                  <a:schemeClr val="bg1"/>
                </a:solidFill>
              </a:rPr>
              <a:t>Library databases: </a:t>
            </a:r>
            <a:r>
              <a:rPr lang="en-US" sz="3600" dirty="0" smtClean="0">
                <a:solidFill>
                  <a:schemeClr val="bg1"/>
                </a:solidFill>
                <a:hlinkClick r:id="rId5"/>
              </a:rPr>
              <a:t>http://cityte.ch/db</a:t>
            </a:r>
            <a:r>
              <a:rPr lang="en-US" sz="3600" dirty="0" smtClean="0">
                <a:solidFill>
                  <a:schemeClr val="bg1"/>
                </a:solidFill>
              </a:rPr>
              <a:t> </a:t>
            </a:r>
            <a:r>
              <a:rPr lang="en-US" sz="3600" dirty="0">
                <a:solidFill>
                  <a:schemeClr val="bg1"/>
                </a:solidFill>
              </a:rPr>
              <a:t>	</a:t>
            </a:r>
            <a:endParaRPr lang="en-US" sz="3600" dirty="0" smtClean="0">
              <a:solidFill>
                <a:schemeClr val="bg1"/>
              </a:solidFill>
            </a:endParaRPr>
          </a:p>
          <a:p>
            <a:pPr marL="0" indent="0">
              <a:buNone/>
            </a:pPr>
            <a:endParaRPr lang="en-US" sz="3600" dirty="0" smtClean="0">
              <a:solidFill>
                <a:schemeClr val="bg1"/>
              </a:solidFill>
            </a:endParaRPr>
          </a:p>
          <a:p>
            <a:pPr marL="0" indent="0">
              <a:buNone/>
            </a:pPr>
            <a:r>
              <a:rPr lang="en-US" sz="3600" dirty="0" smtClean="0">
                <a:solidFill>
                  <a:schemeClr val="bg1"/>
                </a:solidFill>
              </a:rPr>
              <a:t>Tutorials and Subject Guides</a:t>
            </a:r>
          </a:p>
        </p:txBody>
      </p:sp>
      <p:sp>
        <p:nvSpPr>
          <p:cNvPr id="5"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16</a:t>
            </a:fld>
            <a:endParaRPr lang="en-US" sz="3400" dirty="0"/>
          </a:p>
        </p:txBody>
      </p:sp>
    </p:spTree>
    <p:extLst>
      <p:ext uri="{BB962C8B-B14F-4D97-AF65-F5344CB8AC3E}">
        <p14:creationId xmlns:p14="http://schemas.microsoft.com/office/powerpoint/2010/main" val="129892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1675" y="3052804"/>
            <a:ext cx="10871200" cy="990600"/>
          </a:xfrm>
        </p:spPr>
        <p:txBody>
          <a:bodyPr>
            <a:noAutofit/>
          </a:bodyPr>
          <a:lstStyle/>
          <a:p>
            <a:pPr algn="ctr"/>
            <a:r>
              <a:rPr lang="en-US" sz="6400" dirty="0" smtClean="0">
                <a:solidFill>
                  <a:srgbClr val="94B6D2"/>
                </a:solidFill>
              </a:rPr>
              <a:t>III. </a:t>
            </a:r>
            <a:r>
              <a:rPr lang="en-US" sz="6400" dirty="0" smtClean="0">
                <a:solidFill>
                  <a:schemeClr val="bg2"/>
                </a:solidFill>
              </a:rPr>
              <a:t>Responding to Plagiarism</a:t>
            </a:r>
            <a:endParaRPr lang="en-US" sz="6400" dirty="0">
              <a:solidFill>
                <a:schemeClr val="bg2"/>
              </a:solidFill>
            </a:endParaRPr>
          </a:p>
        </p:txBody>
      </p:sp>
      <p:sp>
        <p:nvSpPr>
          <p:cNvPr id="4"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17</a:t>
            </a:fld>
            <a:endParaRPr lang="en-US" sz="3400" dirty="0"/>
          </a:p>
        </p:txBody>
      </p:sp>
    </p:spTree>
    <p:extLst>
      <p:ext uri="{BB962C8B-B14F-4D97-AF65-F5344CB8AC3E}">
        <p14:creationId xmlns:p14="http://schemas.microsoft.com/office/powerpoint/2010/main" val="691295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solidFill>
              </a:rPr>
              <a:t>What To Do if You Suspect Plagiarism </a:t>
            </a:r>
            <a:endParaRPr lang="en-US" dirty="0">
              <a:solidFill>
                <a:schemeClr val="bg2"/>
              </a:solidFill>
            </a:endParaRPr>
          </a:p>
        </p:txBody>
      </p:sp>
      <p:sp>
        <p:nvSpPr>
          <p:cNvPr id="3" name="Content Placeholder 2"/>
          <p:cNvSpPr>
            <a:spLocks noGrp="1"/>
          </p:cNvSpPr>
          <p:nvPr>
            <p:ph sz="quarter" idx="1"/>
          </p:nvPr>
        </p:nvSpPr>
        <p:spPr>
          <a:xfrm>
            <a:off x="816864" y="1600200"/>
            <a:ext cx="10476778" cy="4928937"/>
          </a:xfrm>
        </p:spPr>
        <p:txBody>
          <a:bodyPr>
            <a:normAutofit/>
          </a:bodyPr>
          <a:lstStyle/>
          <a:p>
            <a:pPr marL="320040" lvl="1" indent="-320040">
              <a:spcBef>
                <a:spcPts val="700"/>
              </a:spcBef>
              <a:spcAft>
                <a:spcPts val="500"/>
              </a:spcAft>
              <a:buSzPct val="100000"/>
              <a:buFont typeface="Arial"/>
              <a:buChar char="•"/>
            </a:pPr>
            <a:r>
              <a:rPr lang="en-US" sz="3200" b="1" dirty="0">
                <a:solidFill>
                  <a:schemeClr val="bg1"/>
                </a:solidFill>
              </a:rPr>
              <a:t>Use a plagiarism detection site like </a:t>
            </a:r>
            <a:r>
              <a:rPr lang="en-US" sz="3600" b="1" dirty="0" err="1" smtClean="0">
                <a:solidFill>
                  <a:schemeClr val="bg1"/>
                </a:solidFill>
              </a:rPr>
              <a:t>SafeAssign</a:t>
            </a:r>
            <a:endParaRPr lang="en-US" sz="3600" b="1" dirty="0" smtClean="0">
              <a:solidFill>
                <a:schemeClr val="bg1"/>
              </a:solidFill>
            </a:endParaRPr>
          </a:p>
          <a:p>
            <a:pPr marL="320040" lvl="1" indent="-320040">
              <a:spcBef>
                <a:spcPts val="700"/>
              </a:spcBef>
              <a:spcAft>
                <a:spcPts val="500"/>
              </a:spcAft>
              <a:buSzPct val="100000"/>
              <a:buFont typeface="Arial"/>
              <a:buChar char="•"/>
            </a:pPr>
            <a:r>
              <a:rPr lang="en-US" sz="3200" dirty="0">
                <a:solidFill>
                  <a:schemeClr val="bg1"/>
                </a:solidFill>
              </a:rPr>
              <a:t>Schedule a meeting with your student </a:t>
            </a:r>
            <a:endParaRPr lang="en-US" sz="3200" dirty="0" smtClean="0">
              <a:solidFill>
                <a:schemeClr val="bg1"/>
              </a:solidFill>
            </a:endParaRPr>
          </a:p>
          <a:p>
            <a:pPr marL="320040" lvl="1" indent="-320040">
              <a:spcBef>
                <a:spcPts val="700"/>
              </a:spcBef>
              <a:spcAft>
                <a:spcPts val="500"/>
              </a:spcAft>
              <a:buSzPct val="100000"/>
              <a:buFont typeface="Arial"/>
              <a:buChar char="•"/>
            </a:pPr>
            <a:r>
              <a:rPr lang="en-US" sz="3200" dirty="0" smtClean="0">
                <a:solidFill>
                  <a:schemeClr val="bg1"/>
                </a:solidFill>
              </a:rPr>
              <a:t>Keep </a:t>
            </a:r>
            <a:r>
              <a:rPr lang="en-US" sz="3200" dirty="0" smtClean="0">
                <a:solidFill>
                  <a:schemeClr val="bg1"/>
                </a:solidFill>
              </a:rPr>
              <a:t>copies of student </a:t>
            </a:r>
            <a:r>
              <a:rPr lang="en-US" sz="3200" dirty="0" smtClean="0">
                <a:solidFill>
                  <a:schemeClr val="bg1"/>
                </a:solidFill>
              </a:rPr>
              <a:t>work</a:t>
            </a:r>
          </a:p>
          <a:p>
            <a:pPr marL="320040" lvl="1" indent="-320040">
              <a:spcBef>
                <a:spcPts val="700"/>
              </a:spcBef>
              <a:spcAft>
                <a:spcPts val="500"/>
              </a:spcAft>
              <a:buSzPct val="100000"/>
              <a:buFont typeface="Arial"/>
              <a:buChar char="•"/>
            </a:pPr>
            <a:r>
              <a:rPr lang="en-US" sz="3200" dirty="0" smtClean="0">
                <a:solidFill>
                  <a:schemeClr val="bg1"/>
                </a:solidFill>
              </a:rPr>
              <a:t>Keep </a:t>
            </a:r>
            <a:r>
              <a:rPr lang="en-US" sz="3200" dirty="0" smtClean="0">
                <a:solidFill>
                  <a:schemeClr val="bg1"/>
                </a:solidFill>
              </a:rPr>
              <a:t>records of your interactions with the student </a:t>
            </a:r>
            <a:endParaRPr lang="en-US" sz="3200" dirty="0" smtClean="0">
              <a:solidFill>
                <a:schemeClr val="bg1"/>
              </a:solidFill>
            </a:endParaRPr>
          </a:p>
          <a:p>
            <a:pPr marL="320040" lvl="1" indent="-320040">
              <a:spcBef>
                <a:spcPts val="700"/>
              </a:spcBef>
              <a:spcAft>
                <a:spcPts val="500"/>
              </a:spcAft>
              <a:buSzPct val="100000"/>
              <a:buFont typeface="Arial"/>
              <a:buChar char="•"/>
            </a:pPr>
            <a:r>
              <a:rPr lang="en-US" sz="3200" dirty="0">
                <a:solidFill>
                  <a:schemeClr val="bg1"/>
                </a:solidFill>
              </a:rPr>
              <a:t>M</a:t>
            </a:r>
            <a:r>
              <a:rPr lang="en-US" sz="3200" dirty="0" smtClean="0">
                <a:solidFill>
                  <a:schemeClr val="bg1"/>
                </a:solidFill>
              </a:rPr>
              <a:t>ake </a:t>
            </a:r>
            <a:r>
              <a:rPr lang="en-US" sz="3200" dirty="0" smtClean="0">
                <a:solidFill>
                  <a:schemeClr val="bg1"/>
                </a:solidFill>
              </a:rPr>
              <a:t>sure </a:t>
            </a:r>
            <a:r>
              <a:rPr lang="en-US" sz="3200" dirty="0" smtClean="0">
                <a:solidFill>
                  <a:schemeClr val="bg1"/>
                </a:solidFill>
              </a:rPr>
              <a:t>the student understands the impact on the course grade  </a:t>
            </a:r>
            <a:endParaRPr lang="en-US" sz="3200" dirty="0" smtClean="0">
              <a:solidFill>
                <a:schemeClr val="bg1"/>
              </a:solidFill>
            </a:endParaRPr>
          </a:p>
          <a:p>
            <a:pPr>
              <a:spcAft>
                <a:spcPts val="500"/>
              </a:spcAft>
              <a:buClr>
                <a:schemeClr val="accent1"/>
              </a:buClr>
              <a:buSzPct val="100000"/>
              <a:buFont typeface="Arial"/>
              <a:buChar char="•"/>
            </a:pPr>
            <a:r>
              <a:rPr lang="en-US" sz="3200" dirty="0" smtClean="0">
                <a:solidFill>
                  <a:schemeClr val="bg1"/>
                </a:solidFill>
              </a:rPr>
              <a:t>Report to your Department Chair </a:t>
            </a:r>
          </a:p>
        </p:txBody>
      </p:sp>
      <p:sp>
        <p:nvSpPr>
          <p:cNvPr id="4" name="Slide Number Placeholder 12"/>
          <p:cNvSpPr>
            <a:spLocks noGrp="1"/>
          </p:cNvSpPr>
          <p:nvPr>
            <p:ph type="sldNum" sz="quarter" idx="12"/>
          </p:nvPr>
        </p:nvSpPr>
        <p:spPr>
          <a:xfrm>
            <a:off x="9014675" y="6492875"/>
            <a:ext cx="2743200" cy="365125"/>
          </a:xfrm>
        </p:spPr>
        <p:txBody>
          <a:bodyPr>
            <a:normAutofit fontScale="62500" lnSpcReduction="20000"/>
          </a:bodyPr>
          <a:lstStyle/>
          <a:p>
            <a:fld id="{6D22F896-40B5-4ADD-8801-0D06FADFA095}" type="slidenum">
              <a:rPr lang="en-US" sz="3400" smtClean="0"/>
              <a:pPr/>
              <a:t>18</a:t>
            </a:fld>
            <a:endParaRPr lang="en-US" sz="3400" dirty="0"/>
          </a:p>
        </p:txBody>
      </p:sp>
    </p:spTree>
    <p:extLst>
      <p:ext uri="{BB962C8B-B14F-4D97-AF65-F5344CB8AC3E}">
        <p14:creationId xmlns:p14="http://schemas.microsoft.com/office/powerpoint/2010/main" val="381593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2"/>
                </a:solidFill>
              </a:rPr>
              <a:t>Academic Integrity Committee</a:t>
            </a:r>
            <a:endParaRPr lang="en-US" dirty="0">
              <a:solidFill>
                <a:schemeClr val="bg2"/>
              </a:solidFill>
            </a:endParaRPr>
          </a:p>
        </p:txBody>
      </p:sp>
      <p:sp>
        <p:nvSpPr>
          <p:cNvPr id="3" name="Content Placeholder 2"/>
          <p:cNvSpPr>
            <a:spLocks noGrp="1"/>
          </p:cNvSpPr>
          <p:nvPr>
            <p:ph sz="quarter" idx="1"/>
          </p:nvPr>
        </p:nvSpPr>
        <p:spPr>
          <a:xfrm>
            <a:off x="538568" y="1286125"/>
            <a:ext cx="10476778" cy="4928937"/>
          </a:xfrm>
        </p:spPr>
        <p:txBody>
          <a:bodyPr>
            <a:normAutofit lnSpcReduction="10000"/>
          </a:bodyPr>
          <a:lstStyle/>
          <a:p>
            <a:pPr marL="0" indent="0">
              <a:spcAft>
                <a:spcPts val="500"/>
              </a:spcAft>
              <a:buNone/>
            </a:pPr>
            <a:endParaRPr lang="en-US" sz="2800" dirty="0" smtClean="0">
              <a:solidFill>
                <a:schemeClr val="bg1"/>
              </a:solidFill>
            </a:endParaRPr>
          </a:p>
          <a:p>
            <a:pPr marL="0" indent="0">
              <a:spcAft>
                <a:spcPts val="500"/>
              </a:spcAft>
              <a:buNone/>
            </a:pPr>
            <a:r>
              <a:rPr lang="en-US" sz="3200" dirty="0" smtClean="0">
                <a:solidFill>
                  <a:schemeClr val="bg1"/>
                </a:solidFill>
              </a:rPr>
              <a:t>Refer to the Academic Integrity Policy Manual for info about how to report cases of plagiarism. </a:t>
            </a:r>
          </a:p>
          <a:p>
            <a:pPr marL="0" indent="0">
              <a:spcAft>
                <a:spcPts val="500"/>
              </a:spcAft>
              <a:buNone/>
            </a:pPr>
            <a:r>
              <a:rPr lang="en-US" sz="3200" dirty="0">
                <a:solidFill>
                  <a:schemeClr val="bg1"/>
                </a:solidFill>
                <a:hlinkClick r:id="rId3"/>
              </a:rPr>
              <a:t>https://</a:t>
            </a:r>
            <a:r>
              <a:rPr lang="en-US" sz="3200" dirty="0" err="1">
                <a:solidFill>
                  <a:schemeClr val="bg1"/>
                </a:solidFill>
                <a:hlinkClick r:id="rId3"/>
              </a:rPr>
              <a:t>www.citytech.cuny.edu</a:t>
            </a:r>
            <a:r>
              <a:rPr lang="en-US" sz="3200" dirty="0">
                <a:solidFill>
                  <a:schemeClr val="bg1"/>
                </a:solidFill>
                <a:hlinkClick r:id="rId3"/>
              </a:rPr>
              <a:t>/students/</a:t>
            </a:r>
            <a:r>
              <a:rPr lang="en-US" sz="3200" dirty="0" err="1">
                <a:solidFill>
                  <a:schemeClr val="bg1"/>
                </a:solidFill>
                <a:hlinkClick r:id="rId3"/>
              </a:rPr>
              <a:t>academic_integrity</a:t>
            </a:r>
            <a:r>
              <a:rPr lang="en-US" sz="3200" dirty="0">
                <a:solidFill>
                  <a:schemeClr val="bg1"/>
                </a:solidFill>
                <a:hlinkClick r:id="rId3"/>
              </a:rPr>
              <a:t>/</a:t>
            </a:r>
            <a:r>
              <a:rPr lang="en-US" sz="3200" dirty="0" err="1">
                <a:solidFill>
                  <a:schemeClr val="bg1"/>
                </a:solidFill>
                <a:hlinkClick r:id="rId3"/>
              </a:rPr>
              <a:t>ai_flow_charts.pdf</a:t>
            </a:r>
            <a:endParaRPr lang="en-US" sz="3200" dirty="0" smtClean="0">
              <a:solidFill>
                <a:schemeClr val="bg1"/>
              </a:solidFill>
            </a:endParaRPr>
          </a:p>
          <a:p>
            <a:pPr marL="0" indent="0">
              <a:spcAft>
                <a:spcPts val="500"/>
              </a:spcAft>
              <a:buNone/>
            </a:pPr>
            <a:endParaRPr lang="en-US" sz="3200" dirty="0">
              <a:solidFill>
                <a:schemeClr val="bg1"/>
              </a:solidFill>
            </a:endParaRPr>
          </a:p>
          <a:p>
            <a:pPr marL="0" indent="0">
              <a:spcAft>
                <a:spcPts val="500"/>
              </a:spcAft>
              <a:buNone/>
            </a:pPr>
            <a:r>
              <a:rPr lang="en-US" sz="3200" dirty="0" smtClean="0">
                <a:solidFill>
                  <a:schemeClr val="bg1"/>
                </a:solidFill>
              </a:rPr>
              <a:t>While the consequences for plagiarizing are very serious, it is still possible to respond constructively and make sure that your students understand what is expected of them moving forward.</a:t>
            </a:r>
          </a:p>
        </p:txBody>
      </p:sp>
      <p:sp>
        <p:nvSpPr>
          <p:cNvPr id="4"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19</a:t>
            </a:fld>
            <a:endParaRPr lang="en-US" sz="3400" dirty="0"/>
          </a:p>
        </p:txBody>
      </p:sp>
    </p:spTree>
    <p:extLst>
      <p:ext uri="{BB962C8B-B14F-4D97-AF65-F5344CB8AC3E}">
        <p14:creationId xmlns:p14="http://schemas.microsoft.com/office/powerpoint/2010/main" val="691295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Workshop Agenda</a:t>
            </a:r>
            <a:endParaRPr lang="en-US" dirty="0">
              <a:solidFill>
                <a:schemeClr val="bg2"/>
              </a:solidFill>
            </a:endParaRPr>
          </a:p>
        </p:txBody>
      </p:sp>
      <p:sp>
        <p:nvSpPr>
          <p:cNvPr id="4" name="Slide Number Placeholder 3"/>
          <p:cNvSpPr>
            <a:spLocks noGrp="1"/>
          </p:cNvSpPr>
          <p:nvPr>
            <p:ph type="sldNum" sz="quarter" idx="12"/>
          </p:nvPr>
        </p:nvSpPr>
        <p:spPr>
          <a:xfrm>
            <a:off x="8595360" y="6127750"/>
            <a:ext cx="2743200" cy="365125"/>
          </a:xfrm>
        </p:spPr>
        <p:txBody>
          <a:bodyPr>
            <a:normAutofit fontScale="62500" lnSpcReduction="20000"/>
          </a:bodyPr>
          <a:lstStyle/>
          <a:p>
            <a:fld id="{6D22F896-40B5-4ADD-8801-0D06FADFA095}" type="slidenum">
              <a:rPr lang="en-US" sz="3400" smtClean="0"/>
              <a:pPr/>
              <a:t>2</a:t>
            </a:fld>
            <a:endParaRPr lang="en-US" sz="3400" dirty="0"/>
          </a:p>
        </p:txBody>
      </p:sp>
      <p:sp>
        <p:nvSpPr>
          <p:cNvPr id="3" name="Content Placeholder 2"/>
          <p:cNvSpPr>
            <a:spLocks noGrp="1"/>
          </p:cNvSpPr>
          <p:nvPr>
            <p:ph sz="quarter" idx="1"/>
          </p:nvPr>
        </p:nvSpPr>
        <p:spPr>
          <a:xfrm>
            <a:off x="1139050" y="1538514"/>
            <a:ext cx="10233800" cy="4657499"/>
          </a:xfrm>
        </p:spPr>
        <p:txBody>
          <a:bodyPr>
            <a:noAutofit/>
          </a:bodyPr>
          <a:lstStyle/>
          <a:p>
            <a:pPr marL="512064" lvl="1" indent="-512064">
              <a:lnSpc>
                <a:spcPct val="90000"/>
              </a:lnSpc>
              <a:spcBef>
                <a:spcPts val="700"/>
              </a:spcBef>
              <a:spcAft>
                <a:spcPts val="500"/>
              </a:spcAft>
              <a:buFont typeface="+mj-lt"/>
              <a:buAutoNum type="romanUcPeriod"/>
            </a:pPr>
            <a:r>
              <a:rPr lang="en-US" sz="3300" dirty="0" smtClean="0">
                <a:solidFill>
                  <a:schemeClr val="bg1"/>
                </a:solidFill>
              </a:rPr>
              <a:t>Understanding plagiarism</a:t>
            </a:r>
          </a:p>
          <a:p>
            <a:pPr marL="512064" lvl="1" indent="-512064">
              <a:lnSpc>
                <a:spcPct val="90000"/>
              </a:lnSpc>
              <a:spcBef>
                <a:spcPts val="700"/>
              </a:spcBef>
              <a:spcAft>
                <a:spcPts val="500"/>
              </a:spcAft>
              <a:buFont typeface="+mj-lt"/>
              <a:buAutoNum type="romanUcPeriod"/>
            </a:pPr>
            <a:r>
              <a:rPr lang="en-US" sz="3300" dirty="0" smtClean="0">
                <a:solidFill>
                  <a:schemeClr val="bg1"/>
                </a:solidFill>
              </a:rPr>
              <a:t>Strategies for preventing </a:t>
            </a:r>
            <a:r>
              <a:rPr lang="en-US" sz="3300" dirty="0">
                <a:solidFill>
                  <a:schemeClr val="bg1"/>
                </a:solidFill>
              </a:rPr>
              <a:t>p</a:t>
            </a:r>
            <a:r>
              <a:rPr lang="en-US" sz="3300" dirty="0" smtClean="0">
                <a:solidFill>
                  <a:schemeClr val="bg1"/>
                </a:solidFill>
              </a:rPr>
              <a:t>lagiarism</a:t>
            </a:r>
          </a:p>
          <a:p>
            <a:pPr marL="512064" lvl="1" indent="-512064">
              <a:lnSpc>
                <a:spcPct val="90000"/>
              </a:lnSpc>
              <a:spcBef>
                <a:spcPts val="700"/>
              </a:spcBef>
              <a:spcAft>
                <a:spcPts val="500"/>
              </a:spcAft>
              <a:buFont typeface="+mj-lt"/>
              <a:buAutoNum type="romanUcPeriod"/>
            </a:pPr>
            <a:r>
              <a:rPr lang="en-US" sz="3300" dirty="0" smtClean="0">
                <a:solidFill>
                  <a:schemeClr val="bg1"/>
                </a:solidFill>
              </a:rPr>
              <a:t>Responding to plagiarism</a:t>
            </a:r>
          </a:p>
          <a:p>
            <a:pPr marL="512064" lvl="1" indent="-512064">
              <a:lnSpc>
                <a:spcPct val="90000"/>
              </a:lnSpc>
              <a:spcBef>
                <a:spcPts val="700"/>
              </a:spcBef>
              <a:spcAft>
                <a:spcPts val="500"/>
              </a:spcAft>
              <a:buNone/>
            </a:pPr>
            <a:endParaRPr lang="en-US" sz="3300" dirty="0" smtClean="0">
              <a:solidFill>
                <a:schemeClr val="bg1"/>
              </a:solidFill>
            </a:endParaRPr>
          </a:p>
          <a:p>
            <a:pPr marL="512064" lvl="1" indent="-512064">
              <a:lnSpc>
                <a:spcPct val="90000"/>
              </a:lnSpc>
              <a:spcBef>
                <a:spcPts val="700"/>
              </a:spcBef>
              <a:spcAft>
                <a:spcPts val="500"/>
              </a:spcAft>
              <a:buNone/>
            </a:pPr>
            <a:endParaRPr lang="en-US" sz="3300" dirty="0">
              <a:solidFill>
                <a:schemeClr val="bg1"/>
              </a:solidFill>
            </a:endParaRPr>
          </a:p>
        </p:txBody>
      </p:sp>
    </p:spTree>
    <p:extLst>
      <p:ext uri="{BB962C8B-B14F-4D97-AF65-F5344CB8AC3E}">
        <p14:creationId xmlns:p14="http://schemas.microsoft.com/office/powerpoint/2010/main" val="64982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bg2"/>
                </a:solidFill>
              </a:rPr>
              <a:t>Contact</a:t>
            </a:r>
            <a:endParaRPr lang="en-US" dirty="0">
              <a:solidFill>
                <a:schemeClr val="bg2"/>
              </a:solidFill>
            </a:endParaRPr>
          </a:p>
        </p:txBody>
      </p:sp>
      <p:sp>
        <p:nvSpPr>
          <p:cNvPr id="4" name="Slide Number Placeholder 3"/>
          <p:cNvSpPr>
            <a:spLocks noGrp="1"/>
          </p:cNvSpPr>
          <p:nvPr>
            <p:ph type="sldNum" sz="quarter" idx="12"/>
          </p:nvPr>
        </p:nvSpPr>
        <p:spPr>
          <a:xfrm>
            <a:off x="8591550" y="6168027"/>
            <a:ext cx="2743200" cy="365125"/>
          </a:xfrm>
        </p:spPr>
        <p:txBody>
          <a:bodyPr>
            <a:normAutofit fontScale="62500" lnSpcReduction="20000"/>
          </a:bodyPr>
          <a:lstStyle/>
          <a:p>
            <a:fld id="{6D22F896-40B5-4ADD-8801-0D06FADFA095}" type="slidenum">
              <a:rPr lang="en-US" sz="3400" smtClean="0"/>
              <a:pPr/>
              <a:t>20</a:t>
            </a:fld>
            <a:endParaRPr lang="en-US" sz="3400" dirty="0"/>
          </a:p>
        </p:txBody>
      </p:sp>
      <p:sp>
        <p:nvSpPr>
          <p:cNvPr id="3" name="Content Placeholder 2"/>
          <p:cNvSpPr>
            <a:spLocks noGrp="1"/>
          </p:cNvSpPr>
          <p:nvPr>
            <p:ph sz="quarter" idx="1"/>
          </p:nvPr>
        </p:nvSpPr>
        <p:spPr>
          <a:xfrm>
            <a:off x="816864" y="1789043"/>
            <a:ext cx="10871200" cy="4903135"/>
          </a:xfrm>
        </p:spPr>
        <p:txBody>
          <a:bodyPr>
            <a:normAutofit fontScale="85000" lnSpcReduction="20000"/>
          </a:bodyPr>
          <a:lstStyle/>
          <a:p>
            <a:pPr>
              <a:spcAft>
                <a:spcPts val="1000"/>
              </a:spcAft>
              <a:buClr>
                <a:schemeClr val="accent1"/>
              </a:buClr>
              <a:buSzPct val="100000"/>
              <a:buFont typeface="Arial"/>
              <a:buChar char="•"/>
            </a:pPr>
            <a:r>
              <a:rPr lang="en-US" sz="3200" dirty="0" smtClean="0">
                <a:solidFill>
                  <a:schemeClr val="bg1"/>
                </a:solidFill>
              </a:rPr>
              <a:t>Pamela </a:t>
            </a:r>
            <a:r>
              <a:rPr lang="en-US" sz="3200" dirty="0" err="1" smtClean="0">
                <a:solidFill>
                  <a:schemeClr val="bg1"/>
                </a:solidFill>
              </a:rPr>
              <a:t>Thielman</a:t>
            </a:r>
            <a:r>
              <a:rPr lang="en-US" sz="3200" dirty="0" smtClean="0">
                <a:solidFill>
                  <a:schemeClr val="bg1"/>
                </a:solidFill>
              </a:rPr>
              <a:t>: </a:t>
            </a:r>
            <a:r>
              <a:rPr lang="en-US" sz="3200" dirty="0" smtClean="0">
                <a:solidFill>
                  <a:schemeClr val="bg1"/>
                </a:solidFill>
                <a:hlinkClick r:id="rId2"/>
              </a:rPr>
              <a:t>pthielman@citytech.cuny.edu</a:t>
            </a:r>
            <a:endParaRPr lang="en-US" sz="3200" dirty="0" smtClean="0">
              <a:solidFill>
                <a:schemeClr val="bg1"/>
              </a:solidFill>
            </a:endParaRPr>
          </a:p>
          <a:p>
            <a:pPr>
              <a:spcAft>
                <a:spcPts val="1000"/>
              </a:spcAft>
              <a:buClr>
                <a:schemeClr val="accent1"/>
              </a:buClr>
              <a:buSzPct val="100000"/>
              <a:buFont typeface="Arial"/>
              <a:buChar char="•"/>
            </a:pPr>
            <a:r>
              <a:rPr lang="en-US" sz="3200" dirty="0" smtClean="0">
                <a:solidFill>
                  <a:schemeClr val="bg1"/>
                </a:solidFill>
              </a:rPr>
              <a:t>Wilson Sherwin: </a:t>
            </a:r>
            <a:r>
              <a:rPr lang="en-US" sz="3200" dirty="0" smtClean="0">
                <a:solidFill>
                  <a:schemeClr val="bg1"/>
                </a:solidFill>
                <a:hlinkClick r:id="rId3"/>
              </a:rPr>
              <a:t>ssherwin@citytech.cuny.edu</a:t>
            </a:r>
            <a:endParaRPr lang="en-US" sz="3200" dirty="0" smtClean="0">
              <a:solidFill>
                <a:schemeClr val="bg1"/>
              </a:solidFill>
            </a:endParaRPr>
          </a:p>
          <a:p>
            <a:pPr>
              <a:spcAft>
                <a:spcPts val="1000"/>
              </a:spcAft>
              <a:buClr>
                <a:schemeClr val="accent1"/>
              </a:buClr>
              <a:buSzPct val="100000"/>
              <a:buFont typeface="Arial"/>
              <a:buChar char="•"/>
            </a:pPr>
            <a:endParaRPr lang="en-US" sz="3200" dirty="0" smtClean="0">
              <a:solidFill>
                <a:schemeClr val="bg1"/>
              </a:solidFill>
            </a:endParaRPr>
          </a:p>
          <a:p>
            <a:pPr>
              <a:spcAft>
                <a:spcPts val="1000"/>
              </a:spcAft>
              <a:buClr>
                <a:schemeClr val="accent1"/>
              </a:buClr>
              <a:buSzPct val="100000"/>
              <a:buFont typeface="Arial"/>
              <a:buChar char="•"/>
            </a:pPr>
            <a:r>
              <a:rPr lang="en-US" sz="3200" dirty="0" smtClean="0">
                <a:solidFill>
                  <a:schemeClr val="bg1"/>
                </a:solidFill>
              </a:rPr>
              <a:t>NEXT WORKSHOP: </a:t>
            </a:r>
            <a:r>
              <a:rPr lang="en-US" sz="3200" dirty="0" smtClean="0">
                <a:solidFill>
                  <a:schemeClr val="bg1"/>
                </a:solidFill>
              </a:rPr>
              <a:t>Effectiv</a:t>
            </a:r>
            <a:r>
              <a:rPr lang="en-US" sz="3200" dirty="0" smtClean="0">
                <a:solidFill>
                  <a:schemeClr val="bg1"/>
                </a:solidFill>
              </a:rPr>
              <a:t>e Grading and Minimal Marking</a:t>
            </a:r>
            <a:r>
              <a:rPr lang="en-US" sz="3200" dirty="0" smtClean="0">
                <a:solidFill>
                  <a:schemeClr val="bg1"/>
                </a:solidFill>
              </a:rPr>
              <a:t>, Thursday 11/19</a:t>
            </a:r>
            <a:r>
              <a:rPr lang="en-US" sz="3200" dirty="0" smtClean="0">
                <a:solidFill>
                  <a:schemeClr val="bg1"/>
                </a:solidFill>
              </a:rPr>
              <a:t>, LOCATION: </a:t>
            </a:r>
            <a:r>
              <a:rPr lang="en-US" sz="3200" dirty="0" err="1" smtClean="0">
                <a:solidFill>
                  <a:schemeClr val="bg1"/>
                </a:solidFill>
              </a:rPr>
              <a:t>Namm</a:t>
            </a:r>
            <a:r>
              <a:rPr lang="en-US" sz="3200" dirty="0" smtClean="0">
                <a:solidFill>
                  <a:schemeClr val="bg1"/>
                </a:solidFill>
              </a:rPr>
              <a:t> 1005</a:t>
            </a:r>
          </a:p>
          <a:p>
            <a:pPr>
              <a:spcAft>
                <a:spcPts val="1000"/>
              </a:spcAft>
              <a:buClr>
                <a:schemeClr val="accent1"/>
              </a:buClr>
              <a:buSzPct val="100000"/>
              <a:buFont typeface="Arial"/>
              <a:buChar char="•"/>
            </a:pPr>
            <a:endParaRPr lang="en-US" sz="3200" dirty="0" smtClean="0">
              <a:solidFill>
                <a:schemeClr val="bg1"/>
              </a:solidFill>
            </a:endParaRPr>
          </a:p>
          <a:p>
            <a:pPr>
              <a:spcAft>
                <a:spcPts val="1000"/>
              </a:spcAft>
              <a:buClr>
                <a:schemeClr val="accent1"/>
              </a:buClr>
              <a:buSzPct val="100000"/>
              <a:buFont typeface="Arial"/>
              <a:buChar char="•"/>
            </a:pPr>
            <a:r>
              <a:rPr lang="en-US" sz="3200" dirty="0" smtClean="0">
                <a:solidFill>
                  <a:schemeClr val="bg1"/>
                </a:solidFill>
              </a:rPr>
              <a:t>Read chapter 15 and 16 in </a:t>
            </a:r>
            <a:r>
              <a:rPr lang="en-US" sz="3200" i="1" dirty="0" smtClean="0">
                <a:solidFill>
                  <a:schemeClr val="bg1"/>
                </a:solidFill>
              </a:rPr>
              <a:t>Engaging Ideas</a:t>
            </a:r>
            <a:r>
              <a:rPr lang="en-US" sz="3200" dirty="0" smtClean="0">
                <a:solidFill>
                  <a:schemeClr val="bg1"/>
                </a:solidFill>
              </a:rPr>
              <a:t> (Bean)</a:t>
            </a:r>
          </a:p>
          <a:p>
            <a:pPr>
              <a:spcAft>
                <a:spcPts val="1000"/>
              </a:spcAft>
              <a:buClr>
                <a:schemeClr val="accent1"/>
              </a:buClr>
              <a:buSzPct val="100000"/>
              <a:buFont typeface="Arial"/>
              <a:buChar char="•"/>
            </a:pPr>
            <a:endParaRPr lang="en-US" sz="3200" i="1" dirty="0" smtClean="0">
              <a:solidFill>
                <a:schemeClr val="bg1"/>
              </a:solidFill>
            </a:endParaRPr>
          </a:p>
          <a:p>
            <a:pPr>
              <a:spcAft>
                <a:spcPts val="1000"/>
              </a:spcAft>
              <a:buClr>
                <a:schemeClr val="accent1"/>
              </a:buClr>
              <a:buSzPct val="100000"/>
              <a:buFont typeface="Arial"/>
              <a:buChar char="•"/>
            </a:pPr>
            <a:r>
              <a:rPr lang="en-US" sz="3200" dirty="0" smtClean="0">
                <a:solidFill>
                  <a:schemeClr val="bg1"/>
                </a:solidFill>
              </a:rPr>
              <a:t> </a:t>
            </a:r>
            <a:r>
              <a:rPr lang="en-US" sz="3200" dirty="0" smtClean="0">
                <a:solidFill>
                  <a:schemeClr val="bg1"/>
                </a:solidFill>
                <a:hlinkClick r:id="rId4"/>
              </a:rPr>
              <a:t>http://openlab.citytech.cuny.edu/writingacrossthecurriculum</a:t>
            </a:r>
            <a:endParaRPr lang="en-US" sz="3200" dirty="0" smtClean="0">
              <a:solidFill>
                <a:schemeClr val="bg1"/>
              </a:solidFill>
            </a:endParaRPr>
          </a:p>
          <a:p>
            <a:pPr>
              <a:spcAft>
                <a:spcPts val="1000"/>
              </a:spcAft>
              <a:buClr>
                <a:schemeClr val="accent1"/>
              </a:buClr>
              <a:buSzPct val="100000"/>
              <a:buFont typeface="Arial"/>
              <a:buChar char="•"/>
            </a:pPr>
            <a:endParaRPr lang="en-US" sz="3200" dirty="0">
              <a:solidFill>
                <a:schemeClr val="bg1"/>
              </a:solidFill>
            </a:endParaRPr>
          </a:p>
          <a:p>
            <a:pPr>
              <a:buClr>
                <a:schemeClr val="accent1"/>
              </a:buClr>
              <a:buSzPct val="100000"/>
              <a:buFont typeface="Arial"/>
              <a:buChar char="•"/>
            </a:pPr>
            <a:endParaRPr lang="en-US" dirty="0" smtClean="0"/>
          </a:p>
          <a:p>
            <a:pPr>
              <a:buNone/>
            </a:pPr>
            <a:endParaRPr lang="en-US" dirty="0"/>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Quiz: What Counts as Plagiarism? </a:t>
            </a:r>
            <a:endParaRPr lang="en-US" dirty="0">
              <a:solidFill>
                <a:schemeClr val="bg2"/>
              </a:solidFill>
            </a:endParaRPr>
          </a:p>
        </p:txBody>
      </p:sp>
      <p:sp>
        <p:nvSpPr>
          <p:cNvPr id="4" name="Slide Number Placeholder 3"/>
          <p:cNvSpPr>
            <a:spLocks noGrp="1"/>
          </p:cNvSpPr>
          <p:nvPr>
            <p:ph type="sldNum" sz="quarter" idx="12"/>
          </p:nvPr>
        </p:nvSpPr>
        <p:spPr>
          <a:xfrm>
            <a:off x="8595360" y="6127750"/>
            <a:ext cx="2743200" cy="365125"/>
          </a:xfrm>
        </p:spPr>
        <p:txBody>
          <a:bodyPr>
            <a:normAutofit fontScale="62500" lnSpcReduction="20000"/>
          </a:bodyPr>
          <a:lstStyle/>
          <a:p>
            <a:fld id="{6D22F896-40B5-4ADD-8801-0D06FADFA095}" type="slidenum">
              <a:rPr lang="en-US" sz="3400" smtClean="0"/>
              <a:pPr/>
              <a:t>3</a:t>
            </a:fld>
            <a:endParaRPr lang="en-US" sz="3400" dirty="0"/>
          </a:p>
        </p:txBody>
      </p:sp>
      <p:sp>
        <p:nvSpPr>
          <p:cNvPr id="3" name="Content Placeholder 2"/>
          <p:cNvSpPr>
            <a:spLocks noGrp="1"/>
          </p:cNvSpPr>
          <p:nvPr>
            <p:ph sz="quarter" idx="1"/>
          </p:nvPr>
        </p:nvSpPr>
        <p:spPr>
          <a:xfrm>
            <a:off x="1139050" y="1538514"/>
            <a:ext cx="10233800" cy="4657499"/>
          </a:xfrm>
        </p:spPr>
        <p:txBody>
          <a:bodyPr>
            <a:noAutofit/>
          </a:bodyPr>
          <a:lstStyle/>
          <a:p>
            <a:pPr marL="0" indent="0">
              <a:buNone/>
            </a:pPr>
            <a:r>
              <a:rPr lang="en-US" sz="3300" dirty="0" smtClean="0">
                <a:solidFill>
                  <a:schemeClr val="bg1"/>
                </a:solidFill>
              </a:rPr>
              <a:t>Troubling Questions</a:t>
            </a:r>
            <a:r>
              <a:rPr lang="en-US" sz="3300" dirty="0">
                <a:solidFill>
                  <a:schemeClr val="bg1"/>
                </a:solidFill>
              </a:rPr>
              <a:t>?</a:t>
            </a:r>
            <a:r>
              <a:rPr lang="en-US" sz="3300" dirty="0" smtClean="0">
                <a:solidFill>
                  <a:schemeClr val="bg1"/>
                </a:solidFill>
              </a:rPr>
              <a:t> </a:t>
            </a:r>
          </a:p>
          <a:p>
            <a:r>
              <a:rPr lang="en-US" sz="2800" dirty="0"/>
              <a:t>3</a:t>
            </a:r>
            <a:r>
              <a:rPr lang="en-US" sz="2800" dirty="0" smtClean="0"/>
              <a:t>.</a:t>
            </a:r>
            <a:r>
              <a:rPr lang="en-US" sz="2800" dirty="0"/>
              <a:t> </a:t>
            </a:r>
            <a:r>
              <a:rPr lang="en-US" sz="2800" dirty="0" smtClean="0"/>
              <a:t>I </a:t>
            </a:r>
            <a:r>
              <a:rPr lang="en-US" sz="2800" dirty="0"/>
              <a:t>got my friend to read my paper and write down other quotes that would help support my argument</a:t>
            </a:r>
            <a:r>
              <a:rPr lang="en-US" sz="2800" dirty="0" smtClean="0"/>
              <a:t>.</a:t>
            </a:r>
          </a:p>
          <a:p>
            <a:endParaRPr lang="en-US" sz="2800" dirty="0" smtClean="0">
              <a:solidFill>
                <a:schemeClr val="bg1"/>
              </a:solidFill>
            </a:endParaRPr>
          </a:p>
          <a:p>
            <a:r>
              <a:rPr lang="en-US" sz="2800" dirty="0" smtClean="0"/>
              <a:t>11. My </a:t>
            </a:r>
            <a:r>
              <a:rPr lang="en-US" sz="2800" dirty="0"/>
              <a:t>tutor rewrote my thesis statement to change it from a summary to something that opens up an argument</a:t>
            </a:r>
            <a:r>
              <a:rPr lang="en-US" sz="2800" dirty="0" smtClean="0"/>
              <a:t>.</a:t>
            </a:r>
          </a:p>
          <a:p>
            <a:endParaRPr lang="en-US" sz="2800" dirty="0"/>
          </a:p>
          <a:p>
            <a:r>
              <a:rPr lang="en-US" sz="2800" dirty="0"/>
              <a:t>15</a:t>
            </a:r>
            <a:r>
              <a:rPr lang="en-US" sz="2800" dirty="0" smtClean="0"/>
              <a:t>.</a:t>
            </a:r>
            <a:r>
              <a:rPr lang="en-US" sz="2800" dirty="0"/>
              <a:t> </a:t>
            </a:r>
            <a:r>
              <a:rPr lang="en-US" sz="2800" dirty="0" smtClean="0"/>
              <a:t>My </a:t>
            </a:r>
            <a:r>
              <a:rPr lang="en-US" sz="2800" dirty="0"/>
              <a:t>class discussed the reading and I used some of the points my teacher wrote on the board in my essay.</a:t>
            </a:r>
          </a:p>
          <a:p>
            <a:pPr marL="512064" lvl="1" indent="-512064">
              <a:lnSpc>
                <a:spcPct val="90000"/>
              </a:lnSpc>
              <a:spcBef>
                <a:spcPts val="700"/>
              </a:spcBef>
              <a:spcAft>
                <a:spcPts val="500"/>
              </a:spcAft>
              <a:buNone/>
            </a:pPr>
            <a:endParaRPr lang="en-US" sz="2800" dirty="0" smtClean="0">
              <a:solidFill>
                <a:schemeClr val="bg1"/>
              </a:solidFill>
            </a:endParaRPr>
          </a:p>
          <a:p>
            <a:pPr marL="512064" lvl="1" indent="-512064">
              <a:lnSpc>
                <a:spcPct val="90000"/>
              </a:lnSpc>
              <a:spcBef>
                <a:spcPts val="700"/>
              </a:spcBef>
              <a:spcAft>
                <a:spcPts val="500"/>
              </a:spcAft>
              <a:buNone/>
            </a:pPr>
            <a:endParaRPr lang="en-US" sz="2800" dirty="0" smtClean="0">
              <a:solidFill>
                <a:schemeClr val="bg1"/>
              </a:solidFill>
            </a:endParaRPr>
          </a:p>
          <a:p>
            <a:pPr marL="512064" lvl="1" indent="-512064">
              <a:lnSpc>
                <a:spcPct val="90000"/>
              </a:lnSpc>
              <a:spcBef>
                <a:spcPts val="700"/>
              </a:spcBef>
              <a:spcAft>
                <a:spcPts val="500"/>
              </a:spcAft>
              <a:buNone/>
            </a:pPr>
            <a:endParaRPr lang="en-US" sz="2800" dirty="0">
              <a:solidFill>
                <a:schemeClr val="bg1"/>
              </a:solidFill>
            </a:endParaRPr>
          </a:p>
        </p:txBody>
      </p:sp>
    </p:spTree>
    <p:extLst>
      <p:ext uri="{BB962C8B-B14F-4D97-AF65-F5344CB8AC3E}">
        <p14:creationId xmlns:p14="http://schemas.microsoft.com/office/powerpoint/2010/main" val="3535632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lgn="ctr"/>
            <a:r>
              <a:rPr lang="en-US" dirty="0" smtClean="0"/>
              <a:t/>
            </a:r>
            <a:br>
              <a:rPr lang="en-US" dirty="0" smtClean="0"/>
            </a:br>
            <a:r>
              <a:rPr lang="en-US" dirty="0" smtClean="0">
                <a:solidFill>
                  <a:schemeClr val="accent1"/>
                </a:solidFill>
              </a:rPr>
              <a:t>I. </a:t>
            </a:r>
            <a:r>
              <a:rPr lang="en-US" dirty="0" smtClean="0">
                <a:solidFill>
                  <a:schemeClr val="bg2"/>
                </a:solidFill>
              </a:rPr>
              <a:t>Understanding Plagiarism</a:t>
            </a:r>
            <a:br>
              <a:rPr lang="en-US" dirty="0" smtClean="0">
                <a:solidFill>
                  <a:schemeClr val="bg2"/>
                </a:solidFill>
              </a:rPr>
            </a:br>
            <a:endParaRPr lang="en-US" sz="4400" dirty="0">
              <a:solidFill>
                <a:schemeClr val="bg2"/>
              </a:solidFill>
            </a:endParaRPr>
          </a:p>
        </p:txBody>
      </p:sp>
      <p:sp>
        <p:nvSpPr>
          <p:cNvPr id="13"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4</a:t>
            </a:fld>
            <a:endParaRPr lang="en-US" sz="3400" dirty="0"/>
          </a:p>
        </p:txBody>
      </p:sp>
      <p:sp>
        <p:nvSpPr>
          <p:cNvPr id="3" name="Content Placeholder 2"/>
          <p:cNvSpPr>
            <a:spLocks noGrp="1"/>
          </p:cNvSpPr>
          <p:nvPr>
            <p:ph sz="quarter" idx="1"/>
          </p:nvPr>
        </p:nvSpPr>
        <p:spPr>
          <a:xfrm>
            <a:off x="0" y="1657350"/>
            <a:ext cx="12192000" cy="5200650"/>
          </a:xfrm>
        </p:spPr>
        <p:txBody>
          <a:bodyPr>
            <a:normAutofit/>
          </a:bodyPr>
          <a:lstStyle/>
          <a:p>
            <a:pPr marL="1588" indent="-1588">
              <a:spcAft>
                <a:spcPts val="500"/>
              </a:spcAft>
              <a:buNone/>
            </a:pPr>
            <a:r>
              <a:rPr lang="en-US" sz="3300" dirty="0" smtClean="0">
                <a:solidFill>
                  <a:srgbClr val="FFFFFF"/>
                </a:solidFill>
              </a:rPr>
              <a:t>“Students and all others who work with information, ideas, texts, images, music, inventions, and other intellectual property owe their audience and sources accuracy and honesty in using, crediting, and citing sources. As a community of intellectual and professional workers, the College recognizes its responsibility for providing instruction in information literacy and academic integrity, offering models of good practice, and responding vigilantly and appropriately to infractions of academic integrity.” </a:t>
            </a:r>
            <a:r>
              <a:rPr lang="en-US" sz="3300" dirty="0" smtClean="0">
                <a:solidFill>
                  <a:schemeClr val="bg2"/>
                </a:solidFill>
              </a:rPr>
              <a:t>– NYCCT statement on academic integrity</a:t>
            </a:r>
            <a:endParaRPr lang="en-US" sz="3300" b="1" dirty="0" smtClean="0">
              <a:solidFill>
                <a:schemeClr val="bg2"/>
              </a:solidFill>
            </a:endParaRPr>
          </a:p>
        </p:txBody>
      </p:sp>
      <p:sp>
        <p:nvSpPr>
          <p:cNvPr id="7" name="Content Placeholder 2"/>
          <p:cNvSpPr txBox="1">
            <a:spLocks/>
          </p:cNvSpPr>
          <p:nvPr/>
        </p:nvSpPr>
        <p:spPr>
          <a:xfrm>
            <a:off x="0" y="1657350"/>
            <a:ext cx="12192000" cy="5200650"/>
          </a:xfrm>
          <a:prstGeom prst="rect">
            <a:avLst/>
          </a:prstGeom>
        </p:spPr>
        <p:txBody>
          <a:bodyPr vert="horz">
            <a:normAutofit/>
          </a:bodyPr>
          <a:lstStyle/>
          <a:p>
            <a:pPr marL="1588" marR="0" lvl="0" indent="-1588" algn="l" defTabSz="914400" rtl="0" eaLnBrk="1" fontAlgn="auto" latinLnBrk="0" hangingPunct="1">
              <a:lnSpc>
                <a:spcPct val="100000"/>
              </a:lnSpc>
              <a:spcBef>
                <a:spcPts val="700"/>
              </a:spcBef>
              <a:spcAft>
                <a:spcPts val="500"/>
              </a:spcAft>
              <a:buClr>
                <a:schemeClr val="accent2"/>
              </a:buClr>
              <a:buSzPct val="60000"/>
              <a:buFont typeface="Wingdings"/>
              <a:buNone/>
              <a:tabLst/>
              <a:defRPr/>
            </a:pPr>
            <a:r>
              <a:rPr kumimoji="0" lang="en-US" sz="3300" b="0" i="0" u="none" strike="noStrike" kern="1200" cap="none" spc="0" normalizeH="0" baseline="0" noProof="0" dirty="0" smtClean="0">
                <a:ln>
                  <a:noFill/>
                </a:ln>
                <a:solidFill>
                  <a:srgbClr val="FFFFFF"/>
                </a:solidFill>
                <a:effectLst/>
                <a:uLnTx/>
                <a:uFillTx/>
                <a:latin typeface="+mn-lt"/>
                <a:ea typeface="+mn-ea"/>
                <a:cs typeface="+mn-cs"/>
              </a:rPr>
              <a:t>“Students and all others who work with information, ideas, texts, images, music, inventions, and other intellectual property owe their audience and sources accuracy and honesty in using, crediting, and citing sources. As a community of intellectual and professional workers, </a:t>
            </a:r>
            <a:r>
              <a:rPr kumimoji="0" lang="en-US" sz="3300" b="0" i="0" u="none" strike="noStrike" kern="1200" cap="none" spc="0" normalizeH="0" baseline="0" noProof="0" dirty="0" smtClean="0">
                <a:ln>
                  <a:noFill/>
                </a:ln>
                <a:solidFill>
                  <a:srgbClr val="000000"/>
                </a:solidFill>
                <a:effectLst/>
                <a:uLnTx/>
                <a:uFillTx/>
                <a:latin typeface="+mn-lt"/>
                <a:ea typeface="+mn-ea"/>
                <a:cs typeface="+mn-cs"/>
              </a:rPr>
              <a:t>the College recognizes its responsibility for providing instruction in information literacy and academic integrity</a:t>
            </a:r>
            <a:r>
              <a:rPr kumimoji="0" lang="en-US" sz="3300" b="0" i="0" u="none" strike="noStrike" kern="1200" cap="none" spc="0" normalizeH="0" baseline="0" noProof="0" dirty="0" smtClean="0">
                <a:ln>
                  <a:noFill/>
                </a:ln>
                <a:solidFill>
                  <a:srgbClr val="FFFFFF"/>
                </a:solidFill>
                <a:effectLst/>
                <a:uLnTx/>
                <a:uFillTx/>
                <a:latin typeface="+mn-lt"/>
                <a:ea typeface="+mn-ea"/>
                <a:cs typeface="+mn-cs"/>
              </a:rPr>
              <a:t>, offering models of good practice, and responding vigilantly and appropriately to infractions of academic integrity.” </a:t>
            </a:r>
            <a:r>
              <a:rPr kumimoji="0" lang="en-US" sz="3300" b="0" i="0" u="none" strike="noStrike" kern="1200" cap="none" spc="0" normalizeH="0" baseline="0" noProof="0" dirty="0" smtClean="0">
                <a:ln>
                  <a:noFill/>
                </a:ln>
                <a:solidFill>
                  <a:schemeClr val="bg2"/>
                </a:solidFill>
                <a:effectLst/>
                <a:uLnTx/>
                <a:uFillTx/>
                <a:latin typeface="+mn-lt"/>
                <a:ea typeface="+mn-ea"/>
                <a:cs typeface="+mn-cs"/>
              </a:rPr>
              <a:t>– NYCCT statement on academic integrity</a:t>
            </a:r>
            <a:endParaRPr kumimoji="0" lang="en-US" sz="3300" b="1" i="0" u="none" strike="noStrike" kern="1200" cap="none" spc="0" normalizeH="0" baseline="0" noProof="0" dirty="0" smtClean="0">
              <a:ln>
                <a:noFill/>
              </a:ln>
              <a:solidFill>
                <a:schemeClr val="bg2"/>
              </a:solidFill>
              <a:effectLst/>
              <a:uLnTx/>
              <a:uFillTx/>
              <a:latin typeface="+mn-lt"/>
              <a:ea typeface="+mn-ea"/>
              <a:cs typeface="+mn-cs"/>
            </a:endParaRPr>
          </a:p>
        </p:txBody>
      </p:sp>
      <p:sp>
        <p:nvSpPr>
          <p:cNvPr id="8" name="Content Placeholder 2"/>
          <p:cNvSpPr txBox="1">
            <a:spLocks/>
          </p:cNvSpPr>
          <p:nvPr/>
        </p:nvSpPr>
        <p:spPr>
          <a:xfrm>
            <a:off x="0" y="1657350"/>
            <a:ext cx="12192000" cy="5200650"/>
          </a:xfrm>
          <a:prstGeom prst="rect">
            <a:avLst/>
          </a:prstGeom>
        </p:spPr>
        <p:txBody>
          <a:bodyPr vert="horz">
            <a:normAutofit/>
          </a:bodyPr>
          <a:lstStyle/>
          <a:p>
            <a:pPr marL="1588" marR="0" lvl="0" indent="-1588" algn="l" defTabSz="914400" rtl="0" eaLnBrk="1" fontAlgn="auto" latinLnBrk="0" hangingPunct="1">
              <a:lnSpc>
                <a:spcPct val="100000"/>
              </a:lnSpc>
              <a:spcBef>
                <a:spcPts val="700"/>
              </a:spcBef>
              <a:spcAft>
                <a:spcPts val="500"/>
              </a:spcAft>
              <a:buClr>
                <a:schemeClr val="accent2"/>
              </a:buClr>
              <a:buSzPct val="60000"/>
              <a:buFont typeface="Wingdings"/>
              <a:buNone/>
              <a:tabLst/>
              <a:defRPr/>
            </a:pPr>
            <a:r>
              <a:rPr kumimoji="0" lang="en-US" sz="3300" b="0" i="0" u="none" strike="noStrike" kern="1200" cap="none" spc="0" normalizeH="0" baseline="0" noProof="0" dirty="0" smtClean="0">
                <a:ln>
                  <a:noFill/>
                </a:ln>
                <a:solidFill>
                  <a:srgbClr val="FFFFFF"/>
                </a:solidFill>
                <a:effectLst/>
                <a:uLnTx/>
                <a:uFillTx/>
                <a:latin typeface="+mn-lt"/>
                <a:ea typeface="+mn-ea"/>
                <a:cs typeface="+mn-cs"/>
              </a:rPr>
              <a:t>“Students and all others who work with information, ideas, texts, images, music, inventions, and other intellectual property owe their audience and sources accuracy and honesty in using, crediting, and citing sources. As a community of intellectual and professional workers, the College recognizes its responsibility for providing instruction in information literacy and academic integrity, </a:t>
            </a:r>
            <a:r>
              <a:rPr kumimoji="0" lang="en-US" sz="3300" b="0" i="0" u="none" strike="noStrike" kern="1200" cap="none" spc="0" normalizeH="0" baseline="0" noProof="0" dirty="0" smtClean="0">
                <a:ln>
                  <a:noFill/>
                </a:ln>
                <a:solidFill>
                  <a:srgbClr val="000000"/>
                </a:solidFill>
                <a:effectLst/>
                <a:uLnTx/>
                <a:uFillTx/>
                <a:latin typeface="+mn-lt"/>
                <a:ea typeface="+mn-ea"/>
                <a:cs typeface="+mn-cs"/>
              </a:rPr>
              <a:t>offering models of good practice</a:t>
            </a:r>
            <a:r>
              <a:rPr kumimoji="0" lang="en-US" sz="3300" b="0" i="0" u="none" strike="noStrike" kern="1200" cap="none" spc="0" normalizeH="0" baseline="0" noProof="0" dirty="0" smtClean="0">
                <a:ln>
                  <a:noFill/>
                </a:ln>
                <a:solidFill>
                  <a:srgbClr val="FFFFFF"/>
                </a:solidFill>
                <a:effectLst/>
                <a:uLnTx/>
                <a:uFillTx/>
                <a:latin typeface="+mn-lt"/>
                <a:ea typeface="+mn-ea"/>
                <a:cs typeface="+mn-cs"/>
              </a:rPr>
              <a:t>, and responding vigilantly and appropriately to infractions of academic integrity.” </a:t>
            </a:r>
            <a:r>
              <a:rPr kumimoji="0" lang="en-US" sz="3300" b="0" i="0" u="none" strike="noStrike" kern="1200" cap="none" spc="0" normalizeH="0" baseline="0" noProof="0" dirty="0" smtClean="0">
                <a:ln>
                  <a:noFill/>
                </a:ln>
                <a:solidFill>
                  <a:schemeClr val="bg2"/>
                </a:solidFill>
                <a:effectLst/>
                <a:uLnTx/>
                <a:uFillTx/>
                <a:latin typeface="+mn-lt"/>
                <a:ea typeface="+mn-ea"/>
                <a:cs typeface="+mn-cs"/>
              </a:rPr>
              <a:t>– NYCCT statement on academic integrity</a:t>
            </a:r>
            <a:endParaRPr kumimoji="0" lang="en-US" sz="3300" b="1" i="0" u="none" strike="noStrike" kern="1200" cap="none" spc="0" normalizeH="0" baseline="0" noProof="0" dirty="0" smtClean="0">
              <a:ln>
                <a:noFill/>
              </a:ln>
              <a:solidFill>
                <a:schemeClr val="bg2"/>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7" grpId="0"/>
      <p:bldP spid="7" grpId="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6864" y="0"/>
            <a:ext cx="10871200" cy="990600"/>
          </a:xfrm>
        </p:spPr>
        <p:txBody>
          <a:bodyPr>
            <a:normAutofit fontScale="90000"/>
          </a:bodyPr>
          <a:lstStyle/>
          <a:p>
            <a:r>
              <a:rPr lang="en-US" dirty="0" smtClean="0">
                <a:solidFill>
                  <a:schemeClr val="bg2"/>
                </a:solidFill>
              </a:rPr>
              <a:t>Common Justifications and/or </a:t>
            </a:r>
            <a:br>
              <a:rPr lang="en-US" dirty="0" smtClean="0">
                <a:solidFill>
                  <a:schemeClr val="bg2"/>
                </a:solidFill>
              </a:rPr>
            </a:br>
            <a:r>
              <a:rPr lang="en-US" dirty="0" smtClean="0">
                <a:solidFill>
                  <a:schemeClr val="bg2"/>
                </a:solidFill>
              </a:rPr>
              <a:t>Actual Reasons for Plagiarism:</a:t>
            </a:r>
            <a:endParaRPr lang="en-US" dirty="0">
              <a:solidFill>
                <a:schemeClr val="bg2"/>
              </a:solidFill>
            </a:endParaRPr>
          </a:p>
        </p:txBody>
      </p:sp>
      <p:sp>
        <p:nvSpPr>
          <p:cNvPr id="4" name="Slide Number Placeholder 3"/>
          <p:cNvSpPr>
            <a:spLocks noGrp="1"/>
          </p:cNvSpPr>
          <p:nvPr>
            <p:ph type="sldNum" sz="quarter" idx="12"/>
          </p:nvPr>
        </p:nvSpPr>
        <p:spPr>
          <a:xfrm>
            <a:off x="8610600" y="6108701"/>
            <a:ext cx="2667000" cy="337820"/>
          </a:xfrm>
        </p:spPr>
        <p:txBody>
          <a:bodyPr>
            <a:normAutofit fontScale="55000" lnSpcReduction="20000"/>
          </a:bodyPr>
          <a:lstStyle/>
          <a:p>
            <a:fld id="{6D22F896-40B5-4ADD-8801-0D06FADFA095}" type="slidenum">
              <a:rPr lang="en-US" sz="3400" smtClean="0"/>
              <a:pPr/>
              <a:t>5</a:t>
            </a:fld>
            <a:endParaRPr lang="en-US" sz="3400" dirty="0"/>
          </a:p>
        </p:txBody>
      </p:sp>
      <p:sp>
        <p:nvSpPr>
          <p:cNvPr id="3" name="Content Placeholder 2"/>
          <p:cNvSpPr>
            <a:spLocks noGrp="1"/>
          </p:cNvSpPr>
          <p:nvPr>
            <p:ph sz="quarter" idx="1"/>
          </p:nvPr>
        </p:nvSpPr>
        <p:spPr/>
        <p:txBody>
          <a:bodyPr>
            <a:noAutofit/>
          </a:bodyPr>
          <a:lstStyle/>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“I didn’t know this was plagiarism.”</a:t>
            </a:r>
          </a:p>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“But, my professor asked for two quotations and that’s what I did!”</a:t>
            </a:r>
          </a:p>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“My writing isn’t good enough.”</a:t>
            </a:r>
          </a:p>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“My English isn’t strong enough.”</a:t>
            </a:r>
          </a:p>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“I’m not an expert in this topic, what could I possibly have to say that’s important?”</a:t>
            </a:r>
          </a:p>
          <a:p>
            <a:pPr marL="514350" indent="-514350">
              <a:lnSpc>
                <a:spcPct val="90000"/>
              </a:lnSpc>
              <a:spcAft>
                <a:spcPts val="500"/>
              </a:spcAft>
              <a:buClr>
                <a:schemeClr val="accent1"/>
              </a:buClr>
              <a:buSzPct val="100000"/>
              <a:buFont typeface="+mj-lt"/>
              <a:buAutoNum type="arabicPeriod"/>
            </a:pPr>
            <a:r>
              <a:rPr lang="en-US" sz="3300" dirty="0" smtClean="0">
                <a:solidFill>
                  <a:schemeClr val="bg1"/>
                </a:solidFill>
              </a:rPr>
              <a:t>“I can’t write this entire paper tonight!”</a:t>
            </a:r>
          </a:p>
          <a:p>
            <a:pPr marL="514350" indent="-514350">
              <a:lnSpc>
                <a:spcPct val="90000"/>
              </a:lnSpc>
              <a:spcAft>
                <a:spcPts val="500"/>
              </a:spcAft>
              <a:buClr>
                <a:schemeClr val="accent1"/>
              </a:buClr>
              <a:buSzPct val="100000"/>
              <a:buFont typeface="+mj-lt"/>
              <a:buAutoNum type="arabicPeriod"/>
            </a:pPr>
            <a:endParaRPr lang="en-US" sz="3300" dirty="0" smtClean="0">
              <a:solidFill>
                <a:schemeClr val="bg1"/>
              </a:solidFill>
            </a:endParaRPr>
          </a:p>
          <a:p>
            <a:pPr marL="514350" indent="-514350">
              <a:lnSpc>
                <a:spcPct val="90000"/>
              </a:lnSpc>
              <a:spcAft>
                <a:spcPts val="500"/>
              </a:spcAft>
              <a:buClr>
                <a:schemeClr val="accent1"/>
              </a:buClr>
              <a:buSzPct val="100000"/>
              <a:buFont typeface="+mj-lt"/>
              <a:buAutoNum type="arabicPeriod"/>
            </a:pPr>
            <a:endParaRPr lang="en-US" sz="3300" dirty="0" smtClean="0">
              <a:solidFill>
                <a:schemeClr val="bg1"/>
              </a:solidFill>
            </a:endParaRPr>
          </a:p>
        </p:txBody>
      </p:sp>
    </p:spTree>
    <p:extLst>
      <p:ext uri="{BB962C8B-B14F-4D97-AF65-F5344CB8AC3E}">
        <p14:creationId xmlns:p14="http://schemas.microsoft.com/office/powerpoint/2010/main" val="204641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549640" y="6203950"/>
            <a:ext cx="2743200" cy="365125"/>
          </a:xfrm>
        </p:spPr>
        <p:txBody>
          <a:bodyPr>
            <a:normAutofit fontScale="62500" lnSpcReduction="20000"/>
          </a:bodyPr>
          <a:lstStyle/>
          <a:p>
            <a:fld id="{6D22F896-40B5-4ADD-8801-0D06FADFA095}" type="slidenum">
              <a:rPr lang="en-US" sz="3400" smtClean="0"/>
              <a:pPr/>
              <a:t>6</a:t>
            </a:fld>
            <a:endParaRPr lang="en-US" sz="3400" dirty="0"/>
          </a:p>
        </p:txBody>
      </p:sp>
      <p:sp>
        <p:nvSpPr>
          <p:cNvPr id="3" name="Content Placeholder 2"/>
          <p:cNvSpPr>
            <a:spLocks noGrp="1"/>
          </p:cNvSpPr>
          <p:nvPr>
            <p:ph sz="quarter" idx="1"/>
          </p:nvPr>
        </p:nvSpPr>
        <p:spPr>
          <a:xfrm>
            <a:off x="948550" y="968375"/>
            <a:ext cx="10233800" cy="4351338"/>
          </a:xfrm>
        </p:spPr>
        <p:txBody>
          <a:bodyPr/>
          <a:lstStyle/>
          <a:p>
            <a:endParaRPr lang="en-US" dirty="0" smtClean="0">
              <a:solidFill>
                <a:srgbClr val="EBDDC3"/>
              </a:solidFill>
            </a:endParaRPr>
          </a:p>
          <a:p>
            <a:pPr marL="0" indent="0" algn="ctr">
              <a:buNone/>
            </a:pPr>
            <a:endParaRPr lang="en-US" sz="6400" dirty="0" smtClean="0">
              <a:solidFill>
                <a:srgbClr val="EBDDC3"/>
              </a:solidFill>
            </a:endParaRPr>
          </a:p>
          <a:p>
            <a:pPr marL="0" indent="0" algn="ctr">
              <a:buNone/>
            </a:pPr>
            <a:r>
              <a:rPr lang="en-US" sz="6400" dirty="0" smtClean="0">
                <a:solidFill>
                  <a:schemeClr val="accent1"/>
                </a:solidFill>
              </a:rPr>
              <a:t>II. </a:t>
            </a:r>
            <a:r>
              <a:rPr lang="en-US" sz="6400" dirty="0" smtClean="0">
                <a:solidFill>
                  <a:srgbClr val="EBDDC3"/>
                </a:solidFill>
              </a:rPr>
              <a:t>Strategies for Preventing Plagiarism</a:t>
            </a:r>
          </a:p>
          <a:p>
            <a:pPr marL="0" indent="0" algn="ctr">
              <a:buNone/>
            </a:pPr>
            <a:endParaRPr lang="en-US" sz="4800" dirty="0" smtClean="0">
              <a:solidFill>
                <a:srgbClr val="EBDDC3"/>
              </a:solidFill>
            </a:endParaRPr>
          </a:p>
          <a:p>
            <a:pPr marL="0" indent="0" algn="ctr">
              <a:buNone/>
            </a:pPr>
            <a:endParaRPr lang="en-US" sz="4800" dirty="0" smtClean="0">
              <a:solidFill>
                <a:srgbClr val="EBDDC3"/>
              </a:solidFill>
            </a:endParaRPr>
          </a:p>
          <a:p>
            <a:pPr marL="0" indent="0" algn="ctr">
              <a:buNone/>
            </a:pPr>
            <a:endParaRPr lang="en-US" sz="4800" dirty="0">
              <a:solidFill>
                <a:srgbClr val="EBDDC3"/>
              </a:solidFill>
            </a:endParaRPr>
          </a:p>
        </p:txBody>
      </p:sp>
    </p:spTree>
    <p:extLst>
      <p:ext uri="{BB962C8B-B14F-4D97-AF65-F5344CB8AC3E}">
        <p14:creationId xmlns:p14="http://schemas.microsoft.com/office/powerpoint/2010/main" val="1106649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smtClean="0">
                <a:solidFill>
                  <a:schemeClr val="bg2"/>
                </a:solidFill>
              </a:rPr>
              <a:t/>
            </a:r>
            <a:br>
              <a:rPr lang="en-US" dirty="0" smtClean="0">
                <a:solidFill>
                  <a:schemeClr val="bg2"/>
                </a:solidFill>
              </a:rPr>
            </a:br>
            <a:r>
              <a:rPr lang="en-US" dirty="0" smtClean="0">
                <a:solidFill>
                  <a:schemeClr val="accent1"/>
                </a:solidFill>
              </a:rPr>
              <a:t>1.</a:t>
            </a:r>
            <a:r>
              <a:rPr lang="en-US" dirty="0" smtClean="0">
                <a:solidFill>
                  <a:schemeClr val="bg2"/>
                </a:solidFill>
              </a:rPr>
              <a:t>	 Education and Awareness</a:t>
            </a:r>
            <a:br>
              <a:rPr lang="en-US" dirty="0" smtClean="0">
                <a:solidFill>
                  <a:schemeClr val="bg2"/>
                </a:solidFill>
              </a:rPr>
            </a:br>
            <a:endParaRPr lang="en-US" dirty="0">
              <a:solidFill>
                <a:schemeClr val="bg2"/>
              </a:solidFill>
            </a:endParaRPr>
          </a:p>
        </p:txBody>
      </p:sp>
      <p:sp>
        <p:nvSpPr>
          <p:cNvPr id="4" name="Slide Number Placeholder 3"/>
          <p:cNvSpPr>
            <a:spLocks noGrp="1"/>
          </p:cNvSpPr>
          <p:nvPr>
            <p:ph type="sldNum" sz="quarter" idx="12"/>
          </p:nvPr>
        </p:nvSpPr>
        <p:spPr>
          <a:xfrm>
            <a:off x="8692242" y="6160407"/>
            <a:ext cx="2743200" cy="365125"/>
          </a:xfrm>
        </p:spPr>
        <p:txBody>
          <a:bodyPr>
            <a:normAutofit fontScale="62500" lnSpcReduction="20000"/>
          </a:bodyPr>
          <a:lstStyle/>
          <a:p>
            <a:fld id="{6D22F896-40B5-4ADD-8801-0D06FADFA095}" type="slidenum">
              <a:rPr lang="en-US" sz="3400" smtClean="0"/>
              <a:pPr/>
              <a:t>7</a:t>
            </a:fld>
            <a:endParaRPr lang="en-US" sz="3400" dirty="0"/>
          </a:p>
        </p:txBody>
      </p:sp>
      <p:sp>
        <p:nvSpPr>
          <p:cNvPr id="3" name="Content Placeholder 2"/>
          <p:cNvSpPr>
            <a:spLocks noGrp="1"/>
          </p:cNvSpPr>
          <p:nvPr>
            <p:ph sz="quarter" idx="1"/>
          </p:nvPr>
        </p:nvSpPr>
        <p:spPr>
          <a:xfrm>
            <a:off x="965200" y="1574724"/>
            <a:ext cx="10388600" cy="5046133"/>
          </a:xfrm>
        </p:spPr>
        <p:txBody>
          <a:bodyPr>
            <a:noAutofit/>
          </a:bodyPr>
          <a:lstStyle/>
          <a:p>
            <a:pPr marL="512064" lvl="1" indent="-320040">
              <a:lnSpc>
                <a:spcPct val="90000"/>
              </a:lnSpc>
              <a:spcBef>
                <a:spcPts val="700"/>
              </a:spcBef>
              <a:spcAft>
                <a:spcPts val="500"/>
              </a:spcAft>
              <a:buSzPct val="100000"/>
              <a:buFont typeface="Arial"/>
              <a:buChar char="•"/>
            </a:pPr>
            <a:r>
              <a:rPr lang="en-US" sz="3300" dirty="0" smtClean="0">
                <a:solidFill>
                  <a:schemeClr val="bg1"/>
                </a:solidFill>
              </a:rPr>
              <a:t>In Class Discussions</a:t>
            </a:r>
          </a:p>
          <a:p>
            <a:pPr marL="786384" lvl="2" indent="-320040">
              <a:lnSpc>
                <a:spcPct val="90000"/>
              </a:lnSpc>
              <a:spcBef>
                <a:spcPts val="700"/>
              </a:spcBef>
              <a:spcAft>
                <a:spcPts val="500"/>
              </a:spcAft>
              <a:buClr>
                <a:schemeClr val="accent1"/>
              </a:buClr>
              <a:buSzPct val="100000"/>
              <a:buFont typeface="Arial"/>
              <a:buChar char="•"/>
            </a:pPr>
            <a:r>
              <a:rPr lang="en-US" sz="3000" dirty="0" smtClean="0">
                <a:solidFill>
                  <a:schemeClr val="bg1"/>
                </a:solidFill>
              </a:rPr>
              <a:t>Pedagogical </a:t>
            </a:r>
            <a:r>
              <a:rPr lang="en-US" sz="3000" dirty="0">
                <a:solidFill>
                  <a:schemeClr val="bg1"/>
                </a:solidFill>
              </a:rPr>
              <a:t>purpose of research (“Coach” not “Police</a:t>
            </a:r>
            <a:r>
              <a:rPr lang="en-US" sz="3000" dirty="0" smtClean="0">
                <a:solidFill>
                  <a:schemeClr val="bg1"/>
                </a:solidFill>
              </a:rPr>
              <a:t>”)</a:t>
            </a:r>
          </a:p>
          <a:p>
            <a:pPr marL="512064" lvl="1" indent="-320040">
              <a:lnSpc>
                <a:spcPct val="90000"/>
              </a:lnSpc>
              <a:spcBef>
                <a:spcPts val="700"/>
              </a:spcBef>
              <a:spcAft>
                <a:spcPts val="500"/>
              </a:spcAft>
              <a:buSzPct val="100000"/>
              <a:buFont typeface="Arial"/>
              <a:buChar char="•"/>
            </a:pPr>
            <a:r>
              <a:rPr lang="en-US" sz="3300" dirty="0" smtClean="0">
                <a:solidFill>
                  <a:schemeClr val="bg1"/>
                </a:solidFill>
              </a:rPr>
              <a:t>Assignments / Quiz to help students</a:t>
            </a:r>
            <a:endParaRPr lang="en-US" sz="3300" dirty="0">
              <a:solidFill>
                <a:schemeClr val="bg1"/>
              </a:solidFill>
            </a:endParaRPr>
          </a:p>
          <a:p>
            <a:pPr marL="512064" lvl="1" indent="-320040">
              <a:lnSpc>
                <a:spcPct val="90000"/>
              </a:lnSpc>
              <a:spcBef>
                <a:spcPts val="700"/>
              </a:spcBef>
              <a:spcAft>
                <a:spcPts val="500"/>
              </a:spcAft>
              <a:buSzPct val="100000"/>
              <a:buFont typeface="Arial"/>
              <a:buChar char="•"/>
            </a:pPr>
            <a:r>
              <a:rPr lang="en-US" sz="3300" dirty="0" smtClean="0">
                <a:solidFill>
                  <a:schemeClr val="bg1"/>
                </a:solidFill>
              </a:rPr>
              <a:t>Further Resources</a:t>
            </a:r>
          </a:p>
          <a:p>
            <a:pPr marL="832104" lvl="1">
              <a:lnSpc>
                <a:spcPct val="90000"/>
              </a:lnSpc>
              <a:spcAft>
                <a:spcPts val="500"/>
              </a:spcAft>
              <a:buSzPct val="100000"/>
              <a:buFont typeface="Arial"/>
              <a:buChar char="•"/>
            </a:pPr>
            <a:r>
              <a:rPr lang="en-US" sz="3000" dirty="0" smtClean="0">
                <a:solidFill>
                  <a:schemeClr val="bg1"/>
                </a:solidFill>
              </a:rPr>
              <a:t>Student workshop in the spring</a:t>
            </a:r>
          </a:p>
          <a:p>
            <a:pPr marL="832104" lvl="1">
              <a:lnSpc>
                <a:spcPct val="90000"/>
              </a:lnSpc>
              <a:spcAft>
                <a:spcPts val="500"/>
              </a:spcAft>
              <a:buSzPct val="100000"/>
              <a:buFont typeface="Arial"/>
              <a:buChar char="•"/>
            </a:pPr>
            <a:r>
              <a:rPr lang="en-US" sz="3000" dirty="0" smtClean="0">
                <a:solidFill>
                  <a:schemeClr val="bg1"/>
                </a:solidFill>
                <a:hlinkClick r:id="rId3"/>
              </a:rPr>
              <a:t>Baruch library tutorial</a:t>
            </a:r>
            <a:endParaRPr lang="en-US" sz="3000" dirty="0" smtClean="0">
              <a:solidFill>
                <a:schemeClr val="bg1"/>
              </a:solidFill>
            </a:endParaRPr>
          </a:p>
          <a:p>
            <a:pPr marL="192024" indent="0">
              <a:lnSpc>
                <a:spcPct val="90000"/>
              </a:lnSpc>
              <a:spcAft>
                <a:spcPts val="500"/>
              </a:spcAft>
              <a:buClr>
                <a:schemeClr val="accent1"/>
              </a:buClr>
              <a:buSzPct val="100000"/>
              <a:buNone/>
            </a:pPr>
            <a:endParaRPr lang="en-US" sz="3300" dirty="0" smtClean="0">
              <a:solidFill>
                <a:schemeClr val="bg1"/>
              </a:solidFill>
            </a:endParaRPr>
          </a:p>
        </p:txBody>
      </p:sp>
    </p:spTree>
    <p:extLst>
      <p:ext uri="{BB962C8B-B14F-4D97-AF65-F5344CB8AC3E}">
        <p14:creationId xmlns:p14="http://schemas.microsoft.com/office/powerpoint/2010/main" val="170137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r>
              <a:rPr lang="en-US" altLang="zh-CN" dirty="0">
                <a:solidFill>
                  <a:srgbClr val="94B6D2"/>
                </a:solidFill>
                <a:ea typeface="华文仿宋" charset="-122"/>
                <a:cs typeface="华文仿宋" charset="-122"/>
                <a:sym typeface="Tw Cen MT" charset="0"/>
              </a:rPr>
              <a:t>2</a:t>
            </a:r>
            <a:r>
              <a:rPr lang="en-US" altLang="zh-CN" dirty="0" smtClean="0">
                <a:solidFill>
                  <a:srgbClr val="94B6D2"/>
                </a:solidFill>
                <a:ea typeface="华文仿宋" charset="-122"/>
                <a:cs typeface="华文仿宋" charset="-122"/>
                <a:sym typeface="Tw Cen MT" charset="0"/>
              </a:rPr>
              <a:t>. </a:t>
            </a:r>
            <a:r>
              <a:rPr lang="en-US" altLang="zh-CN" dirty="0" smtClean="0">
                <a:solidFill>
                  <a:schemeClr val="bg2"/>
                </a:solidFill>
                <a:ea typeface="华文仿宋" charset="-122"/>
                <a:cs typeface="华文仿宋" charset="-122"/>
                <a:sym typeface="Tw Cen MT" charset="0"/>
              </a:rPr>
              <a:t>Teaching Paraphrasing</a:t>
            </a:r>
            <a:endParaRPr lang="en-US" altLang="zh-CN" dirty="0">
              <a:solidFill>
                <a:schemeClr val="bg2"/>
              </a:solidFill>
              <a:ea typeface="华文仿宋" charset="-122"/>
              <a:cs typeface="华文仿宋" charset="-122"/>
              <a:sym typeface="Tw Cen MT" charset="0"/>
            </a:endParaRPr>
          </a:p>
        </p:txBody>
      </p:sp>
      <p:sp>
        <p:nvSpPr>
          <p:cNvPr id="3" name="Content Placeholder 2"/>
          <p:cNvSpPr>
            <a:spLocks noGrp="1"/>
          </p:cNvSpPr>
          <p:nvPr>
            <p:ph sz="quarter" idx="1"/>
          </p:nvPr>
        </p:nvSpPr>
        <p:spPr/>
        <p:txBody>
          <a:bodyPr>
            <a:noAutofit/>
          </a:bodyPr>
          <a:lstStyle/>
          <a:p>
            <a:pPr marL="649224" indent="-457200">
              <a:lnSpc>
                <a:spcPct val="90000"/>
              </a:lnSpc>
              <a:spcAft>
                <a:spcPts val="500"/>
              </a:spcAft>
              <a:buClr>
                <a:schemeClr val="accent1"/>
              </a:buClr>
              <a:buSzPct val="100000"/>
              <a:buFont typeface="Arial"/>
              <a:buChar char="•"/>
            </a:pPr>
            <a:r>
              <a:rPr lang="en-US" altLang="zh-CN" sz="3300" dirty="0" smtClean="0">
                <a:solidFill>
                  <a:schemeClr val="bg1"/>
                </a:solidFill>
                <a:ea typeface="Arial" charset="0"/>
                <a:cs typeface="Tw Cen MT"/>
              </a:rPr>
              <a:t>Paraphrasing is </a:t>
            </a:r>
            <a:r>
              <a:rPr lang="en-US" altLang="zh-CN" sz="3300" b="1" u="sng" dirty="0" smtClean="0">
                <a:solidFill>
                  <a:schemeClr val="bg1"/>
                </a:solidFill>
                <a:ea typeface="Arial" charset="0"/>
                <a:cs typeface="Tw Cen MT"/>
              </a:rPr>
              <a:t>difficult</a:t>
            </a:r>
          </a:p>
          <a:p>
            <a:pPr marL="832104" lvl="1">
              <a:lnSpc>
                <a:spcPct val="90000"/>
              </a:lnSpc>
              <a:spcAft>
                <a:spcPts val="500"/>
              </a:spcAft>
              <a:buSzPct val="100000"/>
              <a:buFont typeface="Arial"/>
              <a:buChar char="•"/>
            </a:pPr>
            <a:r>
              <a:rPr lang="en-US" altLang="zh-CN" sz="3300" dirty="0" smtClean="0">
                <a:solidFill>
                  <a:schemeClr val="bg1"/>
                </a:solidFill>
                <a:ea typeface="Arial" charset="0"/>
                <a:cs typeface="Tw Cen MT"/>
              </a:rPr>
              <a:t>Tough cognitive ability (native and ELL students)</a:t>
            </a:r>
          </a:p>
          <a:p>
            <a:pPr marL="649224" indent="-457200">
              <a:lnSpc>
                <a:spcPct val="90000"/>
              </a:lnSpc>
              <a:spcAft>
                <a:spcPts val="500"/>
              </a:spcAft>
              <a:buClr>
                <a:schemeClr val="accent1"/>
              </a:buClr>
              <a:buSzPct val="100000"/>
              <a:buFont typeface="Arial"/>
              <a:buChar char="•"/>
            </a:pPr>
            <a:r>
              <a:rPr lang="en-US" altLang="zh-CN" sz="3300" dirty="0" smtClean="0">
                <a:solidFill>
                  <a:schemeClr val="bg1"/>
                </a:solidFill>
                <a:ea typeface="Arial" charset="0"/>
                <a:cs typeface="Tw Cen MT"/>
              </a:rPr>
              <a:t>Developing paraphrasing skills</a:t>
            </a:r>
          </a:p>
          <a:p>
            <a:pPr marL="832104" lvl="1">
              <a:lnSpc>
                <a:spcPct val="90000"/>
              </a:lnSpc>
              <a:spcAft>
                <a:spcPts val="500"/>
              </a:spcAft>
              <a:buSzPct val="100000"/>
              <a:buFont typeface="Arial"/>
              <a:buChar char="•"/>
            </a:pPr>
            <a:r>
              <a:rPr lang="en-US" altLang="zh-CN" sz="3300" dirty="0" smtClean="0">
                <a:solidFill>
                  <a:schemeClr val="bg1"/>
                </a:solidFill>
                <a:ea typeface="Arial" charset="0"/>
                <a:cs typeface="Tw Cen MT"/>
              </a:rPr>
              <a:t>Beyond summary </a:t>
            </a:r>
            <a:r>
              <a:rPr lang="en-US" altLang="zh-CN" sz="3300" dirty="0" smtClean="0">
                <a:solidFill>
                  <a:schemeClr val="bg1"/>
                </a:solidFill>
                <a:ea typeface="Arial" charset="0"/>
                <a:cs typeface="Tw Cen MT"/>
                <a:sym typeface="Wingdings"/>
              </a:rPr>
              <a:t> </a:t>
            </a:r>
            <a:r>
              <a:rPr lang="en-US" altLang="zh-CN" sz="3300" dirty="0" smtClean="0">
                <a:solidFill>
                  <a:schemeClr val="bg1"/>
                </a:solidFill>
                <a:ea typeface="Arial" charset="0"/>
                <a:cs typeface="Tw Cen MT"/>
              </a:rPr>
              <a:t>synthesis </a:t>
            </a:r>
          </a:p>
          <a:p>
            <a:pPr marL="809244" indent="-571500">
              <a:lnSpc>
                <a:spcPct val="90000"/>
              </a:lnSpc>
              <a:spcAft>
                <a:spcPts val="500"/>
              </a:spcAft>
              <a:buClr>
                <a:schemeClr val="accent1"/>
              </a:buClr>
              <a:buSzPct val="100000"/>
              <a:buFont typeface="Arial"/>
              <a:buChar char="•"/>
            </a:pPr>
            <a:r>
              <a:rPr lang="en-US" altLang="zh-CN" sz="3600" dirty="0" smtClean="0">
                <a:solidFill>
                  <a:schemeClr val="bg1"/>
                </a:solidFill>
                <a:ea typeface="Arial" charset="0"/>
                <a:cs typeface="Tw Cen MT"/>
              </a:rPr>
              <a:t>Model good paraphrasing</a:t>
            </a:r>
          </a:p>
          <a:p>
            <a:pPr marL="763524" lvl="1" indent="-571500">
              <a:lnSpc>
                <a:spcPct val="90000"/>
              </a:lnSpc>
              <a:spcBef>
                <a:spcPts val="700"/>
              </a:spcBef>
              <a:spcAft>
                <a:spcPts val="500"/>
              </a:spcAft>
              <a:buSzPct val="100000"/>
              <a:buFont typeface="Arial"/>
              <a:buChar char="•"/>
            </a:pPr>
            <a:r>
              <a:rPr lang="en-US" altLang="zh-CN" sz="3600" dirty="0" smtClean="0">
                <a:solidFill>
                  <a:schemeClr val="bg1"/>
                </a:solidFill>
                <a:ea typeface="Arial" charset="0"/>
                <a:cs typeface="Tw Cen MT"/>
              </a:rPr>
              <a:t>Remember: this isn’t just extra work for you! Also helps students understand course content</a:t>
            </a:r>
          </a:p>
          <a:p>
            <a:pPr marL="512064">
              <a:lnSpc>
                <a:spcPct val="90000"/>
              </a:lnSpc>
              <a:spcAft>
                <a:spcPts val="500"/>
              </a:spcAft>
              <a:buClr>
                <a:schemeClr val="accent1"/>
              </a:buClr>
              <a:buSzPct val="100000"/>
              <a:buFont typeface="Arial"/>
              <a:buChar char="•"/>
            </a:pPr>
            <a:endParaRPr lang="en-US" altLang="zh-CN" sz="3300" dirty="0">
              <a:solidFill>
                <a:schemeClr val="bg1"/>
              </a:solidFill>
              <a:ea typeface="Arial" charset="0"/>
              <a:cs typeface="Tw Cen MT"/>
            </a:endParaRPr>
          </a:p>
        </p:txBody>
      </p:sp>
      <p:sp>
        <p:nvSpPr>
          <p:cNvPr id="5"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8</a:t>
            </a:fld>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a:r>
              <a:rPr lang="en-US" altLang="zh-CN" dirty="0" smtClean="0">
                <a:solidFill>
                  <a:schemeClr val="bg2"/>
                </a:solidFill>
                <a:ea typeface="华文仿宋" charset="-122"/>
                <a:cs typeface="华文仿宋" charset="-122"/>
                <a:sym typeface="Tw Cen MT" charset="0"/>
              </a:rPr>
              <a:t>Paraphrasing</a:t>
            </a:r>
            <a:endParaRPr lang="en-US" altLang="zh-CN" dirty="0">
              <a:solidFill>
                <a:schemeClr val="bg2"/>
              </a:solidFill>
              <a:ea typeface="华文仿宋" charset="-122"/>
              <a:cs typeface="华文仿宋" charset="-122"/>
              <a:sym typeface="Tw Cen MT" charset="0"/>
            </a:endParaRPr>
          </a:p>
        </p:txBody>
      </p:sp>
      <p:sp>
        <p:nvSpPr>
          <p:cNvPr id="3" name="Content Placeholder 2"/>
          <p:cNvSpPr>
            <a:spLocks noGrp="1"/>
          </p:cNvSpPr>
          <p:nvPr>
            <p:ph sz="quarter" idx="1"/>
          </p:nvPr>
        </p:nvSpPr>
        <p:spPr>
          <a:xfrm>
            <a:off x="816864" y="1600199"/>
            <a:ext cx="10871200" cy="4797425"/>
          </a:xfrm>
        </p:spPr>
        <p:txBody>
          <a:bodyPr>
            <a:noAutofit/>
          </a:bodyPr>
          <a:lstStyle/>
          <a:p>
            <a:pPr marL="0" indent="0">
              <a:buNone/>
            </a:pPr>
            <a:r>
              <a:rPr lang="en-US" sz="2000" b="1" dirty="0">
                <a:solidFill>
                  <a:schemeClr val="bg1"/>
                </a:solidFill>
              </a:rPr>
              <a:t>The original passage</a:t>
            </a:r>
            <a:r>
              <a:rPr lang="en-US" sz="2000" dirty="0">
                <a:solidFill>
                  <a:schemeClr val="bg1"/>
                </a:solidFill>
              </a:rPr>
              <a:t>: Students frequently overuse direct quotation in taking notes, and as a result they overuse quotations in the final [research] paper. Probably only about 10% of your final manuscript should appear as directly quoted matter. Therefore, you should strive to limit the amount of exact transcribing of source materials while taking notes. </a:t>
            </a:r>
          </a:p>
          <a:p>
            <a:pPr marL="0" indent="0">
              <a:buNone/>
            </a:pPr>
            <a:r>
              <a:rPr lang="en-US" sz="2000" dirty="0">
                <a:solidFill>
                  <a:schemeClr val="bg1"/>
                </a:solidFill>
              </a:rPr>
              <a:t>Lester, J. D. (1976). Writing Research Papers. 2nd ed. 46-47</a:t>
            </a:r>
            <a:r>
              <a:rPr lang="en-US" sz="2000" dirty="0" smtClean="0">
                <a:solidFill>
                  <a:schemeClr val="bg1"/>
                </a:solidFill>
              </a:rPr>
              <a:t>.</a:t>
            </a:r>
          </a:p>
          <a:p>
            <a:pPr marL="0" indent="0">
              <a:buNone/>
            </a:pPr>
            <a:endParaRPr lang="en-US" sz="1800" dirty="0">
              <a:solidFill>
                <a:schemeClr val="bg1"/>
              </a:solidFill>
            </a:endParaRPr>
          </a:p>
          <a:p>
            <a:pPr marL="0" indent="0">
              <a:buNone/>
            </a:pPr>
            <a:r>
              <a:rPr lang="en-US" sz="2000" b="1" dirty="0">
                <a:solidFill>
                  <a:schemeClr val="bg1"/>
                </a:solidFill>
              </a:rPr>
              <a:t>Version 1</a:t>
            </a:r>
            <a:r>
              <a:rPr lang="en-US" sz="2000" dirty="0">
                <a:solidFill>
                  <a:schemeClr val="bg1"/>
                </a:solidFill>
              </a:rPr>
              <a:t>: Students often use too many direct quotations when they take notes, resulting in too many of them in the final research paper. In fact, probably only about 10% of the final copy should consist of directly quoted material. So it is important to limit the amount of source material copied while taking notes (Lester, 1976</a:t>
            </a:r>
            <a:r>
              <a:rPr lang="en-US" sz="2000" dirty="0" smtClean="0">
                <a:solidFill>
                  <a:schemeClr val="bg1"/>
                </a:solidFill>
              </a:rPr>
              <a:t>).</a:t>
            </a:r>
          </a:p>
          <a:p>
            <a:pPr marL="0" indent="0">
              <a:buNone/>
            </a:pPr>
            <a:endParaRPr lang="en-US" sz="1800" dirty="0">
              <a:solidFill>
                <a:schemeClr val="bg1"/>
              </a:solidFill>
            </a:endParaRPr>
          </a:p>
          <a:p>
            <a:pPr marL="0" indent="0">
              <a:buNone/>
            </a:pPr>
            <a:r>
              <a:rPr lang="en-US" sz="2000" b="1" dirty="0">
                <a:solidFill>
                  <a:schemeClr val="bg1"/>
                </a:solidFill>
              </a:rPr>
              <a:t>Version 2</a:t>
            </a:r>
            <a:r>
              <a:rPr lang="en-US" sz="2000" dirty="0">
                <a:solidFill>
                  <a:schemeClr val="bg1"/>
                </a:solidFill>
              </a:rPr>
              <a:t>: In research papers students often quote excessively, failing to keep quoted material down to a desirable level. Since the problem usually originates during note taking, it is essential to minimize the material recorded verbatim (Lester, 1976).</a:t>
            </a:r>
          </a:p>
          <a:p>
            <a:pPr marL="512064">
              <a:lnSpc>
                <a:spcPct val="90000"/>
              </a:lnSpc>
              <a:spcAft>
                <a:spcPts val="500"/>
              </a:spcAft>
              <a:buClr>
                <a:schemeClr val="accent1"/>
              </a:buClr>
              <a:buSzPct val="100000"/>
              <a:buFont typeface="Arial"/>
              <a:buChar char="•"/>
            </a:pPr>
            <a:endParaRPr lang="en-US" altLang="zh-CN" sz="2000" dirty="0">
              <a:solidFill>
                <a:schemeClr val="bg1"/>
              </a:solidFill>
              <a:ea typeface="Arial" charset="0"/>
              <a:cs typeface="Tw Cen MT"/>
            </a:endParaRPr>
          </a:p>
        </p:txBody>
      </p:sp>
      <p:sp>
        <p:nvSpPr>
          <p:cNvPr id="5" name="Slide Number Placeholder 12"/>
          <p:cNvSpPr>
            <a:spLocks noGrp="1"/>
          </p:cNvSpPr>
          <p:nvPr>
            <p:ph type="sldNum" sz="quarter" idx="12"/>
          </p:nvPr>
        </p:nvSpPr>
        <p:spPr>
          <a:xfrm>
            <a:off x="8610600" y="6032500"/>
            <a:ext cx="2743200" cy="365125"/>
          </a:xfrm>
        </p:spPr>
        <p:txBody>
          <a:bodyPr>
            <a:normAutofit fontScale="62500" lnSpcReduction="20000"/>
          </a:bodyPr>
          <a:lstStyle/>
          <a:p>
            <a:fld id="{6D22F896-40B5-4ADD-8801-0D06FADFA095}" type="slidenum">
              <a:rPr lang="en-US" sz="3400" smtClean="0"/>
              <a:pPr/>
              <a:t>9</a:t>
            </a:fld>
            <a:endParaRPr lang="en-US" sz="3400" dirty="0"/>
          </a:p>
        </p:txBody>
      </p:sp>
    </p:spTree>
    <p:extLst>
      <p:ext uri="{BB962C8B-B14F-4D97-AF65-F5344CB8AC3E}">
        <p14:creationId xmlns:p14="http://schemas.microsoft.com/office/powerpoint/2010/main" val="380615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Median.thmx</Template>
  <TotalTime>12208</TotalTime>
  <Words>2206</Words>
  <Application>Microsoft Office PowerPoint</Application>
  <PresentationFormat>Widescreen</PresentationFormat>
  <Paragraphs>272</Paragraphs>
  <Slides>20</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华文仿宋</vt:lpstr>
      <vt:lpstr>Tw Cen MT</vt:lpstr>
      <vt:lpstr>Tw Cen MT (headings)</vt:lpstr>
      <vt:lpstr>Wingdings</vt:lpstr>
      <vt:lpstr>Wingdings 2</vt:lpstr>
      <vt:lpstr>Median</vt:lpstr>
      <vt:lpstr>Avoiding Plagiarism  and Using Library Resources</vt:lpstr>
      <vt:lpstr>Workshop Agenda</vt:lpstr>
      <vt:lpstr>Quiz: What Counts as Plagiarism? </vt:lpstr>
      <vt:lpstr> I. Understanding Plagiarism </vt:lpstr>
      <vt:lpstr>Common Justifications and/or  Actual Reasons for Plagiarism:</vt:lpstr>
      <vt:lpstr>PowerPoint Presentation</vt:lpstr>
      <vt:lpstr> 1.  Education and Awareness </vt:lpstr>
      <vt:lpstr>2. Teaching Paraphrasing</vt:lpstr>
      <vt:lpstr>Paraphrasing</vt:lpstr>
      <vt:lpstr> 3. Plagiarism-Resistant Assignments  </vt:lpstr>
      <vt:lpstr>Use Details in Assignments</vt:lpstr>
      <vt:lpstr>Group Activity</vt:lpstr>
      <vt:lpstr>Scaffolding</vt:lpstr>
      <vt:lpstr>Sample Scaffolded Assignment Schedule</vt:lpstr>
      <vt:lpstr>4. Library Support</vt:lpstr>
      <vt:lpstr>Library Resources</vt:lpstr>
      <vt:lpstr>III. Responding to Plagiarism</vt:lpstr>
      <vt:lpstr>What To Do if You Suspect Plagiarism </vt:lpstr>
      <vt:lpstr>Academic Integrity Committee</vt:lpstr>
      <vt:lpstr>Contact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 Workshop</dc:title>
  <dc:creator>Melanie Lorek</dc:creator>
  <cp:lastModifiedBy>Faculty</cp:lastModifiedBy>
  <cp:revision>507</cp:revision>
  <dcterms:created xsi:type="dcterms:W3CDTF">2014-11-11T16:23:32Z</dcterms:created>
  <dcterms:modified xsi:type="dcterms:W3CDTF">2015-10-22T16:30:19Z</dcterms:modified>
</cp:coreProperties>
</file>