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7" r:id="rId2"/>
    <p:sldId id="265" r:id="rId3"/>
    <p:sldId id="266" r:id="rId4"/>
    <p:sldId id="268" r:id="rId5"/>
    <p:sldId id="263" r:id="rId6"/>
    <p:sldId id="262" r:id="rId7"/>
    <p:sldId id="273" r:id="rId8"/>
    <p:sldId id="260" r:id="rId9"/>
    <p:sldId id="261" r:id="rId10"/>
    <p:sldId id="269" r:id="rId11"/>
    <p:sldId id="270" r:id="rId12"/>
    <p:sldId id="271" r:id="rId13"/>
    <p:sldId id="274" r:id="rId14"/>
    <p:sldId id="275" r:id="rId15"/>
    <p:sldId id="276"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5" d="100"/>
          <a:sy n="95" d="100"/>
        </p:scale>
        <p:origin x="-852"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3282C3A-4BCE-4645-A68E-EC422A6701FB}" type="datetimeFigureOut">
              <a:rPr lang="en-US" smtClean="0"/>
              <a:t>3/16/2015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124ED82-C8BC-4BF3-B721-7C5C096C5E70}" type="slidenum">
              <a:rPr lang="en-US" smtClean="0"/>
              <a:t>‹#›</a:t>
            </a:fld>
            <a:endParaRPr lang="en-US"/>
          </a:p>
        </p:txBody>
      </p:sp>
    </p:spTree>
    <p:extLst>
      <p:ext uri="{BB962C8B-B14F-4D97-AF65-F5344CB8AC3E}">
        <p14:creationId xmlns:p14="http://schemas.microsoft.com/office/powerpoint/2010/main" val="3211962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124ED82-C8BC-4BF3-B721-7C5C096C5E70}" type="slidenum">
              <a:rPr lang="en-US" smtClean="0"/>
              <a:t>1</a:t>
            </a:fld>
            <a:endParaRPr lang="en-US"/>
          </a:p>
        </p:txBody>
      </p:sp>
    </p:spTree>
    <p:extLst>
      <p:ext uri="{BB962C8B-B14F-4D97-AF65-F5344CB8AC3E}">
        <p14:creationId xmlns:p14="http://schemas.microsoft.com/office/powerpoint/2010/main" val="14151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t>
            </a:r>
          </a:p>
          <a:p>
            <a:r>
              <a:rPr lang="en-US" dirty="0" smtClean="0"/>
              <a:t>Why isn’t there just one style?</a:t>
            </a:r>
          </a:p>
          <a:p>
            <a:r>
              <a:rPr lang="en-US" dirty="0" smtClean="0"/>
              <a:t>It</a:t>
            </a:r>
            <a:r>
              <a:rPr lang="en-US" baseline="0" dirty="0" smtClean="0"/>
              <a:t> isn’t plagiarism if you use the wrong style</a:t>
            </a:r>
            <a:endParaRPr lang="en-US" dirty="0"/>
          </a:p>
        </p:txBody>
      </p:sp>
      <p:sp>
        <p:nvSpPr>
          <p:cNvPr id="4" name="Slide Number Placeholder 3"/>
          <p:cNvSpPr>
            <a:spLocks noGrp="1"/>
          </p:cNvSpPr>
          <p:nvPr>
            <p:ph type="sldNum" sz="quarter" idx="10"/>
          </p:nvPr>
        </p:nvSpPr>
        <p:spPr/>
        <p:txBody>
          <a:bodyPr/>
          <a:lstStyle/>
          <a:p>
            <a:fld id="{0124ED82-C8BC-4BF3-B721-7C5C096C5E70}" type="slidenum">
              <a:rPr lang="en-US" smtClean="0"/>
              <a:t>10</a:t>
            </a:fld>
            <a:endParaRPr lang="en-US"/>
          </a:p>
        </p:txBody>
      </p:sp>
    </p:spTree>
    <p:extLst>
      <p:ext uri="{BB962C8B-B14F-4D97-AF65-F5344CB8AC3E}">
        <p14:creationId xmlns:p14="http://schemas.microsoft.com/office/powerpoint/2010/main" val="708597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t>
            </a:r>
            <a:endParaRPr lang="en-US" dirty="0"/>
          </a:p>
        </p:txBody>
      </p:sp>
      <p:sp>
        <p:nvSpPr>
          <p:cNvPr id="4" name="Slide Number Placeholder 3"/>
          <p:cNvSpPr>
            <a:spLocks noGrp="1"/>
          </p:cNvSpPr>
          <p:nvPr>
            <p:ph type="sldNum" sz="quarter" idx="10"/>
          </p:nvPr>
        </p:nvSpPr>
        <p:spPr/>
        <p:txBody>
          <a:bodyPr/>
          <a:lstStyle/>
          <a:p>
            <a:fld id="{0124ED82-C8BC-4BF3-B721-7C5C096C5E70}" type="slidenum">
              <a:rPr lang="en-US" smtClean="0"/>
              <a:t>11</a:t>
            </a:fld>
            <a:endParaRPr lang="en-US"/>
          </a:p>
        </p:txBody>
      </p:sp>
    </p:spTree>
    <p:extLst>
      <p:ext uri="{BB962C8B-B14F-4D97-AF65-F5344CB8AC3E}">
        <p14:creationId xmlns:p14="http://schemas.microsoft.com/office/powerpoint/2010/main" val="3468006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
            </a:r>
            <a:endParaRPr lang="en-US" dirty="0"/>
          </a:p>
        </p:txBody>
      </p:sp>
      <p:sp>
        <p:nvSpPr>
          <p:cNvPr id="4" name="Slide Number Placeholder 3"/>
          <p:cNvSpPr>
            <a:spLocks noGrp="1"/>
          </p:cNvSpPr>
          <p:nvPr>
            <p:ph type="sldNum" sz="quarter" idx="10"/>
          </p:nvPr>
        </p:nvSpPr>
        <p:spPr/>
        <p:txBody>
          <a:bodyPr/>
          <a:lstStyle/>
          <a:p>
            <a:fld id="{0124ED82-C8BC-4BF3-B721-7C5C096C5E70}" type="slidenum">
              <a:rPr lang="en-US" smtClean="0"/>
              <a:t>12</a:t>
            </a:fld>
            <a:endParaRPr lang="en-US"/>
          </a:p>
        </p:txBody>
      </p:sp>
    </p:spTree>
    <p:extLst>
      <p:ext uri="{BB962C8B-B14F-4D97-AF65-F5344CB8AC3E}">
        <p14:creationId xmlns:p14="http://schemas.microsoft.com/office/powerpoint/2010/main" val="1767033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
            </a:r>
            <a:endParaRPr lang="en-US" dirty="0"/>
          </a:p>
        </p:txBody>
      </p:sp>
      <p:sp>
        <p:nvSpPr>
          <p:cNvPr id="4" name="Slide Number Placeholder 3"/>
          <p:cNvSpPr>
            <a:spLocks noGrp="1"/>
          </p:cNvSpPr>
          <p:nvPr>
            <p:ph type="sldNum" sz="quarter" idx="10"/>
          </p:nvPr>
        </p:nvSpPr>
        <p:spPr/>
        <p:txBody>
          <a:bodyPr/>
          <a:lstStyle/>
          <a:p>
            <a:fld id="{0124ED82-C8BC-4BF3-B721-7C5C096C5E70}" type="slidenum">
              <a:rPr lang="en-US" smtClean="0"/>
              <a:t>13</a:t>
            </a:fld>
            <a:endParaRPr lang="en-US"/>
          </a:p>
        </p:txBody>
      </p:sp>
    </p:spTree>
    <p:extLst>
      <p:ext uri="{BB962C8B-B14F-4D97-AF65-F5344CB8AC3E}">
        <p14:creationId xmlns:p14="http://schemas.microsoft.com/office/powerpoint/2010/main" val="1634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
            </a:r>
            <a:endParaRPr lang="en-US" dirty="0"/>
          </a:p>
        </p:txBody>
      </p:sp>
      <p:sp>
        <p:nvSpPr>
          <p:cNvPr id="4" name="Slide Number Placeholder 3"/>
          <p:cNvSpPr>
            <a:spLocks noGrp="1"/>
          </p:cNvSpPr>
          <p:nvPr>
            <p:ph type="sldNum" sz="quarter" idx="10"/>
          </p:nvPr>
        </p:nvSpPr>
        <p:spPr/>
        <p:txBody>
          <a:bodyPr/>
          <a:lstStyle/>
          <a:p>
            <a:fld id="{0124ED82-C8BC-4BF3-B721-7C5C096C5E70}" type="slidenum">
              <a:rPr lang="en-US" smtClean="0"/>
              <a:t>14</a:t>
            </a:fld>
            <a:endParaRPr lang="en-US"/>
          </a:p>
        </p:txBody>
      </p:sp>
    </p:spTree>
    <p:extLst>
      <p:ext uri="{BB962C8B-B14F-4D97-AF65-F5344CB8AC3E}">
        <p14:creationId xmlns:p14="http://schemas.microsoft.com/office/powerpoint/2010/main" val="3138851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t>
            </a:r>
            <a:endParaRPr lang="en-US" dirty="0"/>
          </a:p>
        </p:txBody>
      </p:sp>
      <p:sp>
        <p:nvSpPr>
          <p:cNvPr id="4" name="Slide Number Placeholder 3"/>
          <p:cNvSpPr>
            <a:spLocks noGrp="1"/>
          </p:cNvSpPr>
          <p:nvPr>
            <p:ph type="sldNum" sz="quarter" idx="10"/>
          </p:nvPr>
        </p:nvSpPr>
        <p:spPr/>
        <p:txBody>
          <a:bodyPr/>
          <a:lstStyle/>
          <a:p>
            <a:fld id="{0124ED82-C8BC-4BF3-B721-7C5C096C5E70}" type="slidenum">
              <a:rPr lang="en-US" smtClean="0"/>
              <a:t>2</a:t>
            </a:fld>
            <a:endParaRPr lang="en-US"/>
          </a:p>
        </p:txBody>
      </p:sp>
    </p:spTree>
    <p:extLst>
      <p:ext uri="{BB962C8B-B14F-4D97-AF65-F5344CB8AC3E}">
        <p14:creationId xmlns:p14="http://schemas.microsoft.com/office/powerpoint/2010/main" val="4117764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
            </a:r>
          </a:p>
          <a:p>
            <a:r>
              <a:rPr lang="en-US" dirty="0" smtClean="0"/>
              <a:t>Should be on every syllabus at City Tech</a:t>
            </a:r>
          </a:p>
          <a:p>
            <a:r>
              <a:rPr lang="en-US" dirty="0" smtClean="0"/>
              <a:t>What</a:t>
            </a:r>
            <a:r>
              <a:rPr lang="en-US" baseline="0" dirty="0" smtClean="0"/>
              <a:t> are the repercussions?</a:t>
            </a:r>
          </a:p>
          <a:p>
            <a:r>
              <a:rPr lang="en-US" baseline="0" dirty="0" smtClean="0"/>
              <a:t>Explain “collaboration” (w/r/t “significant contribution”)</a:t>
            </a:r>
            <a:endParaRPr lang="en-US" dirty="0" smtClean="0"/>
          </a:p>
        </p:txBody>
      </p:sp>
      <p:sp>
        <p:nvSpPr>
          <p:cNvPr id="4" name="Slide Number Placeholder 3"/>
          <p:cNvSpPr>
            <a:spLocks noGrp="1"/>
          </p:cNvSpPr>
          <p:nvPr>
            <p:ph type="sldNum" sz="quarter" idx="10"/>
          </p:nvPr>
        </p:nvSpPr>
        <p:spPr/>
        <p:txBody>
          <a:bodyPr/>
          <a:lstStyle/>
          <a:p>
            <a:fld id="{0124ED82-C8BC-4BF3-B721-7C5C096C5E70}" type="slidenum">
              <a:rPr lang="en-US" smtClean="0"/>
              <a:t>3</a:t>
            </a:fld>
            <a:endParaRPr lang="en-US"/>
          </a:p>
        </p:txBody>
      </p:sp>
    </p:spTree>
    <p:extLst>
      <p:ext uri="{BB962C8B-B14F-4D97-AF65-F5344CB8AC3E}">
        <p14:creationId xmlns:p14="http://schemas.microsoft.com/office/powerpoint/2010/main" val="90819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t>
            </a:r>
            <a:endParaRPr lang="en-US" dirty="0"/>
          </a:p>
        </p:txBody>
      </p:sp>
      <p:sp>
        <p:nvSpPr>
          <p:cNvPr id="4" name="Slide Number Placeholder 3"/>
          <p:cNvSpPr>
            <a:spLocks noGrp="1"/>
          </p:cNvSpPr>
          <p:nvPr>
            <p:ph type="sldNum" sz="quarter" idx="10"/>
          </p:nvPr>
        </p:nvSpPr>
        <p:spPr/>
        <p:txBody>
          <a:bodyPr/>
          <a:lstStyle/>
          <a:p>
            <a:fld id="{0124ED82-C8BC-4BF3-B721-7C5C096C5E70}" type="slidenum">
              <a:rPr lang="en-US" smtClean="0"/>
              <a:t>4</a:t>
            </a:fld>
            <a:endParaRPr lang="en-US"/>
          </a:p>
        </p:txBody>
      </p:sp>
    </p:spTree>
    <p:extLst>
      <p:ext uri="{BB962C8B-B14F-4D97-AF65-F5344CB8AC3E}">
        <p14:creationId xmlns:p14="http://schemas.microsoft.com/office/powerpoint/2010/main" val="3806168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
            </a:r>
            <a:endParaRPr lang="en-US" dirty="0"/>
          </a:p>
        </p:txBody>
      </p:sp>
      <p:sp>
        <p:nvSpPr>
          <p:cNvPr id="4" name="Slide Number Placeholder 3"/>
          <p:cNvSpPr>
            <a:spLocks noGrp="1"/>
          </p:cNvSpPr>
          <p:nvPr>
            <p:ph type="sldNum" sz="quarter" idx="10"/>
          </p:nvPr>
        </p:nvSpPr>
        <p:spPr/>
        <p:txBody>
          <a:bodyPr/>
          <a:lstStyle/>
          <a:p>
            <a:fld id="{0124ED82-C8BC-4BF3-B721-7C5C096C5E70}" type="slidenum">
              <a:rPr lang="en-US" smtClean="0"/>
              <a:t>5</a:t>
            </a:fld>
            <a:endParaRPr lang="en-US"/>
          </a:p>
        </p:txBody>
      </p:sp>
    </p:spTree>
    <p:extLst>
      <p:ext uri="{BB962C8B-B14F-4D97-AF65-F5344CB8AC3E}">
        <p14:creationId xmlns:p14="http://schemas.microsoft.com/office/powerpoint/2010/main" val="2925750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
            </a:r>
            <a:endParaRPr lang="en-US" dirty="0"/>
          </a:p>
        </p:txBody>
      </p:sp>
      <p:sp>
        <p:nvSpPr>
          <p:cNvPr id="4" name="Slide Number Placeholder 3"/>
          <p:cNvSpPr>
            <a:spLocks noGrp="1"/>
          </p:cNvSpPr>
          <p:nvPr>
            <p:ph type="sldNum" sz="quarter" idx="10"/>
          </p:nvPr>
        </p:nvSpPr>
        <p:spPr/>
        <p:txBody>
          <a:bodyPr/>
          <a:lstStyle/>
          <a:p>
            <a:fld id="{0124ED82-C8BC-4BF3-B721-7C5C096C5E70}" type="slidenum">
              <a:rPr lang="en-US" smtClean="0"/>
              <a:t>6</a:t>
            </a:fld>
            <a:endParaRPr lang="en-US"/>
          </a:p>
        </p:txBody>
      </p:sp>
    </p:spTree>
    <p:extLst>
      <p:ext uri="{BB962C8B-B14F-4D97-AF65-F5344CB8AC3E}">
        <p14:creationId xmlns:p14="http://schemas.microsoft.com/office/powerpoint/2010/main" val="4012462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
            </a:r>
            <a:endParaRPr lang="en-US" dirty="0"/>
          </a:p>
        </p:txBody>
      </p:sp>
      <p:sp>
        <p:nvSpPr>
          <p:cNvPr id="4" name="Slide Number Placeholder 3"/>
          <p:cNvSpPr>
            <a:spLocks noGrp="1"/>
          </p:cNvSpPr>
          <p:nvPr>
            <p:ph type="sldNum" sz="quarter" idx="10"/>
          </p:nvPr>
        </p:nvSpPr>
        <p:spPr/>
        <p:txBody>
          <a:bodyPr/>
          <a:lstStyle/>
          <a:p>
            <a:fld id="{0124ED82-C8BC-4BF3-B721-7C5C096C5E70}" type="slidenum">
              <a:rPr lang="en-US" smtClean="0"/>
              <a:t>7</a:t>
            </a:fld>
            <a:endParaRPr lang="en-US"/>
          </a:p>
        </p:txBody>
      </p:sp>
    </p:spTree>
    <p:extLst>
      <p:ext uri="{BB962C8B-B14F-4D97-AF65-F5344CB8AC3E}">
        <p14:creationId xmlns:p14="http://schemas.microsoft.com/office/powerpoint/2010/main" val="322188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
            </a:r>
            <a:endParaRPr lang="en-US" dirty="0"/>
          </a:p>
        </p:txBody>
      </p:sp>
      <p:sp>
        <p:nvSpPr>
          <p:cNvPr id="4" name="Slide Number Placeholder 3"/>
          <p:cNvSpPr>
            <a:spLocks noGrp="1"/>
          </p:cNvSpPr>
          <p:nvPr>
            <p:ph type="sldNum" sz="quarter" idx="10"/>
          </p:nvPr>
        </p:nvSpPr>
        <p:spPr/>
        <p:txBody>
          <a:bodyPr/>
          <a:lstStyle/>
          <a:p>
            <a:fld id="{0124ED82-C8BC-4BF3-B721-7C5C096C5E70}" type="slidenum">
              <a:rPr lang="en-US" smtClean="0"/>
              <a:t>8</a:t>
            </a:fld>
            <a:endParaRPr lang="en-US"/>
          </a:p>
        </p:txBody>
      </p:sp>
    </p:spTree>
    <p:extLst>
      <p:ext uri="{BB962C8B-B14F-4D97-AF65-F5344CB8AC3E}">
        <p14:creationId xmlns:p14="http://schemas.microsoft.com/office/powerpoint/2010/main" val="1428944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t>
            </a:r>
            <a:endParaRPr lang="en-US" dirty="0"/>
          </a:p>
        </p:txBody>
      </p:sp>
      <p:sp>
        <p:nvSpPr>
          <p:cNvPr id="4" name="Slide Number Placeholder 3"/>
          <p:cNvSpPr>
            <a:spLocks noGrp="1"/>
          </p:cNvSpPr>
          <p:nvPr>
            <p:ph type="sldNum" sz="quarter" idx="10"/>
          </p:nvPr>
        </p:nvSpPr>
        <p:spPr/>
        <p:txBody>
          <a:bodyPr/>
          <a:lstStyle/>
          <a:p>
            <a:fld id="{0124ED82-C8BC-4BF3-B721-7C5C096C5E70}" type="slidenum">
              <a:rPr lang="en-US" smtClean="0"/>
              <a:t>9</a:t>
            </a:fld>
            <a:endParaRPr lang="en-US"/>
          </a:p>
        </p:txBody>
      </p:sp>
    </p:spTree>
    <p:extLst>
      <p:ext uri="{BB962C8B-B14F-4D97-AF65-F5344CB8AC3E}">
        <p14:creationId xmlns:p14="http://schemas.microsoft.com/office/powerpoint/2010/main" val="3155881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3B60C32-52B1-47A5-9911-D962D215D4E7}"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1487482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B60C32-52B1-47A5-9911-D962D215D4E7}" type="datetimeFigureOut">
              <a:rPr lang="en-US" smtClean="0"/>
              <a:pPr/>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2803025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60C32-52B1-47A5-9911-D962D215D4E7}"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90869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60C32-52B1-47A5-9911-D962D215D4E7}"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1792-BA1A-40E5-8A75-7C74426CFD90}"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38982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60C32-52B1-47A5-9911-D962D215D4E7}"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28369934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3B60C32-52B1-47A5-9911-D962D215D4E7}" type="datetimeFigureOut">
              <a:rPr lang="en-US" smtClean="0"/>
              <a:pPr/>
              <a:t>3/16/2015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42114212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3B60C32-52B1-47A5-9911-D962D215D4E7}" type="datetimeFigureOut">
              <a:rPr lang="en-US" smtClean="0"/>
              <a:pPr/>
              <a:t>3/16/2015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2085658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B60C32-52B1-47A5-9911-D962D215D4E7}"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39011901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B60C32-52B1-47A5-9911-D962D215D4E7}"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4102805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73B60C32-52B1-47A5-9911-D962D215D4E7}"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2356522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60C32-52B1-47A5-9911-D962D215D4E7}"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3811107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3B60C32-52B1-47A5-9911-D962D215D4E7}" type="datetimeFigureOut">
              <a:rPr lang="en-US" smtClean="0"/>
              <a:pPr/>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1400596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3B60C32-52B1-47A5-9911-D962D215D4E7}" type="datetimeFigureOut">
              <a:rPr lang="en-US" smtClean="0"/>
              <a:pPr/>
              <a:t>3/16/2015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3824151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73B60C32-52B1-47A5-9911-D962D215D4E7}" type="datetimeFigureOut">
              <a:rPr lang="en-US" smtClean="0"/>
              <a:pPr/>
              <a:t>3/16/2015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1305381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3B60C32-52B1-47A5-9911-D962D215D4E7}" type="datetimeFigureOut">
              <a:rPr lang="en-US" smtClean="0"/>
              <a:pPr/>
              <a:t>3/16/2015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334237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73B60C32-52B1-47A5-9911-D962D215D4E7}" type="datetimeFigureOut">
              <a:rPr lang="en-US" smtClean="0"/>
              <a:pPr/>
              <a:t>3/16/2015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125646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B60C32-52B1-47A5-9911-D962D215D4E7}" type="datetimeFigureOut">
              <a:rPr lang="en-US" smtClean="0"/>
              <a:pPr/>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E1792-BA1A-40E5-8A75-7C74426CFD90}" type="slidenum">
              <a:rPr lang="en-US" smtClean="0"/>
              <a:pPr/>
              <a:t>‹#›</a:t>
            </a:fld>
            <a:endParaRPr lang="en-US"/>
          </a:p>
        </p:txBody>
      </p:sp>
    </p:spTree>
    <p:extLst>
      <p:ext uri="{BB962C8B-B14F-4D97-AF65-F5344CB8AC3E}">
        <p14:creationId xmlns:p14="http://schemas.microsoft.com/office/powerpoint/2010/main" val="389116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3B60C32-52B1-47A5-9911-D962D215D4E7}" type="datetimeFigureOut">
              <a:rPr lang="en-US" smtClean="0"/>
              <a:pPr/>
              <a:t>3/16/2015</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919E1792-BA1A-40E5-8A75-7C74426CFD90}" type="slidenum">
              <a:rPr lang="en-US" smtClean="0"/>
              <a:pPr/>
              <a:t>‹#›</a:t>
            </a:fld>
            <a:endParaRPr lang="en-US"/>
          </a:p>
        </p:txBody>
      </p:sp>
    </p:spTree>
    <p:extLst>
      <p:ext uri="{BB962C8B-B14F-4D97-AF65-F5344CB8AC3E}">
        <p14:creationId xmlns:p14="http://schemas.microsoft.com/office/powerpoint/2010/main" val="910292821"/>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pthielman@citytech.cuny.edu" TargetMode="External"/><Relationship Id="rId2" Type="http://schemas.openxmlformats.org/officeDocument/2006/relationships/hyperlink" Target="mailto:rrogers@citytech.cuny.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owl.english.purdue.edu/owl/resource/563/0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owl.english.purdue.edu/owl/resource/619/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6442" y="381001"/>
            <a:ext cx="6620968" cy="4396382"/>
          </a:xfrm>
        </p:spPr>
        <p:txBody>
          <a:bodyPr/>
          <a:lstStyle/>
          <a:p>
            <a:r>
              <a:rPr lang="en-US" dirty="0" smtClean="0"/>
              <a:t>Avoiding Plagiarism &amp; Documenting Sources</a:t>
            </a:r>
            <a:endParaRPr lang="en-US" dirty="0"/>
          </a:p>
        </p:txBody>
      </p:sp>
      <p:sp>
        <p:nvSpPr>
          <p:cNvPr id="3" name="Subtitle 2"/>
          <p:cNvSpPr>
            <a:spLocks noGrp="1"/>
          </p:cNvSpPr>
          <p:nvPr>
            <p:ph type="subTitle" idx="1"/>
          </p:nvPr>
        </p:nvSpPr>
        <p:spPr/>
        <p:txBody>
          <a:bodyPr>
            <a:normAutofit fontScale="92500" lnSpcReduction="10000"/>
          </a:bodyPr>
          <a:lstStyle/>
          <a:p>
            <a:r>
              <a:rPr lang="en-US" sz="2400" dirty="0" smtClean="0"/>
              <a:t>Roy Rogers and Pamela Thielman</a:t>
            </a:r>
          </a:p>
          <a:p>
            <a:r>
              <a:rPr lang="en-US" sz="2400" dirty="0" smtClean="0"/>
              <a:t>Writing Fellows at City Tech</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Sources</a:t>
            </a:r>
            <a:endParaRPr lang="en-US" dirty="0"/>
          </a:p>
        </p:txBody>
      </p:sp>
      <p:sp>
        <p:nvSpPr>
          <p:cNvPr id="3" name="Content Placeholder 2"/>
          <p:cNvSpPr>
            <a:spLocks noGrp="1"/>
          </p:cNvSpPr>
          <p:nvPr>
            <p:ph idx="1"/>
          </p:nvPr>
        </p:nvSpPr>
        <p:spPr/>
        <p:txBody>
          <a:bodyPr/>
          <a:lstStyle/>
          <a:p>
            <a:r>
              <a:rPr lang="en-US" sz="2800" dirty="0" smtClean="0"/>
              <a:t>Know the preferred citation style for the class</a:t>
            </a:r>
          </a:p>
          <a:p>
            <a:pPr lvl="1"/>
            <a:r>
              <a:rPr lang="en-US" sz="2000" dirty="0" smtClean="0"/>
              <a:t>MLA is the preferred style for liberal arts and humanities</a:t>
            </a:r>
          </a:p>
          <a:p>
            <a:pPr lvl="1"/>
            <a:r>
              <a:rPr lang="en-US" sz="2000" dirty="0" smtClean="0"/>
              <a:t>APA is the preferred style for the social sciences</a:t>
            </a:r>
          </a:p>
          <a:p>
            <a:pPr lvl="1"/>
            <a:r>
              <a:rPr lang="en-US" sz="2000" dirty="0" smtClean="0"/>
              <a:t>Many academic disciplines have their own style, so always ask your professor</a:t>
            </a:r>
          </a:p>
          <a:p>
            <a:pPr marL="0" indent="0">
              <a:buNone/>
            </a:pPr>
            <a:endParaRPr lang="en-US" dirty="0" smtClean="0"/>
          </a:p>
        </p:txBody>
      </p:sp>
    </p:spTree>
    <p:extLst>
      <p:ext uri="{BB962C8B-B14F-4D97-AF65-F5344CB8AC3E}">
        <p14:creationId xmlns:p14="http://schemas.microsoft.com/office/powerpoint/2010/main" val="212543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24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citations go?</a:t>
            </a:r>
            <a:endParaRPr lang="en-US" dirty="0"/>
          </a:p>
        </p:txBody>
      </p:sp>
      <p:sp>
        <p:nvSpPr>
          <p:cNvPr id="3" name="Content Placeholder 2"/>
          <p:cNvSpPr>
            <a:spLocks noGrp="1"/>
          </p:cNvSpPr>
          <p:nvPr>
            <p:ph idx="1"/>
          </p:nvPr>
        </p:nvSpPr>
        <p:spPr/>
        <p:txBody>
          <a:bodyPr>
            <a:noAutofit/>
          </a:bodyPr>
          <a:lstStyle/>
          <a:p>
            <a:r>
              <a:rPr lang="en-US" sz="2800" dirty="0" smtClean="0"/>
              <a:t>Citations in the body of the paper</a:t>
            </a:r>
          </a:p>
          <a:p>
            <a:pPr lvl="1"/>
            <a:r>
              <a:rPr lang="en-US" sz="2400" dirty="0" smtClean="0"/>
              <a:t>In-text citations</a:t>
            </a:r>
          </a:p>
          <a:p>
            <a:pPr lvl="1"/>
            <a:r>
              <a:rPr lang="en-US" sz="2400" dirty="0" smtClean="0"/>
              <a:t>Footnotes/endnotes</a:t>
            </a:r>
          </a:p>
          <a:p>
            <a:endParaRPr lang="en-US" sz="2800" dirty="0"/>
          </a:p>
          <a:p>
            <a:r>
              <a:rPr lang="en-US" sz="2800" dirty="0" smtClean="0"/>
              <a:t>Documentation at the end of the paper</a:t>
            </a:r>
          </a:p>
          <a:p>
            <a:pPr lvl="1"/>
            <a:r>
              <a:rPr lang="en-US" sz="2400" dirty="0" smtClean="0"/>
              <a:t>Bibliography</a:t>
            </a:r>
          </a:p>
          <a:p>
            <a:pPr lvl="1"/>
            <a:r>
              <a:rPr lang="en-US" sz="2400" dirty="0" smtClean="0"/>
              <a:t>Works Cited </a:t>
            </a:r>
          </a:p>
          <a:p>
            <a:pPr lvl="1"/>
            <a:r>
              <a:rPr lang="en-US" sz="2400" dirty="0" smtClean="0"/>
              <a:t>References</a:t>
            </a:r>
            <a:endParaRPr lang="en-US" sz="2400" dirty="0"/>
          </a:p>
        </p:txBody>
      </p:sp>
    </p:spTree>
    <p:extLst>
      <p:ext uri="{BB962C8B-B14F-4D97-AF65-F5344CB8AC3E}">
        <p14:creationId xmlns:p14="http://schemas.microsoft.com/office/powerpoint/2010/main" val="423615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MLA Format</a:t>
            </a:r>
            <a:endParaRPr lang="en-US" dirty="0"/>
          </a:p>
        </p:txBody>
      </p:sp>
      <p:sp>
        <p:nvSpPr>
          <p:cNvPr id="3" name="Content Placeholder 2"/>
          <p:cNvSpPr>
            <a:spLocks noGrp="1"/>
          </p:cNvSpPr>
          <p:nvPr>
            <p:ph idx="1"/>
          </p:nvPr>
        </p:nvSpPr>
        <p:spPr>
          <a:xfrm>
            <a:off x="762000" y="2057400"/>
            <a:ext cx="6711654" cy="4195481"/>
          </a:xfrm>
        </p:spPr>
        <p:txBody>
          <a:bodyPr>
            <a:normAutofit/>
          </a:bodyPr>
          <a:lstStyle/>
          <a:p>
            <a:pPr marL="0" indent="0">
              <a:buNone/>
            </a:pPr>
            <a:r>
              <a:rPr lang="en-US" dirty="0"/>
              <a:t>Example of In-Text Citation:</a:t>
            </a:r>
          </a:p>
          <a:p>
            <a:r>
              <a:rPr lang="en-US" dirty="0"/>
              <a:t>Along these lines, revisionists have stressed continuing popular </a:t>
            </a:r>
            <a:r>
              <a:rPr lang="en-US" dirty="0" err="1"/>
              <a:t>Episcopalianism</a:t>
            </a:r>
            <a:r>
              <a:rPr lang="en-US" dirty="0"/>
              <a:t> after disestablishment and recast the demographic explosion of evangelicalism as a firmly early to mid-nineteenth century story (</a:t>
            </a:r>
            <a:r>
              <a:rPr lang="en-US" dirty="0" err="1"/>
              <a:t>Heyrman</a:t>
            </a:r>
            <a:r>
              <a:rPr lang="en-US" dirty="0"/>
              <a:t> 18–20).</a:t>
            </a:r>
          </a:p>
          <a:p>
            <a:pPr marL="0" indent="0">
              <a:buNone/>
            </a:pPr>
            <a:endParaRPr lang="en-US" dirty="0" smtClean="0"/>
          </a:p>
          <a:p>
            <a:pPr marL="0" indent="0">
              <a:buNone/>
            </a:pPr>
            <a:r>
              <a:rPr lang="en-US" dirty="0" smtClean="0"/>
              <a:t>Works Cited:</a:t>
            </a:r>
          </a:p>
          <a:p>
            <a:r>
              <a:rPr lang="en-US" dirty="0" err="1"/>
              <a:t>Heyrman</a:t>
            </a:r>
            <a:r>
              <a:rPr lang="en-US" dirty="0"/>
              <a:t>, Christine. </a:t>
            </a:r>
            <a:r>
              <a:rPr lang="en-US" i="1" dirty="0"/>
              <a:t>Southern Cross: The Beginnings of the Bible Belt</a:t>
            </a:r>
            <a:r>
              <a:rPr lang="en-US" dirty="0"/>
              <a:t>. Chapel Hill, NC: University of North Carolina Press, 1997. Print</a:t>
            </a:r>
            <a:r>
              <a:rPr lang="en-US" dirty="0" smtClean="0"/>
              <a:t>.</a:t>
            </a:r>
          </a:p>
          <a:p>
            <a:pPr marL="0" indent="0">
              <a:buNone/>
            </a:pPr>
            <a:endParaRPr lang="en-US" dirty="0"/>
          </a:p>
          <a:p>
            <a:endParaRPr lang="en-US" dirty="0"/>
          </a:p>
        </p:txBody>
      </p:sp>
    </p:spTree>
    <p:extLst>
      <p:ext uri="{BB962C8B-B14F-4D97-AF65-F5344CB8AC3E}">
        <p14:creationId xmlns:p14="http://schemas.microsoft.com/office/powerpoint/2010/main" val="3662865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Format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In-Text Citation</a:t>
            </a:r>
          </a:p>
          <a:p>
            <a:r>
              <a:rPr lang="en-US" dirty="0"/>
              <a:t>Along these lines, revisionists have stressed continuing popular </a:t>
            </a:r>
            <a:r>
              <a:rPr lang="en-US" dirty="0" err="1"/>
              <a:t>Episcopalianism</a:t>
            </a:r>
            <a:r>
              <a:rPr lang="en-US" dirty="0"/>
              <a:t> after disestablishment and recast the demographic explosion of evangelicalism as a firmly early to mid-nineteenth century story (</a:t>
            </a:r>
            <a:r>
              <a:rPr lang="en-US" dirty="0" err="1"/>
              <a:t>Heyrman</a:t>
            </a:r>
            <a:r>
              <a:rPr lang="en-US" dirty="0"/>
              <a:t>, 1997, pp. 18–20).</a:t>
            </a:r>
          </a:p>
          <a:p>
            <a:pPr marL="0" indent="0">
              <a:buNone/>
            </a:pPr>
            <a:endParaRPr lang="en-US" dirty="0" smtClean="0"/>
          </a:p>
          <a:p>
            <a:pPr marL="0" indent="0">
              <a:buNone/>
            </a:pPr>
            <a:r>
              <a:rPr lang="en-US" dirty="0" smtClean="0"/>
              <a:t>Reference Page</a:t>
            </a:r>
          </a:p>
          <a:p>
            <a:r>
              <a:rPr lang="en-US" dirty="0" err="1"/>
              <a:t>Heyrman</a:t>
            </a:r>
            <a:r>
              <a:rPr lang="en-US" dirty="0"/>
              <a:t>, C. (1997). </a:t>
            </a:r>
            <a:r>
              <a:rPr lang="en-US" i="1" dirty="0"/>
              <a:t>Southern Cross: The Beginnings of the </a:t>
            </a:r>
            <a:r>
              <a:rPr lang="en-US" b="1" i="1" dirty="0"/>
              <a:t>Bible</a:t>
            </a:r>
            <a:r>
              <a:rPr lang="en-US" i="1" dirty="0"/>
              <a:t> Belt</a:t>
            </a:r>
            <a:r>
              <a:rPr lang="en-US" dirty="0"/>
              <a:t>. Chapel Hill, NC: University of North Carolina Press</a:t>
            </a:r>
            <a:r>
              <a:rPr lang="en-US" dirty="0" smtClean="0"/>
              <a:t>.</a:t>
            </a:r>
          </a:p>
          <a:p>
            <a:pPr marL="0" indent="0">
              <a:buNone/>
            </a:pP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Cited v. Bibliography</a:t>
            </a:r>
            <a:endParaRPr lang="en-US" dirty="0"/>
          </a:p>
        </p:txBody>
      </p:sp>
      <p:sp>
        <p:nvSpPr>
          <p:cNvPr id="3" name="Content Placeholder 2"/>
          <p:cNvSpPr>
            <a:spLocks noGrp="1"/>
          </p:cNvSpPr>
          <p:nvPr>
            <p:ph idx="1"/>
          </p:nvPr>
        </p:nvSpPr>
        <p:spPr/>
        <p:txBody>
          <a:bodyPr/>
          <a:lstStyle/>
          <a:p>
            <a:r>
              <a:rPr lang="en-US" dirty="0" smtClean="0"/>
              <a:t>Works Cited</a:t>
            </a:r>
          </a:p>
          <a:p>
            <a:pPr lvl="1"/>
            <a:r>
              <a:rPr lang="en-US" dirty="0" smtClean="0"/>
              <a:t>A works cited page consists of sources that you DIRECTLY cite in your paper.</a:t>
            </a:r>
          </a:p>
          <a:p>
            <a:pPr lvl="1"/>
            <a:r>
              <a:rPr lang="en-US" dirty="0" smtClean="0"/>
              <a:t>All secondary sources which you quote from or paraphrase MUST be included in your works cited.</a:t>
            </a:r>
          </a:p>
          <a:p>
            <a:r>
              <a:rPr lang="en-US" dirty="0" smtClean="0"/>
              <a:t>Bibliography</a:t>
            </a:r>
          </a:p>
          <a:p>
            <a:pPr lvl="1"/>
            <a:r>
              <a:rPr lang="en-US" dirty="0" smtClean="0"/>
              <a:t>A bibliography page </a:t>
            </a:r>
            <a:r>
              <a:rPr lang="en-US" dirty="0"/>
              <a:t>consists of sources that you DIRECTLY cite in your </a:t>
            </a:r>
            <a:r>
              <a:rPr lang="en-US" dirty="0" smtClean="0"/>
              <a:t>paper along with any and all works you consulted in your project.</a:t>
            </a:r>
          </a:p>
          <a:p>
            <a:pPr lvl="1"/>
            <a:r>
              <a:rPr lang="en-US" dirty="0" smtClean="0"/>
              <a:t>Even if you did not cite the item or paraphrase </a:t>
            </a:r>
            <a:r>
              <a:rPr lang="en-US" smtClean="0"/>
              <a:t>it in your </a:t>
            </a:r>
            <a:r>
              <a:rPr lang="en-US" dirty="0" smtClean="0"/>
              <a:t>paper, you should include it. </a:t>
            </a:r>
            <a:endParaRPr lang="en-US" dirty="0"/>
          </a:p>
        </p:txBody>
      </p:sp>
    </p:spTree>
    <p:extLst>
      <p:ext uri="{BB962C8B-B14F-4D97-AF65-F5344CB8AC3E}">
        <p14:creationId xmlns:p14="http://schemas.microsoft.com/office/powerpoint/2010/main" val="15388699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sp>
        <p:nvSpPr>
          <p:cNvPr id="3" name="Content Placeholder 2"/>
          <p:cNvSpPr>
            <a:spLocks noGrp="1"/>
          </p:cNvSpPr>
          <p:nvPr>
            <p:ph idx="1"/>
          </p:nvPr>
        </p:nvSpPr>
        <p:spPr/>
        <p:txBody>
          <a:bodyPr/>
          <a:lstStyle/>
          <a:p>
            <a:r>
              <a:rPr lang="en-US" dirty="0" smtClean="0"/>
              <a:t>Roy Rogers: </a:t>
            </a:r>
          </a:p>
          <a:p>
            <a:pPr marL="0" indent="0">
              <a:buNone/>
            </a:pPr>
            <a:r>
              <a:rPr lang="en-US" dirty="0" smtClean="0">
                <a:hlinkClick r:id="rId2"/>
              </a:rPr>
              <a:t>rrogers@citytech.cuny.edu</a:t>
            </a:r>
            <a:endParaRPr lang="en-US" dirty="0" smtClean="0"/>
          </a:p>
          <a:p>
            <a:pPr marL="0" indent="0">
              <a:buNone/>
            </a:pPr>
            <a:endParaRPr lang="en-US" dirty="0" smtClean="0"/>
          </a:p>
          <a:p>
            <a:r>
              <a:rPr lang="en-US" dirty="0" smtClean="0"/>
              <a:t>Pamela </a:t>
            </a:r>
            <a:r>
              <a:rPr lang="en-US" dirty="0" err="1" smtClean="0"/>
              <a:t>Thielman</a:t>
            </a:r>
            <a:r>
              <a:rPr lang="en-US" dirty="0" smtClean="0"/>
              <a:t>: </a:t>
            </a:r>
          </a:p>
          <a:p>
            <a:pPr marL="0" indent="0">
              <a:buNone/>
            </a:pPr>
            <a:r>
              <a:rPr lang="en-US" dirty="0" smtClean="0">
                <a:hlinkClick r:id="rId3"/>
              </a:rPr>
              <a:t>pthielman@citytech.cuny.edu</a:t>
            </a: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378593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workshop we will cover:</a:t>
            </a:r>
            <a:endParaRPr lang="en-US" dirty="0"/>
          </a:p>
        </p:txBody>
      </p:sp>
      <p:sp>
        <p:nvSpPr>
          <p:cNvPr id="3" name="Content Placeholder 2"/>
          <p:cNvSpPr>
            <a:spLocks noGrp="1"/>
          </p:cNvSpPr>
          <p:nvPr>
            <p:ph idx="1"/>
          </p:nvPr>
        </p:nvSpPr>
        <p:spPr/>
        <p:txBody>
          <a:bodyPr>
            <a:normAutofit/>
          </a:bodyPr>
          <a:lstStyle/>
          <a:p>
            <a:r>
              <a:rPr lang="en-US" sz="2800" dirty="0" smtClean="0"/>
              <a:t>Understanding Plagiarism</a:t>
            </a:r>
          </a:p>
          <a:p>
            <a:r>
              <a:rPr lang="en-US" sz="2800" dirty="0" smtClean="0"/>
              <a:t>Documenting Sources </a:t>
            </a:r>
          </a:p>
          <a:p>
            <a:r>
              <a:rPr lang="en-US" sz="2800" dirty="0" smtClean="0"/>
              <a:t>Paraphrasing</a:t>
            </a:r>
            <a:endParaRPr lang="en-US" sz="2800" dirty="0"/>
          </a:p>
        </p:txBody>
      </p:sp>
    </p:spTree>
    <p:extLst>
      <p:ext uri="{BB962C8B-B14F-4D97-AF65-F5344CB8AC3E}">
        <p14:creationId xmlns:p14="http://schemas.microsoft.com/office/powerpoint/2010/main" val="4165634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plagiarism?</a:t>
            </a:r>
            <a:endParaRPr lang="en-US" dirty="0"/>
          </a:p>
        </p:txBody>
      </p:sp>
      <p:sp>
        <p:nvSpPr>
          <p:cNvPr id="3" name="Content Placeholder 2"/>
          <p:cNvSpPr>
            <a:spLocks noGrp="1"/>
          </p:cNvSpPr>
          <p:nvPr>
            <p:ph idx="1"/>
          </p:nvPr>
        </p:nvSpPr>
        <p:spPr>
          <a:xfrm>
            <a:off x="838200" y="1447800"/>
            <a:ext cx="6711654" cy="4195481"/>
          </a:xfrm>
        </p:spPr>
        <p:txBody>
          <a:bodyPr>
            <a:noAutofit/>
          </a:bodyPr>
          <a:lstStyle/>
          <a:p>
            <a:r>
              <a:rPr lang="en-US" sz="1800" dirty="0" smtClean="0"/>
              <a:t>“Plagiarism is the act of presenting another person’s ideas, research, or writings as your own. Examples of plagiarism include:</a:t>
            </a:r>
          </a:p>
          <a:p>
            <a:pPr lvl="1"/>
            <a:r>
              <a:rPr lang="en-US" dirty="0" smtClean="0"/>
              <a:t>Copying another person’s actual words or images without the use of quotation marks and footnotes attributing the words to their source.</a:t>
            </a:r>
          </a:p>
          <a:p>
            <a:pPr lvl="1"/>
            <a:r>
              <a:rPr lang="en-US" dirty="0" smtClean="0"/>
              <a:t>Presenting another person’s ideas or theories in your own words without acknowledging the source.</a:t>
            </a:r>
          </a:p>
          <a:p>
            <a:pPr lvl="1"/>
            <a:r>
              <a:rPr lang="en-US" dirty="0" smtClean="0"/>
              <a:t>Failing to acknowledge collaborators on homework and laboratory assignments.</a:t>
            </a:r>
          </a:p>
          <a:p>
            <a:pPr lvl="1"/>
            <a:r>
              <a:rPr lang="en-US" dirty="0" smtClean="0"/>
              <a:t>Internet plagiarism, including submitting downloaded term papers or parts of term papers, paraphrasing or copying information from the internet without citing the source, or ‘cutting and pasting’ from various sources without proper attribution.”</a:t>
            </a:r>
          </a:p>
          <a:p>
            <a:pPr marL="457207" lvl="1" indent="0">
              <a:buNone/>
            </a:pPr>
            <a:r>
              <a:rPr lang="en-US" dirty="0" smtClean="0"/>
              <a:t>-NYCCT statement on academic integrity</a:t>
            </a:r>
            <a:endParaRPr lang="en-US" dirty="0"/>
          </a:p>
        </p:txBody>
      </p:sp>
    </p:spTree>
    <p:extLst>
      <p:ext uri="{BB962C8B-B14F-4D97-AF65-F5344CB8AC3E}">
        <p14:creationId xmlns:p14="http://schemas.microsoft.com/office/powerpoint/2010/main" val="4103002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does plagiarism occur?</a:t>
            </a:r>
            <a:endParaRPr lang="en-US" dirty="0"/>
          </a:p>
        </p:txBody>
      </p:sp>
      <p:sp>
        <p:nvSpPr>
          <p:cNvPr id="3" name="Content Placeholder 2"/>
          <p:cNvSpPr>
            <a:spLocks noGrp="1"/>
          </p:cNvSpPr>
          <p:nvPr>
            <p:ph idx="1"/>
          </p:nvPr>
        </p:nvSpPr>
        <p:spPr/>
        <p:txBody>
          <a:bodyPr/>
          <a:lstStyle/>
          <a:p>
            <a:r>
              <a:rPr lang="en-US" sz="2800" dirty="0" smtClean="0"/>
              <a:t>Poor time management</a:t>
            </a:r>
          </a:p>
          <a:p>
            <a:r>
              <a:rPr lang="en-US" sz="2800" dirty="0" smtClean="0"/>
              <a:t>Lack of self-confidence</a:t>
            </a:r>
          </a:p>
          <a:p>
            <a:r>
              <a:rPr lang="en-US" sz="2800" dirty="0"/>
              <a:t>Bad paraphrasing</a:t>
            </a:r>
          </a:p>
          <a:p>
            <a:r>
              <a:rPr lang="en-US" sz="2800" dirty="0" smtClean="0"/>
              <a:t>Improper citations</a:t>
            </a:r>
          </a:p>
          <a:p>
            <a:endParaRPr lang="en-US" sz="2800" dirty="0" smtClean="0"/>
          </a:p>
          <a:p>
            <a:endParaRPr lang="en-US" dirty="0" smtClean="0"/>
          </a:p>
          <a:p>
            <a:endParaRPr lang="en-US" dirty="0"/>
          </a:p>
        </p:txBody>
      </p:sp>
    </p:spTree>
    <p:extLst>
      <p:ext uri="{BB962C8B-B14F-4D97-AF65-F5344CB8AC3E}">
        <p14:creationId xmlns:p14="http://schemas.microsoft.com/office/powerpoint/2010/main" val="93237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057400"/>
            <a:ext cx="7239000" cy="2916936"/>
          </a:xfrm>
        </p:spPr>
        <p:txBody>
          <a:bodyPr/>
          <a:lstStyle/>
          <a:p>
            <a:r>
              <a:rPr lang="en-US" dirty="0" smtClean="0"/>
              <a:t>     Plagiarism Quiz</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055380" cy="1400530"/>
          </a:xfrm>
        </p:spPr>
        <p:txBody>
          <a:bodyPr/>
          <a:lstStyle/>
          <a:p>
            <a:r>
              <a:rPr lang="en-US" sz="3200" b="1" dirty="0" smtClean="0"/>
              <a:t>Intellectual challenges in American academic writing </a:t>
            </a:r>
            <a:br>
              <a:rPr lang="en-US" sz="3200" b="1" dirty="0" smtClean="0"/>
            </a:br>
            <a:r>
              <a:rPr lang="en-US" sz="1500" dirty="0" smtClean="0"/>
              <a:t>(</a:t>
            </a:r>
            <a:r>
              <a:rPr lang="en-AU" sz="1500" dirty="0" err="1" smtClean="0"/>
              <a:t>Stolley</a:t>
            </a:r>
            <a:r>
              <a:rPr lang="en-AU" sz="1500" dirty="0" smtClean="0"/>
              <a:t>, Karl, </a:t>
            </a:r>
            <a:r>
              <a:rPr lang="en-AU" sz="1500" dirty="0" err="1" smtClean="0"/>
              <a:t>Brizee</a:t>
            </a:r>
            <a:r>
              <a:rPr lang="en-AU" sz="1500" dirty="0" smtClean="0"/>
              <a:t>, Allen, and </a:t>
            </a:r>
            <a:r>
              <a:rPr lang="en-AU" sz="1500" dirty="0" err="1" smtClean="0"/>
              <a:t>Paiz</a:t>
            </a:r>
            <a:r>
              <a:rPr lang="en-AU" sz="1500" dirty="0" smtClean="0"/>
              <a:t>, Joshua M., 2013: Directly from Purdue OWL) </a:t>
            </a:r>
            <a:r>
              <a:rPr lang="en-US" sz="3200" dirty="0" smtClean="0"/>
              <a:t/>
            </a:r>
            <a:br>
              <a:rPr lang="en-US" sz="3200" dirty="0" smtClean="0"/>
            </a:br>
            <a:r>
              <a:rPr lang="en-US" sz="3200" dirty="0" smtClean="0"/>
              <a:t/>
            </a:r>
            <a:br>
              <a:rPr lang="en-US" sz="3200" dirty="0" smtClean="0"/>
            </a:b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23548519"/>
              </p:ext>
            </p:extLst>
          </p:nvPr>
        </p:nvGraphicFramePr>
        <p:xfrm>
          <a:off x="609600" y="1905000"/>
          <a:ext cx="7772400" cy="4773007"/>
        </p:xfrm>
        <a:graphic>
          <a:graphicData uri="http://schemas.openxmlformats.org/drawingml/2006/table">
            <a:tbl>
              <a:tblPr/>
              <a:tblGrid>
                <a:gridCol w="2641600"/>
                <a:gridCol w="2565400"/>
                <a:gridCol w="2565400"/>
              </a:tblGrid>
              <a:tr h="1235708">
                <a:tc>
                  <a:txBody>
                    <a:bodyPr/>
                    <a:lstStyle/>
                    <a:p>
                      <a:pPr marL="0" marR="0">
                        <a:lnSpc>
                          <a:spcPct val="115000"/>
                        </a:lnSpc>
                        <a:spcBef>
                          <a:spcPts val="0"/>
                        </a:spcBef>
                        <a:spcAft>
                          <a:spcPts val="1000"/>
                        </a:spcAft>
                      </a:pPr>
                      <a:r>
                        <a:rPr lang="en-US" sz="2000" dirty="0" smtClean="0">
                          <a:latin typeface="Times New Roman"/>
                          <a:ea typeface="Times New Roman"/>
                          <a:cs typeface="Times New Roman"/>
                        </a:rPr>
                        <a:t>Build on the work of previous</a:t>
                      </a:r>
                      <a:r>
                        <a:rPr lang="en-US" sz="2000" baseline="0" dirty="0" smtClean="0">
                          <a:latin typeface="Times New Roman"/>
                          <a:ea typeface="Times New Roman"/>
                          <a:cs typeface="Times New Roman"/>
                        </a:rPr>
                        <a:t> researchers</a:t>
                      </a:r>
                      <a:endParaRPr lang="en-US" sz="2000" dirty="0">
                        <a:latin typeface="Arial"/>
                        <a:ea typeface="Calibri"/>
                        <a:cs typeface="Times New Roman"/>
                      </a:endParaRPr>
                    </a:p>
                  </a:txBody>
                  <a:tcPr marL="7163" marR="7163" marT="7163" marB="7163" anchor="ctr">
                    <a:lnL>
                      <a:noFill/>
                    </a:lnL>
                    <a:lnR>
                      <a:noFill/>
                    </a:lnR>
                    <a:lnT>
                      <a:noFill/>
                    </a:lnT>
                    <a:lnB>
                      <a:noFill/>
                    </a:lnB>
                  </a:tcPr>
                </a:tc>
                <a:tc>
                  <a:txBody>
                    <a:bodyPr/>
                    <a:lstStyle/>
                    <a:p>
                      <a:pPr marL="0" marR="0">
                        <a:lnSpc>
                          <a:spcPct val="115000"/>
                        </a:lnSpc>
                        <a:spcBef>
                          <a:spcPts val="0"/>
                        </a:spcBef>
                        <a:spcAft>
                          <a:spcPts val="1000"/>
                        </a:spcAft>
                      </a:pPr>
                      <a:r>
                        <a:rPr lang="en-US" sz="2000" b="1" dirty="0" smtClean="0">
                          <a:latin typeface="Times New Roman"/>
                          <a:ea typeface="Times New Roman"/>
                          <a:cs typeface="Times New Roman"/>
                        </a:rPr>
                        <a:t>         BUT </a:t>
                      </a:r>
                      <a:r>
                        <a:rPr lang="en-US" sz="2000" b="1" dirty="0">
                          <a:latin typeface="Times New Roman"/>
                          <a:ea typeface="Times New Roman"/>
                          <a:cs typeface="Times New Roman"/>
                        </a:rPr>
                        <a:t>  </a:t>
                      </a:r>
                      <a:endParaRPr lang="en-US" sz="2000" dirty="0">
                        <a:latin typeface="Arial"/>
                        <a:ea typeface="Calibri"/>
                        <a:cs typeface="Times New Roman"/>
                      </a:endParaRPr>
                    </a:p>
                  </a:txBody>
                  <a:tcPr marL="7163" marR="7163" marT="7163" marB="7163" anchor="ctr">
                    <a:lnL>
                      <a:noFill/>
                    </a:lnL>
                    <a:lnR>
                      <a:noFill/>
                    </a:lnR>
                    <a:lnT>
                      <a:noFill/>
                    </a:lnT>
                    <a:lnB>
                      <a:noFill/>
                    </a:lnB>
                  </a:tcPr>
                </a:tc>
                <a:tc>
                  <a:txBody>
                    <a:bodyPr/>
                    <a:lstStyle/>
                    <a:p>
                      <a:pPr marL="0" marR="0">
                        <a:lnSpc>
                          <a:spcPct val="115000"/>
                        </a:lnSpc>
                        <a:spcBef>
                          <a:spcPts val="0"/>
                        </a:spcBef>
                        <a:spcAft>
                          <a:spcPts val="1000"/>
                        </a:spcAft>
                      </a:pPr>
                      <a:r>
                        <a:rPr lang="en-US" sz="2000">
                          <a:latin typeface="Times New Roman"/>
                          <a:ea typeface="Times New Roman"/>
                          <a:cs typeface="Times New Roman"/>
                        </a:rPr>
                        <a:t>Write something</a:t>
                      </a:r>
                      <a:br>
                        <a:rPr lang="en-US" sz="2000">
                          <a:latin typeface="Times New Roman"/>
                          <a:ea typeface="Times New Roman"/>
                          <a:cs typeface="Times New Roman"/>
                        </a:rPr>
                      </a:br>
                      <a:r>
                        <a:rPr lang="en-US" sz="2000">
                          <a:latin typeface="Times New Roman"/>
                          <a:ea typeface="Times New Roman"/>
                          <a:cs typeface="Times New Roman"/>
                        </a:rPr>
                        <a:t>new and original</a:t>
                      </a:r>
                      <a:endParaRPr lang="en-US" sz="2000">
                        <a:latin typeface="Arial"/>
                        <a:ea typeface="Calibri"/>
                        <a:cs typeface="Times New Roman"/>
                      </a:endParaRPr>
                    </a:p>
                  </a:txBody>
                  <a:tcPr marL="7163" marR="7163" marT="7163" marB="7163" anchor="ctr">
                    <a:lnL>
                      <a:noFill/>
                    </a:lnL>
                    <a:lnR>
                      <a:noFill/>
                    </a:lnR>
                    <a:lnT>
                      <a:noFill/>
                    </a:lnT>
                    <a:lnB>
                      <a:noFill/>
                    </a:lnB>
                  </a:tcPr>
                </a:tc>
              </a:tr>
              <a:tr h="991879">
                <a:tc>
                  <a:txBody>
                    <a:bodyPr/>
                    <a:lstStyle/>
                    <a:p>
                      <a:pPr marL="0" marR="0">
                        <a:lnSpc>
                          <a:spcPct val="115000"/>
                        </a:lnSpc>
                        <a:spcBef>
                          <a:spcPts val="0"/>
                        </a:spcBef>
                        <a:spcAft>
                          <a:spcPts val="1000"/>
                        </a:spcAft>
                      </a:pPr>
                      <a:r>
                        <a:rPr lang="en-US" sz="2000" dirty="0">
                          <a:latin typeface="Times New Roman"/>
                          <a:ea typeface="Times New Roman"/>
                          <a:cs typeface="Times New Roman"/>
                        </a:rPr>
                        <a:t>Rely on experts' and authorities' opinions</a:t>
                      </a:r>
                      <a:endParaRPr lang="en-US" sz="2000" dirty="0">
                        <a:latin typeface="Arial"/>
                        <a:ea typeface="Calibri"/>
                        <a:cs typeface="Times New Roman"/>
                      </a:endParaRPr>
                    </a:p>
                  </a:txBody>
                  <a:tcPr marL="7163" marR="7163" marT="7163" marB="7163" anchor="ctr">
                    <a:lnL>
                      <a:noFill/>
                    </a:lnL>
                    <a:lnR>
                      <a:noFill/>
                    </a:lnR>
                    <a:lnT>
                      <a:noFill/>
                    </a:lnT>
                    <a:lnB>
                      <a:noFill/>
                    </a:lnB>
                  </a:tcPr>
                </a:tc>
                <a:tc>
                  <a:txBody>
                    <a:bodyPr/>
                    <a:lstStyle/>
                    <a:p>
                      <a:pPr marL="0" marR="0">
                        <a:lnSpc>
                          <a:spcPct val="115000"/>
                        </a:lnSpc>
                        <a:spcBef>
                          <a:spcPts val="0"/>
                        </a:spcBef>
                        <a:spcAft>
                          <a:spcPts val="1000"/>
                        </a:spcAft>
                      </a:pPr>
                      <a:r>
                        <a:rPr lang="en-US" sz="2000" b="1" dirty="0" smtClean="0">
                          <a:latin typeface="Times New Roman"/>
                          <a:ea typeface="Times New Roman"/>
                          <a:cs typeface="Times New Roman"/>
                        </a:rPr>
                        <a:t>         BUT </a:t>
                      </a:r>
                      <a:r>
                        <a:rPr lang="en-US" sz="2000" b="1" dirty="0">
                          <a:latin typeface="Times New Roman"/>
                          <a:ea typeface="Times New Roman"/>
                          <a:cs typeface="Times New Roman"/>
                        </a:rPr>
                        <a:t>   </a:t>
                      </a:r>
                      <a:endParaRPr lang="en-US" sz="2000" dirty="0">
                        <a:latin typeface="Arial"/>
                        <a:ea typeface="Calibri"/>
                        <a:cs typeface="Times New Roman"/>
                      </a:endParaRPr>
                    </a:p>
                  </a:txBody>
                  <a:tcPr marL="7163" marR="7163" marT="7163" marB="7163" anchor="ctr">
                    <a:lnL>
                      <a:noFill/>
                    </a:lnL>
                    <a:lnR>
                      <a:noFill/>
                    </a:lnR>
                    <a:lnT>
                      <a:noFill/>
                    </a:lnT>
                    <a:lnB>
                      <a:noFill/>
                    </a:lnB>
                  </a:tcPr>
                </a:tc>
                <a:tc>
                  <a:txBody>
                    <a:bodyPr/>
                    <a:lstStyle/>
                    <a:p>
                      <a:pPr marL="0" marR="0">
                        <a:lnSpc>
                          <a:spcPct val="115000"/>
                        </a:lnSpc>
                        <a:spcBef>
                          <a:spcPts val="0"/>
                        </a:spcBef>
                        <a:spcAft>
                          <a:spcPts val="1000"/>
                        </a:spcAft>
                      </a:pPr>
                      <a:r>
                        <a:rPr lang="en-US" sz="2000" dirty="0">
                          <a:latin typeface="Times New Roman"/>
                          <a:ea typeface="Times New Roman"/>
                          <a:cs typeface="Times New Roman"/>
                        </a:rPr>
                        <a:t>Improve upon and/or disagree with those same opinions</a:t>
                      </a:r>
                      <a:endParaRPr lang="en-US" sz="2000" dirty="0">
                        <a:latin typeface="Arial"/>
                        <a:ea typeface="Calibri"/>
                        <a:cs typeface="Times New Roman"/>
                      </a:endParaRPr>
                    </a:p>
                  </a:txBody>
                  <a:tcPr marL="7163" marR="7163" marT="7163" marB="7163" anchor="ctr">
                    <a:lnL>
                      <a:noFill/>
                    </a:lnL>
                    <a:lnR>
                      <a:noFill/>
                    </a:lnR>
                    <a:lnT>
                      <a:noFill/>
                    </a:lnT>
                    <a:lnB>
                      <a:noFill/>
                    </a:lnB>
                  </a:tcPr>
                </a:tc>
              </a:tr>
              <a:tr h="748050">
                <a:tc>
                  <a:txBody>
                    <a:bodyPr/>
                    <a:lstStyle/>
                    <a:p>
                      <a:pPr marL="0" marR="0">
                        <a:lnSpc>
                          <a:spcPct val="115000"/>
                        </a:lnSpc>
                        <a:spcBef>
                          <a:spcPts val="0"/>
                        </a:spcBef>
                        <a:spcAft>
                          <a:spcPts val="1000"/>
                        </a:spcAft>
                      </a:pPr>
                      <a:r>
                        <a:rPr lang="en-US" sz="2000" dirty="0">
                          <a:latin typeface="Times New Roman"/>
                          <a:ea typeface="Times New Roman"/>
                          <a:cs typeface="Times New Roman"/>
                        </a:rPr>
                        <a:t>Give credit to previous researchers</a:t>
                      </a:r>
                      <a:endParaRPr lang="en-US" sz="2000" dirty="0">
                        <a:latin typeface="Arial"/>
                        <a:ea typeface="Calibri"/>
                        <a:cs typeface="Times New Roman"/>
                      </a:endParaRPr>
                    </a:p>
                  </a:txBody>
                  <a:tcPr marL="7163" marR="7163" marT="7163" marB="7163" anchor="ctr">
                    <a:lnL>
                      <a:noFill/>
                    </a:lnL>
                    <a:lnR>
                      <a:noFill/>
                    </a:lnR>
                    <a:lnT>
                      <a:noFill/>
                    </a:lnT>
                    <a:lnB>
                      <a:noFill/>
                    </a:lnB>
                  </a:tcPr>
                </a:tc>
                <a:tc>
                  <a:txBody>
                    <a:bodyPr/>
                    <a:lstStyle/>
                    <a:p>
                      <a:pPr marL="0" marR="0">
                        <a:lnSpc>
                          <a:spcPct val="115000"/>
                        </a:lnSpc>
                        <a:spcBef>
                          <a:spcPts val="0"/>
                        </a:spcBef>
                        <a:spcAft>
                          <a:spcPts val="1000"/>
                        </a:spcAft>
                      </a:pPr>
                      <a:r>
                        <a:rPr lang="en-US" sz="2000" b="1" dirty="0" smtClean="0">
                          <a:latin typeface="Times New Roman"/>
                          <a:ea typeface="Times New Roman"/>
                          <a:cs typeface="Times New Roman"/>
                        </a:rPr>
                        <a:t>         BUT</a:t>
                      </a:r>
                      <a:r>
                        <a:rPr lang="en-US" sz="2000" b="1" dirty="0">
                          <a:latin typeface="Times New Roman"/>
                          <a:ea typeface="Times New Roman"/>
                          <a:cs typeface="Times New Roman"/>
                        </a:rPr>
                        <a:t>  </a:t>
                      </a:r>
                      <a:endParaRPr lang="en-US" sz="2000" dirty="0">
                        <a:latin typeface="Arial"/>
                        <a:ea typeface="Calibri"/>
                        <a:cs typeface="Times New Roman"/>
                      </a:endParaRPr>
                    </a:p>
                  </a:txBody>
                  <a:tcPr marL="7163" marR="7163" marT="7163" marB="7163" anchor="ctr">
                    <a:lnL>
                      <a:noFill/>
                    </a:lnL>
                    <a:lnR>
                      <a:noFill/>
                    </a:lnR>
                    <a:lnT>
                      <a:noFill/>
                    </a:lnT>
                    <a:lnB>
                      <a:noFill/>
                    </a:lnB>
                  </a:tcPr>
                </a:tc>
                <a:tc>
                  <a:txBody>
                    <a:bodyPr/>
                    <a:lstStyle/>
                    <a:p>
                      <a:pPr marL="0" marR="0">
                        <a:lnSpc>
                          <a:spcPct val="115000"/>
                        </a:lnSpc>
                        <a:spcBef>
                          <a:spcPts val="0"/>
                        </a:spcBef>
                        <a:spcAft>
                          <a:spcPts val="1000"/>
                        </a:spcAft>
                      </a:pPr>
                      <a:r>
                        <a:rPr lang="en-US" sz="2000" dirty="0">
                          <a:latin typeface="Times New Roman"/>
                          <a:ea typeface="Times New Roman"/>
                          <a:cs typeface="Times New Roman"/>
                        </a:rPr>
                        <a:t>Make your own significant </a:t>
                      </a:r>
                      <a:r>
                        <a:rPr lang="en-US" sz="2000" dirty="0" smtClean="0">
                          <a:latin typeface="Times New Roman"/>
                          <a:ea typeface="Times New Roman"/>
                          <a:cs typeface="Times New Roman"/>
                        </a:rPr>
                        <a:t> </a:t>
                      </a:r>
                      <a:r>
                        <a:rPr lang="en-US" sz="2000" dirty="0">
                          <a:latin typeface="Times New Roman"/>
                          <a:ea typeface="Times New Roman"/>
                          <a:cs typeface="Times New Roman"/>
                        </a:rPr>
                        <a:t>contribution</a:t>
                      </a:r>
                      <a:endParaRPr lang="en-US" sz="2000" dirty="0">
                        <a:latin typeface="Arial"/>
                        <a:ea typeface="Calibri"/>
                        <a:cs typeface="Times New Roman"/>
                      </a:endParaRPr>
                    </a:p>
                  </a:txBody>
                  <a:tcPr marL="7163" marR="7163" marT="7163" marB="7163" anchor="ctr">
                    <a:lnL>
                      <a:noFill/>
                    </a:lnL>
                    <a:lnR>
                      <a:noFill/>
                    </a:lnR>
                    <a:lnT>
                      <a:noFill/>
                    </a:lnT>
                    <a:lnB>
                      <a:noFill/>
                    </a:lnB>
                  </a:tcPr>
                </a:tc>
              </a:tr>
              <a:tr h="1723363">
                <a:tc>
                  <a:txBody>
                    <a:bodyPr/>
                    <a:lstStyle/>
                    <a:p>
                      <a:pPr marL="0" marR="0">
                        <a:lnSpc>
                          <a:spcPct val="115000"/>
                        </a:lnSpc>
                        <a:spcBef>
                          <a:spcPts val="0"/>
                        </a:spcBef>
                        <a:spcAft>
                          <a:spcPts val="1000"/>
                        </a:spcAft>
                      </a:pPr>
                      <a:r>
                        <a:rPr lang="en-US" sz="2000" dirty="0" smtClean="0">
                          <a:latin typeface="Times New Roman"/>
                          <a:ea typeface="Times New Roman"/>
                          <a:cs typeface="Times New Roman"/>
                        </a:rPr>
                        <a:t>Use the “jargon” of </a:t>
                      </a:r>
                      <a:r>
                        <a:rPr lang="en-US" sz="2000" smtClean="0">
                          <a:latin typeface="Times New Roman"/>
                          <a:ea typeface="Times New Roman"/>
                          <a:cs typeface="Times New Roman"/>
                        </a:rPr>
                        <a:t>your discipline</a:t>
                      </a:r>
                      <a:r>
                        <a:rPr lang="en-US" sz="2000" baseline="0" smtClean="0">
                          <a:latin typeface="Times New Roman"/>
                          <a:ea typeface="Times New Roman"/>
                          <a:cs typeface="Times New Roman"/>
                        </a:rPr>
                        <a:t>. </a:t>
                      </a:r>
                      <a:endParaRPr lang="en-US" sz="2000" dirty="0">
                        <a:latin typeface="Arial"/>
                        <a:ea typeface="Calibri"/>
                        <a:cs typeface="Times New Roman"/>
                      </a:endParaRPr>
                    </a:p>
                  </a:txBody>
                  <a:tcPr marL="7163" marR="7163" marT="7163" marB="7163" anchor="ctr">
                    <a:lnL>
                      <a:noFill/>
                    </a:lnL>
                    <a:lnR>
                      <a:noFill/>
                    </a:lnR>
                    <a:lnT>
                      <a:noFill/>
                    </a:lnT>
                    <a:lnB>
                      <a:noFill/>
                    </a:lnB>
                  </a:tcPr>
                </a:tc>
                <a:tc>
                  <a:txBody>
                    <a:bodyPr/>
                    <a:lstStyle/>
                    <a:p>
                      <a:pPr marL="0" marR="0">
                        <a:lnSpc>
                          <a:spcPct val="115000"/>
                        </a:lnSpc>
                        <a:spcBef>
                          <a:spcPts val="0"/>
                        </a:spcBef>
                        <a:spcAft>
                          <a:spcPts val="1000"/>
                        </a:spcAft>
                      </a:pPr>
                      <a:r>
                        <a:rPr lang="en-US" sz="2000" b="1" dirty="0" smtClean="0">
                          <a:latin typeface="Times New Roman"/>
                          <a:ea typeface="Times New Roman"/>
                          <a:cs typeface="Times New Roman"/>
                        </a:rPr>
                        <a:t>         BUT</a:t>
                      </a:r>
                      <a:r>
                        <a:rPr lang="en-US" sz="2000" b="1" dirty="0">
                          <a:latin typeface="Times New Roman"/>
                          <a:ea typeface="Times New Roman"/>
                          <a:cs typeface="Times New Roman"/>
                        </a:rPr>
                        <a:t>  </a:t>
                      </a:r>
                      <a:endParaRPr lang="en-US" sz="2000" dirty="0">
                        <a:latin typeface="Arial"/>
                        <a:ea typeface="Calibri"/>
                        <a:cs typeface="Times New Roman"/>
                      </a:endParaRPr>
                    </a:p>
                  </a:txBody>
                  <a:tcPr marL="7163" marR="7163" marT="7163" marB="7163" anchor="ctr">
                    <a:lnL>
                      <a:noFill/>
                    </a:lnL>
                    <a:lnR>
                      <a:noFill/>
                    </a:lnR>
                    <a:lnT>
                      <a:noFill/>
                    </a:lnT>
                    <a:lnB>
                      <a:noFill/>
                    </a:lnB>
                  </a:tcPr>
                </a:tc>
                <a:tc>
                  <a:txBody>
                    <a:bodyPr/>
                    <a:lstStyle/>
                    <a:p>
                      <a:pPr marL="0" marR="0">
                        <a:lnSpc>
                          <a:spcPct val="115000"/>
                        </a:lnSpc>
                        <a:spcBef>
                          <a:spcPts val="0"/>
                        </a:spcBef>
                        <a:spcAft>
                          <a:spcPts val="1000"/>
                        </a:spcAft>
                      </a:pPr>
                      <a:r>
                        <a:rPr lang="en-US" sz="2000" dirty="0">
                          <a:latin typeface="Times New Roman"/>
                          <a:ea typeface="Times New Roman"/>
                          <a:cs typeface="Times New Roman"/>
                        </a:rPr>
                        <a:t>Use your own words and your own voice</a:t>
                      </a:r>
                      <a:endParaRPr lang="en-US" sz="2000" dirty="0">
                        <a:latin typeface="Arial"/>
                        <a:ea typeface="Calibri"/>
                        <a:cs typeface="Times New Roman"/>
                      </a:endParaRPr>
                    </a:p>
                  </a:txBody>
                  <a:tcPr marL="7163" marR="7163" marT="7163" marB="7163"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paraphrasing?</a:t>
            </a:r>
            <a:endParaRPr lang="en-US" dirty="0"/>
          </a:p>
        </p:txBody>
      </p:sp>
      <p:sp>
        <p:nvSpPr>
          <p:cNvPr id="3" name="Content Placeholder 2"/>
          <p:cNvSpPr>
            <a:spLocks noGrp="1"/>
          </p:cNvSpPr>
          <p:nvPr>
            <p:ph idx="1"/>
          </p:nvPr>
        </p:nvSpPr>
        <p:spPr>
          <a:xfrm>
            <a:off x="152400" y="1295400"/>
            <a:ext cx="8763000" cy="5410201"/>
          </a:xfrm>
        </p:spPr>
        <p:txBody>
          <a:bodyPr>
            <a:normAutofit fontScale="85000" lnSpcReduction="20000"/>
          </a:bodyPr>
          <a:lstStyle/>
          <a:p>
            <a:r>
              <a:rPr lang="en-US" sz="2200" dirty="0" smtClean="0"/>
              <a:t>Paraphrasing is rewriting a sentence or series of sentences in your own words.</a:t>
            </a:r>
          </a:p>
          <a:p>
            <a:pPr marL="457207" lvl="1" indent="0" algn="ctr">
              <a:buNone/>
            </a:pPr>
            <a:endParaRPr lang="en-US" sz="1900" dirty="0" smtClean="0"/>
          </a:p>
          <a:p>
            <a:pPr marL="457207" lvl="1" indent="0">
              <a:buNone/>
            </a:pPr>
            <a:r>
              <a:rPr lang="en-US" sz="1900" dirty="0" smtClean="0"/>
              <a:t>Example (From Purdue OWL, 2012)</a:t>
            </a:r>
          </a:p>
          <a:p>
            <a:pPr lvl="1"/>
            <a:r>
              <a:rPr lang="en-US" sz="2200" dirty="0" smtClean="0"/>
              <a:t>Original </a:t>
            </a:r>
            <a:r>
              <a:rPr lang="en-US" sz="2200" dirty="0"/>
              <a:t>Text: </a:t>
            </a:r>
            <a:endParaRPr lang="en-US" sz="2200" dirty="0" smtClean="0"/>
          </a:p>
          <a:p>
            <a:pPr marL="457207" lvl="1" indent="0">
              <a:buNone/>
            </a:pPr>
            <a:r>
              <a:rPr lang="en-US" sz="2200" dirty="0" smtClean="0"/>
              <a:t>Students </a:t>
            </a:r>
            <a:r>
              <a:rPr lang="en-US" sz="2200" dirty="0"/>
              <a:t>frequently overuse direct quotation in taking notes, and as a result they overuse quotations in the final [research] paper. Probably only about 10% of your final manuscript should appear as directly quoted matter. Therefore, you should strive to limit the amount of exact transcribing of source materials while taking notes. Lester, James D. Writing Research Papers. 2nd ed. (1976): 46-47.</a:t>
            </a:r>
            <a:endParaRPr lang="en-US" sz="2200" dirty="0" smtClean="0"/>
          </a:p>
          <a:p>
            <a:pPr lvl="1"/>
            <a:r>
              <a:rPr lang="en-US" sz="2200" dirty="0"/>
              <a:t>Paraphrase: </a:t>
            </a:r>
            <a:endParaRPr lang="en-US" sz="2200" dirty="0" smtClean="0"/>
          </a:p>
          <a:p>
            <a:pPr marL="457207" lvl="1" indent="0">
              <a:buNone/>
            </a:pPr>
            <a:r>
              <a:rPr lang="en-US" sz="2200" dirty="0" smtClean="0"/>
              <a:t>In </a:t>
            </a:r>
            <a:r>
              <a:rPr lang="en-US" sz="2200" dirty="0"/>
              <a:t>research papers students often quote excessively, failing to keep quoted material down to a desirable level. Since the problem usually originates during note taking, it is essential to minimize the material recorded verbatim (Lester 46-47).</a:t>
            </a:r>
            <a:endParaRPr lang="en-US" sz="2200" dirty="0" smtClean="0"/>
          </a:p>
          <a:p>
            <a:pPr marL="457207" lvl="1" indent="0">
              <a:buNone/>
            </a:pPr>
            <a:endParaRPr lang="en-US" dirty="0" smtClean="0"/>
          </a:p>
          <a:p>
            <a:pPr marL="457207" lvl="1" indent="0">
              <a:buNone/>
            </a:pPr>
            <a:r>
              <a:rPr lang="en-US" sz="1100" dirty="0">
                <a:hlinkClick r:id="rId3"/>
              </a:rPr>
              <a:t>https://owl.english.purdue.edu/owl/resource/563/02/</a:t>
            </a:r>
            <a:endParaRPr lang="en-US" sz="1100" dirty="0"/>
          </a:p>
        </p:txBody>
      </p:sp>
    </p:spTree>
    <p:extLst>
      <p:ext uri="{BB962C8B-B14F-4D97-AF65-F5344CB8AC3E}">
        <p14:creationId xmlns:p14="http://schemas.microsoft.com/office/powerpoint/2010/main" val="2855613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6 Steps to Effective Paraphrasing </a:t>
            </a:r>
            <a:r>
              <a:rPr lang="en-US" sz="2800" b="1" dirty="0" smtClean="0"/>
              <a:t/>
            </a:r>
            <a:br>
              <a:rPr lang="en-US" sz="2800" b="1" dirty="0" smtClean="0"/>
            </a:br>
            <a:r>
              <a:rPr lang="en-US" sz="1200" dirty="0" smtClean="0"/>
              <a:t>(Purdue OWL, 2010)</a:t>
            </a:r>
            <a:r>
              <a:rPr lang="en-US" sz="2000" dirty="0"/>
              <a:t> </a:t>
            </a:r>
            <a:r>
              <a:rPr lang="en-US" sz="2000" dirty="0" smtClean="0"/>
              <a:t>- </a:t>
            </a:r>
            <a:r>
              <a:rPr lang="en-US" sz="1200" u="sng" dirty="0" smtClean="0">
                <a:hlinkClick r:id="rId3"/>
              </a:rPr>
              <a:t>https</a:t>
            </a:r>
            <a:r>
              <a:rPr lang="en-US" sz="1200" u="sng" dirty="0">
                <a:hlinkClick r:id="rId3"/>
              </a:rPr>
              <a:t>://owl.english.purdue.edu/owl/resource/619/1/</a:t>
            </a:r>
            <a:r>
              <a:rPr lang="en-US" sz="1200" dirty="0"/>
              <a:t/>
            </a:r>
            <a:br>
              <a:rPr lang="en-US" sz="1200" dirty="0"/>
            </a:br>
            <a:endParaRPr lang="en-US" sz="2000" dirty="0"/>
          </a:p>
        </p:txBody>
      </p:sp>
      <p:sp>
        <p:nvSpPr>
          <p:cNvPr id="3" name="Content Placeholder 2"/>
          <p:cNvSpPr>
            <a:spLocks noGrp="1"/>
          </p:cNvSpPr>
          <p:nvPr>
            <p:ph idx="1"/>
          </p:nvPr>
        </p:nvSpPr>
        <p:spPr>
          <a:xfrm>
            <a:off x="838200" y="1676400"/>
            <a:ext cx="7848600" cy="4907760"/>
          </a:xfrm>
        </p:spPr>
        <p:txBody>
          <a:bodyPr>
            <a:normAutofit fontScale="62500" lnSpcReduction="20000"/>
          </a:bodyPr>
          <a:lstStyle/>
          <a:p>
            <a:pPr lvl="0"/>
            <a:r>
              <a:rPr lang="en-US" sz="3700" dirty="0" smtClean="0"/>
              <a:t>Reread the original passage until you fully understand it.</a:t>
            </a:r>
          </a:p>
          <a:p>
            <a:pPr lvl="0"/>
            <a:r>
              <a:rPr lang="en-US" sz="3700" dirty="0" smtClean="0"/>
              <a:t>Write your version without looking at the original.</a:t>
            </a:r>
          </a:p>
          <a:p>
            <a:pPr lvl="0"/>
            <a:r>
              <a:rPr lang="en-US" sz="3700" dirty="0" smtClean="0"/>
              <a:t>Include a few words below your paraphrase to remind you later how you envision using this material. </a:t>
            </a:r>
          </a:p>
          <a:p>
            <a:pPr lvl="0"/>
            <a:r>
              <a:rPr lang="en-US" sz="3700" dirty="0" smtClean="0"/>
              <a:t>Check your version with the original to make sure that your paraphrase accurately expresses all the essential information in a new form.</a:t>
            </a:r>
          </a:p>
          <a:p>
            <a:pPr lvl="0"/>
            <a:r>
              <a:rPr lang="en-US" sz="3700" dirty="0" smtClean="0"/>
              <a:t>Use quotation marks to identify any unique phrase you have borrowed from the original.</a:t>
            </a:r>
          </a:p>
          <a:p>
            <a:pPr lvl="0"/>
            <a:r>
              <a:rPr lang="en-US" sz="3700" dirty="0" smtClean="0"/>
              <a:t>Cite your original source using proper formatting.</a:t>
            </a:r>
          </a:p>
          <a:p>
            <a:pPr lvl="0">
              <a:buNone/>
            </a:pP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b="1" dirty="0" smtClean="0"/>
              <a:t>Paraphrase Exercise</a:t>
            </a:r>
            <a:r>
              <a:rPr lang="en-US" dirty="0" smtClean="0"/>
              <a:t/>
            </a:r>
            <a:br>
              <a:rPr lang="en-US" dirty="0" smtClean="0"/>
            </a:br>
            <a:endParaRPr lang="en-US" dirty="0"/>
          </a:p>
        </p:txBody>
      </p:sp>
      <p:sp>
        <p:nvSpPr>
          <p:cNvPr id="3" name="Content Placeholder 2"/>
          <p:cNvSpPr>
            <a:spLocks noGrp="1"/>
          </p:cNvSpPr>
          <p:nvPr>
            <p:ph idx="1"/>
          </p:nvPr>
        </p:nvSpPr>
        <p:spPr>
          <a:xfrm>
            <a:off x="914400" y="1905000"/>
            <a:ext cx="7772400" cy="4572000"/>
          </a:xfrm>
        </p:spPr>
        <p:txBody>
          <a:bodyPr>
            <a:noAutofit/>
          </a:bodyPr>
          <a:lstStyle/>
          <a:p>
            <a:pPr marL="0" indent="0">
              <a:spcBef>
                <a:spcPts val="0"/>
              </a:spcBef>
              <a:buNone/>
            </a:pPr>
            <a:r>
              <a:rPr lang="en-US" sz="2400" dirty="0" smtClean="0"/>
              <a:t>Rewrite the following in your own words, and include an in-text citation:</a:t>
            </a:r>
          </a:p>
          <a:p>
            <a:pPr>
              <a:buNone/>
            </a:pPr>
            <a:r>
              <a:rPr lang="en-US" sz="2400" dirty="0" smtClean="0"/>
              <a:t>Of the more than 1000 bicycling deaths each year, three-fourths are caused by head injuries. Half of those killed are school-age children. One study concluded that wearing a bike helmet can reduce the risk of head injury by 85 percent. In an accident, a bike helmet absorbs the shock and cushions the head. </a:t>
            </a:r>
          </a:p>
          <a:p>
            <a:pPr>
              <a:buNone/>
            </a:pPr>
            <a:endParaRPr lang="en-US" sz="2400" dirty="0" smtClean="0"/>
          </a:p>
          <a:p>
            <a:pPr>
              <a:buNone/>
            </a:pPr>
            <a:r>
              <a:rPr lang="en-US" sz="1600" dirty="0" smtClean="0"/>
              <a:t>Excerpt from "Bike Helmets: Unused Lifesavers," Consumer Reports (May 1990): 348.</a:t>
            </a:r>
          </a:p>
          <a:p>
            <a:pPr>
              <a:buNone/>
            </a:pP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684</TotalTime>
  <Words>930</Words>
  <Application>Microsoft Office PowerPoint</Application>
  <PresentationFormat>On-screen Show (4:3)</PresentationFormat>
  <Paragraphs>127</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Ion</vt:lpstr>
      <vt:lpstr>Avoiding Plagiarism &amp; Documenting Sources</vt:lpstr>
      <vt:lpstr>In this workshop we will cover:</vt:lpstr>
      <vt:lpstr>What is plagiarism?</vt:lpstr>
      <vt:lpstr>Why does plagiarism occur?</vt:lpstr>
      <vt:lpstr>     Plagiarism Quiz</vt:lpstr>
      <vt:lpstr>Intellectual challenges in American academic writing  (Stolley, Karl, Brizee, Allen, and Paiz, Joshua M., 2013: Directly from Purdue OWL)   </vt:lpstr>
      <vt:lpstr>What is paraphrasing?</vt:lpstr>
      <vt:lpstr>6 Steps to Effective Paraphrasing  (Purdue OWL, 2010) - https://owl.english.purdue.edu/owl/resource/619/1/ </vt:lpstr>
      <vt:lpstr>Paraphrase Exercise </vt:lpstr>
      <vt:lpstr>Documenting Sources</vt:lpstr>
      <vt:lpstr>Where do citations go?</vt:lpstr>
      <vt:lpstr>MLA Format</vt:lpstr>
      <vt:lpstr>APA Format</vt:lpstr>
      <vt:lpstr>Work Cited v. Bibliography</vt:lpstr>
      <vt:lpstr>Contact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 Statements &amp; Avoiding Plagiarism</dc:title>
  <dc:creator>Justina Mary Froelich</dc:creator>
  <cp:lastModifiedBy>Claire</cp:lastModifiedBy>
  <cp:revision>63</cp:revision>
  <dcterms:created xsi:type="dcterms:W3CDTF">2014-02-28T15:18:20Z</dcterms:created>
  <dcterms:modified xsi:type="dcterms:W3CDTF">2015-03-16T14:28:11Z</dcterms:modified>
</cp:coreProperties>
</file>