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72" r:id="rId10"/>
    <p:sldId id="264" r:id="rId11"/>
    <p:sldId id="265" r:id="rId12"/>
    <p:sldId id="273" r:id="rId13"/>
    <p:sldId id="276" r:id="rId14"/>
    <p:sldId id="277" r:id="rId15"/>
    <p:sldId id="266" r:id="rId16"/>
    <p:sldId id="267" r:id="rId17"/>
    <p:sldId id="268" r:id="rId18"/>
    <p:sldId id="275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A6A"/>
    <a:srgbClr val="002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45" autoAdjust="0"/>
    <p:restoredTop sz="70790" autoAdjust="0"/>
  </p:normalViewPr>
  <p:slideViewPr>
    <p:cSldViewPr snapToGrid="0" snapToObjects="1">
      <p:cViewPr varScale="1">
        <p:scale>
          <a:sx n="68" d="100"/>
          <a:sy n="68" d="100"/>
        </p:scale>
        <p:origin x="130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5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A81BF-CD7E-7A4B-99F7-C0D35EB14663}" type="datetimeFigureOut">
              <a:rPr lang="en-US" smtClean="0"/>
              <a:t>2/25/17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9F0B-AD1C-5843-AEF5-B9EC2890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68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E6595-4FE5-4E68-8D90-D167B2659C94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75EC4-7286-4C73-8884-E40FD1426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8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45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55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1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1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4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3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5EC4-7286-4C73-8884-E40FD14266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64D"/>
            </a:gs>
            <a:gs pos="100000">
              <a:srgbClr val="00264D"/>
            </a:gs>
            <a:gs pos="51000">
              <a:srgbClr val="0E4A6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5AAC68CF-B993-BC4A-A823-E5256DF19803}" type="datetimeFigureOut">
              <a:rPr lang="en-US" smtClean="0"/>
              <a:pPr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DE13671-DF57-0B4E-B126-28E5406A4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FCihq5n-hE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KXWurAmtf7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sc.cornell.edu/wp-content/uploads/2015/10/Cornell-Note_Taking-System.pdf" TargetMode="External"/><Relationship Id="rId4" Type="http://schemas.openxmlformats.org/officeDocument/2006/relationships/hyperlink" Target="http://www.wyzant.com/resources/lessons/study-skills/cornell-notes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://www.sciencedirect.com/science/article/pii/S2211949312000038" TargetMode="External"/><Relationship Id="rId7" Type="http://schemas.openxmlformats.org/officeDocument/2006/relationships/hyperlink" Target="http://pss.sagepub.com/content/25/6/1159.full" TargetMode="External"/><Relationship Id="rId8" Type="http://schemas.openxmlformats.org/officeDocument/2006/relationships/hyperlink" Target="http://absentprof.missouristate.edu/assets/WritingCenter/Wichita_and_Cornell.pdf" TargetMode="External"/><Relationship Id="rId9" Type="http://schemas.openxmlformats.org/officeDocument/2006/relationships/hyperlink" Target="https://openlab.citytech.cuny.edu/writingacrossthecurriculum/2014/09/02/notetaking-by-hand-writing-to-lear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lab.citytech.cuny.edu/writingacrossthecurriculum/files/2015/02/Effects-of-handwriting-on-functional-brain-development.pdf" TargetMode="External"/><Relationship Id="rId4" Type="http://schemas.openxmlformats.org/officeDocument/2006/relationships/hyperlink" Target="https://openlab.citytech.cuny.edu/writingacrossthecurriculum/files/2015/02/Psychological-Science-2014-Mueller-0956797614524581.pdf" TargetMode="External"/><Relationship Id="rId5" Type="http://schemas.openxmlformats.org/officeDocument/2006/relationships/hyperlink" Target="https://openlab.citytech.cuny.edu/writingacrossthecurriculum/files/2015/02/Study_notetaking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2404782"/>
            <a:ext cx="7826281" cy="1627093"/>
          </a:xfrm>
        </p:spPr>
        <p:txBody>
          <a:bodyPr/>
          <a:lstStyle/>
          <a:p>
            <a:r>
              <a:rPr lang="en-US" b="1" i="1" dirty="0" smtClean="0"/>
              <a:t>Better Note Taking, </a:t>
            </a:r>
            <a:br>
              <a:rPr lang="en-US" b="1" i="1" dirty="0" smtClean="0"/>
            </a:br>
            <a:r>
              <a:rPr lang="en-US" b="1" i="1" dirty="0" smtClean="0"/>
              <a:t>Better Grades:</a:t>
            </a:r>
            <a:br>
              <a:rPr lang="en-US" b="1" i="1" dirty="0" smtClean="0"/>
            </a:br>
            <a:r>
              <a:rPr lang="en-US" b="1" i="1" dirty="0" smtClean="0"/>
              <a:t>A Student Workshop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70683" y="4724333"/>
            <a:ext cx="7826281" cy="146003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sz="3600" b="1" dirty="0" smtClean="0"/>
              <a:t>Alicia </a:t>
            </a:r>
            <a:r>
              <a:rPr lang="en-US" sz="3600" b="1" dirty="0" err="1" smtClean="0"/>
              <a:t>Andrzejewski</a:t>
            </a:r>
            <a:endParaRPr lang="en-US" sz="3600" b="1" dirty="0" smtClean="0"/>
          </a:p>
          <a:p>
            <a:pPr algn="r"/>
            <a:r>
              <a:rPr lang="en-US" sz="3600" b="1" dirty="0" smtClean="0"/>
              <a:t>Albert de la Tierra</a:t>
            </a:r>
          </a:p>
          <a:p>
            <a:pPr algn="r"/>
            <a:r>
              <a:rPr lang="en-US" sz="3600" b="1" dirty="0" smtClean="0"/>
              <a:t>Writing Across the Curriculum Fellows</a:t>
            </a:r>
          </a:p>
          <a:p>
            <a:pPr algn="r"/>
            <a:r>
              <a:rPr lang="en-US" sz="3600" b="1" dirty="0" smtClean="0"/>
              <a:t>February 21,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Reflect/Summarize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does this fit in to what I already know/prior knowledge?</a:t>
            </a:r>
          </a:p>
          <a:p>
            <a:r>
              <a:rPr lang="en-US" sz="2800" dirty="0" smtClean="0"/>
              <a:t>What is the main theme of this particular page of notes?</a:t>
            </a:r>
          </a:p>
          <a:p>
            <a:r>
              <a:rPr lang="en-US" sz="2800" dirty="0" smtClean="0"/>
              <a:t>What questions do I need clarified?</a:t>
            </a:r>
          </a:p>
          <a:p>
            <a:r>
              <a:rPr lang="en-US" sz="2800" dirty="0" smtClean="0"/>
              <a:t>What are the guiding questions for this material?</a:t>
            </a:r>
          </a:p>
          <a:p>
            <a:r>
              <a:rPr lang="en-US" sz="2800" dirty="0" smtClean="0"/>
              <a:t>This should be done AFTER the lecture, but before you go to sleep that 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done?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“Cornell Method”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23" y="0"/>
            <a:ext cx="52961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4302" y="1644720"/>
            <a:ext cx="127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615" y="1682042"/>
            <a:ext cx="190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QUESTIONS/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REFLECTIONS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0735" y="5924718"/>
            <a:ext cx="176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SUMMARY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77108" y="370617"/>
            <a:ext cx="4717898" cy="6096857"/>
          </a:xfrm>
          <a:effectLst/>
          <a:scene3d>
            <a:camera prst="orthographicFront">
              <a:rot lat="1080000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247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83" y="107576"/>
            <a:ext cx="4971989" cy="6629319"/>
          </a:xfrm>
        </p:spPr>
      </p:pic>
    </p:spTree>
    <p:extLst>
      <p:ext uri="{BB962C8B-B14F-4D97-AF65-F5344CB8AC3E}">
        <p14:creationId xmlns:p14="http://schemas.microsoft.com/office/powerpoint/2010/main" val="187932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out!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 smtClean="0"/>
              <a:t>Watch another lecture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Thelma Goldman</a:t>
            </a:r>
            <a:r>
              <a:rPr lang="en-US" dirty="0" smtClean="0">
                <a:hlinkClick r:id="rId3"/>
              </a:rPr>
              <a:t>, “How Art Gives Shape to Cultural Change.” </a:t>
            </a:r>
            <a:r>
              <a:rPr lang="en-US" i="1" dirty="0" smtClean="0">
                <a:hlinkClick r:id="rId3"/>
              </a:rPr>
              <a:t>Ted Talk </a:t>
            </a:r>
            <a:r>
              <a:rPr lang="en-US" dirty="0" smtClean="0">
                <a:hlinkClick r:id="rId3"/>
              </a:rPr>
              <a:t>(2013)</a:t>
            </a:r>
            <a:endParaRPr lang="en-US" dirty="0"/>
          </a:p>
        </p:txBody>
      </p:sp>
      <p:pic>
        <p:nvPicPr>
          <p:cNvPr id="4" name="Picture 3" descr="corne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586" y="765110"/>
            <a:ext cx="3163018" cy="40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Was this harder than the original note taking?</a:t>
            </a:r>
          </a:p>
          <a:p>
            <a:r>
              <a:rPr lang="en-US" sz="3200" dirty="0" smtClean="0"/>
              <a:t>Practice!!</a:t>
            </a:r>
          </a:p>
          <a:p>
            <a:r>
              <a:rPr lang="en-US" sz="3200" dirty="0" smtClean="0"/>
              <a:t>Don’t worry about missing out!</a:t>
            </a:r>
          </a:p>
          <a:p>
            <a:r>
              <a:rPr lang="en-US" sz="3200" dirty="0" smtClean="0"/>
              <a:t>If using your computer, write notes in your own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notes on reading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it’s a book, you can do the same thing, however….</a:t>
            </a:r>
          </a:p>
          <a:p>
            <a:pPr lvl="1"/>
            <a:r>
              <a:rPr lang="en-US" dirty="0" smtClean="0"/>
              <a:t>Beware of reliance on highlighting/underlining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Add comments to highlighting – helps you remember why you highlighted it</a:t>
            </a:r>
          </a:p>
          <a:p>
            <a:pPr lvl="1"/>
            <a:r>
              <a:rPr lang="en-US" dirty="0" smtClean="0"/>
              <a:t>Your notes in the margin are the same as the left-hand column in Cornell method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Take notes on PowerPoint slides from your professors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0"/>
            <a:ext cx="7893170" cy="6858000"/>
          </a:xfrm>
          <a:prstGeom prst="rect">
            <a:avLst/>
          </a:prstGeom>
        </p:spPr>
      </p:pic>
      <p:pic>
        <p:nvPicPr>
          <p:cNvPr id="4" name="Picture 3" descr="over highl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415" y="0"/>
            <a:ext cx="471517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review this presentation, visit our web page: </a:t>
            </a:r>
            <a:r>
              <a:rPr lang="en-US" sz="2000" dirty="0" smtClean="0"/>
              <a:t>http://</a:t>
            </a:r>
            <a:r>
              <a:rPr lang="en-US" sz="2000" dirty="0" err="1" smtClean="0"/>
              <a:t>tinyurl.com</a:t>
            </a:r>
            <a:r>
              <a:rPr lang="en-US" sz="2000" dirty="0" smtClean="0"/>
              <a:t>/</a:t>
            </a:r>
            <a:r>
              <a:rPr lang="en-US" sz="2000" dirty="0" err="1" smtClean="0"/>
              <a:t>CityTechWAC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dirty="0" smtClean="0"/>
              <a:t>	(…but make sure you take notes on it!!)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Do you </a:t>
            </a:r>
            <a:r>
              <a:rPr lang="en-US" sz="3600" dirty="0"/>
              <a:t>take notes during </a:t>
            </a:r>
            <a:r>
              <a:rPr lang="en-US" sz="3600" dirty="0" smtClean="0"/>
              <a:t>lectures?</a:t>
            </a:r>
            <a:endParaRPr lang="en-US" sz="3600" dirty="0"/>
          </a:p>
          <a:p>
            <a:r>
              <a:rPr lang="en-US" sz="3600" dirty="0" smtClean="0"/>
              <a:t>To what extent does your success in a class depend on note taking?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For the following lecture, take notes as you normally would</a:t>
            </a:r>
            <a:endParaRPr lang="en-US" sz="3600" dirty="0"/>
          </a:p>
          <a:p>
            <a:pPr lvl="1"/>
            <a:r>
              <a:rPr lang="en-US" sz="3000" dirty="0" smtClean="0">
                <a:hlinkClick r:id="rId3"/>
              </a:rPr>
              <a:t>Bonnie </a:t>
            </a:r>
            <a:r>
              <a:rPr lang="en-US" sz="3000" dirty="0">
                <a:hlinkClick r:id="rId3"/>
              </a:rPr>
              <a:t>Bassler, "How Bacteria </a:t>
            </a:r>
            <a:r>
              <a:rPr lang="en-US" sz="3000" dirty="0" smtClean="0">
                <a:hlinkClick r:id="rId3"/>
              </a:rPr>
              <a:t>Talk.”</a:t>
            </a:r>
            <a:r>
              <a:rPr lang="en-US" sz="3000" dirty="0" smtClean="0"/>
              <a:t> </a:t>
            </a:r>
            <a:r>
              <a:rPr lang="en-US" sz="3000" i="1" dirty="0" smtClean="0"/>
              <a:t>Ted Talk (2013)</a:t>
            </a:r>
            <a:endParaRPr lang="en-US" sz="3000" dirty="0" smtClean="0"/>
          </a:p>
          <a:p>
            <a:pPr marL="14288" indent="-14288">
              <a:buNone/>
            </a:pPr>
            <a:endParaRPr lang="en-US" sz="3027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Cornell Method of note taking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lsc.cornell.edu/wp-content/uploads/2015/10/Cornell-Note_Taking-System.pdf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www.wyzant.com/resources/lessons/study-skills/cornell-notes</a:t>
            </a:r>
            <a:endParaRPr lang="en-US" dirty="0" smtClean="0"/>
          </a:p>
          <a:p>
            <a:pPr lvl="1"/>
            <a:r>
              <a:rPr lang="en-US" dirty="0" smtClean="0">
                <a:hlinkClick r:id="rId5" invalidUrl="https://shp.utmb.edu/asa/Forms/cornell note taking system.pdf"/>
              </a:rPr>
              <a:t>https://shp.utmb.edu/asa/Forms/cornell%20note%20taking%20system.pdf</a:t>
            </a:r>
            <a:endParaRPr lang="en-US" dirty="0" smtClean="0"/>
          </a:p>
          <a:p>
            <a:r>
              <a:rPr lang="en-US" dirty="0" smtClean="0"/>
              <a:t>Relevant studies</a:t>
            </a:r>
          </a:p>
          <a:p>
            <a:pPr lvl="1"/>
            <a:r>
              <a:rPr lang="en-US" dirty="0" smtClean="0">
                <a:hlinkClick r:id="rId6"/>
              </a:rPr>
              <a:t>(James &amp; Engelhardt 2012) http</a:t>
            </a:r>
            <a:r>
              <a:rPr lang="en-US" dirty="0">
                <a:hlinkClick r:id="rId6"/>
              </a:rPr>
              <a:t>://www.sciencedirect.com/science/article/pii/S2211949312000038</a:t>
            </a:r>
            <a:r>
              <a:rPr lang="en-US" dirty="0" smtClean="0">
                <a:hlinkClick r:id="rId6"/>
              </a:rPr>
              <a:t>#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(Mueller &amp; Oppenheimer 2014)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pss.sagepub.com/content/25/6/1159.full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(Jacobs 2008) http</a:t>
            </a:r>
            <a:r>
              <a:rPr lang="en-US" dirty="0">
                <a:hlinkClick r:id="rId8"/>
              </a:rPr>
              <a:t>://absentprof.missouristate.edu/assets/WritingCenter/</a:t>
            </a:r>
            <a:r>
              <a:rPr lang="en-US" dirty="0" smtClean="0">
                <a:hlinkClick r:id="rId8"/>
              </a:rPr>
              <a:t>Wichita_and_Cornell.pdf</a:t>
            </a:r>
            <a:endParaRPr lang="en-US" dirty="0" smtClean="0"/>
          </a:p>
          <a:p>
            <a:r>
              <a:rPr lang="en-US" dirty="0" smtClean="0"/>
              <a:t>Other: </a:t>
            </a:r>
          </a:p>
          <a:p>
            <a:pPr lvl="1"/>
            <a:r>
              <a:rPr lang="en-US" dirty="0" smtClean="0">
                <a:hlinkClick r:id="rId9"/>
              </a:rPr>
              <a:t>https://openlab.citytech.cuny.edu/writingacrossthecurriculum/2014/09/02/notetaking</a:t>
            </a:r>
            <a:r>
              <a:rPr lang="en-US" smtClean="0">
                <a:hlinkClick r:id="rId9"/>
              </a:rPr>
              <a:t>-by-hand-writing-to-learn/</a:t>
            </a:r>
            <a:endParaRPr lang="en-US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36033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Together with your </a:t>
            </a:r>
            <a:r>
              <a:rPr lang="en-US" dirty="0" smtClean="0"/>
              <a:t>neighbor, discuss how you took notes. Describe your method/style.</a:t>
            </a:r>
          </a:p>
          <a:p>
            <a:pPr>
              <a:buFont typeface="Arial"/>
              <a:buChar char="•"/>
            </a:pPr>
            <a:r>
              <a:rPr lang="en-US" dirty="0" smtClean="0"/>
              <a:t>Identify the most important parts of the lecture.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How do you signify on your notes that these are important?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100" y="3979333"/>
            <a:ext cx="7878788" cy="2226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Note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taking is a cognitive skill</a:t>
            </a:r>
          </a:p>
          <a:p>
            <a:pPr lvl="1"/>
            <a:r>
              <a:rPr lang="en-US" dirty="0" smtClean="0"/>
              <a:t>Not dictation</a:t>
            </a:r>
          </a:p>
          <a:p>
            <a:pPr lvl="1"/>
            <a:r>
              <a:rPr lang="en-US" dirty="0" smtClean="0"/>
              <a:t>“Encoding” vs. “external storage”</a:t>
            </a:r>
          </a:p>
          <a:p>
            <a:r>
              <a:rPr lang="en-US" dirty="0" smtClean="0"/>
              <a:t>Note taking is a form of writing</a:t>
            </a:r>
          </a:p>
          <a:p>
            <a:pPr lvl="1"/>
            <a:r>
              <a:rPr lang="en-US" dirty="0" smtClean="0"/>
              <a:t>Requires practice</a:t>
            </a:r>
          </a:p>
          <a:p>
            <a:pPr lvl="1"/>
            <a:r>
              <a:rPr lang="en-US" dirty="0"/>
              <a:t>Initial effort = improved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WAC Fellows: brief personal experiences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45485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demonstrates the power of note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Neuroscience suggests handwriting – in comparison to typing - </a:t>
            </a:r>
            <a:r>
              <a:rPr lang="en-US" b="1" i="1" dirty="0" smtClean="0"/>
              <a:t>stimulates brain activity, enhances learning</a:t>
            </a:r>
            <a:r>
              <a:rPr lang="en-US" i="1" dirty="0" smtClean="0"/>
              <a:t> </a:t>
            </a:r>
            <a:r>
              <a:rPr lang="en-US" sz="2600" dirty="0" smtClean="0"/>
              <a:t>(</a:t>
            </a:r>
            <a:r>
              <a:rPr lang="en-US" sz="2600" dirty="0" smtClean="0">
                <a:ln>
                  <a:solidFill>
                    <a:srgbClr val="FF33FF"/>
                  </a:solidFill>
                </a:ln>
                <a:solidFill>
                  <a:srgbClr val="CCFF33"/>
                </a:solidFill>
                <a:hlinkClick r:id="rId3"/>
              </a:rPr>
              <a:t>James &amp; Englehardt 2012</a:t>
            </a:r>
            <a:r>
              <a:rPr lang="en-US" sz="2600" dirty="0" smtClean="0"/>
              <a:t>)</a:t>
            </a:r>
          </a:p>
          <a:p>
            <a:r>
              <a:rPr lang="en-US" dirty="0" smtClean="0"/>
              <a:t>Notes by hand vs. laptop note taking: handwritten notes </a:t>
            </a:r>
            <a:r>
              <a:rPr lang="en-US" b="1" i="1" dirty="0" smtClean="0"/>
              <a:t>improved conceptual understanding</a:t>
            </a:r>
            <a:r>
              <a:rPr lang="en-US" dirty="0" smtClean="0"/>
              <a:t> </a:t>
            </a:r>
            <a:r>
              <a:rPr lang="en-US" b="1" i="1" dirty="0" smtClean="0"/>
              <a:t>over long-term </a:t>
            </a:r>
            <a:r>
              <a:rPr lang="en-US" sz="2600" dirty="0" smtClean="0"/>
              <a:t>(</a:t>
            </a:r>
            <a:r>
              <a:rPr lang="en-US" sz="2600" dirty="0" smtClean="0">
                <a:ln>
                  <a:solidFill>
                    <a:schemeClr val="accent6"/>
                  </a:solidFill>
                </a:ln>
                <a:hlinkClick r:id="rId4"/>
              </a:rPr>
              <a:t>Mueller &amp; Oppenheimer 2014</a:t>
            </a:r>
            <a:r>
              <a:rPr lang="en-US" sz="2600" dirty="0" smtClean="0"/>
              <a:t>)</a:t>
            </a:r>
          </a:p>
          <a:p>
            <a:r>
              <a:rPr lang="en-US" dirty="0" smtClean="0"/>
              <a:t>Comparison of ‘guided notes’ vs. Cornell method of note taking: Cornell method leads to </a:t>
            </a:r>
            <a:r>
              <a:rPr lang="en-US" b="1" i="1" dirty="0" smtClean="0"/>
              <a:t>higher-level understanding</a:t>
            </a:r>
            <a:r>
              <a:rPr lang="en-US" dirty="0" smtClean="0"/>
              <a:t>  </a:t>
            </a:r>
            <a:r>
              <a:rPr lang="en-US" sz="2600" dirty="0" smtClean="0"/>
              <a:t>(</a:t>
            </a:r>
            <a:r>
              <a:rPr lang="en-US" sz="2600" dirty="0" smtClean="0">
                <a:ln>
                  <a:solidFill>
                    <a:srgbClr val="FF33FF"/>
                  </a:solidFill>
                </a:ln>
                <a:solidFill>
                  <a:schemeClr val="accent3"/>
                </a:solidFill>
                <a:hlinkClick r:id="rId5"/>
              </a:rPr>
              <a:t>Jacobs 2008</a:t>
            </a:r>
            <a:r>
              <a:rPr lang="en-US" sz="26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taking “best practices”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Write it down!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Question/Contextualize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Reflect/Summarize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32794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1. Write it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Differentiate between important and supporting materials</a:t>
            </a:r>
          </a:p>
          <a:p>
            <a:r>
              <a:rPr lang="en-US" dirty="0" smtClean="0"/>
              <a:t>Paraphrase/Use your own words</a:t>
            </a:r>
          </a:p>
          <a:p>
            <a:pPr lvl="1"/>
            <a:r>
              <a:rPr lang="en-US" dirty="0" smtClean="0"/>
              <a:t>Don’t write down </a:t>
            </a:r>
            <a:r>
              <a:rPr lang="en-US" i="1" dirty="0" smtClean="0"/>
              <a:t>everything!</a:t>
            </a:r>
          </a:p>
          <a:p>
            <a:pPr lvl="1"/>
            <a:r>
              <a:rPr lang="en-US" dirty="0" smtClean="0"/>
              <a:t>Simplify!</a:t>
            </a:r>
          </a:p>
          <a:p>
            <a:r>
              <a:rPr lang="en-US" dirty="0" smtClean="0"/>
              <a:t>Use symbols, abbreviations, arrows, lines</a:t>
            </a:r>
          </a:p>
          <a:p>
            <a:pPr lvl="1"/>
            <a:r>
              <a:rPr lang="en-US" dirty="0" smtClean="0"/>
              <a:t>Spatially organize</a:t>
            </a:r>
          </a:p>
          <a:p>
            <a:pPr lvl="1"/>
            <a:r>
              <a:rPr lang="en-US" dirty="0" smtClean="0"/>
              <a:t>Use layout to indicate importance, corollary thoughts, hierarchy </a:t>
            </a:r>
          </a:p>
          <a:p>
            <a:pPr lvl="2"/>
            <a:r>
              <a:rPr lang="en-US" dirty="0" smtClean="0"/>
              <a:t>e.g., i.e., ∴, b/c, w/, w/o, texting language (b4, WTF, IMO)</a:t>
            </a:r>
          </a:p>
          <a:p>
            <a:pPr lvl="2"/>
            <a:endParaRPr lang="en-US" dirty="0"/>
          </a:p>
          <a:p>
            <a:pPr marL="685800" lvl="2" indent="0">
              <a:buNone/>
            </a:pPr>
            <a:r>
              <a:rPr lang="en-US" sz="2200" b="1" dirty="0" smtClean="0"/>
              <a:t>How do these strategies apply or look different in your humanities classes versus your science / math classes?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Question/Contextualize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down questions that you have</a:t>
            </a:r>
          </a:p>
          <a:p>
            <a:r>
              <a:rPr lang="en-US" sz="2800" dirty="0" smtClean="0"/>
              <a:t>Write your own thoughts about the material separate from lecture</a:t>
            </a:r>
          </a:p>
          <a:p>
            <a:r>
              <a:rPr lang="en-US" sz="2800" dirty="0" smtClean="0"/>
              <a:t>Indicate feelings/thoughts/events that occur during lecture to act as guideposts during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-02-10 00.29.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168" y="0"/>
            <a:ext cx="5215075" cy="6858000"/>
          </a:xfrm>
          <a:prstGeom prst="rect">
            <a:avLst/>
          </a:prstGeom>
        </p:spPr>
      </p:pic>
      <p:pic>
        <p:nvPicPr>
          <p:cNvPr id="4" name="Picture 3" descr="2015-02-10 00.29.30.jpg"/>
          <p:cNvPicPr>
            <a:picLocks noChangeAspect="1"/>
          </p:cNvPicPr>
          <p:nvPr/>
        </p:nvPicPr>
        <p:blipFill>
          <a:blip r:embed="rId3"/>
          <a:srcRect l="37714" t="14091" b="74446"/>
          <a:stretch>
            <a:fillRect/>
          </a:stretch>
        </p:blipFill>
        <p:spPr>
          <a:xfrm>
            <a:off x="336155" y="863195"/>
            <a:ext cx="8807845" cy="2131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7360" y="1058275"/>
            <a:ext cx="3095883" cy="61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5729" y="2994863"/>
            <a:ext cx="3095883" cy="61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5-02-10 00.29.30.jpg"/>
          <p:cNvPicPr>
            <a:picLocks noChangeAspect="1"/>
          </p:cNvPicPr>
          <p:nvPr/>
        </p:nvPicPr>
        <p:blipFill>
          <a:blip r:embed="rId3"/>
          <a:srcRect l="8383" t="43917" r="37277" b="44448"/>
          <a:stretch>
            <a:fillRect/>
          </a:stretch>
        </p:blipFill>
        <p:spPr>
          <a:xfrm>
            <a:off x="0" y="2400287"/>
            <a:ext cx="6691377" cy="1884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75729" y="4421734"/>
            <a:ext cx="4638123" cy="736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015-02-10 00.29.30.jpg"/>
          <p:cNvPicPr>
            <a:picLocks noChangeAspect="1"/>
          </p:cNvPicPr>
          <p:nvPr/>
        </p:nvPicPr>
        <p:blipFill>
          <a:blip r:embed="rId3"/>
          <a:srcRect l="8232" t="64256" r="5864" b="23800"/>
          <a:stretch>
            <a:fillRect/>
          </a:stretch>
        </p:blipFill>
        <p:spPr>
          <a:xfrm>
            <a:off x="1" y="3617401"/>
            <a:ext cx="9144000" cy="16719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</TotalTime>
  <Words>616</Words>
  <Application>Microsoft Macintosh PowerPoint</Application>
  <PresentationFormat>On-screen Show (4:3)</PresentationFormat>
  <Paragraphs>112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 2</vt:lpstr>
      <vt:lpstr>Exhibit</vt:lpstr>
      <vt:lpstr>Better Note Taking,  Better Grades: A Student Workshop</vt:lpstr>
      <vt:lpstr>Intro Activity</vt:lpstr>
      <vt:lpstr>Follow-up Discussion</vt:lpstr>
      <vt:lpstr>Thoughts on Note Taking</vt:lpstr>
      <vt:lpstr>Science demonstrates the power of note taking</vt:lpstr>
      <vt:lpstr>Note taking “best practices”</vt:lpstr>
      <vt:lpstr>1. Write it down</vt:lpstr>
      <vt:lpstr>2. Question/Contextualize</vt:lpstr>
      <vt:lpstr>PowerPoint Presentation</vt:lpstr>
      <vt:lpstr>3. Reflect/Summarize</vt:lpstr>
      <vt:lpstr>How is this done? </vt:lpstr>
      <vt:lpstr>PowerPoint Presentation</vt:lpstr>
      <vt:lpstr>PowerPoint Presentation</vt:lpstr>
      <vt:lpstr>PowerPoint Presentation</vt:lpstr>
      <vt:lpstr>Try it out!  </vt:lpstr>
      <vt:lpstr>Recap</vt:lpstr>
      <vt:lpstr>Taking notes on reading </vt:lpstr>
      <vt:lpstr>PowerPoint Presentation</vt:lpstr>
      <vt:lpstr>Questions/Comments</vt:lpstr>
      <vt:lpstr>Some Interesting Links</vt:lpstr>
    </vt:vector>
  </TitlesOfParts>
  <Company>CUNY Graduate Center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Jake Cohen</dc:creator>
  <cp:lastModifiedBy>Jared Pike</cp:lastModifiedBy>
  <cp:revision>129</cp:revision>
  <cp:lastPrinted>2017-02-19T19:36:54Z</cp:lastPrinted>
  <dcterms:created xsi:type="dcterms:W3CDTF">2015-02-10T14:51:22Z</dcterms:created>
  <dcterms:modified xsi:type="dcterms:W3CDTF">2017-02-25T18:24:50Z</dcterms:modified>
</cp:coreProperties>
</file>