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24"/>
  </p:notesMasterIdLst>
  <p:sldIdLst>
    <p:sldId id="256" r:id="rId2"/>
    <p:sldId id="257" r:id="rId3"/>
    <p:sldId id="310" r:id="rId4"/>
    <p:sldId id="311" r:id="rId5"/>
    <p:sldId id="281" r:id="rId6"/>
    <p:sldId id="282" r:id="rId7"/>
    <p:sldId id="318" r:id="rId8"/>
    <p:sldId id="283" r:id="rId9"/>
    <p:sldId id="265" r:id="rId10"/>
    <p:sldId id="290" r:id="rId11"/>
    <p:sldId id="291" r:id="rId12"/>
    <p:sldId id="292" r:id="rId13"/>
    <p:sldId id="315" r:id="rId14"/>
    <p:sldId id="296" r:id="rId15"/>
    <p:sldId id="298" r:id="rId16"/>
    <p:sldId id="313" r:id="rId17"/>
    <p:sldId id="317" r:id="rId18"/>
    <p:sldId id="300" r:id="rId19"/>
    <p:sldId id="314" r:id="rId20"/>
    <p:sldId id="304" r:id="rId21"/>
    <p:sldId id="307" r:id="rId22"/>
    <p:sldId id="30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elle"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9640" autoAdjust="0"/>
    <p:restoredTop sz="75977" autoAdjust="0"/>
  </p:normalViewPr>
  <p:slideViewPr>
    <p:cSldViewPr>
      <p:cViewPr varScale="1">
        <p:scale>
          <a:sx n="67" d="100"/>
          <a:sy n="67" d="100"/>
        </p:scale>
        <p:origin x="1349"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79A16-EA9B-4B20-8E5B-4F3CCC757667}" type="datetimeFigureOut">
              <a:rPr lang="en-US" smtClean="0"/>
              <a:pPr/>
              <a:t>10/14/2014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2906A-C29C-4C8F-AB88-7BFC879D029F}" type="slidenum">
              <a:rPr lang="en-US" smtClean="0"/>
              <a:pPr/>
              <a:t>‹#›</a:t>
            </a:fld>
            <a:endParaRPr lang="en-US"/>
          </a:p>
        </p:txBody>
      </p:sp>
    </p:spTree>
    <p:extLst>
      <p:ext uri="{BB962C8B-B14F-4D97-AF65-F5344CB8AC3E}">
        <p14:creationId xmlns:p14="http://schemas.microsoft.com/office/powerpoint/2010/main" val="293681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2</a:t>
            </a:fld>
            <a:endParaRPr lang="en-US"/>
          </a:p>
        </p:txBody>
      </p:sp>
    </p:spTree>
    <p:extLst>
      <p:ext uri="{BB962C8B-B14F-4D97-AF65-F5344CB8AC3E}">
        <p14:creationId xmlns:p14="http://schemas.microsoft.com/office/powerpoint/2010/main" val="2846482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Primary Focus:</a:t>
            </a:r>
            <a:r>
              <a:rPr lang="en-US" baseline="0" dirty="0" smtClean="0"/>
              <a:t> An </a:t>
            </a:r>
            <a:r>
              <a:rPr lang="en-US" dirty="0" smtClean="0"/>
              <a:t>Minimal</a:t>
            </a:r>
            <a:r>
              <a:rPr lang="en-US" baseline="0" dirty="0" smtClean="0"/>
              <a:t> Marking </a:t>
            </a:r>
            <a:r>
              <a:rPr lang="en-US" sz="1200" kern="1200" baseline="0" dirty="0" smtClean="0">
                <a:solidFill>
                  <a:schemeClr val="tx1"/>
                </a:solidFill>
                <a:latin typeface="+mn-lt"/>
                <a:ea typeface="+mn-ea"/>
                <a:cs typeface="+mn-cs"/>
              </a:rPr>
              <a:t>s</a:t>
            </a:r>
            <a:r>
              <a:rPr lang="en-US" sz="1200" kern="1200" dirty="0" smtClean="0">
                <a:solidFill>
                  <a:schemeClr val="tx1"/>
                </a:solidFill>
                <a:latin typeface="+mn-lt"/>
                <a:ea typeface="+mn-ea"/>
                <a:cs typeface="+mn-cs"/>
              </a:rPr>
              <a:t>eparates commenting from grading</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“Grades need not be given to every piece of student work – only if your students need that type of assessment. Comments need not necessarily accompany grades – only if learning results” (120).</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Key</a:t>
            </a:r>
            <a:r>
              <a:rPr lang="en-US" baseline="0" dirty="0" smtClean="0"/>
              <a:t> Question to ask yourself: </a:t>
            </a:r>
            <a:r>
              <a:rPr lang="en-US" dirty="0" smtClean="0"/>
              <a:t>“Did the assignment succeed in promoting student learning in the way we intended?” &amp;</a:t>
            </a:r>
            <a:r>
              <a:rPr lang="en-US" baseline="0" dirty="0" smtClean="0"/>
              <a:t> </a:t>
            </a:r>
            <a:r>
              <a:rPr lang="en-US" dirty="0" smtClean="0"/>
              <a:t> “Do our responses to student writing help them learn to write better?”</a:t>
            </a: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endParaRPr lang="en-US" dirty="0" smtClean="0"/>
          </a:p>
          <a:p>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12</a:t>
            </a:fld>
            <a:endParaRPr lang="en-US"/>
          </a:p>
        </p:txBody>
      </p:sp>
    </p:spTree>
    <p:extLst>
      <p:ext uri="{BB962C8B-B14F-4D97-AF65-F5344CB8AC3E}">
        <p14:creationId xmlns:p14="http://schemas.microsoft.com/office/powerpoint/2010/main" val="2481583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184E0E-62AC-6B42-B5E6-6DE46368B930}" type="slidenum">
              <a:rPr lang="en-US"/>
              <a:pPr/>
              <a:t>13</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dirty="0" smtClean="0"/>
              <a:t>Minimal </a:t>
            </a:r>
            <a:r>
              <a:rPr lang="en-US" dirty="0"/>
              <a:t>marking has many advantages</a:t>
            </a:r>
            <a:r>
              <a:rPr lang="en-US" dirty="0" smtClean="0"/>
              <a:t>.</a:t>
            </a:r>
          </a:p>
          <a:p>
            <a:r>
              <a:rPr lang="en-US" dirty="0" smtClean="0"/>
              <a:t>Gives student</a:t>
            </a:r>
            <a:r>
              <a:rPr lang="en-US" baseline="0" dirty="0" smtClean="0"/>
              <a:t>s autonomy over their education and ideas, ownership over their work, encourages/supports </a:t>
            </a:r>
            <a:r>
              <a:rPr lang="en-US" baseline="0" dirty="0" err="1" smtClean="0"/>
              <a:t>thigher</a:t>
            </a:r>
            <a:r>
              <a:rPr lang="en-US" baseline="0" dirty="0" smtClean="0"/>
              <a:t> order thinking and critical thinking and models the editing process </a:t>
            </a:r>
          </a:p>
        </p:txBody>
      </p:sp>
    </p:spTree>
    <p:extLst>
      <p:ext uri="{BB962C8B-B14F-4D97-AF65-F5344CB8AC3E}">
        <p14:creationId xmlns:p14="http://schemas.microsoft.com/office/powerpoint/2010/main" val="398863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strike="noStrike" baseline="0" dirty="0" smtClean="0"/>
              <a:t>Discuss: </a:t>
            </a:r>
          </a:p>
          <a:p>
            <a:r>
              <a:rPr lang="en-US" b="0" u="none" strike="noStrike" baseline="0" dirty="0" smtClean="0"/>
              <a:t>Minimal Marking Strategies can vary but no matter what variation is used pay attention to higher order concerns and patterns in lower order errors </a:t>
            </a:r>
          </a:p>
          <a:p>
            <a:r>
              <a:rPr lang="en-US" strike="noStrike" baseline="0" dirty="0" smtClean="0"/>
              <a:t>Higher Order Concerns = Organization </a:t>
            </a:r>
          </a:p>
          <a:p>
            <a:r>
              <a:rPr lang="en-US" strike="noStrike" baseline="0" dirty="0" smtClean="0"/>
              <a:t>Lower Order Concerns = Grammatical Structure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t>Explain last bullet as:</a:t>
            </a:r>
            <a:r>
              <a:rPr lang="en-US" altLang="en-US" sz="2800" baseline="0" dirty="0" smtClean="0"/>
              <a:t> </a:t>
            </a:r>
            <a:r>
              <a:rPr lang="en-US" altLang="en-US" sz="2800" dirty="0" smtClean="0"/>
              <a:t>Identify sentences with errors, but leave corrections to students</a:t>
            </a:r>
          </a:p>
          <a:p>
            <a:pPr marL="301752" lvl="1"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t>Discipline Specific </a:t>
            </a:r>
          </a:p>
          <a:p>
            <a:pPr marL="301752" lvl="1"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t>Match Strategy with Assignment </a:t>
            </a:r>
          </a:p>
          <a:p>
            <a:endParaRPr lang="en-US" strike="sngStrike" baseline="0" dirty="0" smtClean="0"/>
          </a:p>
        </p:txBody>
      </p:sp>
      <p:sp>
        <p:nvSpPr>
          <p:cNvPr id="4" name="Slide Number Placeholder 3"/>
          <p:cNvSpPr>
            <a:spLocks noGrp="1"/>
          </p:cNvSpPr>
          <p:nvPr>
            <p:ph type="sldNum" sz="quarter" idx="10"/>
          </p:nvPr>
        </p:nvSpPr>
        <p:spPr/>
        <p:txBody>
          <a:bodyPr/>
          <a:lstStyle/>
          <a:p>
            <a:fld id="{3292906A-C29C-4C8F-AB88-7BFC879D029F}" type="slidenum">
              <a:rPr lang="en-US" smtClean="0"/>
              <a:pPr/>
              <a:t>14</a:t>
            </a:fld>
            <a:endParaRPr lang="en-US"/>
          </a:p>
        </p:txBody>
      </p:sp>
    </p:spTree>
    <p:extLst>
      <p:ext uri="{BB962C8B-B14F-4D97-AF65-F5344CB8AC3E}">
        <p14:creationId xmlns:p14="http://schemas.microsoft.com/office/powerpoint/2010/main" val="4050853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30837E-6BC3-7249-9813-B237B17C9DB3}" type="slidenum">
              <a:rPr lang="en-US"/>
              <a:pPr/>
              <a:t>15</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dirty="0" smtClean="0"/>
              <a:t>Discuss</a:t>
            </a:r>
            <a:r>
              <a:rPr lang="en-US" baseline="0" dirty="0" smtClean="0"/>
              <a:t> Slide </a:t>
            </a:r>
            <a:endParaRPr lang="en-US" dirty="0" smtClean="0"/>
          </a:p>
        </p:txBody>
      </p:sp>
    </p:spTree>
    <p:extLst>
      <p:ext uri="{BB962C8B-B14F-4D97-AF65-F5344CB8AC3E}">
        <p14:creationId xmlns:p14="http://schemas.microsoft.com/office/powerpoint/2010/main" val="629881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Bullet 1: </a:t>
            </a:r>
            <a:r>
              <a:rPr lang="en-US" dirty="0" smtClean="0"/>
              <a:t>Sandwich negative comments between positive ones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latin typeface="+mn-lt"/>
                <a:ea typeface="+mn-ea"/>
                <a:cs typeface="+mn-cs"/>
              </a:rPr>
              <a:t>Bullet</a:t>
            </a:r>
            <a:r>
              <a:rPr lang="en-US" sz="1050" b="1" kern="1200" baseline="0" dirty="0" smtClean="0">
                <a:solidFill>
                  <a:schemeClr val="tx1"/>
                </a:solidFill>
                <a:latin typeface="+mn-lt"/>
                <a:ea typeface="+mn-ea"/>
                <a:cs typeface="+mn-cs"/>
              </a:rPr>
              <a:t> 3: </a:t>
            </a:r>
            <a:r>
              <a:rPr lang="en-US" sz="1050" dirty="0" smtClean="0"/>
              <a:t>Use  neutral descriptions – this is what you did (I am aware of what you’re doing)</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050" b="1" dirty="0" smtClean="0"/>
              <a:t>Bullet</a:t>
            </a:r>
            <a:r>
              <a:rPr lang="en-US" sz="1050" b="1" baseline="0" dirty="0" smtClean="0"/>
              <a:t> 4: </a:t>
            </a:r>
            <a:r>
              <a:rPr lang="en-US" dirty="0" smtClean="0"/>
              <a:t>Can save time on drafts because you can re-read your old comments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p>
            <a:pPr algn="l">
              <a:buNone/>
            </a:pPr>
            <a:endParaRPr lang="en-US" sz="1050" kern="1200" dirty="0" smtClean="0">
              <a:solidFill>
                <a:schemeClr val="tx1"/>
              </a:solidFill>
              <a:latin typeface="+mn-lt"/>
              <a:ea typeface="+mn-ea"/>
              <a:cs typeface="+mn-cs"/>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3292906A-C29C-4C8F-AB88-7BFC879D029F}" type="slidenum">
              <a:rPr lang="en-US" smtClean="0"/>
              <a:pPr/>
              <a:t>16</a:t>
            </a:fld>
            <a:endParaRPr lang="en-US"/>
          </a:p>
        </p:txBody>
      </p:sp>
    </p:spTree>
    <p:extLst>
      <p:ext uri="{BB962C8B-B14F-4D97-AF65-F5344CB8AC3E}">
        <p14:creationId xmlns:p14="http://schemas.microsoft.com/office/powerpoint/2010/main" val="37011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Bullet 1: </a:t>
            </a:r>
            <a:r>
              <a:rPr lang="en-US" dirty="0" smtClean="0"/>
              <a:t>Sandwich negative comments between positive ones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tx1"/>
                </a:solidFill>
                <a:latin typeface="+mn-lt"/>
                <a:ea typeface="+mn-ea"/>
                <a:cs typeface="+mn-cs"/>
              </a:rPr>
              <a:t>Bullet</a:t>
            </a:r>
            <a:r>
              <a:rPr lang="en-US" sz="1050" b="1" kern="1200" baseline="0" dirty="0" smtClean="0">
                <a:solidFill>
                  <a:schemeClr val="tx1"/>
                </a:solidFill>
                <a:latin typeface="+mn-lt"/>
                <a:ea typeface="+mn-ea"/>
                <a:cs typeface="+mn-cs"/>
              </a:rPr>
              <a:t> 3: </a:t>
            </a:r>
            <a:r>
              <a:rPr lang="en-US" sz="1050" dirty="0" smtClean="0"/>
              <a:t>Use  neutral descriptions – this is what you did (I am aware of what you’re doing)</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050" b="1" dirty="0" smtClean="0"/>
              <a:t>Bullet</a:t>
            </a:r>
            <a:r>
              <a:rPr lang="en-US" sz="1050" b="1" baseline="0" dirty="0" smtClean="0"/>
              <a:t> 4: </a:t>
            </a:r>
            <a:r>
              <a:rPr lang="en-US" dirty="0" smtClean="0"/>
              <a:t>Can save time on drafts because you can re-read your old comments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p>
          <a:p>
            <a:pPr algn="l">
              <a:buNone/>
            </a:pPr>
            <a:endParaRPr lang="en-US" sz="1050" kern="1200" dirty="0" smtClean="0">
              <a:solidFill>
                <a:schemeClr val="tx1"/>
              </a:solidFill>
              <a:latin typeface="+mn-lt"/>
              <a:ea typeface="+mn-ea"/>
              <a:cs typeface="+mn-cs"/>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3292906A-C29C-4C8F-AB88-7BFC879D029F}" type="slidenum">
              <a:rPr lang="en-US" smtClean="0"/>
              <a:pPr/>
              <a:t>17</a:t>
            </a:fld>
            <a:endParaRPr lang="en-US"/>
          </a:p>
        </p:txBody>
      </p:sp>
    </p:spTree>
    <p:extLst>
      <p:ext uri="{BB962C8B-B14F-4D97-AF65-F5344CB8AC3E}">
        <p14:creationId xmlns:p14="http://schemas.microsoft.com/office/powerpoint/2010/main" val="37011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a:t>
            </a:r>
            <a:r>
              <a:rPr lang="en-US" baseline="0" dirty="0" smtClean="0"/>
              <a:t> Stakes </a:t>
            </a:r>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18</a:t>
            </a:fld>
            <a:endParaRPr lang="en-US"/>
          </a:p>
        </p:txBody>
      </p:sp>
    </p:spTree>
    <p:extLst>
      <p:ext uri="{BB962C8B-B14F-4D97-AF65-F5344CB8AC3E}">
        <p14:creationId xmlns:p14="http://schemas.microsoft.com/office/powerpoint/2010/main" val="1247662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20</a:t>
            </a:fld>
            <a:endParaRPr lang="en-US"/>
          </a:p>
        </p:txBody>
      </p:sp>
    </p:spTree>
    <p:extLst>
      <p:ext uri="{BB962C8B-B14F-4D97-AF65-F5344CB8AC3E}">
        <p14:creationId xmlns:p14="http://schemas.microsoft.com/office/powerpoint/2010/main" val="1745501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Establish priorities: what sort of assignment am I grading? How much feedback do my students</a:t>
            </a:r>
            <a:r>
              <a:rPr lang="en-US" baseline="0" dirty="0" smtClean="0"/>
              <a:t> need? Will I be supplementing this feedback with a one-on-one conversation? </a:t>
            </a:r>
          </a:p>
          <a:p>
            <a:pPr marL="228600" indent="-228600">
              <a:buAutoNum type="arabicPeriod"/>
            </a:pPr>
            <a:r>
              <a:rPr lang="en-US" baseline="0" dirty="0" smtClean="0"/>
              <a:t>Befriend the clock: estimate how much time you’ll need to spend on each student’s assignment. Then reduce it by one fifth. </a:t>
            </a:r>
          </a:p>
          <a:p>
            <a:pPr marL="228600" indent="-228600">
              <a:buAutoNum type="arabicPeriod"/>
            </a:pPr>
            <a:r>
              <a:rPr lang="en-US" baseline="0" dirty="0" smtClean="0"/>
              <a:t>Schedule: grading is not what happens when you’re sick of doing everything else, or what you’ll “get to some time this weekend.” Schedule grading time, and stick to it.</a:t>
            </a:r>
          </a:p>
          <a:p>
            <a:pPr marL="228600" indent="-228600">
              <a:buAutoNum type="arabicPeriod"/>
            </a:pPr>
            <a:r>
              <a:rPr lang="en-US" baseline="0" dirty="0" smtClean="0"/>
              <a:t>Set boundaries: your students owe you assignments. You owe them feedback. You don’t owe them around-the-clock coverage of their progress in your course. </a:t>
            </a:r>
          </a:p>
          <a:p>
            <a:pPr marL="228600" indent="-228600">
              <a:buAutoNum type="arabicPeriod"/>
            </a:pPr>
            <a:r>
              <a:rPr lang="en-US" baseline="0" dirty="0" smtClean="0"/>
              <a:t>Rely on regularly-scheduled office hours. </a:t>
            </a:r>
          </a:p>
          <a:p>
            <a:pPr marL="228600" indent="-228600">
              <a:buAutoNum type="arabicPeriod"/>
            </a:pPr>
            <a:r>
              <a:rPr lang="en-US" baseline="0" dirty="0" smtClean="0"/>
              <a:t>Communicate early and often with colleagues if a professor’s grading expectations seem impossibly </a:t>
            </a:r>
          </a:p>
          <a:p>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21</a:t>
            </a:fld>
            <a:endParaRPr lang="en-US"/>
          </a:p>
        </p:txBody>
      </p:sp>
    </p:spTree>
    <p:extLst>
      <p:ext uri="{BB962C8B-B14F-4D97-AF65-F5344CB8AC3E}">
        <p14:creationId xmlns:p14="http://schemas.microsoft.com/office/powerpoint/2010/main" val="3621765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22</a:t>
            </a:fld>
            <a:endParaRPr lang="en-US"/>
          </a:p>
        </p:txBody>
      </p:sp>
    </p:spTree>
    <p:extLst>
      <p:ext uri="{BB962C8B-B14F-4D97-AF65-F5344CB8AC3E}">
        <p14:creationId xmlns:p14="http://schemas.microsoft.com/office/powerpoint/2010/main" val="368448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he</a:t>
            </a:r>
            <a:r>
              <a:rPr lang="en-US" baseline="0" dirty="0" smtClean="0"/>
              <a:t> end of the two minutes, ask participants what do they look for when grading? </a:t>
            </a:r>
          </a:p>
          <a:p>
            <a:r>
              <a:rPr lang="en-US" baseline="0" dirty="0" smtClean="0"/>
              <a:t>Sort answers by lower and higher order concerns </a:t>
            </a:r>
          </a:p>
          <a:p>
            <a:r>
              <a:rPr lang="en-US" baseline="0" dirty="0" smtClean="0"/>
              <a:t>Whiteboard or chart paper needed </a:t>
            </a:r>
          </a:p>
          <a:p>
            <a:r>
              <a:rPr lang="en-US" baseline="0" dirty="0" smtClean="0"/>
              <a:t>What room???</a:t>
            </a:r>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3</a:t>
            </a:fld>
            <a:endParaRPr lang="en-US"/>
          </a:p>
        </p:txBody>
      </p:sp>
    </p:spTree>
    <p:extLst>
      <p:ext uri="{BB962C8B-B14F-4D97-AF65-F5344CB8AC3E}">
        <p14:creationId xmlns:p14="http://schemas.microsoft.com/office/powerpoint/2010/main" val="1235392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Faculty often think of writing as a lower-order concern. YOU as a faculty are the expert in higher-order concerns, even if you feel less comfy w lower-order. Higher-order concerns also discipline specific. </a:t>
            </a:r>
          </a:p>
          <a:p>
            <a:pPr>
              <a:spcBef>
                <a:spcPct val="0"/>
              </a:spcBef>
            </a:pPr>
            <a:endParaRPr lang="en-US" dirty="0"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80EDE6-F6C1-4AA6-A8F7-80D2C0EE589A}"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721220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Norming</a:t>
            </a:r>
            <a:r>
              <a:rPr lang="en-US" baseline="0" dirty="0" smtClean="0"/>
              <a:t> Session example where is it? </a:t>
            </a:r>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5</a:t>
            </a:fld>
            <a:endParaRPr lang="en-US"/>
          </a:p>
        </p:txBody>
      </p:sp>
    </p:spTree>
    <p:extLst>
      <p:ext uri="{BB962C8B-B14F-4D97-AF65-F5344CB8AC3E}">
        <p14:creationId xmlns:p14="http://schemas.microsoft.com/office/powerpoint/2010/main" val="3029814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6</a:t>
            </a:fld>
            <a:endParaRPr lang="en-US"/>
          </a:p>
        </p:txBody>
      </p:sp>
    </p:spTree>
    <p:extLst>
      <p:ext uri="{BB962C8B-B14F-4D97-AF65-F5344CB8AC3E}">
        <p14:creationId xmlns:p14="http://schemas.microsoft.com/office/powerpoint/2010/main" val="3834018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trike="sngStrike" baseline="0" dirty="0" smtClean="0"/>
          </a:p>
        </p:txBody>
      </p:sp>
      <p:sp>
        <p:nvSpPr>
          <p:cNvPr id="4" name="Slide Number Placeholder 3"/>
          <p:cNvSpPr>
            <a:spLocks noGrp="1"/>
          </p:cNvSpPr>
          <p:nvPr>
            <p:ph type="sldNum" sz="quarter" idx="10"/>
          </p:nvPr>
        </p:nvSpPr>
        <p:spPr/>
        <p:txBody>
          <a:bodyPr/>
          <a:lstStyle/>
          <a:p>
            <a:fld id="{3292906A-C29C-4C8F-AB88-7BFC879D029F}" type="slidenum">
              <a:rPr lang="en-US" smtClean="0"/>
              <a:pPr/>
              <a:t>7</a:t>
            </a:fld>
            <a:endParaRPr lang="en-US"/>
          </a:p>
        </p:txBody>
      </p:sp>
    </p:spTree>
    <p:extLst>
      <p:ext uri="{BB962C8B-B14F-4D97-AF65-F5344CB8AC3E}">
        <p14:creationId xmlns:p14="http://schemas.microsoft.com/office/powerpoint/2010/main" val="4285621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Our best-intended comments can antagonize students without our knowledge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Decide on sections</a:t>
            </a:r>
            <a:r>
              <a:rPr lang="en-US" sz="1200" baseline="0" dirty="0" smtClean="0"/>
              <a:t> to watch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3292906A-C29C-4C8F-AB88-7BFC879D029F}" type="slidenum">
              <a:rPr lang="en-US" smtClean="0"/>
              <a:pPr/>
              <a:t>9</a:t>
            </a:fld>
            <a:endParaRPr lang="en-US"/>
          </a:p>
        </p:txBody>
      </p:sp>
    </p:spTree>
    <p:extLst>
      <p:ext uri="{BB962C8B-B14F-4D97-AF65-F5344CB8AC3E}">
        <p14:creationId xmlns:p14="http://schemas.microsoft.com/office/powerpoint/2010/main" val="4269110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Grading is the “process by which a teacher assesses student learning through classroom tests and assignments, the context in which good teachers establish that process, and the dialogue that surrounds grades and defines their meaning to various audiences” (1). </a:t>
            </a:r>
          </a:p>
          <a:p>
            <a:r>
              <a:rPr lang="en-US" sz="1200" kern="1200" baseline="0" dirty="0" smtClean="0">
                <a:solidFill>
                  <a:schemeClr val="tx1"/>
                </a:solidFill>
                <a:latin typeface="+mn-lt"/>
                <a:ea typeface="+mn-ea"/>
                <a:cs typeface="+mn-cs"/>
              </a:rPr>
              <a:t>providing feedback to their students is the most time-consuming and challenging part of the job and we want to be mindful that our teaching philosophy is reflected in our practice/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292906A-C29C-4C8F-AB88-7BFC879D029F}" type="slidenum">
              <a:rPr lang="en-US" smtClean="0"/>
              <a:pPr/>
              <a:t>10</a:t>
            </a:fld>
            <a:endParaRPr lang="en-US"/>
          </a:p>
        </p:txBody>
      </p:sp>
    </p:spTree>
    <p:extLst>
      <p:ext uri="{BB962C8B-B14F-4D97-AF65-F5344CB8AC3E}">
        <p14:creationId xmlns:p14="http://schemas.microsoft.com/office/powerpoint/2010/main" val="4158607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latin typeface="+mn-lt"/>
                <a:ea typeface="+mn-ea"/>
                <a:cs typeface="+mn-cs"/>
              </a:rPr>
              <a:t>Discuss: </a:t>
            </a:r>
            <a:r>
              <a:rPr lang="en-US" sz="1200" kern="1200" dirty="0" smtClean="0">
                <a:solidFill>
                  <a:schemeClr val="tx1"/>
                </a:solidFill>
                <a:latin typeface="+mn-lt"/>
                <a:ea typeface="+mn-ea"/>
                <a:cs typeface="+mn-cs"/>
              </a:rPr>
              <a:t>Grading serves four roles: 1) it Evaluates the quality of a student’s work; 2) Communicates with the student,; 3) it Motivates how the students study, what they focus on, and their involvement in the course; and 4) it Organizes to mark transitions, bring closure, and focus effort for both students and teachers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latin typeface="+mn-lt"/>
              <a:ea typeface="+mn-ea"/>
              <a:cs typeface="+mn-cs"/>
            </a:endParaRPr>
          </a:p>
          <a:p>
            <a:pPr algn="l"/>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lgn="l"/>
            <a:endParaRPr lang="en-US" dirty="0"/>
          </a:p>
        </p:txBody>
      </p:sp>
      <p:sp>
        <p:nvSpPr>
          <p:cNvPr id="4" name="Slide Number Placeholder 3"/>
          <p:cNvSpPr>
            <a:spLocks noGrp="1"/>
          </p:cNvSpPr>
          <p:nvPr>
            <p:ph type="sldNum" sz="quarter" idx="10"/>
          </p:nvPr>
        </p:nvSpPr>
        <p:spPr/>
        <p:txBody>
          <a:bodyPr/>
          <a:lstStyle/>
          <a:p>
            <a:fld id="{3292906A-C29C-4C8F-AB88-7BFC879D029F}" type="slidenum">
              <a:rPr lang="en-US" smtClean="0"/>
              <a:pPr/>
              <a:t>11</a:t>
            </a:fld>
            <a:endParaRPr lang="en-US"/>
          </a:p>
        </p:txBody>
      </p:sp>
    </p:spTree>
    <p:extLst>
      <p:ext uri="{BB962C8B-B14F-4D97-AF65-F5344CB8AC3E}">
        <p14:creationId xmlns:p14="http://schemas.microsoft.com/office/powerpoint/2010/main" val="65116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566CE0-8B7E-4EFE-BA19-3A888A09F798}" type="datetime1">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43F5B-52F5-4E77-BDA6-3C9115D6B2D3}"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C7A02-BFC6-40EB-BDE8-62E495438B77}" type="datetime1">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43F5B-52F5-4E77-BDA6-3C9115D6B2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FC026-553E-482E-993A-596E04A680C1}" type="datetime1">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43F5B-52F5-4E77-BDA6-3C9115D6B2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81558" y="600292"/>
            <a:ext cx="7867758" cy="1194824"/>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p:txBody>
          <a:bodyPr/>
          <a:lstStyle>
            <a:lvl1pPr>
              <a:defRPr/>
            </a:lvl1pPr>
          </a:lstStyle>
          <a:p>
            <a:pPr>
              <a:defRPr/>
            </a:pPr>
            <a:fld id="{8ED4E950-CEC7-43AF-B876-E766C4AEC3EE}" type="datetime1">
              <a:rPr lang="en-US" smtClean="0"/>
              <a:pPr>
                <a:defRPr/>
              </a:pPr>
              <a:t>10/14/2014</a:t>
            </a:fld>
            <a:endParaRPr lang="en-US"/>
          </a:p>
        </p:txBody>
      </p:sp>
      <p:sp>
        <p:nvSpPr>
          <p:cNvPr id="4" name="Rectangle 4"/>
          <p:cNvSpPr>
            <a:spLocks noGrp="1" noChangeArrowheads="1"/>
          </p:cNvSpPr>
          <p:nvPr>
            <p:ph type="ftr" idx="11"/>
          </p:nvPr>
        </p:nvSpPr>
        <p:spPr/>
        <p:txBody>
          <a:bodyPr/>
          <a:lstStyle>
            <a:lvl1pPr>
              <a:defRPr/>
            </a:lvl1pPr>
          </a:lstStyle>
          <a:p>
            <a:pPr>
              <a:defRPr/>
            </a:pPr>
            <a:endParaRPr lang="en-US"/>
          </a:p>
        </p:txBody>
      </p:sp>
      <p:sp>
        <p:nvSpPr>
          <p:cNvPr id="5" name="Rectangle 5"/>
          <p:cNvSpPr>
            <a:spLocks noGrp="1" noChangeArrowheads="1"/>
          </p:cNvSpPr>
          <p:nvPr>
            <p:ph type="sldNum" idx="12"/>
          </p:nvPr>
        </p:nvSpPr>
        <p:spPr/>
        <p:txBody>
          <a:bodyPr/>
          <a:lstStyle>
            <a:lvl1pPr>
              <a:defRPr/>
            </a:lvl1pPr>
          </a:lstStyle>
          <a:p>
            <a:pPr>
              <a:defRPr/>
            </a:pPr>
            <a:fld id="{B758A40E-A11B-40D0-8B76-F603028B5AB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BC6E4-EDE9-49CC-9A5C-B00D1E5C1718}" type="datetime1">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43F5B-52F5-4E77-BDA6-3C9115D6B2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EB5996-B44F-42C0-8EF6-FAC424385D09}" type="datetime1">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43F5B-52F5-4E77-BDA6-3C9115D6B2D3}"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4B0A45-3F21-449E-A58D-7C9A0120610C}" type="datetime1">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43F5B-52F5-4E77-BDA6-3C9115D6B2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C09F66-90F0-4592-87E2-B791F97D4939}" type="datetime1">
              <a:rPr lang="en-US" smtClean="0"/>
              <a:pPr/>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543F5B-52F5-4E77-BDA6-3C9115D6B2D3}"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D6894-4C47-42E6-AC48-B2EB28605B8D}" type="datetime1">
              <a:rPr lang="en-US" smtClean="0"/>
              <a:pPr/>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543F5B-52F5-4E77-BDA6-3C9115D6B2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6BA2-BB94-416C-80B3-D8D9BC5AC0B5}" type="datetime1">
              <a:rPr lang="en-US" smtClean="0"/>
              <a:pPr/>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543F5B-52F5-4E77-BDA6-3C9115D6B2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2AB21-86C2-4C96-97C5-4467C702C1B3}" type="datetime1">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43F5B-52F5-4E77-BDA6-3C9115D6B2D3}"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FC33E-C7A0-465C-BEA4-9849CEB8F1EC}" type="datetime1">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43F5B-52F5-4E77-BDA6-3C9115D6B2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B7542AE-9501-49B8-B8B6-3712E104E4B1}" type="datetime1">
              <a:rPr lang="en-US" smtClean="0"/>
              <a:pPr/>
              <a:t>10/14/2014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D543F5B-52F5-4E77-BDA6-3C9115D6B2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itytech.cuny.edu/students/learningcent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Desktop/Beyond%20The%20Red%20Ink%20Teachers'%20Comments%20Through%20Students'%20Eyes-4.mp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Effective Grading Strategies</a:t>
            </a:r>
            <a:endParaRPr lang="en-US" b="1" dirty="0"/>
          </a:p>
        </p:txBody>
      </p:sp>
      <p:sp>
        <p:nvSpPr>
          <p:cNvPr id="3" name="Subtitle 2"/>
          <p:cNvSpPr>
            <a:spLocks noGrp="1"/>
          </p:cNvSpPr>
          <p:nvPr>
            <p:ph type="subTitle" idx="1"/>
          </p:nvPr>
        </p:nvSpPr>
        <p:spPr>
          <a:xfrm>
            <a:off x="685800" y="3505200"/>
            <a:ext cx="8001000" cy="2667000"/>
          </a:xfrm>
        </p:spPr>
        <p:txBody>
          <a:bodyPr>
            <a:normAutofit/>
          </a:bodyPr>
          <a:lstStyle/>
          <a:p>
            <a:pPr algn="ctr"/>
            <a:r>
              <a:rPr lang="en-US" altLang="en-US" sz="2800" dirty="0" smtClean="0">
                <a:solidFill>
                  <a:srgbClr val="57576E"/>
                </a:solidFill>
              </a:rPr>
              <a:t>A workshop presented by New York City College of Technology Writing Fellows </a:t>
            </a:r>
          </a:p>
          <a:p>
            <a:endParaRPr lang="en-US" altLang="en-US" sz="2800" dirty="0" smtClean="0">
              <a:solidFill>
                <a:srgbClr val="57576E"/>
              </a:solidFill>
            </a:endParaRPr>
          </a:p>
          <a:p>
            <a:pPr algn="ctr"/>
            <a:r>
              <a:rPr lang="en-US" altLang="en-US" sz="2800" dirty="0" smtClean="0">
                <a:solidFill>
                  <a:srgbClr val="57576E"/>
                </a:solidFill>
              </a:rPr>
              <a:t>Louis </a:t>
            </a:r>
            <a:r>
              <a:rPr lang="en-US" altLang="en-US" sz="2800" dirty="0" err="1" smtClean="0">
                <a:solidFill>
                  <a:srgbClr val="57576E"/>
                </a:solidFill>
              </a:rPr>
              <a:t>Lipani</a:t>
            </a:r>
            <a:endParaRPr lang="en-US" sz="2800" dirty="0" smtClean="0">
              <a:solidFill>
                <a:srgbClr val="57576E"/>
              </a:solidFill>
            </a:endParaRPr>
          </a:p>
          <a:p>
            <a:pPr algn="ctr"/>
            <a:r>
              <a:rPr lang="en-US" altLang="en-US" sz="2800" dirty="0" smtClean="0">
                <a:solidFill>
                  <a:srgbClr val="57576E"/>
                </a:solidFill>
              </a:rPr>
              <a:t>Bisola Neil </a:t>
            </a:r>
          </a:p>
        </p:txBody>
      </p:sp>
      <p:sp>
        <p:nvSpPr>
          <p:cNvPr id="4" name="Slide Number Placeholder 3"/>
          <p:cNvSpPr>
            <a:spLocks noGrp="1"/>
          </p:cNvSpPr>
          <p:nvPr>
            <p:ph type="sldNum" sz="quarter" idx="12"/>
          </p:nvPr>
        </p:nvSpPr>
        <p:spPr/>
        <p:txBody>
          <a:bodyPr/>
          <a:lstStyle/>
          <a:p>
            <a:fld id="{FD543F5B-52F5-4E77-BDA6-3C9115D6B2D3}"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4525963"/>
          </a:xfrm>
        </p:spPr>
        <p:txBody>
          <a:bodyPr anchor="t"/>
          <a:lstStyle/>
          <a:p>
            <a:pPr algn="ctr">
              <a:buNone/>
            </a:pPr>
            <a:endParaRPr lang="en-US" dirty="0" smtClean="0"/>
          </a:p>
          <a:p>
            <a:pPr algn="ctr">
              <a:buNone/>
            </a:pPr>
            <a:endParaRPr lang="en-US" dirty="0" smtClean="0"/>
          </a:p>
          <a:p>
            <a:pPr algn="ctr">
              <a:buNone/>
            </a:pPr>
            <a:r>
              <a:rPr lang="en-US" sz="4000" b="1" u="sng" dirty="0" smtClean="0">
                <a:solidFill>
                  <a:schemeClr val="tx2"/>
                </a:solidFill>
              </a:rPr>
              <a:t>The Purpose of Grading </a:t>
            </a:r>
            <a:endParaRPr lang="en-US" sz="4000" b="1" u="sng" dirty="0">
              <a:solidFill>
                <a:schemeClr val="tx2"/>
              </a:solidFill>
            </a:endParaRPr>
          </a:p>
        </p:txBody>
      </p:sp>
      <p:sp>
        <p:nvSpPr>
          <p:cNvPr id="4" name="Slide Number Placeholder 3"/>
          <p:cNvSpPr>
            <a:spLocks noGrp="1"/>
          </p:cNvSpPr>
          <p:nvPr>
            <p:ph type="sldNum" sz="quarter" idx="12"/>
          </p:nvPr>
        </p:nvSpPr>
        <p:spPr/>
        <p:txBody>
          <a:bodyPr/>
          <a:lstStyle/>
          <a:p>
            <a:fld id="{FD543F5B-52F5-4E77-BDA6-3C9115D6B2D3}" type="slidenum">
              <a:rPr lang="en-US" smtClean="0"/>
              <a:pPr/>
              <a:t>10</a:t>
            </a:fld>
            <a:endParaRPr lang="en-US"/>
          </a:p>
        </p:txBody>
      </p:sp>
      <p:sp>
        <p:nvSpPr>
          <p:cNvPr id="6" name="Rectangle 5"/>
          <p:cNvSpPr/>
          <p:nvPr/>
        </p:nvSpPr>
        <p:spPr>
          <a:xfrm>
            <a:off x="1524000" y="2286000"/>
            <a:ext cx="6019800" cy="2862322"/>
          </a:xfrm>
          <a:prstGeom prst="rect">
            <a:avLst/>
          </a:prstGeom>
        </p:spPr>
        <p:txBody>
          <a:bodyPr wrap="square">
            <a:spAutoFit/>
          </a:bodyPr>
          <a:lstStyle/>
          <a:p>
            <a:pPr algn="ctr">
              <a:defRPr/>
            </a:pPr>
            <a:r>
              <a:rPr lang="en-US" sz="3600" i="1" dirty="0" smtClean="0">
                <a:solidFill>
                  <a:schemeClr val="tx1">
                    <a:lumMod val="75000"/>
                    <a:lumOff val="25000"/>
                  </a:schemeClr>
                </a:solidFill>
              </a:rPr>
              <a:t>Your Ethos is Evident… </a:t>
            </a:r>
          </a:p>
          <a:p>
            <a:pPr algn="ctr">
              <a:defRPr/>
            </a:pPr>
            <a:endParaRPr lang="en-US" sz="3600" dirty="0" smtClean="0">
              <a:solidFill>
                <a:schemeClr val="tx1">
                  <a:lumMod val="75000"/>
                  <a:lumOff val="25000"/>
                </a:schemeClr>
              </a:solidFill>
            </a:endParaRPr>
          </a:p>
          <a:p>
            <a:pPr algn="ctr">
              <a:defRPr/>
            </a:pPr>
            <a:r>
              <a:rPr lang="en-US" sz="3600" dirty="0" smtClean="0">
                <a:solidFill>
                  <a:schemeClr val="tx1">
                    <a:lumMod val="75000"/>
                    <a:lumOff val="25000"/>
                  </a:schemeClr>
                </a:solidFill>
              </a:rPr>
              <a:t>What are you communicating to students  when you grade? </a:t>
            </a:r>
          </a:p>
        </p:txBody>
      </p:sp>
    </p:spTree>
    <p:extLst>
      <p:ext uri="{BB962C8B-B14F-4D97-AF65-F5344CB8AC3E}">
        <p14:creationId xmlns:p14="http://schemas.microsoft.com/office/powerpoint/2010/main" val="271181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4525963"/>
          </a:xfrm>
        </p:spPr>
        <p:txBody>
          <a:bodyPr anchor="t"/>
          <a:lstStyle/>
          <a:p>
            <a:pPr algn="ctr">
              <a:buNone/>
            </a:pPr>
            <a:endParaRPr lang="en-US" dirty="0" smtClean="0"/>
          </a:p>
          <a:p>
            <a:pPr algn="ctr">
              <a:buNone/>
            </a:pPr>
            <a:endParaRPr lang="en-US" dirty="0" smtClean="0"/>
          </a:p>
          <a:p>
            <a:pPr algn="ctr">
              <a:buNone/>
            </a:pPr>
            <a:r>
              <a:rPr lang="en-US" sz="4000" b="1" u="sng" dirty="0" smtClean="0">
                <a:solidFill>
                  <a:srgbClr val="D2533C"/>
                </a:solidFill>
              </a:rPr>
              <a:t>Four Roles of Grading </a:t>
            </a:r>
            <a:endParaRPr lang="en-US" sz="4000" b="1" u="sng" dirty="0">
              <a:solidFill>
                <a:srgbClr val="D2533C"/>
              </a:solidFill>
            </a:endParaRPr>
          </a:p>
        </p:txBody>
      </p:sp>
      <p:sp>
        <p:nvSpPr>
          <p:cNvPr id="4" name="Slide Number Placeholder 3"/>
          <p:cNvSpPr>
            <a:spLocks noGrp="1"/>
          </p:cNvSpPr>
          <p:nvPr>
            <p:ph type="sldNum" sz="quarter" idx="12"/>
          </p:nvPr>
        </p:nvSpPr>
        <p:spPr/>
        <p:txBody>
          <a:bodyPr/>
          <a:lstStyle/>
          <a:p>
            <a:fld id="{FD543F5B-52F5-4E77-BDA6-3C9115D6B2D3}" type="slidenum">
              <a:rPr lang="en-US" smtClean="0"/>
              <a:pPr/>
              <a:t>11</a:t>
            </a:fld>
            <a:endParaRPr lang="en-US"/>
          </a:p>
        </p:txBody>
      </p:sp>
      <p:sp>
        <p:nvSpPr>
          <p:cNvPr id="6" name="Rectangle 5"/>
          <p:cNvSpPr/>
          <p:nvPr/>
        </p:nvSpPr>
        <p:spPr>
          <a:xfrm>
            <a:off x="609600" y="1981200"/>
            <a:ext cx="7162800" cy="3539430"/>
          </a:xfrm>
          <a:prstGeom prst="rect">
            <a:avLst/>
          </a:prstGeom>
        </p:spPr>
        <p:txBody>
          <a:bodyPr wrap="square">
            <a:spAutoFit/>
          </a:bodyPr>
          <a:lstStyle/>
          <a:p>
            <a:pPr marL="971550" lvl="1" indent="-514350">
              <a:buAutoNum type="arabicParenR"/>
            </a:pPr>
            <a:r>
              <a:rPr lang="en-US" sz="3200" dirty="0" smtClean="0">
                <a:solidFill>
                  <a:schemeClr val="tx1">
                    <a:lumMod val="75000"/>
                    <a:lumOff val="25000"/>
                  </a:schemeClr>
                </a:solidFill>
              </a:rPr>
              <a:t>Evaluation </a:t>
            </a:r>
          </a:p>
          <a:p>
            <a:pPr marL="971550" lvl="1" indent="-514350"/>
            <a:endParaRPr lang="en-US" sz="3200" dirty="0" smtClean="0">
              <a:solidFill>
                <a:schemeClr val="tx1">
                  <a:lumMod val="75000"/>
                  <a:lumOff val="25000"/>
                </a:schemeClr>
              </a:solidFill>
            </a:endParaRPr>
          </a:p>
          <a:p>
            <a:pPr marL="971550" lvl="1" indent="-514350"/>
            <a:r>
              <a:rPr lang="en-US" sz="3200" dirty="0" smtClean="0">
                <a:solidFill>
                  <a:schemeClr val="tx1">
                    <a:lumMod val="75000"/>
                    <a:lumOff val="25000"/>
                  </a:schemeClr>
                </a:solidFill>
              </a:rPr>
              <a:t>2) Communication</a:t>
            </a:r>
          </a:p>
          <a:p>
            <a:pPr marL="971550" lvl="1" indent="-514350"/>
            <a:r>
              <a:rPr lang="en-US" sz="3200" dirty="0" smtClean="0">
                <a:solidFill>
                  <a:schemeClr val="tx1">
                    <a:lumMod val="75000"/>
                    <a:lumOff val="25000"/>
                  </a:schemeClr>
                </a:solidFill>
              </a:rPr>
              <a:t> </a:t>
            </a:r>
          </a:p>
          <a:p>
            <a:pPr lvl="1"/>
            <a:r>
              <a:rPr lang="en-US" sz="3200" dirty="0" smtClean="0">
                <a:solidFill>
                  <a:schemeClr val="tx1">
                    <a:lumMod val="75000"/>
                    <a:lumOff val="25000"/>
                  </a:schemeClr>
                </a:solidFill>
              </a:rPr>
              <a:t>3) Motivation</a:t>
            </a:r>
          </a:p>
          <a:p>
            <a:pPr lvl="1"/>
            <a:r>
              <a:rPr lang="en-US" sz="3200" dirty="0" smtClean="0">
                <a:solidFill>
                  <a:schemeClr val="tx1">
                    <a:lumMod val="75000"/>
                    <a:lumOff val="25000"/>
                  </a:schemeClr>
                </a:solidFill>
              </a:rPr>
              <a:t/>
            </a:r>
            <a:br>
              <a:rPr lang="en-US" sz="3200" dirty="0" smtClean="0">
                <a:solidFill>
                  <a:schemeClr val="tx1">
                    <a:lumMod val="75000"/>
                    <a:lumOff val="25000"/>
                  </a:schemeClr>
                </a:solidFill>
              </a:rPr>
            </a:br>
            <a:r>
              <a:rPr lang="en-US" sz="3200" dirty="0" smtClean="0">
                <a:solidFill>
                  <a:schemeClr val="tx1">
                    <a:lumMod val="75000"/>
                    <a:lumOff val="25000"/>
                  </a:schemeClr>
                </a:solidFill>
              </a:rPr>
              <a:t>4) Organization </a:t>
            </a:r>
            <a:endParaRPr lang="en-US" sz="3200" dirty="0">
              <a:solidFill>
                <a:schemeClr val="tx1">
                  <a:lumMod val="75000"/>
                  <a:lumOff val="25000"/>
                </a:schemeClr>
              </a:solidFill>
            </a:endParaRPr>
          </a:p>
        </p:txBody>
      </p:sp>
    </p:spTree>
    <p:extLst>
      <p:ext uri="{BB962C8B-B14F-4D97-AF65-F5344CB8AC3E}">
        <p14:creationId xmlns:p14="http://schemas.microsoft.com/office/powerpoint/2010/main" val="362874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401762"/>
          </a:xfrm>
        </p:spPr>
        <p:txBody>
          <a:bodyPr>
            <a:noAutofit/>
          </a:bodyPr>
          <a:lstStyle/>
          <a:p>
            <a:pPr algn="ctr"/>
            <a:r>
              <a:rPr lang="en-US" b="1" u="sng" dirty="0" smtClean="0"/>
              <a:t>Strategies &amp; Options </a:t>
            </a:r>
          </a:p>
        </p:txBody>
      </p:sp>
      <p:sp>
        <p:nvSpPr>
          <p:cNvPr id="3" name="Content Placeholder 2"/>
          <p:cNvSpPr>
            <a:spLocks noGrp="1"/>
          </p:cNvSpPr>
          <p:nvPr>
            <p:ph idx="1"/>
          </p:nvPr>
        </p:nvSpPr>
        <p:spPr>
          <a:xfrm>
            <a:off x="457200" y="1600200"/>
            <a:ext cx="8686800" cy="4876800"/>
          </a:xfrm>
        </p:spPr>
        <p:txBody>
          <a:bodyPr>
            <a:normAutofit/>
          </a:bodyPr>
          <a:lstStyle/>
          <a:p>
            <a:endParaRPr lang="en-US" sz="3200" dirty="0" smtClean="0"/>
          </a:p>
          <a:p>
            <a:pPr lvl="1"/>
            <a:r>
              <a:rPr lang="en-US" sz="3600" dirty="0" smtClean="0">
                <a:solidFill>
                  <a:schemeClr val="tx1">
                    <a:lumMod val="75000"/>
                    <a:lumOff val="25000"/>
                  </a:schemeClr>
                </a:solidFill>
              </a:rPr>
              <a:t>Options for Minimal Marking</a:t>
            </a:r>
          </a:p>
          <a:p>
            <a:pPr lvl="1"/>
            <a:r>
              <a:rPr lang="en-US" sz="3600" dirty="0" smtClean="0">
                <a:solidFill>
                  <a:schemeClr val="tx1">
                    <a:lumMod val="75000"/>
                    <a:lumOff val="25000"/>
                  </a:schemeClr>
                </a:solidFill>
              </a:rPr>
              <a:t>Strategies for Supportive Responding</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FD543F5B-52F5-4E77-BDA6-3C9115D6B2D3}" type="slidenum">
              <a:rPr lang="en-US" smtClean="0"/>
              <a:pPr/>
              <a:t>12</a:t>
            </a:fld>
            <a:endParaRPr lang="en-US" dirty="0"/>
          </a:p>
        </p:txBody>
      </p:sp>
    </p:spTree>
    <p:extLst>
      <p:ext uri="{BB962C8B-B14F-4D97-AF65-F5344CB8AC3E}">
        <p14:creationId xmlns:p14="http://schemas.microsoft.com/office/powerpoint/2010/main" val="126307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en-US" b="1" u="sng" dirty="0" smtClean="0"/>
              <a:t>Strategic Marking</a:t>
            </a:r>
            <a:endParaRPr lang="en-US" b="1" u="sng" dirty="0"/>
          </a:p>
        </p:txBody>
      </p:sp>
      <p:sp>
        <p:nvSpPr>
          <p:cNvPr id="52227" name="Rectangle 3" descr="Rectangle: Click to edit Master text styles&#10;Second level&#10;Third level&#10;Fourth level&#10;Fifth level"/>
          <p:cNvSpPr>
            <a:spLocks noGrp="1" noChangeArrowheads="1"/>
          </p:cNvSpPr>
          <p:nvPr>
            <p:ph type="subTitle" idx="4294967295"/>
          </p:nvPr>
        </p:nvSpPr>
        <p:spPr>
          <a:xfrm>
            <a:off x="533400" y="1814872"/>
            <a:ext cx="8077200" cy="1752600"/>
          </a:xfrm>
        </p:spPr>
        <p:txBody>
          <a:bodyPr>
            <a:noAutofit/>
          </a:bodyPr>
          <a:lstStyle/>
          <a:p>
            <a:pPr marL="609600" indent="-609600" algn="l">
              <a:buFont typeface="+mj-lt"/>
              <a:buAutoNum type="arabicPeriod"/>
            </a:pPr>
            <a:r>
              <a:rPr lang="en-US" sz="3200" dirty="0" smtClean="0">
                <a:solidFill>
                  <a:schemeClr val="tx1">
                    <a:lumMod val="75000"/>
                    <a:lumOff val="25000"/>
                  </a:schemeClr>
                </a:solidFill>
              </a:rPr>
              <a:t>Supports students in improving their writing</a:t>
            </a:r>
          </a:p>
          <a:p>
            <a:pPr marL="609600" indent="-609600" algn="l">
              <a:buFont typeface="+mj-lt"/>
              <a:buAutoNum type="arabicPeriod"/>
            </a:pPr>
            <a:r>
              <a:rPr lang="en-US" sz="3200" dirty="0" smtClean="0">
                <a:solidFill>
                  <a:schemeClr val="tx1">
                    <a:lumMod val="75000"/>
                    <a:lumOff val="25000"/>
                  </a:schemeClr>
                </a:solidFill>
              </a:rPr>
              <a:t>Gives students concrete ways to fix </a:t>
            </a:r>
            <a:r>
              <a:rPr lang="en-US" sz="3200" dirty="0">
                <a:solidFill>
                  <a:schemeClr val="tx1">
                    <a:lumMod val="75000"/>
                    <a:lumOff val="25000"/>
                  </a:schemeClr>
                </a:solidFill>
              </a:rPr>
              <a:t>what has been marked</a:t>
            </a:r>
            <a:endParaRPr lang="en-US" sz="3200" dirty="0" smtClean="0">
              <a:solidFill>
                <a:schemeClr val="tx1">
                  <a:lumMod val="75000"/>
                  <a:lumOff val="25000"/>
                </a:schemeClr>
              </a:solidFill>
            </a:endParaRPr>
          </a:p>
          <a:p>
            <a:pPr marL="609600" indent="-609600" algn="l">
              <a:buFont typeface="+mj-lt"/>
              <a:buAutoNum type="arabicPeriod"/>
            </a:pPr>
            <a:r>
              <a:rPr lang="en-US" sz="3200" dirty="0" smtClean="0">
                <a:solidFill>
                  <a:schemeClr val="tx1">
                    <a:lumMod val="75000"/>
                    <a:lumOff val="25000"/>
                  </a:schemeClr>
                </a:solidFill>
              </a:rPr>
              <a:t>Encourages student accountability for the quality of their </a:t>
            </a:r>
            <a:r>
              <a:rPr lang="en-US" sz="3200" dirty="0">
                <a:solidFill>
                  <a:schemeClr val="tx1">
                    <a:lumMod val="75000"/>
                    <a:lumOff val="25000"/>
                  </a:schemeClr>
                </a:solidFill>
              </a:rPr>
              <a:t>writing</a:t>
            </a:r>
            <a:endParaRPr lang="en-US" sz="3200" dirty="0" smtClean="0">
              <a:solidFill>
                <a:schemeClr val="tx1">
                  <a:lumMod val="75000"/>
                  <a:lumOff val="25000"/>
                </a:schemeClr>
              </a:solidFill>
            </a:endParaRPr>
          </a:p>
          <a:p>
            <a:pPr marL="609600" indent="-609600" algn="l">
              <a:buFont typeface="+mj-lt"/>
              <a:buAutoNum type="arabicPeriod"/>
            </a:pPr>
            <a:r>
              <a:rPr lang="en-US" sz="3200" dirty="0" smtClean="0">
                <a:solidFill>
                  <a:schemeClr val="tx1">
                    <a:lumMod val="75000"/>
                    <a:lumOff val="25000"/>
                  </a:schemeClr>
                </a:solidFill>
              </a:rPr>
              <a:t>Saves time! </a:t>
            </a:r>
            <a:endParaRPr lang="en-US" sz="3200" dirty="0">
              <a:solidFill>
                <a:schemeClr val="tx1">
                  <a:lumMod val="75000"/>
                  <a:lumOff val="25000"/>
                </a:schemeClr>
              </a:solidFill>
            </a:endParaRPr>
          </a:p>
        </p:txBody>
      </p:sp>
      <p:sp>
        <p:nvSpPr>
          <p:cNvPr id="2" name="Rectangle 1"/>
          <p:cNvSpPr/>
          <p:nvPr/>
        </p:nvSpPr>
        <p:spPr>
          <a:xfrm>
            <a:off x="7467600" y="0"/>
            <a:ext cx="383438" cy="307777"/>
          </a:xfrm>
          <a:prstGeom prst="rect">
            <a:avLst/>
          </a:prstGeom>
        </p:spPr>
        <p:txBody>
          <a:bodyPr wrap="none">
            <a:spAutoFit/>
          </a:bodyPr>
          <a:lstStyle/>
          <a:p>
            <a:fld id="{FD543F5B-52F5-4E77-BDA6-3C9115D6B2D3}" type="slidenum">
              <a:rPr lang="en-US" sz="1400" b="1">
                <a:solidFill>
                  <a:schemeClr val="bg1"/>
                </a:solidFill>
              </a:rPr>
              <a:pPr/>
              <a:t>13</a:t>
            </a:fld>
            <a:endParaRPr lang="en-US" sz="1400" b="1" dirty="0">
              <a:solidFill>
                <a:schemeClr val="bg1"/>
              </a:solidFill>
            </a:endParaRPr>
          </a:p>
        </p:txBody>
      </p:sp>
    </p:spTree>
    <p:extLst>
      <p:ext uri="{BB962C8B-B14F-4D97-AF65-F5344CB8AC3E}">
        <p14:creationId xmlns:p14="http://schemas.microsoft.com/office/powerpoint/2010/main" val="222535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400" b="1" u="sng" dirty="0" smtClean="0"/>
              <a:t>Options for Marking </a:t>
            </a:r>
            <a:endParaRPr lang="en-US" sz="4400" b="1" u="sng" dirty="0"/>
          </a:p>
        </p:txBody>
      </p:sp>
      <p:sp>
        <p:nvSpPr>
          <p:cNvPr id="6" name="Text Placeholder 5"/>
          <p:cNvSpPr>
            <a:spLocks noGrp="1"/>
          </p:cNvSpPr>
          <p:nvPr>
            <p:ph type="body" idx="1"/>
          </p:nvPr>
        </p:nvSpPr>
        <p:spPr>
          <a:xfrm>
            <a:off x="304800" y="1676400"/>
            <a:ext cx="4084320" cy="762000"/>
          </a:xfrm>
        </p:spPr>
        <p:txBody>
          <a:bodyPr>
            <a:normAutofit fontScale="77500" lnSpcReduction="20000"/>
          </a:bodyPr>
          <a:lstStyle/>
          <a:p>
            <a:pPr marL="0" lvl="1" algn="ctr"/>
            <a:r>
              <a:rPr lang="en-US" altLang="en-US" sz="3300" u="sng" dirty="0" smtClean="0">
                <a:solidFill>
                  <a:srgbClr val="57576E"/>
                </a:solidFill>
              </a:rPr>
              <a:t>Low Stakes Assignments</a:t>
            </a:r>
          </a:p>
          <a:p>
            <a:endParaRPr lang="en-US" dirty="0"/>
          </a:p>
        </p:txBody>
      </p:sp>
      <p:sp>
        <p:nvSpPr>
          <p:cNvPr id="3" name="Content Placeholder 2"/>
          <p:cNvSpPr>
            <a:spLocks noGrp="1"/>
          </p:cNvSpPr>
          <p:nvPr>
            <p:ph sz="half" idx="2"/>
          </p:nvPr>
        </p:nvSpPr>
        <p:spPr>
          <a:xfrm>
            <a:off x="228600" y="2133600"/>
            <a:ext cx="4312920" cy="3951288"/>
          </a:xfrm>
        </p:spPr>
        <p:txBody>
          <a:bodyPr>
            <a:noAutofit/>
          </a:bodyPr>
          <a:lstStyle/>
          <a:p>
            <a:pPr marL="301752" lvl="1" indent="0">
              <a:buNone/>
              <a:tabLst>
                <a:tab pos="656650" algn="l"/>
                <a:tab pos="1313299" algn="l"/>
                <a:tab pos="1969949" algn="l"/>
                <a:tab pos="2626599" algn="l"/>
                <a:tab pos="3283248" algn="l"/>
                <a:tab pos="3939898" algn="l"/>
                <a:tab pos="4596548" algn="l"/>
                <a:tab pos="5253198" algn="l"/>
                <a:tab pos="5909847" algn="l"/>
                <a:tab pos="6566497" algn="l"/>
                <a:tab pos="7223147" algn="l"/>
              </a:tabLst>
              <a:defRPr/>
            </a:pPr>
            <a:endParaRPr lang="en-US" altLang="en-US" sz="2800" dirty="0" smtClean="0"/>
          </a:p>
          <a:p>
            <a:pPr marL="576072" lvl="2"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solidFill>
                  <a:srgbClr val="57576E"/>
                </a:solidFill>
              </a:rPr>
              <a:t>Put the pen down! </a:t>
            </a:r>
          </a:p>
          <a:p>
            <a:pPr marL="576072" lvl="2"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solidFill>
                  <a:srgbClr val="57576E"/>
                </a:solidFill>
              </a:rPr>
              <a:t>Have a conversation </a:t>
            </a:r>
          </a:p>
          <a:p>
            <a:pPr marL="576072" lvl="2"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solidFill>
                  <a:srgbClr val="57576E"/>
                </a:solidFill>
              </a:rPr>
              <a:t>Question </a:t>
            </a:r>
          </a:p>
          <a:p>
            <a:endParaRPr lang="en-US" sz="2800" dirty="0"/>
          </a:p>
        </p:txBody>
      </p:sp>
      <p:sp>
        <p:nvSpPr>
          <p:cNvPr id="7" name="Text Placeholder 6"/>
          <p:cNvSpPr>
            <a:spLocks noGrp="1"/>
          </p:cNvSpPr>
          <p:nvPr>
            <p:ph type="body" sz="quarter" idx="3"/>
          </p:nvPr>
        </p:nvSpPr>
        <p:spPr>
          <a:xfrm>
            <a:off x="4754880" y="1676400"/>
            <a:ext cx="4008120" cy="762000"/>
          </a:xfrm>
        </p:spPr>
        <p:txBody>
          <a:bodyPr>
            <a:normAutofit fontScale="77500" lnSpcReduction="20000"/>
          </a:bodyPr>
          <a:lstStyle/>
          <a:p>
            <a:pPr marL="0" lvl="1" algn="ctr"/>
            <a:r>
              <a:rPr lang="en-US" altLang="en-US" sz="3300" u="sng" dirty="0" smtClean="0">
                <a:solidFill>
                  <a:srgbClr val="57576E"/>
                </a:solidFill>
              </a:rPr>
              <a:t>High Stakes Assignments </a:t>
            </a:r>
          </a:p>
          <a:p>
            <a:endParaRPr lang="en-US" dirty="0"/>
          </a:p>
        </p:txBody>
      </p:sp>
      <p:sp>
        <p:nvSpPr>
          <p:cNvPr id="8" name="Content Placeholder 7"/>
          <p:cNvSpPr>
            <a:spLocks noGrp="1"/>
          </p:cNvSpPr>
          <p:nvPr>
            <p:ph sz="quarter" idx="4"/>
          </p:nvPr>
        </p:nvSpPr>
        <p:spPr>
          <a:xfrm>
            <a:off x="4743994" y="2590800"/>
            <a:ext cx="3931920" cy="3951288"/>
          </a:xfrm>
        </p:spPr>
        <p:txBody>
          <a:bodyPr/>
          <a:lstStyle/>
          <a:p>
            <a:pPr marL="576072" lvl="2"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solidFill>
                  <a:srgbClr val="57576E"/>
                </a:solidFill>
              </a:rPr>
              <a:t>Line Edits </a:t>
            </a:r>
          </a:p>
          <a:p>
            <a:pPr marL="576072" lvl="2"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solidFill>
                  <a:srgbClr val="57576E"/>
                </a:solidFill>
              </a:rPr>
              <a:t>End Comments </a:t>
            </a:r>
          </a:p>
          <a:p>
            <a:pPr marL="576072" lvl="2" indent="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altLang="en-US" sz="2800" dirty="0" smtClean="0">
                <a:solidFill>
                  <a:srgbClr val="57576E"/>
                </a:solidFill>
              </a:rPr>
              <a:t>Develop a Key</a:t>
            </a:r>
          </a:p>
        </p:txBody>
      </p:sp>
      <p:sp>
        <p:nvSpPr>
          <p:cNvPr id="5" name="Slide Number Placeholder 4"/>
          <p:cNvSpPr>
            <a:spLocks noGrp="1"/>
          </p:cNvSpPr>
          <p:nvPr>
            <p:ph type="sldNum" sz="quarter" idx="12"/>
          </p:nvPr>
        </p:nvSpPr>
        <p:spPr/>
        <p:txBody>
          <a:bodyPr/>
          <a:lstStyle/>
          <a:p>
            <a:fld id="{FD543F5B-52F5-4E77-BDA6-3C9115D6B2D3}" type="slidenum">
              <a:rPr lang="en-US" smtClean="0"/>
              <a:pPr/>
              <a:t>14</a:t>
            </a:fld>
            <a:endParaRPr lang="en-US" dirty="0"/>
          </a:p>
        </p:txBody>
      </p:sp>
    </p:spTree>
    <p:extLst>
      <p:ext uri="{BB962C8B-B14F-4D97-AF65-F5344CB8AC3E}">
        <p14:creationId xmlns:p14="http://schemas.microsoft.com/office/powerpoint/2010/main" val="344911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533400" y="1295400"/>
            <a:ext cx="3276600" cy="4893647"/>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b="1" dirty="0">
                <a:latin typeface="Times New Roman" pitchFamily="-101" charset="0"/>
              </a:rPr>
              <a:t>Incorrect word</a:t>
            </a:r>
          </a:p>
          <a:p>
            <a:pPr>
              <a:spcBef>
                <a:spcPct val="50000"/>
              </a:spcBef>
            </a:pPr>
            <a:r>
              <a:rPr lang="en-US" sz="2400" b="1" dirty="0">
                <a:latin typeface="Times New Roman" pitchFamily="-101" charset="0"/>
              </a:rPr>
              <a:t>Incorrect sentence</a:t>
            </a:r>
          </a:p>
          <a:p>
            <a:pPr>
              <a:spcBef>
                <a:spcPct val="50000"/>
              </a:spcBef>
            </a:pPr>
            <a:r>
              <a:rPr lang="en-US" sz="2400" b="1" dirty="0">
                <a:latin typeface="Times New Roman" pitchFamily="-101" charset="0"/>
              </a:rPr>
              <a:t>Insertion</a:t>
            </a:r>
          </a:p>
          <a:p>
            <a:pPr>
              <a:spcBef>
                <a:spcPct val="50000"/>
              </a:spcBef>
            </a:pPr>
            <a:r>
              <a:rPr lang="en-US" sz="2400" b="1" dirty="0">
                <a:latin typeface="Times New Roman" pitchFamily="-101" charset="0"/>
              </a:rPr>
              <a:t>Reversal</a:t>
            </a:r>
          </a:p>
          <a:p>
            <a:pPr>
              <a:spcBef>
                <a:spcPct val="50000"/>
              </a:spcBef>
            </a:pPr>
            <a:r>
              <a:rPr lang="en-US" sz="2400" b="1" dirty="0">
                <a:latin typeface="Times New Roman" pitchFamily="-101" charset="0"/>
              </a:rPr>
              <a:t>Delete</a:t>
            </a:r>
          </a:p>
          <a:p>
            <a:pPr>
              <a:spcBef>
                <a:spcPct val="50000"/>
              </a:spcBef>
            </a:pPr>
            <a:r>
              <a:rPr lang="en-US" sz="2400" b="1" dirty="0">
                <a:latin typeface="Times New Roman" pitchFamily="-101" charset="0"/>
              </a:rPr>
              <a:t>Redundancy</a:t>
            </a:r>
          </a:p>
          <a:p>
            <a:pPr>
              <a:spcBef>
                <a:spcPct val="50000"/>
              </a:spcBef>
            </a:pPr>
            <a:r>
              <a:rPr lang="en-US" sz="2400" b="1" dirty="0">
                <a:latin typeface="Times New Roman" pitchFamily="-101" charset="0"/>
              </a:rPr>
              <a:t>Yes!</a:t>
            </a:r>
          </a:p>
          <a:p>
            <a:pPr>
              <a:spcBef>
                <a:spcPct val="50000"/>
              </a:spcBef>
            </a:pPr>
            <a:r>
              <a:rPr lang="en-US" sz="2400" b="1" dirty="0" smtClean="0">
                <a:latin typeface="Times New Roman" pitchFamily="-101" charset="0"/>
              </a:rPr>
              <a:t>Well Said</a:t>
            </a:r>
          </a:p>
          <a:p>
            <a:pPr>
              <a:spcBef>
                <a:spcPct val="50000"/>
              </a:spcBef>
            </a:pPr>
            <a:endParaRPr lang="en-US" sz="2400" b="1" dirty="0">
              <a:latin typeface="Times New Roman" pitchFamily="-101" charset="0"/>
            </a:endParaRPr>
          </a:p>
        </p:txBody>
      </p:sp>
      <p:sp>
        <p:nvSpPr>
          <p:cNvPr id="54276" name="Freeform 4"/>
          <p:cNvSpPr>
            <a:spLocks/>
          </p:cNvSpPr>
          <p:nvPr/>
        </p:nvSpPr>
        <p:spPr bwMode="auto">
          <a:xfrm>
            <a:off x="1905000" y="1676400"/>
            <a:ext cx="652463" cy="66675"/>
          </a:xfrm>
          <a:custGeom>
            <a:avLst/>
            <a:gdLst/>
            <a:ahLst/>
            <a:cxnLst>
              <a:cxn ang="0">
                <a:pos x="0" y="0"/>
              </a:cxn>
              <a:cxn ang="0">
                <a:pos x="39" y="33"/>
              </a:cxn>
              <a:cxn ang="0">
                <a:pos x="72" y="18"/>
              </a:cxn>
              <a:cxn ang="0">
                <a:pos x="117" y="36"/>
              </a:cxn>
              <a:cxn ang="0">
                <a:pos x="144" y="21"/>
              </a:cxn>
              <a:cxn ang="0">
                <a:pos x="189" y="36"/>
              </a:cxn>
              <a:cxn ang="0">
                <a:pos x="228" y="27"/>
              </a:cxn>
              <a:cxn ang="0">
                <a:pos x="261" y="30"/>
              </a:cxn>
              <a:cxn ang="0">
                <a:pos x="279" y="42"/>
              </a:cxn>
              <a:cxn ang="0">
                <a:pos x="324" y="18"/>
              </a:cxn>
              <a:cxn ang="0">
                <a:pos x="384" y="36"/>
              </a:cxn>
              <a:cxn ang="0">
                <a:pos x="411" y="21"/>
              </a:cxn>
            </a:cxnLst>
            <a:rect l="0" t="0" r="r" b="b"/>
            <a:pathLst>
              <a:path w="411" h="42">
                <a:moveTo>
                  <a:pt x="0" y="0"/>
                </a:moveTo>
                <a:cubicBezTo>
                  <a:pt x="13" y="13"/>
                  <a:pt x="22" y="27"/>
                  <a:pt x="39" y="33"/>
                </a:cubicBezTo>
                <a:cubicBezTo>
                  <a:pt x="51" y="31"/>
                  <a:pt x="72" y="18"/>
                  <a:pt x="72" y="18"/>
                </a:cubicBezTo>
                <a:cubicBezTo>
                  <a:pt x="90" y="21"/>
                  <a:pt x="100" y="30"/>
                  <a:pt x="117" y="36"/>
                </a:cubicBezTo>
                <a:cubicBezTo>
                  <a:pt x="127" y="33"/>
                  <a:pt x="144" y="21"/>
                  <a:pt x="144" y="21"/>
                </a:cubicBezTo>
                <a:cubicBezTo>
                  <a:pt x="162" y="24"/>
                  <a:pt x="172" y="30"/>
                  <a:pt x="189" y="36"/>
                </a:cubicBezTo>
                <a:cubicBezTo>
                  <a:pt x="203" y="34"/>
                  <a:pt x="215" y="31"/>
                  <a:pt x="228" y="27"/>
                </a:cubicBezTo>
                <a:cubicBezTo>
                  <a:pt x="239" y="28"/>
                  <a:pt x="250" y="27"/>
                  <a:pt x="261" y="30"/>
                </a:cubicBezTo>
                <a:cubicBezTo>
                  <a:pt x="268" y="32"/>
                  <a:pt x="279" y="42"/>
                  <a:pt x="279" y="42"/>
                </a:cubicBezTo>
                <a:cubicBezTo>
                  <a:pt x="296" y="36"/>
                  <a:pt x="307" y="24"/>
                  <a:pt x="324" y="18"/>
                </a:cubicBezTo>
                <a:cubicBezTo>
                  <a:pt x="348" y="21"/>
                  <a:pt x="362" y="29"/>
                  <a:pt x="384" y="36"/>
                </a:cubicBezTo>
                <a:cubicBezTo>
                  <a:pt x="396" y="33"/>
                  <a:pt x="402" y="30"/>
                  <a:pt x="411" y="21"/>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77" name="Freeform 5"/>
          <p:cNvSpPr>
            <a:spLocks/>
          </p:cNvSpPr>
          <p:nvPr/>
        </p:nvSpPr>
        <p:spPr bwMode="auto">
          <a:xfrm>
            <a:off x="2895600" y="1905000"/>
            <a:ext cx="228600" cy="454025"/>
          </a:xfrm>
          <a:custGeom>
            <a:avLst/>
            <a:gdLst/>
            <a:ahLst/>
            <a:cxnLst>
              <a:cxn ang="0">
                <a:pos x="0" y="16"/>
              </a:cxn>
              <a:cxn ang="0">
                <a:pos x="78" y="4"/>
              </a:cxn>
              <a:cxn ang="0">
                <a:pos x="132" y="37"/>
              </a:cxn>
              <a:cxn ang="0">
                <a:pos x="144" y="151"/>
              </a:cxn>
              <a:cxn ang="0">
                <a:pos x="126" y="256"/>
              </a:cxn>
              <a:cxn ang="0">
                <a:pos x="123" y="277"/>
              </a:cxn>
              <a:cxn ang="0">
                <a:pos x="102" y="280"/>
              </a:cxn>
              <a:cxn ang="0">
                <a:pos x="18" y="286"/>
              </a:cxn>
              <a:cxn ang="0">
                <a:pos x="3" y="262"/>
              </a:cxn>
            </a:cxnLst>
            <a:rect l="0" t="0" r="r" b="b"/>
            <a:pathLst>
              <a:path w="144" h="286">
                <a:moveTo>
                  <a:pt x="0" y="16"/>
                </a:moveTo>
                <a:cubicBezTo>
                  <a:pt x="25" y="8"/>
                  <a:pt x="52" y="9"/>
                  <a:pt x="78" y="4"/>
                </a:cubicBezTo>
                <a:cubicBezTo>
                  <a:pt x="133" y="8"/>
                  <a:pt x="120" y="0"/>
                  <a:pt x="132" y="37"/>
                </a:cubicBezTo>
                <a:cubicBezTo>
                  <a:pt x="134" y="81"/>
                  <a:pt x="137" y="110"/>
                  <a:pt x="144" y="151"/>
                </a:cubicBezTo>
                <a:cubicBezTo>
                  <a:pt x="142" y="191"/>
                  <a:pt x="132" y="219"/>
                  <a:pt x="126" y="256"/>
                </a:cubicBezTo>
                <a:cubicBezTo>
                  <a:pt x="125" y="263"/>
                  <a:pt x="128" y="272"/>
                  <a:pt x="123" y="277"/>
                </a:cubicBezTo>
                <a:cubicBezTo>
                  <a:pt x="118" y="282"/>
                  <a:pt x="109" y="279"/>
                  <a:pt x="102" y="280"/>
                </a:cubicBezTo>
                <a:cubicBezTo>
                  <a:pt x="74" y="284"/>
                  <a:pt x="46" y="286"/>
                  <a:pt x="18" y="286"/>
                </a:cubicBezTo>
                <a:lnTo>
                  <a:pt x="3" y="262"/>
                </a:ln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78" name="Freeform 6"/>
          <p:cNvSpPr>
            <a:spLocks/>
          </p:cNvSpPr>
          <p:nvPr/>
        </p:nvSpPr>
        <p:spPr bwMode="auto">
          <a:xfrm>
            <a:off x="381000" y="1905000"/>
            <a:ext cx="246062" cy="414337"/>
          </a:xfrm>
          <a:custGeom>
            <a:avLst/>
            <a:gdLst/>
            <a:ahLst/>
            <a:cxnLst>
              <a:cxn ang="0">
                <a:pos x="104" y="0"/>
              </a:cxn>
              <a:cxn ang="0">
                <a:pos x="26" y="3"/>
              </a:cxn>
              <a:cxn ang="0">
                <a:pos x="2" y="15"/>
              </a:cxn>
              <a:cxn ang="0">
                <a:pos x="17" y="72"/>
              </a:cxn>
              <a:cxn ang="0">
                <a:pos x="44" y="186"/>
              </a:cxn>
              <a:cxn ang="0">
                <a:pos x="47" y="225"/>
              </a:cxn>
              <a:cxn ang="0">
                <a:pos x="50" y="258"/>
              </a:cxn>
              <a:cxn ang="0">
                <a:pos x="92" y="252"/>
              </a:cxn>
              <a:cxn ang="0">
                <a:pos x="134" y="246"/>
              </a:cxn>
              <a:cxn ang="0">
                <a:pos x="155" y="243"/>
              </a:cxn>
            </a:cxnLst>
            <a:rect l="0" t="0" r="r" b="b"/>
            <a:pathLst>
              <a:path w="155" h="261">
                <a:moveTo>
                  <a:pt x="104" y="0"/>
                </a:moveTo>
                <a:cubicBezTo>
                  <a:pt x="67" y="12"/>
                  <a:pt x="92" y="6"/>
                  <a:pt x="26" y="3"/>
                </a:cubicBezTo>
                <a:cubicBezTo>
                  <a:pt x="18" y="4"/>
                  <a:pt x="3" y="2"/>
                  <a:pt x="2" y="15"/>
                </a:cubicBezTo>
                <a:cubicBezTo>
                  <a:pt x="0" y="35"/>
                  <a:pt x="14" y="53"/>
                  <a:pt x="17" y="72"/>
                </a:cubicBezTo>
                <a:cubicBezTo>
                  <a:pt x="24" y="111"/>
                  <a:pt x="34" y="147"/>
                  <a:pt x="44" y="186"/>
                </a:cubicBezTo>
                <a:cubicBezTo>
                  <a:pt x="45" y="199"/>
                  <a:pt x="46" y="212"/>
                  <a:pt x="47" y="225"/>
                </a:cubicBezTo>
                <a:cubicBezTo>
                  <a:pt x="48" y="236"/>
                  <a:pt x="42" y="250"/>
                  <a:pt x="50" y="258"/>
                </a:cubicBezTo>
                <a:cubicBezTo>
                  <a:pt x="53" y="261"/>
                  <a:pt x="85" y="253"/>
                  <a:pt x="92" y="252"/>
                </a:cubicBezTo>
                <a:cubicBezTo>
                  <a:pt x="106" y="250"/>
                  <a:pt x="120" y="248"/>
                  <a:pt x="134" y="246"/>
                </a:cubicBezTo>
                <a:cubicBezTo>
                  <a:pt x="141" y="245"/>
                  <a:pt x="155" y="243"/>
                  <a:pt x="155" y="243"/>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79" name="Freeform 7"/>
          <p:cNvSpPr>
            <a:spLocks/>
          </p:cNvSpPr>
          <p:nvPr/>
        </p:nvSpPr>
        <p:spPr bwMode="auto">
          <a:xfrm>
            <a:off x="1905000" y="2590800"/>
            <a:ext cx="280988" cy="180975"/>
          </a:xfrm>
          <a:custGeom>
            <a:avLst/>
            <a:gdLst/>
            <a:ahLst/>
            <a:cxnLst>
              <a:cxn ang="0">
                <a:pos x="0" y="114"/>
              </a:cxn>
              <a:cxn ang="0">
                <a:pos x="33" y="84"/>
              </a:cxn>
              <a:cxn ang="0">
                <a:pos x="48" y="66"/>
              </a:cxn>
              <a:cxn ang="0">
                <a:pos x="75" y="0"/>
              </a:cxn>
              <a:cxn ang="0">
                <a:pos x="162" y="87"/>
              </a:cxn>
              <a:cxn ang="0">
                <a:pos x="177" y="111"/>
              </a:cxn>
            </a:cxnLst>
            <a:rect l="0" t="0" r="r" b="b"/>
            <a:pathLst>
              <a:path w="177" h="114">
                <a:moveTo>
                  <a:pt x="0" y="114"/>
                </a:moveTo>
                <a:cubicBezTo>
                  <a:pt x="13" y="105"/>
                  <a:pt x="20" y="93"/>
                  <a:pt x="33" y="84"/>
                </a:cubicBezTo>
                <a:cubicBezTo>
                  <a:pt x="34" y="82"/>
                  <a:pt x="48" y="67"/>
                  <a:pt x="48" y="66"/>
                </a:cubicBezTo>
                <a:cubicBezTo>
                  <a:pt x="59" y="49"/>
                  <a:pt x="68" y="20"/>
                  <a:pt x="75" y="0"/>
                </a:cubicBezTo>
                <a:cubicBezTo>
                  <a:pt x="105" y="30"/>
                  <a:pt x="137" y="53"/>
                  <a:pt x="162" y="87"/>
                </a:cubicBezTo>
                <a:cubicBezTo>
                  <a:pt x="165" y="97"/>
                  <a:pt x="169" y="103"/>
                  <a:pt x="177" y="111"/>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80" name="Freeform 8"/>
          <p:cNvSpPr>
            <a:spLocks/>
          </p:cNvSpPr>
          <p:nvPr/>
        </p:nvSpPr>
        <p:spPr bwMode="auto">
          <a:xfrm>
            <a:off x="1828800" y="3048000"/>
            <a:ext cx="425450" cy="330200"/>
          </a:xfrm>
          <a:custGeom>
            <a:avLst/>
            <a:gdLst/>
            <a:ahLst/>
            <a:cxnLst>
              <a:cxn ang="0">
                <a:pos x="0" y="7"/>
              </a:cxn>
              <a:cxn ang="0">
                <a:pos x="138" y="16"/>
              </a:cxn>
              <a:cxn ang="0">
                <a:pos x="63" y="130"/>
              </a:cxn>
              <a:cxn ang="0">
                <a:pos x="189" y="208"/>
              </a:cxn>
              <a:cxn ang="0">
                <a:pos x="264" y="205"/>
              </a:cxn>
              <a:cxn ang="0">
                <a:pos x="255" y="199"/>
              </a:cxn>
            </a:cxnLst>
            <a:rect l="0" t="0" r="r" b="b"/>
            <a:pathLst>
              <a:path w="268" h="208">
                <a:moveTo>
                  <a:pt x="0" y="7"/>
                </a:moveTo>
                <a:cubicBezTo>
                  <a:pt x="62" y="9"/>
                  <a:pt x="91" y="0"/>
                  <a:pt x="138" y="16"/>
                </a:cubicBezTo>
                <a:cubicBezTo>
                  <a:pt x="162" y="89"/>
                  <a:pt x="94" y="84"/>
                  <a:pt x="63" y="130"/>
                </a:cubicBezTo>
                <a:cubicBezTo>
                  <a:pt x="76" y="193"/>
                  <a:pt x="134" y="203"/>
                  <a:pt x="189" y="208"/>
                </a:cubicBezTo>
                <a:cubicBezTo>
                  <a:pt x="214" y="207"/>
                  <a:pt x="239" y="208"/>
                  <a:pt x="264" y="205"/>
                </a:cubicBezTo>
                <a:cubicBezTo>
                  <a:pt x="268" y="205"/>
                  <a:pt x="255" y="199"/>
                  <a:pt x="255" y="199"/>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81" name="Freeform 9"/>
          <p:cNvSpPr>
            <a:spLocks/>
          </p:cNvSpPr>
          <p:nvPr/>
        </p:nvSpPr>
        <p:spPr bwMode="auto">
          <a:xfrm>
            <a:off x="1952625" y="3552825"/>
            <a:ext cx="623888" cy="238125"/>
          </a:xfrm>
          <a:custGeom>
            <a:avLst/>
            <a:gdLst/>
            <a:ahLst/>
            <a:cxnLst>
              <a:cxn ang="0">
                <a:pos x="0" y="150"/>
              </a:cxn>
              <a:cxn ang="0">
                <a:pos x="144" y="132"/>
              </a:cxn>
              <a:cxn ang="0">
                <a:pos x="219" y="111"/>
              </a:cxn>
              <a:cxn ang="0">
                <a:pos x="270" y="63"/>
              </a:cxn>
              <a:cxn ang="0">
                <a:pos x="246" y="21"/>
              </a:cxn>
              <a:cxn ang="0">
                <a:pos x="228" y="15"/>
              </a:cxn>
              <a:cxn ang="0">
                <a:pos x="210" y="18"/>
              </a:cxn>
              <a:cxn ang="0">
                <a:pos x="252" y="48"/>
              </a:cxn>
              <a:cxn ang="0">
                <a:pos x="312" y="45"/>
              </a:cxn>
              <a:cxn ang="0">
                <a:pos x="354" y="36"/>
              </a:cxn>
              <a:cxn ang="0">
                <a:pos x="393" y="0"/>
              </a:cxn>
            </a:cxnLst>
            <a:rect l="0" t="0" r="r" b="b"/>
            <a:pathLst>
              <a:path w="393" h="150">
                <a:moveTo>
                  <a:pt x="0" y="150"/>
                </a:moveTo>
                <a:cubicBezTo>
                  <a:pt x="48" y="147"/>
                  <a:pt x="96" y="142"/>
                  <a:pt x="144" y="132"/>
                </a:cubicBezTo>
                <a:cubicBezTo>
                  <a:pt x="169" y="127"/>
                  <a:pt x="193" y="116"/>
                  <a:pt x="219" y="111"/>
                </a:cubicBezTo>
                <a:cubicBezTo>
                  <a:pt x="241" y="100"/>
                  <a:pt x="262" y="88"/>
                  <a:pt x="270" y="63"/>
                </a:cubicBezTo>
                <a:cubicBezTo>
                  <a:pt x="265" y="48"/>
                  <a:pt x="261" y="30"/>
                  <a:pt x="246" y="21"/>
                </a:cubicBezTo>
                <a:cubicBezTo>
                  <a:pt x="241" y="18"/>
                  <a:pt x="228" y="15"/>
                  <a:pt x="228" y="15"/>
                </a:cubicBezTo>
                <a:cubicBezTo>
                  <a:pt x="222" y="16"/>
                  <a:pt x="214" y="13"/>
                  <a:pt x="210" y="18"/>
                </a:cubicBezTo>
                <a:cubicBezTo>
                  <a:pt x="196" y="35"/>
                  <a:pt x="243" y="46"/>
                  <a:pt x="252" y="48"/>
                </a:cubicBezTo>
                <a:cubicBezTo>
                  <a:pt x="272" y="47"/>
                  <a:pt x="292" y="47"/>
                  <a:pt x="312" y="45"/>
                </a:cubicBezTo>
                <a:cubicBezTo>
                  <a:pt x="326" y="43"/>
                  <a:pt x="354" y="36"/>
                  <a:pt x="354" y="36"/>
                </a:cubicBezTo>
                <a:cubicBezTo>
                  <a:pt x="368" y="27"/>
                  <a:pt x="393" y="20"/>
                  <a:pt x="393"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82" name="Freeform 10"/>
          <p:cNvSpPr>
            <a:spLocks/>
          </p:cNvSpPr>
          <p:nvPr/>
        </p:nvSpPr>
        <p:spPr bwMode="auto">
          <a:xfrm>
            <a:off x="2952750" y="3609975"/>
            <a:ext cx="314325" cy="180975"/>
          </a:xfrm>
          <a:custGeom>
            <a:avLst/>
            <a:gdLst/>
            <a:ahLst/>
            <a:cxnLst>
              <a:cxn ang="0">
                <a:pos x="0" y="0"/>
              </a:cxn>
              <a:cxn ang="0">
                <a:pos x="60" y="21"/>
              </a:cxn>
              <a:cxn ang="0">
                <a:pos x="153" y="81"/>
              </a:cxn>
              <a:cxn ang="0">
                <a:pos x="198" y="114"/>
              </a:cxn>
            </a:cxnLst>
            <a:rect l="0" t="0" r="r" b="b"/>
            <a:pathLst>
              <a:path w="198" h="114">
                <a:moveTo>
                  <a:pt x="0" y="0"/>
                </a:moveTo>
                <a:cubicBezTo>
                  <a:pt x="22" y="4"/>
                  <a:pt x="39" y="16"/>
                  <a:pt x="60" y="21"/>
                </a:cubicBezTo>
                <a:cubicBezTo>
                  <a:pt x="91" y="42"/>
                  <a:pt x="121" y="62"/>
                  <a:pt x="153" y="81"/>
                </a:cubicBezTo>
                <a:cubicBezTo>
                  <a:pt x="160" y="92"/>
                  <a:pt x="185" y="114"/>
                  <a:pt x="198" y="114"/>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83" name="Freeform 11"/>
          <p:cNvSpPr>
            <a:spLocks/>
          </p:cNvSpPr>
          <p:nvPr/>
        </p:nvSpPr>
        <p:spPr bwMode="auto">
          <a:xfrm>
            <a:off x="2909888" y="3600450"/>
            <a:ext cx="319087" cy="190500"/>
          </a:xfrm>
          <a:custGeom>
            <a:avLst/>
            <a:gdLst/>
            <a:ahLst/>
            <a:cxnLst>
              <a:cxn ang="0">
                <a:pos x="201" y="0"/>
              </a:cxn>
              <a:cxn ang="0">
                <a:pos x="120" y="30"/>
              </a:cxn>
              <a:cxn ang="0">
                <a:pos x="30" y="93"/>
              </a:cxn>
              <a:cxn ang="0">
                <a:pos x="0" y="120"/>
              </a:cxn>
            </a:cxnLst>
            <a:rect l="0" t="0" r="r" b="b"/>
            <a:pathLst>
              <a:path w="201" h="120">
                <a:moveTo>
                  <a:pt x="201" y="0"/>
                </a:moveTo>
                <a:cubicBezTo>
                  <a:pt x="173" y="9"/>
                  <a:pt x="148" y="21"/>
                  <a:pt x="120" y="30"/>
                </a:cubicBezTo>
                <a:cubicBezTo>
                  <a:pt x="91" y="52"/>
                  <a:pt x="60" y="73"/>
                  <a:pt x="30" y="93"/>
                </a:cubicBezTo>
                <a:cubicBezTo>
                  <a:pt x="25" y="109"/>
                  <a:pt x="0" y="106"/>
                  <a:pt x="0" y="12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84" name="Freeform 12"/>
          <p:cNvSpPr>
            <a:spLocks/>
          </p:cNvSpPr>
          <p:nvPr/>
        </p:nvSpPr>
        <p:spPr bwMode="auto">
          <a:xfrm>
            <a:off x="1752600" y="4648200"/>
            <a:ext cx="457200" cy="276225"/>
          </a:xfrm>
          <a:custGeom>
            <a:avLst/>
            <a:gdLst/>
            <a:ahLst/>
            <a:cxnLst>
              <a:cxn ang="0">
                <a:pos x="0" y="135"/>
              </a:cxn>
              <a:cxn ang="0">
                <a:pos x="27" y="174"/>
              </a:cxn>
              <a:cxn ang="0">
                <a:pos x="105" y="126"/>
              </a:cxn>
              <a:cxn ang="0">
                <a:pos x="201" y="63"/>
              </a:cxn>
              <a:cxn ang="0">
                <a:pos x="252" y="33"/>
              </a:cxn>
              <a:cxn ang="0">
                <a:pos x="270" y="12"/>
              </a:cxn>
              <a:cxn ang="0">
                <a:pos x="288" y="0"/>
              </a:cxn>
            </a:cxnLst>
            <a:rect l="0" t="0" r="r" b="b"/>
            <a:pathLst>
              <a:path w="288" h="174">
                <a:moveTo>
                  <a:pt x="0" y="135"/>
                </a:moveTo>
                <a:cubicBezTo>
                  <a:pt x="9" y="149"/>
                  <a:pt x="15" y="162"/>
                  <a:pt x="27" y="174"/>
                </a:cubicBezTo>
                <a:cubicBezTo>
                  <a:pt x="59" y="163"/>
                  <a:pt x="76" y="147"/>
                  <a:pt x="105" y="126"/>
                </a:cubicBezTo>
                <a:cubicBezTo>
                  <a:pt x="136" y="103"/>
                  <a:pt x="170" y="85"/>
                  <a:pt x="201" y="63"/>
                </a:cubicBezTo>
                <a:cubicBezTo>
                  <a:pt x="216" y="53"/>
                  <a:pt x="238" y="45"/>
                  <a:pt x="252" y="33"/>
                </a:cubicBezTo>
                <a:cubicBezTo>
                  <a:pt x="259" y="27"/>
                  <a:pt x="263" y="18"/>
                  <a:pt x="270" y="12"/>
                </a:cubicBezTo>
                <a:cubicBezTo>
                  <a:pt x="275" y="7"/>
                  <a:pt x="288" y="0"/>
                  <a:pt x="288"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85" name="Freeform 13"/>
          <p:cNvSpPr>
            <a:spLocks/>
          </p:cNvSpPr>
          <p:nvPr/>
        </p:nvSpPr>
        <p:spPr bwMode="auto">
          <a:xfrm>
            <a:off x="1981200" y="5105400"/>
            <a:ext cx="36513" cy="290513"/>
          </a:xfrm>
          <a:custGeom>
            <a:avLst/>
            <a:gdLst/>
            <a:ahLst/>
            <a:cxnLst>
              <a:cxn ang="0">
                <a:pos x="4" y="0"/>
              </a:cxn>
              <a:cxn ang="0">
                <a:pos x="7" y="123"/>
              </a:cxn>
              <a:cxn ang="0">
                <a:pos x="7" y="183"/>
              </a:cxn>
            </a:cxnLst>
            <a:rect l="0" t="0" r="r" b="b"/>
            <a:pathLst>
              <a:path w="23" h="183">
                <a:moveTo>
                  <a:pt x="4" y="0"/>
                </a:moveTo>
                <a:cubicBezTo>
                  <a:pt x="0" y="44"/>
                  <a:pt x="0" y="80"/>
                  <a:pt x="7" y="123"/>
                </a:cubicBezTo>
                <a:cubicBezTo>
                  <a:pt x="10" y="181"/>
                  <a:pt x="23" y="167"/>
                  <a:pt x="7" y="183"/>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86" name="Freeform 14"/>
          <p:cNvSpPr>
            <a:spLocks/>
          </p:cNvSpPr>
          <p:nvPr/>
        </p:nvSpPr>
        <p:spPr bwMode="auto">
          <a:xfrm>
            <a:off x="1981200" y="5486400"/>
            <a:ext cx="31750" cy="33338"/>
          </a:xfrm>
          <a:custGeom>
            <a:avLst/>
            <a:gdLst/>
            <a:ahLst/>
            <a:cxnLst>
              <a:cxn ang="0">
                <a:pos x="14" y="0"/>
              </a:cxn>
              <a:cxn ang="0">
                <a:pos x="14" y="0"/>
              </a:cxn>
            </a:cxnLst>
            <a:rect l="0" t="0" r="r" b="b"/>
            <a:pathLst>
              <a:path w="20" h="21">
                <a:moveTo>
                  <a:pt x="14" y="0"/>
                </a:moveTo>
                <a:cubicBezTo>
                  <a:pt x="0" y="21"/>
                  <a:pt x="20" y="12"/>
                  <a:pt x="14" y="0"/>
                </a:cubicBezTo>
                <a:close/>
              </a:path>
            </a:pathLst>
          </a:custGeom>
          <a:solidFill>
            <a:schemeClr val="accent1"/>
          </a:solidFill>
          <a:ln w="28575" cmpd="sng">
            <a:solidFill>
              <a:schemeClr val="tx1"/>
            </a:solidFill>
            <a:round/>
            <a:headEnd/>
            <a:tailEnd/>
          </a:ln>
          <a:effectLst/>
        </p:spPr>
        <p:txBody>
          <a:bodyPr>
            <a:prstTxWarp prst="textNoShape">
              <a:avLst/>
            </a:prstTxWarp>
          </a:bodyPr>
          <a:lstStyle/>
          <a:p>
            <a:endParaRPr lang="en-US"/>
          </a:p>
        </p:txBody>
      </p:sp>
      <p:sp>
        <p:nvSpPr>
          <p:cNvPr id="54287" name="Text Box 15"/>
          <p:cNvSpPr txBox="1">
            <a:spLocks noChangeArrowheads="1"/>
          </p:cNvSpPr>
          <p:nvPr/>
        </p:nvSpPr>
        <p:spPr bwMode="auto">
          <a:xfrm>
            <a:off x="4800600" y="1371600"/>
            <a:ext cx="184150" cy="457200"/>
          </a:xfrm>
          <a:prstGeom prst="rect">
            <a:avLst/>
          </a:prstGeom>
          <a:noFill/>
          <a:ln w="9525">
            <a:noFill/>
            <a:miter lim="800000"/>
            <a:headEnd/>
            <a:tailEnd/>
          </a:ln>
          <a:effectLst/>
        </p:spPr>
        <p:txBody>
          <a:bodyPr wrap="none">
            <a:prstTxWarp prst="textNoShape">
              <a:avLst/>
            </a:prstTxWarp>
            <a:spAutoFit/>
          </a:bodyPr>
          <a:lstStyle/>
          <a:p>
            <a:endParaRPr lang="en-US" b="1">
              <a:latin typeface="Times New Roman" pitchFamily="-101" charset="0"/>
            </a:endParaRPr>
          </a:p>
        </p:txBody>
      </p:sp>
      <p:sp>
        <p:nvSpPr>
          <p:cNvPr id="54288" name="Text Box 16"/>
          <p:cNvSpPr txBox="1">
            <a:spLocks noChangeArrowheads="1"/>
          </p:cNvSpPr>
          <p:nvPr/>
        </p:nvSpPr>
        <p:spPr bwMode="auto">
          <a:xfrm>
            <a:off x="4343400" y="1371600"/>
            <a:ext cx="4191000" cy="3785652"/>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b="1" dirty="0">
                <a:latin typeface="Times New Roman" pitchFamily="-101" charset="0"/>
              </a:rPr>
              <a:t>Upper case/lower case</a:t>
            </a:r>
          </a:p>
          <a:p>
            <a:pPr>
              <a:spcBef>
                <a:spcPct val="50000"/>
              </a:spcBef>
            </a:pPr>
            <a:r>
              <a:rPr lang="en-US" sz="2400" b="1" dirty="0">
                <a:latin typeface="Times New Roman" pitchFamily="-101" charset="0"/>
              </a:rPr>
              <a:t>Join</a:t>
            </a:r>
          </a:p>
          <a:p>
            <a:pPr>
              <a:spcBef>
                <a:spcPct val="50000"/>
              </a:spcBef>
            </a:pPr>
            <a:r>
              <a:rPr lang="en-US" sz="2400" b="1" dirty="0">
                <a:latin typeface="Times New Roman" pitchFamily="-101" charset="0"/>
              </a:rPr>
              <a:t>Provide more support</a:t>
            </a:r>
          </a:p>
          <a:p>
            <a:pPr>
              <a:spcBef>
                <a:spcPct val="50000"/>
              </a:spcBef>
            </a:pPr>
            <a:r>
              <a:rPr lang="en-US" sz="2400" b="1" dirty="0">
                <a:latin typeface="Times New Roman" pitchFamily="-101" charset="0"/>
              </a:rPr>
              <a:t>Awkward phrasing</a:t>
            </a:r>
          </a:p>
          <a:p>
            <a:pPr>
              <a:spcBef>
                <a:spcPct val="50000"/>
              </a:spcBef>
            </a:pPr>
            <a:endParaRPr lang="en-US" sz="2400" b="1" dirty="0">
              <a:latin typeface="Times New Roman" pitchFamily="-101" charset="0"/>
            </a:endParaRPr>
          </a:p>
          <a:p>
            <a:pPr>
              <a:spcBef>
                <a:spcPct val="50000"/>
              </a:spcBef>
            </a:pPr>
            <a:r>
              <a:rPr lang="en-US" sz="2400" b="1" dirty="0">
                <a:latin typeface="Times New Roman" pitchFamily="-101" charset="0"/>
              </a:rPr>
              <a:t>Combine ideas for concision</a:t>
            </a:r>
          </a:p>
          <a:p>
            <a:pPr>
              <a:spcBef>
                <a:spcPct val="50000"/>
              </a:spcBef>
            </a:pPr>
            <a:endParaRPr lang="en-US" sz="2400" b="1" dirty="0">
              <a:latin typeface="Times New Roman" pitchFamily="-101" charset="0"/>
            </a:endParaRPr>
          </a:p>
        </p:txBody>
      </p:sp>
      <p:sp>
        <p:nvSpPr>
          <p:cNvPr id="54289" name="Freeform 17"/>
          <p:cNvSpPr>
            <a:spLocks/>
          </p:cNvSpPr>
          <p:nvPr/>
        </p:nvSpPr>
        <p:spPr bwMode="auto">
          <a:xfrm>
            <a:off x="5081588" y="2076450"/>
            <a:ext cx="309562" cy="76200"/>
          </a:xfrm>
          <a:custGeom>
            <a:avLst/>
            <a:gdLst/>
            <a:ahLst/>
            <a:cxnLst>
              <a:cxn ang="0">
                <a:pos x="0" y="30"/>
              </a:cxn>
              <a:cxn ang="0">
                <a:pos x="30" y="6"/>
              </a:cxn>
              <a:cxn ang="0">
                <a:pos x="48" y="0"/>
              </a:cxn>
              <a:cxn ang="0">
                <a:pos x="129" y="3"/>
              </a:cxn>
              <a:cxn ang="0">
                <a:pos x="168" y="15"/>
              </a:cxn>
              <a:cxn ang="0">
                <a:pos x="177" y="18"/>
              </a:cxn>
              <a:cxn ang="0">
                <a:pos x="195" y="48"/>
              </a:cxn>
            </a:cxnLst>
            <a:rect l="0" t="0" r="r" b="b"/>
            <a:pathLst>
              <a:path w="195" h="48">
                <a:moveTo>
                  <a:pt x="0" y="30"/>
                </a:moveTo>
                <a:cubicBezTo>
                  <a:pt x="4" y="17"/>
                  <a:pt x="18" y="14"/>
                  <a:pt x="30" y="6"/>
                </a:cubicBezTo>
                <a:cubicBezTo>
                  <a:pt x="35" y="2"/>
                  <a:pt x="48" y="0"/>
                  <a:pt x="48" y="0"/>
                </a:cubicBezTo>
                <a:cubicBezTo>
                  <a:pt x="75" y="1"/>
                  <a:pt x="102" y="1"/>
                  <a:pt x="129" y="3"/>
                </a:cubicBezTo>
                <a:cubicBezTo>
                  <a:pt x="141" y="4"/>
                  <a:pt x="157" y="11"/>
                  <a:pt x="168" y="15"/>
                </a:cubicBezTo>
                <a:cubicBezTo>
                  <a:pt x="171" y="16"/>
                  <a:pt x="177" y="18"/>
                  <a:pt x="177" y="18"/>
                </a:cubicBezTo>
                <a:cubicBezTo>
                  <a:pt x="180" y="23"/>
                  <a:pt x="195" y="39"/>
                  <a:pt x="195" y="48"/>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0" name="Freeform 18"/>
          <p:cNvSpPr>
            <a:spLocks/>
          </p:cNvSpPr>
          <p:nvPr/>
        </p:nvSpPr>
        <p:spPr bwMode="auto">
          <a:xfrm>
            <a:off x="5086350" y="2247900"/>
            <a:ext cx="328613" cy="80963"/>
          </a:xfrm>
          <a:custGeom>
            <a:avLst/>
            <a:gdLst/>
            <a:ahLst/>
            <a:cxnLst>
              <a:cxn ang="0">
                <a:pos x="0" y="0"/>
              </a:cxn>
              <a:cxn ang="0">
                <a:pos x="21" y="36"/>
              </a:cxn>
              <a:cxn ang="0">
                <a:pos x="87" y="51"/>
              </a:cxn>
              <a:cxn ang="0">
                <a:pos x="171" y="48"/>
              </a:cxn>
              <a:cxn ang="0">
                <a:pos x="198" y="33"/>
              </a:cxn>
              <a:cxn ang="0">
                <a:pos x="207" y="18"/>
              </a:cxn>
            </a:cxnLst>
            <a:rect l="0" t="0" r="r" b="b"/>
            <a:pathLst>
              <a:path w="207" h="51">
                <a:moveTo>
                  <a:pt x="0" y="0"/>
                </a:moveTo>
                <a:cubicBezTo>
                  <a:pt x="1" y="2"/>
                  <a:pt x="18" y="34"/>
                  <a:pt x="21" y="36"/>
                </a:cubicBezTo>
                <a:cubicBezTo>
                  <a:pt x="39" y="47"/>
                  <a:pt x="67" y="49"/>
                  <a:pt x="87" y="51"/>
                </a:cubicBezTo>
                <a:cubicBezTo>
                  <a:pt x="115" y="50"/>
                  <a:pt x="143" y="50"/>
                  <a:pt x="171" y="48"/>
                </a:cubicBezTo>
                <a:cubicBezTo>
                  <a:pt x="181" y="47"/>
                  <a:pt x="198" y="33"/>
                  <a:pt x="198" y="33"/>
                </a:cubicBezTo>
                <a:cubicBezTo>
                  <a:pt x="205" y="22"/>
                  <a:pt x="202" y="27"/>
                  <a:pt x="207" y="18"/>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1" name="Freeform 19"/>
          <p:cNvSpPr>
            <a:spLocks/>
          </p:cNvSpPr>
          <p:nvPr/>
        </p:nvSpPr>
        <p:spPr bwMode="auto">
          <a:xfrm>
            <a:off x="7391400" y="1600200"/>
            <a:ext cx="276225" cy="4762"/>
          </a:xfrm>
          <a:custGeom>
            <a:avLst/>
            <a:gdLst/>
            <a:ahLst/>
            <a:cxnLst>
              <a:cxn ang="0">
                <a:pos x="0" y="3"/>
              </a:cxn>
              <a:cxn ang="0">
                <a:pos x="174" y="0"/>
              </a:cxn>
            </a:cxnLst>
            <a:rect l="0" t="0" r="r" b="b"/>
            <a:pathLst>
              <a:path w="174" h="3">
                <a:moveTo>
                  <a:pt x="0" y="3"/>
                </a:moveTo>
                <a:cubicBezTo>
                  <a:pt x="59" y="0"/>
                  <a:pt x="115" y="0"/>
                  <a:pt x="174"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2" name="Freeform 20"/>
          <p:cNvSpPr>
            <a:spLocks/>
          </p:cNvSpPr>
          <p:nvPr/>
        </p:nvSpPr>
        <p:spPr bwMode="auto">
          <a:xfrm>
            <a:off x="7391400" y="1752600"/>
            <a:ext cx="276225" cy="4763"/>
          </a:xfrm>
          <a:custGeom>
            <a:avLst/>
            <a:gdLst/>
            <a:ahLst/>
            <a:cxnLst>
              <a:cxn ang="0">
                <a:pos x="0" y="3"/>
              </a:cxn>
              <a:cxn ang="0">
                <a:pos x="174" y="0"/>
              </a:cxn>
            </a:cxnLst>
            <a:rect l="0" t="0" r="r" b="b"/>
            <a:pathLst>
              <a:path w="174" h="3">
                <a:moveTo>
                  <a:pt x="0" y="3"/>
                </a:moveTo>
                <a:cubicBezTo>
                  <a:pt x="59" y="0"/>
                  <a:pt x="115" y="0"/>
                  <a:pt x="174"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3" name="Freeform 21"/>
          <p:cNvSpPr>
            <a:spLocks/>
          </p:cNvSpPr>
          <p:nvPr/>
        </p:nvSpPr>
        <p:spPr bwMode="auto">
          <a:xfrm>
            <a:off x="4222750" y="2495550"/>
            <a:ext cx="349250" cy="476250"/>
          </a:xfrm>
          <a:custGeom>
            <a:avLst/>
            <a:gdLst/>
            <a:ahLst/>
            <a:cxnLst>
              <a:cxn ang="0">
                <a:pos x="180" y="0"/>
              </a:cxn>
              <a:cxn ang="0">
                <a:pos x="120" y="40"/>
              </a:cxn>
              <a:cxn ang="0">
                <a:pos x="96" y="56"/>
              </a:cxn>
              <a:cxn ang="0">
                <a:pos x="84" y="64"/>
              </a:cxn>
              <a:cxn ang="0">
                <a:pos x="40" y="108"/>
              </a:cxn>
              <a:cxn ang="0">
                <a:pos x="8" y="132"/>
              </a:cxn>
              <a:cxn ang="0">
                <a:pos x="0" y="144"/>
              </a:cxn>
              <a:cxn ang="0">
                <a:pos x="220" y="300"/>
              </a:cxn>
            </a:cxnLst>
            <a:rect l="0" t="0" r="r" b="b"/>
            <a:pathLst>
              <a:path w="220" h="300">
                <a:moveTo>
                  <a:pt x="180" y="0"/>
                </a:moveTo>
                <a:cubicBezTo>
                  <a:pt x="163" y="17"/>
                  <a:pt x="140" y="27"/>
                  <a:pt x="120" y="40"/>
                </a:cubicBezTo>
                <a:cubicBezTo>
                  <a:pt x="112" y="45"/>
                  <a:pt x="104" y="51"/>
                  <a:pt x="96" y="56"/>
                </a:cubicBezTo>
                <a:cubicBezTo>
                  <a:pt x="92" y="59"/>
                  <a:pt x="84" y="64"/>
                  <a:pt x="84" y="64"/>
                </a:cubicBezTo>
                <a:cubicBezTo>
                  <a:pt x="73" y="80"/>
                  <a:pt x="56" y="97"/>
                  <a:pt x="40" y="108"/>
                </a:cubicBezTo>
                <a:cubicBezTo>
                  <a:pt x="30" y="122"/>
                  <a:pt x="22" y="123"/>
                  <a:pt x="8" y="132"/>
                </a:cubicBezTo>
                <a:cubicBezTo>
                  <a:pt x="5" y="136"/>
                  <a:pt x="0" y="144"/>
                  <a:pt x="0" y="144"/>
                </a:cubicBezTo>
                <a:lnTo>
                  <a:pt x="220" y="300"/>
                </a:ln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4" name="Freeform 22"/>
          <p:cNvSpPr>
            <a:spLocks/>
          </p:cNvSpPr>
          <p:nvPr/>
        </p:nvSpPr>
        <p:spPr bwMode="auto">
          <a:xfrm>
            <a:off x="7391400" y="2438400"/>
            <a:ext cx="304800" cy="533400"/>
          </a:xfrm>
          <a:custGeom>
            <a:avLst/>
            <a:gdLst/>
            <a:ahLst/>
            <a:cxnLst>
              <a:cxn ang="0">
                <a:pos x="0" y="0"/>
              </a:cxn>
              <a:cxn ang="0">
                <a:pos x="192" y="192"/>
              </a:cxn>
              <a:cxn ang="0">
                <a:pos x="0" y="336"/>
              </a:cxn>
            </a:cxnLst>
            <a:rect l="0" t="0" r="r" b="b"/>
            <a:pathLst>
              <a:path w="192" h="336">
                <a:moveTo>
                  <a:pt x="0" y="0"/>
                </a:moveTo>
                <a:lnTo>
                  <a:pt x="192" y="192"/>
                </a:lnTo>
                <a:lnTo>
                  <a:pt x="0" y="336"/>
                </a:ln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5" name="Freeform 23"/>
          <p:cNvSpPr>
            <a:spLocks/>
          </p:cNvSpPr>
          <p:nvPr/>
        </p:nvSpPr>
        <p:spPr bwMode="auto">
          <a:xfrm>
            <a:off x="4572000" y="3505200"/>
            <a:ext cx="652463" cy="66675"/>
          </a:xfrm>
          <a:custGeom>
            <a:avLst/>
            <a:gdLst/>
            <a:ahLst/>
            <a:cxnLst>
              <a:cxn ang="0">
                <a:pos x="0" y="0"/>
              </a:cxn>
              <a:cxn ang="0">
                <a:pos x="39" y="33"/>
              </a:cxn>
              <a:cxn ang="0">
                <a:pos x="72" y="18"/>
              </a:cxn>
              <a:cxn ang="0">
                <a:pos x="117" y="36"/>
              </a:cxn>
              <a:cxn ang="0">
                <a:pos x="144" y="21"/>
              </a:cxn>
              <a:cxn ang="0">
                <a:pos x="189" y="36"/>
              </a:cxn>
              <a:cxn ang="0">
                <a:pos x="228" y="27"/>
              </a:cxn>
              <a:cxn ang="0">
                <a:pos x="261" y="30"/>
              </a:cxn>
              <a:cxn ang="0">
                <a:pos x="279" y="42"/>
              </a:cxn>
              <a:cxn ang="0">
                <a:pos x="324" y="18"/>
              </a:cxn>
              <a:cxn ang="0">
                <a:pos x="384" y="36"/>
              </a:cxn>
              <a:cxn ang="0">
                <a:pos x="411" y="21"/>
              </a:cxn>
            </a:cxnLst>
            <a:rect l="0" t="0" r="r" b="b"/>
            <a:pathLst>
              <a:path w="411" h="42">
                <a:moveTo>
                  <a:pt x="0" y="0"/>
                </a:moveTo>
                <a:cubicBezTo>
                  <a:pt x="13" y="13"/>
                  <a:pt x="22" y="27"/>
                  <a:pt x="39" y="33"/>
                </a:cubicBezTo>
                <a:cubicBezTo>
                  <a:pt x="51" y="31"/>
                  <a:pt x="72" y="18"/>
                  <a:pt x="72" y="18"/>
                </a:cubicBezTo>
                <a:cubicBezTo>
                  <a:pt x="90" y="21"/>
                  <a:pt x="100" y="30"/>
                  <a:pt x="117" y="36"/>
                </a:cubicBezTo>
                <a:cubicBezTo>
                  <a:pt x="127" y="33"/>
                  <a:pt x="144" y="21"/>
                  <a:pt x="144" y="21"/>
                </a:cubicBezTo>
                <a:cubicBezTo>
                  <a:pt x="162" y="24"/>
                  <a:pt x="172" y="30"/>
                  <a:pt x="189" y="36"/>
                </a:cubicBezTo>
                <a:cubicBezTo>
                  <a:pt x="203" y="34"/>
                  <a:pt x="215" y="31"/>
                  <a:pt x="228" y="27"/>
                </a:cubicBezTo>
                <a:cubicBezTo>
                  <a:pt x="239" y="28"/>
                  <a:pt x="250" y="27"/>
                  <a:pt x="261" y="30"/>
                </a:cubicBezTo>
                <a:cubicBezTo>
                  <a:pt x="268" y="32"/>
                  <a:pt x="279" y="42"/>
                  <a:pt x="279" y="42"/>
                </a:cubicBezTo>
                <a:cubicBezTo>
                  <a:pt x="296" y="36"/>
                  <a:pt x="307" y="24"/>
                  <a:pt x="324" y="18"/>
                </a:cubicBezTo>
                <a:cubicBezTo>
                  <a:pt x="348" y="21"/>
                  <a:pt x="362" y="29"/>
                  <a:pt x="384" y="36"/>
                </a:cubicBezTo>
                <a:cubicBezTo>
                  <a:pt x="396" y="33"/>
                  <a:pt x="402" y="30"/>
                  <a:pt x="411" y="21"/>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6" name="Freeform 24"/>
          <p:cNvSpPr>
            <a:spLocks/>
          </p:cNvSpPr>
          <p:nvPr/>
        </p:nvSpPr>
        <p:spPr bwMode="auto">
          <a:xfrm>
            <a:off x="5181600" y="3505200"/>
            <a:ext cx="652463" cy="66675"/>
          </a:xfrm>
          <a:custGeom>
            <a:avLst/>
            <a:gdLst/>
            <a:ahLst/>
            <a:cxnLst>
              <a:cxn ang="0">
                <a:pos x="0" y="0"/>
              </a:cxn>
              <a:cxn ang="0">
                <a:pos x="39" y="33"/>
              </a:cxn>
              <a:cxn ang="0">
                <a:pos x="72" y="18"/>
              </a:cxn>
              <a:cxn ang="0">
                <a:pos x="117" y="36"/>
              </a:cxn>
              <a:cxn ang="0">
                <a:pos x="144" y="21"/>
              </a:cxn>
              <a:cxn ang="0">
                <a:pos x="189" y="36"/>
              </a:cxn>
              <a:cxn ang="0">
                <a:pos x="228" y="27"/>
              </a:cxn>
              <a:cxn ang="0">
                <a:pos x="261" y="30"/>
              </a:cxn>
              <a:cxn ang="0">
                <a:pos x="279" y="42"/>
              </a:cxn>
              <a:cxn ang="0">
                <a:pos x="324" y="18"/>
              </a:cxn>
              <a:cxn ang="0">
                <a:pos x="384" y="36"/>
              </a:cxn>
              <a:cxn ang="0">
                <a:pos x="411" y="21"/>
              </a:cxn>
            </a:cxnLst>
            <a:rect l="0" t="0" r="r" b="b"/>
            <a:pathLst>
              <a:path w="411" h="42">
                <a:moveTo>
                  <a:pt x="0" y="0"/>
                </a:moveTo>
                <a:cubicBezTo>
                  <a:pt x="13" y="13"/>
                  <a:pt x="22" y="27"/>
                  <a:pt x="39" y="33"/>
                </a:cubicBezTo>
                <a:cubicBezTo>
                  <a:pt x="51" y="31"/>
                  <a:pt x="72" y="18"/>
                  <a:pt x="72" y="18"/>
                </a:cubicBezTo>
                <a:cubicBezTo>
                  <a:pt x="90" y="21"/>
                  <a:pt x="100" y="30"/>
                  <a:pt x="117" y="36"/>
                </a:cubicBezTo>
                <a:cubicBezTo>
                  <a:pt x="127" y="33"/>
                  <a:pt x="144" y="21"/>
                  <a:pt x="144" y="21"/>
                </a:cubicBezTo>
                <a:cubicBezTo>
                  <a:pt x="162" y="24"/>
                  <a:pt x="172" y="30"/>
                  <a:pt x="189" y="36"/>
                </a:cubicBezTo>
                <a:cubicBezTo>
                  <a:pt x="203" y="34"/>
                  <a:pt x="215" y="31"/>
                  <a:pt x="228" y="27"/>
                </a:cubicBezTo>
                <a:cubicBezTo>
                  <a:pt x="239" y="28"/>
                  <a:pt x="250" y="27"/>
                  <a:pt x="261" y="30"/>
                </a:cubicBezTo>
                <a:cubicBezTo>
                  <a:pt x="268" y="32"/>
                  <a:pt x="279" y="42"/>
                  <a:pt x="279" y="42"/>
                </a:cubicBezTo>
                <a:cubicBezTo>
                  <a:pt x="296" y="36"/>
                  <a:pt x="307" y="24"/>
                  <a:pt x="324" y="18"/>
                </a:cubicBezTo>
                <a:cubicBezTo>
                  <a:pt x="348" y="21"/>
                  <a:pt x="362" y="29"/>
                  <a:pt x="384" y="36"/>
                </a:cubicBezTo>
                <a:cubicBezTo>
                  <a:pt x="396" y="33"/>
                  <a:pt x="402" y="30"/>
                  <a:pt x="411" y="21"/>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7" name="Freeform 25"/>
          <p:cNvSpPr>
            <a:spLocks/>
          </p:cNvSpPr>
          <p:nvPr/>
        </p:nvSpPr>
        <p:spPr bwMode="auto">
          <a:xfrm>
            <a:off x="5791200" y="3505200"/>
            <a:ext cx="652463" cy="66675"/>
          </a:xfrm>
          <a:custGeom>
            <a:avLst/>
            <a:gdLst/>
            <a:ahLst/>
            <a:cxnLst>
              <a:cxn ang="0">
                <a:pos x="0" y="0"/>
              </a:cxn>
              <a:cxn ang="0">
                <a:pos x="39" y="33"/>
              </a:cxn>
              <a:cxn ang="0">
                <a:pos x="72" y="18"/>
              </a:cxn>
              <a:cxn ang="0">
                <a:pos x="117" y="36"/>
              </a:cxn>
              <a:cxn ang="0">
                <a:pos x="144" y="21"/>
              </a:cxn>
              <a:cxn ang="0">
                <a:pos x="189" y="36"/>
              </a:cxn>
              <a:cxn ang="0">
                <a:pos x="228" y="27"/>
              </a:cxn>
              <a:cxn ang="0">
                <a:pos x="261" y="30"/>
              </a:cxn>
              <a:cxn ang="0">
                <a:pos x="279" y="42"/>
              </a:cxn>
              <a:cxn ang="0">
                <a:pos x="324" y="18"/>
              </a:cxn>
              <a:cxn ang="0">
                <a:pos x="384" y="36"/>
              </a:cxn>
              <a:cxn ang="0">
                <a:pos x="411" y="21"/>
              </a:cxn>
            </a:cxnLst>
            <a:rect l="0" t="0" r="r" b="b"/>
            <a:pathLst>
              <a:path w="411" h="42">
                <a:moveTo>
                  <a:pt x="0" y="0"/>
                </a:moveTo>
                <a:cubicBezTo>
                  <a:pt x="13" y="13"/>
                  <a:pt x="22" y="27"/>
                  <a:pt x="39" y="33"/>
                </a:cubicBezTo>
                <a:cubicBezTo>
                  <a:pt x="51" y="31"/>
                  <a:pt x="72" y="18"/>
                  <a:pt x="72" y="18"/>
                </a:cubicBezTo>
                <a:cubicBezTo>
                  <a:pt x="90" y="21"/>
                  <a:pt x="100" y="30"/>
                  <a:pt x="117" y="36"/>
                </a:cubicBezTo>
                <a:cubicBezTo>
                  <a:pt x="127" y="33"/>
                  <a:pt x="144" y="21"/>
                  <a:pt x="144" y="21"/>
                </a:cubicBezTo>
                <a:cubicBezTo>
                  <a:pt x="162" y="24"/>
                  <a:pt x="172" y="30"/>
                  <a:pt x="189" y="36"/>
                </a:cubicBezTo>
                <a:cubicBezTo>
                  <a:pt x="203" y="34"/>
                  <a:pt x="215" y="31"/>
                  <a:pt x="228" y="27"/>
                </a:cubicBezTo>
                <a:cubicBezTo>
                  <a:pt x="239" y="28"/>
                  <a:pt x="250" y="27"/>
                  <a:pt x="261" y="30"/>
                </a:cubicBezTo>
                <a:cubicBezTo>
                  <a:pt x="268" y="32"/>
                  <a:pt x="279" y="42"/>
                  <a:pt x="279" y="42"/>
                </a:cubicBezTo>
                <a:cubicBezTo>
                  <a:pt x="296" y="36"/>
                  <a:pt x="307" y="24"/>
                  <a:pt x="324" y="18"/>
                </a:cubicBezTo>
                <a:cubicBezTo>
                  <a:pt x="348" y="21"/>
                  <a:pt x="362" y="29"/>
                  <a:pt x="384" y="36"/>
                </a:cubicBezTo>
                <a:cubicBezTo>
                  <a:pt x="396" y="33"/>
                  <a:pt x="402" y="30"/>
                  <a:pt x="411" y="21"/>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8" name="Freeform 26"/>
          <p:cNvSpPr>
            <a:spLocks/>
          </p:cNvSpPr>
          <p:nvPr/>
        </p:nvSpPr>
        <p:spPr bwMode="auto">
          <a:xfrm>
            <a:off x="6400800" y="3505200"/>
            <a:ext cx="652463" cy="66675"/>
          </a:xfrm>
          <a:custGeom>
            <a:avLst/>
            <a:gdLst/>
            <a:ahLst/>
            <a:cxnLst>
              <a:cxn ang="0">
                <a:pos x="0" y="0"/>
              </a:cxn>
              <a:cxn ang="0">
                <a:pos x="39" y="33"/>
              </a:cxn>
              <a:cxn ang="0">
                <a:pos x="72" y="18"/>
              </a:cxn>
              <a:cxn ang="0">
                <a:pos x="117" y="36"/>
              </a:cxn>
              <a:cxn ang="0">
                <a:pos x="144" y="21"/>
              </a:cxn>
              <a:cxn ang="0">
                <a:pos x="189" y="36"/>
              </a:cxn>
              <a:cxn ang="0">
                <a:pos x="228" y="27"/>
              </a:cxn>
              <a:cxn ang="0">
                <a:pos x="261" y="30"/>
              </a:cxn>
              <a:cxn ang="0">
                <a:pos x="279" y="42"/>
              </a:cxn>
              <a:cxn ang="0">
                <a:pos x="324" y="18"/>
              </a:cxn>
              <a:cxn ang="0">
                <a:pos x="384" y="36"/>
              </a:cxn>
              <a:cxn ang="0">
                <a:pos x="411" y="21"/>
              </a:cxn>
            </a:cxnLst>
            <a:rect l="0" t="0" r="r" b="b"/>
            <a:pathLst>
              <a:path w="411" h="42">
                <a:moveTo>
                  <a:pt x="0" y="0"/>
                </a:moveTo>
                <a:cubicBezTo>
                  <a:pt x="13" y="13"/>
                  <a:pt x="22" y="27"/>
                  <a:pt x="39" y="33"/>
                </a:cubicBezTo>
                <a:cubicBezTo>
                  <a:pt x="51" y="31"/>
                  <a:pt x="72" y="18"/>
                  <a:pt x="72" y="18"/>
                </a:cubicBezTo>
                <a:cubicBezTo>
                  <a:pt x="90" y="21"/>
                  <a:pt x="100" y="30"/>
                  <a:pt x="117" y="36"/>
                </a:cubicBezTo>
                <a:cubicBezTo>
                  <a:pt x="127" y="33"/>
                  <a:pt x="144" y="21"/>
                  <a:pt x="144" y="21"/>
                </a:cubicBezTo>
                <a:cubicBezTo>
                  <a:pt x="162" y="24"/>
                  <a:pt x="172" y="30"/>
                  <a:pt x="189" y="36"/>
                </a:cubicBezTo>
                <a:cubicBezTo>
                  <a:pt x="203" y="34"/>
                  <a:pt x="215" y="31"/>
                  <a:pt x="228" y="27"/>
                </a:cubicBezTo>
                <a:cubicBezTo>
                  <a:pt x="239" y="28"/>
                  <a:pt x="250" y="27"/>
                  <a:pt x="261" y="30"/>
                </a:cubicBezTo>
                <a:cubicBezTo>
                  <a:pt x="268" y="32"/>
                  <a:pt x="279" y="42"/>
                  <a:pt x="279" y="42"/>
                </a:cubicBezTo>
                <a:cubicBezTo>
                  <a:pt x="296" y="36"/>
                  <a:pt x="307" y="24"/>
                  <a:pt x="324" y="18"/>
                </a:cubicBezTo>
                <a:cubicBezTo>
                  <a:pt x="348" y="21"/>
                  <a:pt x="362" y="29"/>
                  <a:pt x="384" y="36"/>
                </a:cubicBezTo>
                <a:cubicBezTo>
                  <a:pt x="396" y="33"/>
                  <a:pt x="402" y="30"/>
                  <a:pt x="411" y="21"/>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299" name="Freeform 27"/>
          <p:cNvSpPr>
            <a:spLocks/>
          </p:cNvSpPr>
          <p:nvPr/>
        </p:nvSpPr>
        <p:spPr bwMode="auto">
          <a:xfrm>
            <a:off x="4419600" y="4038600"/>
            <a:ext cx="152400" cy="609600"/>
          </a:xfrm>
          <a:custGeom>
            <a:avLst/>
            <a:gdLst/>
            <a:ahLst/>
            <a:cxnLst>
              <a:cxn ang="0">
                <a:pos x="152" y="0"/>
              </a:cxn>
              <a:cxn ang="0">
                <a:pos x="8" y="144"/>
              </a:cxn>
              <a:cxn ang="0">
                <a:pos x="200" y="288"/>
              </a:cxn>
            </a:cxnLst>
            <a:rect l="0" t="0" r="r" b="b"/>
            <a:pathLst>
              <a:path w="200" h="288">
                <a:moveTo>
                  <a:pt x="152" y="0"/>
                </a:moveTo>
                <a:cubicBezTo>
                  <a:pt x="76" y="48"/>
                  <a:pt x="0" y="96"/>
                  <a:pt x="8" y="144"/>
                </a:cubicBezTo>
                <a:cubicBezTo>
                  <a:pt x="16" y="192"/>
                  <a:pt x="168" y="264"/>
                  <a:pt x="200" y="288"/>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300" name="Freeform 28"/>
          <p:cNvSpPr>
            <a:spLocks/>
          </p:cNvSpPr>
          <p:nvPr/>
        </p:nvSpPr>
        <p:spPr bwMode="auto">
          <a:xfrm flipH="1">
            <a:off x="8153400" y="4114800"/>
            <a:ext cx="76200" cy="609600"/>
          </a:xfrm>
          <a:custGeom>
            <a:avLst/>
            <a:gdLst/>
            <a:ahLst/>
            <a:cxnLst>
              <a:cxn ang="0">
                <a:pos x="152" y="0"/>
              </a:cxn>
              <a:cxn ang="0">
                <a:pos x="8" y="144"/>
              </a:cxn>
              <a:cxn ang="0">
                <a:pos x="200" y="288"/>
              </a:cxn>
            </a:cxnLst>
            <a:rect l="0" t="0" r="r" b="b"/>
            <a:pathLst>
              <a:path w="200" h="288">
                <a:moveTo>
                  <a:pt x="152" y="0"/>
                </a:moveTo>
                <a:cubicBezTo>
                  <a:pt x="76" y="48"/>
                  <a:pt x="0" y="96"/>
                  <a:pt x="8" y="144"/>
                </a:cubicBezTo>
                <a:cubicBezTo>
                  <a:pt x="16" y="192"/>
                  <a:pt x="168" y="264"/>
                  <a:pt x="200" y="288"/>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54301" name="Rectangle 29"/>
          <p:cNvSpPr>
            <a:spLocks noChangeArrowheads="1"/>
          </p:cNvSpPr>
          <p:nvPr/>
        </p:nvSpPr>
        <p:spPr bwMode="auto">
          <a:xfrm>
            <a:off x="533400" y="-76200"/>
            <a:ext cx="7772400" cy="1143000"/>
          </a:xfrm>
          <a:prstGeom prst="rect">
            <a:avLst/>
          </a:prstGeom>
          <a:noFill/>
          <a:ln w="9525">
            <a:noFill/>
            <a:miter lim="800000"/>
            <a:headEnd/>
            <a:tailEnd/>
          </a:ln>
          <a:effectLst/>
        </p:spPr>
        <p:txBody>
          <a:bodyPr anchor="b">
            <a:prstTxWarp prst="textNoShape">
              <a:avLst/>
            </a:prstTxWarp>
          </a:bodyPr>
          <a:lstStyle/>
          <a:p>
            <a:pPr algn="ctr"/>
            <a:r>
              <a:rPr lang="en-US" sz="4400" b="1" u="sng" dirty="0" smtClean="0">
                <a:solidFill>
                  <a:schemeClr val="tx2"/>
                </a:solidFill>
              </a:rPr>
              <a:t>An Option: Develop a Key </a:t>
            </a:r>
            <a:endParaRPr lang="en-US" sz="4400" b="1" u="sng" dirty="0">
              <a:solidFill>
                <a:schemeClr val="tx2"/>
              </a:solidFill>
            </a:endParaRPr>
          </a:p>
        </p:txBody>
      </p:sp>
      <p:sp>
        <p:nvSpPr>
          <p:cNvPr id="54302" name="Rectangle 30"/>
          <p:cNvSpPr>
            <a:spLocks noChangeArrowheads="1"/>
          </p:cNvSpPr>
          <p:nvPr/>
        </p:nvSpPr>
        <p:spPr bwMode="auto">
          <a:xfrm>
            <a:off x="4572000" y="5257800"/>
            <a:ext cx="2241550" cy="457200"/>
          </a:xfrm>
          <a:prstGeom prst="rect">
            <a:avLst/>
          </a:prstGeom>
          <a:noFill/>
          <a:ln w="9525">
            <a:noFill/>
            <a:miter lim="800000"/>
            <a:headEnd/>
            <a:tailEnd/>
          </a:ln>
          <a:effectLst/>
        </p:spPr>
        <p:txBody>
          <a:bodyPr wrap="none">
            <a:prstTxWarp prst="textNoShape">
              <a:avLst/>
            </a:prstTxWarp>
            <a:spAutoFit/>
          </a:bodyPr>
          <a:lstStyle/>
          <a:p>
            <a:r>
              <a:rPr lang="en-US" sz="2400" b="1" dirty="0">
                <a:latin typeface="Times New Roman" pitchFamily="-101" charset="0"/>
              </a:rPr>
              <a:t>New Paragraph</a:t>
            </a:r>
          </a:p>
        </p:txBody>
      </p:sp>
      <p:sp>
        <p:nvSpPr>
          <p:cNvPr id="54303" name="Freeform 31"/>
          <p:cNvSpPr>
            <a:spLocks/>
          </p:cNvSpPr>
          <p:nvPr/>
        </p:nvSpPr>
        <p:spPr bwMode="auto">
          <a:xfrm>
            <a:off x="7239000" y="5181600"/>
            <a:ext cx="92075" cy="484188"/>
          </a:xfrm>
          <a:custGeom>
            <a:avLst/>
            <a:gdLst/>
            <a:ahLst/>
            <a:cxnLst>
              <a:cxn ang="0">
                <a:pos x="0" y="0"/>
              </a:cxn>
              <a:cxn ang="0">
                <a:pos x="18" y="66"/>
              </a:cxn>
              <a:cxn ang="0">
                <a:pos x="36" y="180"/>
              </a:cxn>
              <a:cxn ang="0">
                <a:pos x="36" y="300"/>
              </a:cxn>
              <a:cxn ang="0">
                <a:pos x="30" y="282"/>
              </a:cxn>
              <a:cxn ang="0">
                <a:pos x="42" y="282"/>
              </a:cxn>
            </a:cxnLst>
            <a:rect l="0" t="0" r="r" b="b"/>
            <a:pathLst>
              <a:path w="58" h="305">
                <a:moveTo>
                  <a:pt x="0" y="0"/>
                </a:moveTo>
                <a:cubicBezTo>
                  <a:pt x="14" y="54"/>
                  <a:pt x="7" y="32"/>
                  <a:pt x="18" y="66"/>
                </a:cubicBezTo>
                <a:cubicBezTo>
                  <a:pt x="31" y="160"/>
                  <a:pt x="24" y="122"/>
                  <a:pt x="36" y="180"/>
                </a:cubicBezTo>
                <a:cubicBezTo>
                  <a:pt x="39" y="220"/>
                  <a:pt x="58" y="267"/>
                  <a:pt x="36" y="300"/>
                </a:cubicBezTo>
                <a:cubicBezTo>
                  <a:pt x="32" y="305"/>
                  <a:pt x="28" y="288"/>
                  <a:pt x="30" y="282"/>
                </a:cubicBezTo>
                <a:cubicBezTo>
                  <a:pt x="31" y="278"/>
                  <a:pt x="38" y="282"/>
                  <a:pt x="42" y="282"/>
                </a:cubicBezTo>
              </a:path>
            </a:pathLst>
          </a:custGeom>
          <a:noFill/>
          <a:ln w="28575" cmpd="sng">
            <a:solidFill>
              <a:schemeClr val="tx1"/>
            </a:solidFill>
            <a:round/>
            <a:headEnd/>
            <a:tailEnd/>
          </a:ln>
          <a:effectLst/>
        </p:spPr>
        <p:txBody>
          <a:bodyPr wrap="none">
            <a:prstTxWarp prst="textNoShape">
              <a:avLst/>
            </a:prstTxWarp>
          </a:bodyPr>
          <a:lstStyle/>
          <a:p>
            <a:endParaRPr lang="en-US"/>
          </a:p>
        </p:txBody>
      </p:sp>
      <p:sp>
        <p:nvSpPr>
          <p:cNvPr id="54304" name="Freeform 32"/>
          <p:cNvSpPr>
            <a:spLocks/>
          </p:cNvSpPr>
          <p:nvPr/>
        </p:nvSpPr>
        <p:spPr bwMode="auto">
          <a:xfrm>
            <a:off x="7391400" y="5257800"/>
            <a:ext cx="104775" cy="466725"/>
          </a:xfrm>
          <a:custGeom>
            <a:avLst/>
            <a:gdLst/>
            <a:ahLst/>
            <a:cxnLst>
              <a:cxn ang="0">
                <a:pos x="0" y="0"/>
              </a:cxn>
              <a:cxn ang="0">
                <a:pos x="66" y="276"/>
              </a:cxn>
              <a:cxn ang="0">
                <a:pos x="60" y="294"/>
              </a:cxn>
            </a:cxnLst>
            <a:rect l="0" t="0" r="r" b="b"/>
            <a:pathLst>
              <a:path w="66" h="294">
                <a:moveTo>
                  <a:pt x="0" y="0"/>
                </a:moveTo>
                <a:cubicBezTo>
                  <a:pt x="22" y="88"/>
                  <a:pt x="13" y="197"/>
                  <a:pt x="66" y="276"/>
                </a:cubicBezTo>
                <a:cubicBezTo>
                  <a:pt x="64" y="282"/>
                  <a:pt x="60" y="294"/>
                  <a:pt x="60" y="294"/>
                </a:cubicBezTo>
              </a:path>
            </a:pathLst>
          </a:custGeom>
          <a:noFill/>
          <a:ln w="28575" cmpd="sng">
            <a:solidFill>
              <a:schemeClr val="tx1"/>
            </a:solidFill>
            <a:round/>
            <a:headEnd/>
            <a:tailEnd/>
          </a:ln>
          <a:effectLst/>
        </p:spPr>
        <p:txBody>
          <a:bodyPr wrap="none">
            <a:prstTxWarp prst="textNoShape">
              <a:avLst/>
            </a:prstTxWarp>
          </a:bodyPr>
          <a:lstStyle/>
          <a:p>
            <a:endParaRPr lang="en-US"/>
          </a:p>
        </p:txBody>
      </p:sp>
      <p:sp>
        <p:nvSpPr>
          <p:cNvPr id="54306" name="Freeform 34"/>
          <p:cNvSpPr>
            <a:spLocks/>
          </p:cNvSpPr>
          <p:nvPr/>
        </p:nvSpPr>
        <p:spPr bwMode="auto">
          <a:xfrm>
            <a:off x="7086600" y="5257800"/>
            <a:ext cx="495300" cy="271462"/>
          </a:xfrm>
          <a:custGeom>
            <a:avLst/>
            <a:gdLst/>
            <a:ahLst/>
            <a:cxnLst>
              <a:cxn ang="0">
                <a:pos x="216" y="0"/>
              </a:cxn>
              <a:cxn ang="0">
                <a:pos x="48" y="39"/>
              </a:cxn>
              <a:cxn ang="0">
                <a:pos x="12" y="63"/>
              </a:cxn>
              <a:cxn ang="0">
                <a:pos x="3" y="81"/>
              </a:cxn>
              <a:cxn ang="0">
                <a:pos x="60" y="171"/>
              </a:cxn>
              <a:cxn ang="0">
                <a:pos x="192" y="168"/>
              </a:cxn>
              <a:cxn ang="0">
                <a:pos x="267" y="141"/>
              </a:cxn>
              <a:cxn ang="0">
                <a:pos x="303" y="117"/>
              </a:cxn>
              <a:cxn ang="0">
                <a:pos x="312" y="108"/>
              </a:cxn>
              <a:cxn ang="0">
                <a:pos x="288" y="111"/>
              </a:cxn>
            </a:cxnLst>
            <a:rect l="0" t="0" r="r" b="b"/>
            <a:pathLst>
              <a:path w="312" h="171">
                <a:moveTo>
                  <a:pt x="216" y="0"/>
                </a:moveTo>
                <a:cubicBezTo>
                  <a:pt x="159" y="7"/>
                  <a:pt x="104" y="25"/>
                  <a:pt x="48" y="39"/>
                </a:cubicBezTo>
                <a:cubicBezTo>
                  <a:pt x="37" y="46"/>
                  <a:pt x="24" y="59"/>
                  <a:pt x="12" y="63"/>
                </a:cubicBezTo>
                <a:cubicBezTo>
                  <a:pt x="10" y="69"/>
                  <a:pt x="3" y="74"/>
                  <a:pt x="3" y="81"/>
                </a:cubicBezTo>
                <a:cubicBezTo>
                  <a:pt x="0" y="131"/>
                  <a:pt x="15" y="156"/>
                  <a:pt x="60" y="171"/>
                </a:cubicBezTo>
                <a:cubicBezTo>
                  <a:pt x="104" y="170"/>
                  <a:pt x="148" y="171"/>
                  <a:pt x="192" y="168"/>
                </a:cubicBezTo>
                <a:cubicBezTo>
                  <a:pt x="217" y="166"/>
                  <a:pt x="244" y="149"/>
                  <a:pt x="267" y="141"/>
                </a:cubicBezTo>
                <a:cubicBezTo>
                  <a:pt x="281" y="136"/>
                  <a:pt x="288" y="122"/>
                  <a:pt x="303" y="117"/>
                </a:cubicBezTo>
                <a:cubicBezTo>
                  <a:pt x="310" y="107"/>
                  <a:pt x="305" y="108"/>
                  <a:pt x="312" y="108"/>
                </a:cubicBezTo>
                <a:lnTo>
                  <a:pt x="288" y="111"/>
                </a:lnTo>
              </a:path>
            </a:pathLst>
          </a:custGeom>
          <a:noFill/>
          <a:ln w="28575" cmpd="sng">
            <a:solidFill>
              <a:schemeClr val="tx1"/>
            </a:solidFill>
            <a:round/>
            <a:headEnd/>
            <a:tailEnd/>
          </a:ln>
          <a:effectLst/>
        </p:spPr>
        <p:txBody>
          <a:bodyPr wrap="none">
            <a:prstTxWarp prst="textNoShape">
              <a:avLst/>
            </a:prstTxWarp>
          </a:bodyPr>
          <a:lstStyle/>
          <a:p>
            <a:endParaRPr lang="en-US"/>
          </a:p>
        </p:txBody>
      </p:sp>
      <p:sp>
        <p:nvSpPr>
          <p:cNvPr id="54308" name="Freeform 36"/>
          <p:cNvSpPr>
            <a:spLocks/>
          </p:cNvSpPr>
          <p:nvPr/>
        </p:nvSpPr>
        <p:spPr bwMode="auto">
          <a:xfrm>
            <a:off x="381000" y="4114800"/>
            <a:ext cx="1981200" cy="457200"/>
          </a:xfrm>
          <a:custGeom>
            <a:avLst/>
            <a:gdLst/>
            <a:ahLst/>
            <a:cxnLst>
              <a:cxn ang="0">
                <a:pos x="685" y="32"/>
              </a:cxn>
              <a:cxn ang="0">
                <a:pos x="489" y="20"/>
              </a:cxn>
              <a:cxn ang="0">
                <a:pos x="141" y="0"/>
              </a:cxn>
              <a:cxn ang="0">
                <a:pos x="29" y="12"/>
              </a:cxn>
              <a:cxn ang="0">
                <a:pos x="1" y="64"/>
              </a:cxn>
              <a:cxn ang="0">
                <a:pos x="5" y="136"/>
              </a:cxn>
              <a:cxn ang="0">
                <a:pos x="49" y="200"/>
              </a:cxn>
              <a:cxn ang="0">
                <a:pos x="89" y="260"/>
              </a:cxn>
              <a:cxn ang="0">
                <a:pos x="145" y="292"/>
              </a:cxn>
              <a:cxn ang="0">
                <a:pos x="361" y="348"/>
              </a:cxn>
              <a:cxn ang="0">
                <a:pos x="889" y="336"/>
              </a:cxn>
              <a:cxn ang="0">
                <a:pos x="1097" y="308"/>
              </a:cxn>
              <a:cxn ang="0">
                <a:pos x="1257" y="284"/>
              </a:cxn>
              <a:cxn ang="0">
                <a:pos x="1289" y="276"/>
              </a:cxn>
              <a:cxn ang="0">
                <a:pos x="1313" y="260"/>
              </a:cxn>
              <a:cxn ang="0">
                <a:pos x="1333" y="216"/>
              </a:cxn>
              <a:cxn ang="0">
                <a:pos x="1329" y="164"/>
              </a:cxn>
              <a:cxn ang="0">
                <a:pos x="1269" y="120"/>
              </a:cxn>
              <a:cxn ang="0">
                <a:pos x="953" y="44"/>
              </a:cxn>
              <a:cxn ang="0">
                <a:pos x="853" y="28"/>
              </a:cxn>
              <a:cxn ang="0">
                <a:pos x="685" y="32"/>
              </a:cxn>
            </a:cxnLst>
            <a:rect l="0" t="0" r="r" b="b"/>
            <a:pathLst>
              <a:path w="1333" h="348">
                <a:moveTo>
                  <a:pt x="685" y="32"/>
                </a:moveTo>
                <a:cubicBezTo>
                  <a:pt x="619" y="29"/>
                  <a:pt x="555" y="23"/>
                  <a:pt x="489" y="20"/>
                </a:cubicBezTo>
                <a:cubicBezTo>
                  <a:pt x="376" y="1"/>
                  <a:pt x="256" y="10"/>
                  <a:pt x="141" y="0"/>
                </a:cubicBezTo>
                <a:cubicBezTo>
                  <a:pt x="78" y="3"/>
                  <a:pt x="73" y="1"/>
                  <a:pt x="29" y="12"/>
                </a:cubicBezTo>
                <a:cubicBezTo>
                  <a:pt x="9" y="27"/>
                  <a:pt x="7" y="42"/>
                  <a:pt x="1" y="64"/>
                </a:cubicBezTo>
                <a:cubicBezTo>
                  <a:pt x="2" y="88"/>
                  <a:pt x="0" y="113"/>
                  <a:pt x="5" y="136"/>
                </a:cubicBezTo>
                <a:cubicBezTo>
                  <a:pt x="9" y="155"/>
                  <a:pt x="37" y="185"/>
                  <a:pt x="49" y="200"/>
                </a:cubicBezTo>
                <a:cubicBezTo>
                  <a:pt x="64" y="218"/>
                  <a:pt x="76" y="240"/>
                  <a:pt x="89" y="260"/>
                </a:cubicBezTo>
                <a:cubicBezTo>
                  <a:pt x="110" y="292"/>
                  <a:pt x="123" y="282"/>
                  <a:pt x="145" y="292"/>
                </a:cubicBezTo>
                <a:cubicBezTo>
                  <a:pt x="225" y="327"/>
                  <a:pt x="271" y="339"/>
                  <a:pt x="361" y="348"/>
                </a:cubicBezTo>
                <a:cubicBezTo>
                  <a:pt x="540" y="343"/>
                  <a:pt x="708" y="338"/>
                  <a:pt x="889" y="336"/>
                </a:cubicBezTo>
                <a:cubicBezTo>
                  <a:pt x="959" y="324"/>
                  <a:pt x="1026" y="312"/>
                  <a:pt x="1097" y="308"/>
                </a:cubicBezTo>
                <a:cubicBezTo>
                  <a:pt x="1151" y="299"/>
                  <a:pt x="1203" y="289"/>
                  <a:pt x="1257" y="284"/>
                </a:cubicBezTo>
                <a:cubicBezTo>
                  <a:pt x="1268" y="281"/>
                  <a:pt x="1280" y="282"/>
                  <a:pt x="1289" y="276"/>
                </a:cubicBezTo>
                <a:cubicBezTo>
                  <a:pt x="1297" y="271"/>
                  <a:pt x="1313" y="260"/>
                  <a:pt x="1313" y="260"/>
                </a:cubicBezTo>
                <a:cubicBezTo>
                  <a:pt x="1333" y="230"/>
                  <a:pt x="1327" y="245"/>
                  <a:pt x="1333" y="216"/>
                </a:cubicBezTo>
                <a:cubicBezTo>
                  <a:pt x="1332" y="199"/>
                  <a:pt x="1333" y="181"/>
                  <a:pt x="1329" y="164"/>
                </a:cubicBezTo>
                <a:cubicBezTo>
                  <a:pt x="1324" y="143"/>
                  <a:pt x="1287" y="131"/>
                  <a:pt x="1269" y="120"/>
                </a:cubicBezTo>
                <a:cubicBezTo>
                  <a:pt x="1182" y="66"/>
                  <a:pt x="1053" y="57"/>
                  <a:pt x="953" y="44"/>
                </a:cubicBezTo>
                <a:cubicBezTo>
                  <a:pt x="921" y="40"/>
                  <a:pt x="885" y="28"/>
                  <a:pt x="853" y="28"/>
                </a:cubicBezTo>
                <a:cubicBezTo>
                  <a:pt x="797" y="28"/>
                  <a:pt x="741" y="31"/>
                  <a:pt x="685" y="32"/>
                </a:cubicBezTo>
                <a:close/>
              </a:path>
            </a:pathLst>
          </a:custGeom>
          <a:noFill/>
          <a:ln w="28575" cmpd="sng">
            <a:solidFill>
              <a:schemeClr val="tx1"/>
            </a:solidFill>
            <a:round/>
            <a:headEnd/>
            <a:tailEnd/>
          </a:ln>
          <a:effectLst/>
        </p:spPr>
        <p:txBody>
          <a:bodyPr wrap="none">
            <a:prstTxWarp prst="textNoShape">
              <a:avLst/>
            </a:prstTxWarp>
          </a:bodyPr>
          <a:lstStyle/>
          <a:p>
            <a:endParaRPr lang="en-US"/>
          </a:p>
        </p:txBody>
      </p:sp>
      <p:sp>
        <p:nvSpPr>
          <p:cNvPr id="34" name="Slide Number Placeholder 4"/>
          <p:cNvSpPr>
            <a:spLocks noGrp="1"/>
          </p:cNvSpPr>
          <p:nvPr>
            <p:ph type="sldNum" sz="quarter" idx="12"/>
          </p:nvPr>
        </p:nvSpPr>
        <p:spPr>
          <a:xfrm>
            <a:off x="7620000" y="18288"/>
            <a:ext cx="1066800" cy="329184"/>
          </a:xfrm>
        </p:spPr>
        <p:txBody>
          <a:bodyPr/>
          <a:lstStyle/>
          <a:p>
            <a:fld id="{FD543F5B-52F5-4E77-BDA6-3C9115D6B2D3}" type="slidenum">
              <a:rPr lang="en-US" smtClean="0"/>
              <a:pPr/>
              <a:t>15</a:t>
            </a:fld>
            <a:endParaRPr lang="en-US" dirty="0"/>
          </a:p>
        </p:txBody>
      </p:sp>
    </p:spTree>
    <p:extLst>
      <p:ext uri="{BB962C8B-B14F-4D97-AF65-F5344CB8AC3E}">
        <p14:creationId xmlns:p14="http://schemas.microsoft.com/office/powerpoint/2010/main" val="249225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pPr algn="ctr"/>
            <a:r>
              <a:rPr lang="en-US" sz="3600" b="1" u="sng" dirty="0" smtClean="0"/>
              <a:t>Strategies for Supportive Responding</a:t>
            </a:r>
            <a:endParaRPr lang="en-US" sz="2800" b="1" u="sng" dirty="0"/>
          </a:p>
        </p:txBody>
      </p:sp>
      <p:sp>
        <p:nvSpPr>
          <p:cNvPr id="3" name="Content Placeholder 2"/>
          <p:cNvSpPr>
            <a:spLocks noGrp="1"/>
          </p:cNvSpPr>
          <p:nvPr>
            <p:ph idx="1"/>
          </p:nvPr>
        </p:nvSpPr>
        <p:spPr>
          <a:xfrm>
            <a:off x="533400" y="1646237"/>
            <a:ext cx="7752644" cy="5211763"/>
          </a:xfrm>
        </p:spPr>
        <p:txBody>
          <a:bodyPr>
            <a:normAutofit/>
          </a:bodyPr>
          <a:lstStyle/>
          <a:p>
            <a:r>
              <a:rPr lang="en-US" sz="3097" dirty="0" smtClean="0">
                <a:solidFill>
                  <a:schemeClr val="tx1">
                    <a:lumMod val="75000"/>
                    <a:lumOff val="25000"/>
                  </a:schemeClr>
                </a:solidFill>
              </a:rPr>
              <a:t>Ask questions</a:t>
            </a:r>
          </a:p>
          <a:p>
            <a:r>
              <a:rPr lang="en-US" sz="3097" dirty="0" smtClean="0">
                <a:solidFill>
                  <a:schemeClr val="tx1">
                    <a:lumMod val="75000"/>
                    <a:lumOff val="25000"/>
                  </a:schemeClr>
                </a:solidFill>
              </a:rPr>
              <a:t>Use any color ink or pencil</a:t>
            </a:r>
            <a:r>
              <a:rPr lang="en-US" sz="3097" dirty="0" smtClean="0">
                <a:solidFill>
                  <a:srgbClr val="FF0000"/>
                </a:solidFill>
              </a:rPr>
              <a:t>…except red</a:t>
            </a:r>
          </a:p>
          <a:p>
            <a:r>
              <a:rPr lang="en-US" sz="3097" dirty="0" smtClean="0">
                <a:solidFill>
                  <a:schemeClr val="tx1">
                    <a:lumMod val="75000"/>
                    <a:lumOff val="25000"/>
                  </a:schemeClr>
                </a:solidFill>
              </a:rPr>
              <a:t>Write in legible and complete sentences </a:t>
            </a:r>
          </a:p>
          <a:p>
            <a:r>
              <a:rPr lang="en-US" sz="3097" dirty="0" smtClean="0">
                <a:solidFill>
                  <a:schemeClr val="tx1">
                    <a:lumMod val="75000"/>
                    <a:lumOff val="25000"/>
                  </a:schemeClr>
                </a:solidFill>
              </a:rPr>
              <a:t>Vary and prioritize feedback </a:t>
            </a:r>
          </a:p>
          <a:p>
            <a:pPr>
              <a:buNone/>
            </a:pPr>
            <a:endParaRPr lang="en-US" sz="3200" dirty="0" smtClean="0"/>
          </a:p>
          <a:p>
            <a:endParaRPr lang="en-US" sz="3200" dirty="0" smtClean="0"/>
          </a:p>
        </p:txBody>
      </p:sp>
      <p:sp>
        <p:nvSpPr>
          <p:cNvPr id="4" name="Slide Number Placeholder 3"/>
          <p:cNvSpPr>
            <a:spLocks noGrp="1"/>
          </p:cNvSpPr>
          <p:nvPr>
            <p:ph type="sldNum" sz="quarter" idx="12"/>
          </p:nvPr>
        </p:nvSpPr>
        <p:spPr/>
        <p:txBody>
          <a:bodyPr/>
          <a:lstStyle/>
          <a:p>
            <a:fld id="{FD543F5B-52F5-4E77-BDA6-3C9115D6B2D3}" type="slidenum">
              <a:rPr lang="en-US" smtClean="0"/>
              <a:pPr/>
              <a:t>16</a:t>
            </a:fld>
            <a:endParaRPr lang="en-US"/>
          </a:p>
        </p:txBody>
      </p:sp>
    </p:spTree>
    <p:extLst>
      <p:ext uri="{BB962C8B-B14F-4D97-AF65-F5344CB8AC3E}">
        <p14:creationId xmlns:p14="http://schemas.microsoft.com/office/powerpoint/2010/main" val="425049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1"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1000"/>
                                        <p:tgtEl>
                                          <p:spTgt spid="3">
                                            <p:txEl>
                                              <p:pRg st="1" end="1"/>
                                            </p:txEl>
                                          </p:spTgt>
                                        </p:tgtEl>
                                      </p:cBhvr>
                                    </p:animEffect>
                                    <p:anim calcmode="lin" valueType="num">
                                      <p:cBhvr>
                                        <p:cTn id="3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1"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1"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pPr algn="ctr"/>
            <a:r>
              <a:rPr lang="en-US" sz="3600" b="1" u="sng" dirty="0" smtClean="0"/>
              <a:t>Types of Feedback </a:t>
            </a:r>
            <a:endParaRPr lang="en-US" sz="2800" b="1" u="sng" dirty="0"/>
          </a:p>
        </p:txBody>
      </p:sp>
      <p:sp>
        <p:nvSpPr>
          <p:cNvPr id="3" name="Content Placeholder 2"/>
          <p:cNvSpPr>
            <a:spLocks noGrp="1"/>
          </p:cNvSpPr>
          <p:nvPr>
            <p:ph idx="1"/>
          </p:nvPr>
        </p:nvSpPr>
        <p:spPr>
          <a:xfrm>
            <a:off x="457200" y="1447800"/>
            <a:ext cx="7752644" cy="5211763"/>
          </a:xfrm>
        </p:spPr>
        <p:txBody>
          <a:bodyPr>
            <a:normAutofit fontScale="85000" lnSpcReduction="10000"/>
          </a:bodyPr>
          <a:lstStyle/>
          <a:p>
            <a:r>
              <a:rPr lang="en-US" sz="2981" u="sng" dirty="0" smtClean="0">
                <a:solidFill>
                  <a:schemeClr val="tx1">
                    <a:lumMod val="75000"/>
                    <a:lumOff val="25000"/>
                  </a:schemeClr>
                </a:solidFill>
              </a:rPr>
              <a:t>Positive Feedback</a:t>
            </a:r>
          </a:p>
          <a:p>
            <a:pPr lvl="2"/>
            <a:r>
              <a:rPr lang="en-US" sz="2581" dirty="0" smtClean="0">
                <a:solidFill>
                  <a:schemeClr val="tx1">
                    <a:lumMod val="75000"/>
                    <a:lumOff val="25000"/>
                  </a:schemeClr>
                </a:solidFill>
              </a:rPr>
              <a:t>“A nice start to your essay! You’ve done a great job at finding facts and quotes to support your argument”</a:t>
            </a:r>
          </a:p>
          <a:p>
            <a:r>
              <a:rPr lang="en-US" sz="2900" u="sng" dirty="0" smtClean="0">
                <a:solidFill>
                  <a:schemeClr val="tx1">
                    <a:lumMod val="75000"/>
                    <a:lumOff val="25000"/>
                  </a:schemeClr>
                </a:solidFill>
              </a:rPr>
              <a:t>Revision-Oriented Feedback</a:t>
            </a:r>
          </a:p>
          <a:p>
            <a:pPr lvl="2"/>
            <a:r>
              <a:rPr lang="en-US" sz="2581" dirty="0" smtClean="0">
                <a:solidFill>
                  <a:schemeClr val="tx1">
                    <a:lumMod val="75000"/>
                    <a:lumOff val="25000"/>
                  </a:schemeClr>
                </a:solidFill>
              </a:rPr>
              <a:t>“Your supporting arguments need some development, but your thesis statement is clear and strong.”</a:t>
            </a:r>
          </a:p>
          <a:p>
            <a:r>
              <a:rPr lang="en-US" sz="2981" u="sng" dirty="0" smtClean="0">
                <a:solidFill>
                  <a:schemeClr val="tx1">
                    <a:lumMod val="75000"/>
                    <a:lumOff val="25000"/>
                  </a:schemeClr>
                </a:solidFill>
              </a:rPr>
              <a:t>Informational Feedback </a:t>
            </a:r>
          </a:p>
          <a:p>
            <a:pPr lvl="2"/>
            <a:r>
              <a:rPr lang="en-US" sz="2581" dirty="0" smtClean="0">
                <a:solidFill>
                  <a:schemeClr val="tx1">
                    <a:lumMod val="75000"/>
                    <a:lumOff val="25000"/>
                  </a:schemeClr>
                </a:solidFill>
              </a:rPr>
              <a:t>“Most states do allow a waiting period before an adoption is final—Do you feel that all such laws are wrong?” </a:t>
            </a:r>
          </a:p>
          <a:p>
            <a:r>
              <a:rPr lang="en-US" sz="2981" u="sng" dirty="0" smtClean="0">
                <a:solidFill>
                  <a:schemeClr val="tx1">
                    <a:lumMod val="75000"/>
                    <a:lumOff val="25000"/>
                  </a:schemeClr>
                </a:solidFill>
              </a:rPr>
              <a:t>Descriptive Feedback </a:t>
            </a:r>
          </a:p>
          <a:p>
            <a:pPr lvl="2"/>
            <a:r>
              <a:rPr lang="en-US" sz="2581" dirty="0" smtClean="0">
                <a:solidFill>
                  <a:schemeClr val="tx1">
                    <a:lumMod val="75000"/>
                    <a:lumOff val="25000"/>
                  </a:schemeClr>
                </a:solidFill>
              </a:rPr>
              <a:t>“Your use of verb tenses is often confused. Please review paragraphs 1 and 2 on page 4 where those errors were corrected for you.”</a:t>
            </a:r>
          </a:p>
          <a:p>
            <a:endParaRPr lang="en-US" sz="3200" dirty="0" smtClean="0"/>
          </a:p>
          <a:p>
            <a:endParaRPr lang="en-US" sz="3200" dirty="0" smtClean="0"/>
          </a:p>
        </p:txBody>
      </p:sp>
      <p:sp>
        <p:nvSpPr>
          <p:cNvPr id="4" name="Slide Number Placeholder 3"/>
          <p:cNvSpPr>
            <a:spLocks noGrp="1"/>
          </p:cNvSpPr>
          <p:nvPr>
            <p:ph type="sldNum" sz="quarter" idx="12"/>
          </p:nvPr>
        </p:nvSpPr>
        <p:spPr/>
        <p:txBody>
          <a:bodyPr/>
          <a:lstStyle/>
          <a:p>
            <a:fld id="{FD543F5B-52F5-4E77-BDA6-3C9115D6B2D3}" type="slidenum">
              <a:rPr lang="en-US" smtClean="0"/>
              <a:pPr/>
              <a:t>17</a:t>
            </a:fld>
            <a:endParaRPr lang="en-US"/>
          </a:p>
        </p:txBody>
      </p:sp>
    </p:spTree>
    <p:extLst>
      <p:ext uri="{BB962C8B-B14F-4D97-AF65-F5344CB8AC3E}">
        <p14:creationId xmlns:p14="http://schemas.microsoft.com/office/powerpoint/2010/main" val="425049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accel="50000" decel="5000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accel="50000" decel="5000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accel="50000" decel="5000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accel="50000" decel="5000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accel="50000" decel="5000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16747"/>
            <a:ext cx="9144000" cy="1195388"/>
          </a:xfrm>
        </p:spPr>
        <p:txBody>
          <a:bodyPr>
            <a:noAutofit/>
          </a:bodyPr>
          <a:lstStyle/>
          <a:p>
            <a:pPr algn="ctr" fontAlgn="auto">
              <a:spcAft>
                <a:spcPts val="0"/>
              </a:spcAft>
              <a:defRPr/>
            </a:pPr>
            <a:r>
              <a:rPr lang="en-US" sz="2800" b="1" u="sng" dirty="0" smtClean="0"/>
              <a:t/>
            </a:r>
            <a:br>
              <a:rPr lang="en-US" sz="2800" b="1" u="sng" dirty="0" smtClean="0"/>
            </a:br>
            <a:r>
              <a:rPr lang="en-US" sz="2800" b="1" u="sng" dirty="0" smtClean="0"/>
              <a:t> Avoid comments on material that will be removed </a:t>
            </a:r>
            <a:r>
              <a:rPr lang="en-US" sz="1800" b="1" u="sng" dirty="0" smtClean="0"/>
              <a:t>(</a:t>
            </a:r>
            <a:r>
              <a:rPr lang="en-US" sz="1800" b="1" u="sng" dirty="0" err="1" smtClean="0"/>
              <a:t>Sommers</a:t>
            </a:r>
            <a:r>
              <a:rPr lang="en-US" sz="1800" b="1" u="sng" dirty="0" smtClean="0"/>
              <a:t>)</a:t>
            </a:r>
            <a:endParaRPr lang="en-US" sz="2800" b="1" u="sng" dirty="0"/>
          </a:p>
        </p:txBody>
      </p:sp>
      <p:sp>
        <p:nvSpPr>
          <p:cNvPr id="3" name="Slide Number Placeholder 2"/>
          <p:cNvSpPr>
            <a:spLocks noGrp="1"/>
          </p:cNvSpPr>
          <p:nvPr>
            <p:ph type="sldNum" sz="quarter" idx="12"/>
          </p:nvPr>
        </p:nvSpPr>
        <p:spPr/>
        <p:txBody>
          <a:bodyPr/>
          <a:lstStyle/>
          <a:p>
            <a:pPr>
              <a:defRPr/>
            </a:pPr>
            <a:fld id="{1BABC0EF-E53B-43D4-B12B-6052BB07270C}" type="slidenum">
              <a:rPr lang="en-US" altLang="en-US" smtClean="0"/>
              <a:pPr>
                <a:defRPr/>
              </a:pPr>
              <a:t>18</a:t>
            </a:fld>
            <a:endParaRPr lang="en-US" altLang="en-US"/>
          </a:p>
        </p:txBody>
      </p:sp>
      <p:pic>
        <p:nvPicPr>
          <p:cNvPr id="5" name="P 1"/>
          <p:cNvPicPr/>
          <p:nvPr/>
        </p:nvPicPr>
        <p:blipFill>
          <a:blip r:embed="rId3" cstate="print"/>
          <a:srcRect/>
          <a:stretch>
            <a:fillRect/>
          </a:stretch>
        </p:blipFill>
        <p:spPr bwMode="auto">
          <a:xfrm>
            <a:off x="533400" y="1541144"/>
            <a:ext cx="8305800" cy="5088256"/>
          </a:xfrm>
          <a:prstGeom prst="rect">
            <a:avLst/>
          </a:prstGeom>
          <a:noFill/>
          <a:ln w="9525">
            <a:noFill/>
            <a:miter lim="800000"/>
            <a:headEnd/>
            <a:tailEnd/>
          </a:ln>
        </p:spPr>
      </p:pic>
    </p:spTree>
    <p:extLst>
      <p:ext uri="{BB962C8B-B14F-4D97-AF65-F5344CB8AC3E}">
        <p14:creationId xmlns:p14="http://schemas.microsoft.com/office/powerpoint/2010/main" val="524413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74864" y="341828"/>
            <a:ext cx="7867650" cy="685800"/>
          </a:xfrm>
        </p:spPr>
        <p:txBody>
          <a:bodyPr>
            <a:normAutofit fontScale="90000"/>
          </a:bodyPr>
          <a:lstStyle/>
          <a:p>
            <a:r>
              <a:rPr lang="en-US" sz="4000" b="1" u="sng" dirty="0" smtClean="0"/>
              <a:t> Supportive Responding </a:t>
            </a:r>
            <a:r>
              <a:rPr lang="en-US" sz="2200" b="1" u="sng" dirty="0" smtClean="0"/>
              <a:t>(Walk)</a:t>
            </a:r>
            <a:endParaRPr lang="en-US" sz="4400" b="1" u="sng" dirty="0" smtClean="0"/>
          </a:p>
        </p:txBody>
      </p:sp>
      <p:sp>
        <p:nvSpPr>
          <p:cNvPr id="3" name="Slide Number Placeholder 2"/>
          <p:cNvSpPr>
            <a:spLocks noGrp="1"/>
          </p:cNvSpPr>
          <p:nvPr>
            <p:ph type="sldNum" sz="quarter" idx="12"/>
          </p:nvPr>
        </p:nvSpPr>
        <p:spPr/>
        <p:txBody>
          <a:bodyPr/>
          <a:lstStyle/>
          <a:p>
            <a:pPr>
              <a:defRPr/>
            </a:pPr>
            <a:fld id="{512ABAC2-8291-4F2B-91CF-8437A826CB3A}" type="slidenum">
              <a:rPr lang="en-US" altLang="en-US" smtClean="0"/>
              <a:pPr>
                <a:defRPr/>
              </a:pPr>
              <a:t>19</a:t>
            </a:fld>
            <a:endParaRPr lang="en-US" altLang="en-US"/>
          </a:p>
        </p:txBody>
      </p:sp>
      <p:pic>
        <p:nvPicPr>
          <p:cNvPr id="5" name="P 2"/>
          <p:cNvPicPr/>
          <p:nvPr/>
        </p:nvPicPr>
        <p:blipFill>
          <a:blip r:embed="rId2" cstate="print"/>
          <a:srcRect/>
          <a:stretch>
            <a:fillRect/>
          </a:stretch>
        </p:blipFill>
        <p:spPr bwMode="auto">
          <a:xfrm>
            <a:off x="381000" y="1295400"/>
            <a:ext cx="8153400" cy="5334000"/>
          </a:xfrm>
          <a:prstGeom prst="rect">
            <a:avLst/>
          </a:prstGeom>
          <a:noFill/>
          <a:ln w="9525">
            <a:noFill/>
            <a:miter lim="800000"/>
            <a:headEnd/>
            <a:tailEnd/>
          </a:ln>
        </p:spPr>
      </p:pic>
    </p:spTree>
    <p:extLst>
      <p:ext uri="{BB962C8B-B14F-4D97-AF65-F5344CB8AC3E}">
        <p14:creationId xmlns:p14="http://schemas.microsoft.com/office/powerpoint/2010/main" val="3692414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 Goals</a:t>
            </a:r>
            <a:endParaRPr lang="en-US" b="1" u="sng" dirty="0"/>
          </a:p>
        </p:txBody>
      </p:sp>
      <p:sp>
        <p:nvSpPr>
          <p:cNvPr id="3" name="Content Placeholder 2"/>
          <p:cNvSpPr>
            <a:spLocks noGrp="1"/>
          </p:cNvSpPr>
          <p:nvPr>
            <p:ph idx="1"/>
          </p:nvPr>
        </p:nvSpPr>
        <p:spPr>
          <a:xfrm>
            <a:off x="682978" y="914400"/>
            <a:ext cx="7467600" cy="3276600"/>
          </a:xfrm>
        </p:spPr>
        <p:txBody>
          <a:bodyPr/>
          <a:lstStyle/>
          <a:p>
            <a:endParaRPr lang="en-US" dirty="0" smtClean="0"/>
          </a:p>
          <a:p>
            <a:endParaRPr lang="en-US" sz="3800" dirty="0" smtClean="0">
              <a:solidFill>
                <a:schemeClr val="bg1">
                  <a:lumMod val="50000"/>
                </a:schemeClr>
              </a:solidFill>
            </a:endParaRPr>
          </a:p>
          <a:p>
            <a:pPr>
              <a:buNone/>
            </a:pPr>
            <a:r>
              <a:rPr lang="en-US" sz="3800" dirty="0" smtClean="0">
                <a:solidFill>
                  <a:srgbClr val="57576E"/>
                </a:solidFill>
              </a:rPr>
              <a:t>	I.  Improve Student Writing </a:t>
            </a:r>
          </a:p>
          <a:p>
            <a:pPr>
              <a:buNone/>
            </a:pPr>
            <a:r>
              <a:rPr lang="en-US" sz="3800" dirty="0" smtClean="0">
                <a:solidFill>
                  <a:srgbClr val="57576E"/>
                </a:solidFill>
              </a:rPr>
              <a:t>	II. </a:t>
            </a:r>
            <a:r>
              <a:rPr lang="en-US" sz="3600" dirty="0">
                <a:solidFill>
                  <a:srgbClr val="57576E"/>
                </a:solidFill>
              </a:rPr>
              <a:t>Efficient </a:t>
            </a:r>
            <a:r>
              <a:rPr lang="en-US" sz="3600" dirty="0" smtClean="0">
                <a:solidFill>
                  <a:srgbClr val="57576E"/>
                </a:solidFill>
              </a:rPr>
              <a:t>Grading Strategies </a:t>
            </a:r>
            <a:endParaRPr lang="en-US" sz="4000" dirty="0" smtClean="0">
              <a:solidFill>
                <a:srgbClr val="57576E"/>
              </a:solidFill>
            </a:endParaRPr>
          </a:p>
          <a:p>
            <a:pPr>
              <a:buNone/>
            </a:pPr>
            <a:endParaRPr lang="en-US" sz="3800" dirty="0" smtClean="0"/>
          </a:p>
          <a:p>
            <a:endParaRPr lang="en-US" dirty="0"/>
          </a:p>
        </p:txBody>
      </p:sp>
      <p:sp>
        <p:nvSpPr>
          <p:cNvPr id="4" name="Slide Number Placeholder 3"/>
          <p:cNvSpPr>
            <a:spLocks noGrp="1"/>
          </p:cNvSpPr>
          <p:nvPr>
            <p:ph type="sldNum" sz="quarter" idx="12"/>
          </p:nvPr>
        </p:nvSpPr>
        <p:spPr/>
        <p:txBody>
          <a:bodyPr/>
          <a:lstStyle/>
          <a:p>
            <a:fld id="{FD543F5B-52F5-4E77-BDA6-3C9115D6B2D3}"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chor="ctr"/>
          <a:lstStyle/>
          <a:p>
            <a:pPr algn="ctr"/>
            <a:r>
              <a:rPr lang="en-US" b="1" dirty="0" smtClean="0"/>
              <a:t>Group Grading Exercise</a:t>
            </a:r>
            <a:endParaRPr lang="en-US" b="1" dirty="0"/>
          </a:p>
        </p:txBody>
      </p:sp>
      <p:sp>
        <p:nvSpPr>
          <p:cNvPr id="4" name="Slide Number Placeholder 3"/>
          <p:cNvSpPr>
            <a:spLocks noGrp="1"/>
          </p:cNvSpPr>
          <p:nvPr>
            <p:ph type="sldNum" sz="quarter" idx="12"/>
          </p:nvPr>
        </p:nvSpPr>
        <p:spPr/>
        <p:txBody>
          <a:bodyPr/>
          <a:lstStyle/>
          <a:p>
            <a:fld id="{FD543F5B-52F5-4E77-BDA6-3C9115D6B2D3}" type="slidenum">
              <a:rPr lang="en-US" smtClean="0"/>
              <a:pPr/>
              <a:t>20</a:t>
            </a:fld>
            <a:endParaRPr lang="en-US"/>
          </a:p>
        </p:txBody>
      </p:sp>
    </p:spTree>
    <p:extLst>
      <p:ext uri="{BB962C8B-B14F-4D97-AF65-F5344CB8AC3E}">
        <p14:creationId xmlns:p14="http://schemas.microsoft.com/office/powerpoint/2010/main" val="3992675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Autofit/>
          </a:bodyPr>
          <a:lstStyle/>
          <a:p>
            <a:pPr algn="ctr"/>
            <a:r>
              <a:rPr lang="en-US" sz="4400" b="1" u="sng" dirty="0" smtClean="0"/>
              <a:t>Conclusion</a:t>
            </a:r>
            <a:r>
              <a:rPr lang="en-US" sz="4400" b="1" dirty="0" smtClean="0"/>
              <a:t> </a:t>
            </a:r>
            <a:br>
              <a:rPr lang="en-US" sz="4400" b="1" dirty="0" smtClean="0"/>
            </a:br>
            <a:endParaRPr lang="en-US" sz="4400" b="1" dirty="0"/>
          </a:p>
        </p:txBody>
      </p:sp>
      <p:sp>
        <p:nvSpPr>
          <p:cNvPr id="7" name="Content Placeholder 6"/>
          <p:cNvSpPr>
            <a:spLocks noGrp="1"/>
          </p:cNvSpPr>
          <p:nvPr>
            <p:ph idx="1"/>
          </p:nvPr>
        </p:nvSpPr>
        <p:spPr/>
        <p:txBody>
          <a:bodyPr>
            <a:normAutofit/>
          </a:bodyPr>
          <a:lstStyle/>
          <a:p>
            <a:r>
              <a:rPr lang="en-US" sz="3600" dirty="0" smtClean="0"/>
              <a:t>Establish priorities</a:t>
            </a:r>
          </a:p>
          <a:p>
            <a:r>
              <a:rPr lang="en-US" sz="3600" dirty="0" smtClean="0"/>
              <a:t>Peers as a resource  </a:t>
            </a:r>
          </a:p>
          <a:p>
            <a:r>
              <a:rPr lang="en-US" sz="3600" dirty="0" smtClean="0"/>
              <a:t>Communicate early and often</a:t>
            </a:r>
            <a:endParaRPr lang="en-US" sz="3600" dirty="0"/>
          </a:p>
        </p:txBody>
      </p:sp>
      <p:sp>
        <p:nvSpPr>
          <p:cNvPr id="4" name="Slide Number Placeholder 3"/>
          <p:cNvSpPr>
            <a:spLocks noGrp="1"/>
          </p:cNvSpPr>
          <p:nvPr>
            <p:ph type="sldNum" sz="quarter" idx="12"/>
          </p:nvPr>
        </p:nvSpPr>
        <p:spPr/>
        <p:txBody>
          <a:bodyPr/>
          <a:lstStyle/>
          <a:p>
            <a:fld id="{FD543F5B-52F5-4E77-BDA6-3C9115D6B2D3}" type="slidenum">
              <a:rPr lang="en-US" smtClean="0"/>
              <a:pPr/>
              <a:t>21</a:t>
            </a:fld>
            <a:endParaRPr lang="en-US"/>
          </a:p>
        </p:txBody>
      </p:sp>
    </p:spTree>
    <p:extLst>
      <p:ext uri="{BB962C8B-B14F-4D97-AF65-F5344CB8AC3E}">
        <p14:creationId xmlns:p14="http://schemas.microsoft.com/office/powerpoint/2010/main" val="3437057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References</a:t>
            </a:r>
            <a:endParaRPr lang="en-US" b="1" u="sng" dirty="0"/>
          </a:p>
        </p:txBody>
      </p:sp>
      <p:sp>
        <p:nvSpPr>
          <p:cNvPr id="3" name="Content Placeholder 2"/>
          <p:cNvSpPr>
            <a:spLocks noGrp="1"/>
          </p:cNvSpPr>
          <p:nvPr>
            <p:ph idx="1"/>
          </p:nvPr>
        </p:nvSpPr>
        <p:spPr/>
        <p:txBody>
          <a:bodyPr>
            <a:normAutofit fontScale="70000" lnSpcReduction="20000"/>
          </a:bodyPr>
          <a:lstStyle/>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smtClean="0">
                <a:ea typeface="SimSun"/>
                <a:cs typeface="SimSun"/>
              </a:rPr>
              <a:t>Bean, John C. </a:t>
            </a:r>
            <a:r>
              <a:rPr lang="en-US" altLang="en-US" sz="3200" i="1" dirty="0" smtClean="0">
                <a:ea typeface="SimSun"/>
                <a:cs typeface="SimSun"/>
              </a:rPr>
              <a:t>Engaging Ideas</a:t>
            </a:r>
            <a:r>
              <a:rPr lang="en-US" altLang="en-US" sz="3200" dirty="0" smtClean="0">
                <a:ea typeface="SimSun"/>
                <a:cs typeface="SimSun"/>
              </a:rPr>
              <a:t>. 2</a:t>
            </a:r>
            <a:r>
              <a:rPr lang="en-US" altLang="en-US" sz="3200" baseline="30000" dirty="0" smtClean="0">
                <a:ea typeface="SimSun"/>
                <a:cs typeface="SimSun"/>
              </a:rPr>
              <a:t>nd</a:t>
            </a:r>
            <a:r>
              <a:rPr lang="en-US" altLang="en-US" sz="3200" dirty="0" smtClean="0">
                <a:ea typeface="SimSun"/>
                <a:cs typeface="SimSun"/>
              </a:rPr>
              <a:t> edition. San Francisco: </a:t>
            </a:r>
            <a:r>
              <a:rPr lang="en-US" altLang="en-US" sz="3200" dirty="0" err="1" smtClean="0">
                <a:ea typeface="SimSun"/>
                <a:cs typeface="SimSun"/>
              </a:rPr>
              <a:t>Jossey</a:t>
            </a:r>
            <a:r>
              <a:rPr lang="en-US" altLang="en-US" sz="3200" dirty="0" smtClean="0">
                <a:ea typeface="SimSun"/>
                <a:cs typeface="SimSun"/>
              </a:rPr>
              <a:t>-Bass, 2011.</a:t>
            </a: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smtClean="0">
                <a:ea typeface="SimSun"/>
                <a:cs typeface="SimSun"/>
              </a:rPr>
              <a:t>Elbow, Peter. “High Stakes and Low Stakes in Assigning and Responding to Writing.” In </a:t>
            </a:r>
            <a:r>
              <a:rPr lang="en-US" altLang="en-US" sz="3200" i="1" dirty="0" smtClean="0">
                <a:ea typeface="SimSun"/>
                <a:cs typeface="SimSun"/>
              </a:rPr>
              <a:t>Writing to Learn: Strategies for Assigning and Responding to Writing in the Disciplines</a:t>
            </a:r>
            <a:r>
              <a:rPr lang="en-US" altLang="en-US" sz="3200" dirty="0" smtClean="0">
                <a:ea typeface="SimSun"/>
                <a:cs typeface="SimSun"/>
              </a:rPr>
              <a:t>, ed. Mary Deane </a:t>
            </a:r>
            <a:r>
              <a:rPr lang="en-US" altLang="en-US" sz="3200" dirty="0" err="1" smtClean="0">
                <a:ea typeface="SimSun"/>
                <a:cs typeface="SimSun"/>
              </a:rPr>
              <a:t>Sorcinelli</a:t>
            </a:r>
            <a:r>
              <a:rPr lang="en-US" altLang="en-US" sz="3200" dirty="0" smtClean="0">
                <a:ea typeface="SimSun"/>
                <a:cs typeface="SimSun"/>
              </a:rPr>
              <a:t> and Peter Elbow. San Francisco: </a:t>
            </a:r>
            <a:r>
              <a:rPr lang="en-US" altLang="en-US" sz="3200" dirty="0" err="1" smtClean="0">
                <a:ea typeface="SimSun"/>
                <a:cs typeface="SimSun"/>
              </a:rPr>
              <a:t>Jossey</a:t>
            </a:r>
            <a:r>
              <a:rPr lang="en-US" altLang="en-US" sz="3200" dirty="0" smtClean="0">
                <a:ea typeface="SimSun"/>
                <a:cs typeface="SimSun"/>
              </a:rPr>
              <a:t>-Bass, 1997. </a:t>
            </a: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smtClean="0">
                <a:ea typeface="SimSun"/>
                <a:cs typeface="SimSun"/>
              </a:rPr>
              <a:t>Harris, Muriel. “The </a:t>
            </a:r>
            <a:r>
              <a:rPr lang="en-US" altLang="en-US" sz="3200" dirty="0" err="1" smtClean="0">
                <a:ea typeface="SimSun"/>
                <a:cs typeface="SimSun"/>
              </a:rPr>
              <a:t>Overgraded</a:t>
            </a:r>
            <a:r>
              <a:rPr lang="en-US" altLang="en-US" sz="3200" dirty="0" smtClean="0">
                <a:ea typeface="SimSun"/>
                <a:cs typeface="SimSun"/>
              </a:rPr>
              <a:t> Paper: Another Case of More is Less.” In </a:t>
            </a:r>
            <a:r>
              <a:rPr lang="en-US" altLang="en-US" sz="3200" i="1" dirty="0" smtClean="0">
                <a:ea typeface="SimSun"/>
                <a:cs typeface="SimSun"/>
              </a:rPr>
              <a:t>How to Handle the Paper Load</a:t>
            </a:r>
            <a:r>
              <a:rPr lang="en-US" altLang="en-US" sz="3200" dirty="0" smtClean="0">
                <a:ea typeface="SimSun"/>
                <a:cs typeface="SimSun"/>
              </a:rPr>
              <a:t>, ed. Gene Stanford, 91-94. Urbana, IL: National Council of Teachers of English, 1979.</a:t>
            </a: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err="1" smtClean="0">
                <a:ea typeface="SimSun"/>
                <a:cs typeface="SimSun"/>
              </a:rPr>
              <a:t>Sommers</a:t>
            </a:r>
            <a:r>
              <a:rPr lang="en-US" altLang="en-US" sz="3200" dirty="0" smtClean="0">
                <a:ea typeface="SimSun"/>
                <a:cs typeface="SimSun"/>
              </a:rPr>
              <a:t>, Nancy. “Responding to Student Writing.” </a:t>
            </a:r>
            <a:r>
              <a:rPr lang="en-US" altLang="en-US" sz="3200" i="1" dirty="0" smtClean="0">
                <a:ea typeface="SimSun"/>
                <a:cs typeface="SimSun"/>
              </a:rPr>
              <a:t>College Composition and Communication</a:t>
            </a:r>
            <a:r>
              <a:rPr lang="en-US" altLang="en-US" sz="3200" dirty="0" smtClean="0">
                <a:ea typeface="SimSun"/>
                <a:cs typeface="SimSun"/>
              </a:rPr>
              <a:t> 33, no. 2 (May 1982): 148-156. </a:t>
            </a:r>
          </a:p>
          <a:p>
            <a:pP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smtClean="0">
                <a:ea typeface="SimSun"/>
                <a:cs typeface="SimSun"/>
              </a:rPr>
              <a:t>Walk, Kerry. “Teaching with Writing: A Guide for Faculty and Graduate Students.” </a:t>
            </a:r>
            <a:r>
              <a:rPr lang="en-US" altLang="en-US" sz="3200" i="1" dirty="0" smtClean="0">
                <a:ea typeface="SimSun"/>
                <a:cs typeface="SimSun"/>
              </a:rPr>
              <a:t>Princeton Writing Program</a:t>
            </a:r>
            <a:r>
              <a:rPr lang="en-US" altLang="en-US" sz="3200" dirty="0" smtClean="0">
                <a:ea typeface="SimSun"/>
                <a:cs typeface="SimSun"/>
              </a:rPr>
              <a:t>: 30-40.</a:t>
            </a:r>
          </a:p>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altLang="en-US" sz="3200" dirty="0" smtClean="0">
              <a:ea typeface="SimSun"/>
              <a:cs typeface="SimSun"/>
            </a:endParaRPr>
          </a:p>
          <a:p>
            <a:endParaRPr lang="en-US" dirty="0"/>
          </a:p>
        </p:txBody>
      </p:sp>
      <p:sp>
        <p:nvSpPr>
          <p:cNvPr id="4" name="Slide Number Placeholder 3"/>
          <p:cNvSpPr>
            <a:spLocks noGrp="1"/>
          </p:cNvSpPr>
          <p:nvPr>
            <p:ph type="sldNum" sz="quarter" idx="12"/>
          </p:nvPr>
        </p:nvSpPr>
        <p:spPr/>
        <p:txBody>
          <a:bodyPr/>
          <a:lstStyle/>
          <a:p>
            <a:fld id="{FD543F5B-52F5-4E77-BDA6-3C9115D6B2D3}" type="slidenum">
              <a:rPr lang="en-US" smtClean="0"/>
              <a:pPr/>
              <a:t>22</a:t>
            </a:fld>
            <a:endParaRPr lang="en-US"/>
          </a:p>
        </p:txBody>
      </p:sp>
    </p:spTree>
    <p:extLst>
      <p:ext uri="{BB962C8B-B14F-4D97-AF65-F5344CB8AC3E}">
        <p14:creationId xmlns:p14="http://schemas.microsoft.com/office/powerpoint/2010/main" val="688828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b="1" u="sng" dirty="0" smtClean="0"/>
              <a:t>Brainstorm Activity  </a:t>
            </a:r>
            <a:endParaRPr lang="en-US" b="1" u="sng" dirty="0"/>
          </a:p>
        </p:txBody>
      </p:sp>
      <p:sp>
        <p:nvSpPr>
          <p:cNvPr id="3" name="Content Placeholder 2"/>
          <p:cNvSpPr>
            <a:spLocks noGrp="1"/>
          </p:cNvSpPr>
          <p:nvPr>
            <p:ph idx="1"/>
          </p:nvPr>
        </p:nvSpPr>
        <p:spPr>
          <a:xfrm>
            <a:off x="304800" y="1219200"/>
            <a:ext cx="8229600" cy="4876800"/>
          </a:xfrm>
        </p:spPr>
        <p:txBody>
          <a:bodyPr/>
          <a:lstStyle/>
          <a:p>
            <a:pPr>
              <a:buNone/>
            </a:pPr>
            <a:endParaRPr lang="en-US" altLang="en-US" dirty="0" smtClean="0"/>
          </a:p>
          <a:p>
            <a:pPr>
              <a:buNone/>
            </a:pPr>
            <a:endParaRPr lang="en-US" altLang="en-US" dirty="0" smtClean="0"/>
          </a:p>
          <a:p>
            <a:pPr>
              <a:buNone/>
            </a:pPr>
            <a:r>
              <a:rPr lang="en-US" altLang="en-US" dirty="0" smtClean="0">
                <a:solidFill>
                  <a:schemeClr val="tx1">
                    <a:lumMod val="75000"/>
                    <a:lumOff val="25000"/>
                  </a:schemeClr>
                </a:solidFill>
              </a:rPr>
              <a:t>Working together in a group, take two minutes to </a:t>
            </a:r>
          </a:p>
          <a:p>
            <a:pPr>
              <a:buNone/>
            </a:pPr>
            <a:r>
              <a:rPr lang="en-US" altLang="en-US" dirty="0" smtClean="0">
                <a:solidFill>
                  <a:schemeClr val="tx1">
                    <a:lumMod val="75000"/>
                    <a:lumOff val="25000"/>
                  </a:schemeClr>
                </a:solidFill>
              </a:rPr>
              <a:t>brainstorm the elements that you evaluate when grading a </a:t>
            </a:r>
          </a:p>
          <a:p>
            <a:pPr>
              <a:buNone/>
            </a:pPr>
            <a:r>
              <a:rPr lang="en-US" altLang="en-US" dirty="0" smtClean="0">
                <a:solidFill>
                  <a:schemeClr val="tx1">
                    <a:lumMod val="75000"/>
                    <a:lumOff val="25000"/>
                  </a:schemeClr>
                </a:solidFill>
              </a:rPr>
              <a:t>student paper (e.g. thesis, spelling, etc.)</a:t>
            </a:r>
          </a:p>
          <a:p>
            <a:endParaRPr lang="en-US" dirty="0"/>
          </a:p>
        </p:txBody>
      </p:sp>
      <p:sp>
        <p:nvSpPr>
          <p:cNvPr id="4" name="Slide Number Placeholder 3"/>
          <p:cNvSpPr>
            <a:spLocks noGrp="1"/>
          </p:cNvSpPr>
          <p:nvPr>
            <p:ph type="sldNum" sz="quarter" idx="12"/>
          </p:nvPr>
        </p:nvSpPr>
        <p:spPr/>
        <p:txBody>
          <a:bodyPr/>
          <a:lstStyle/>
          <a:p>
            <a:fld id="{FD543F5B-52F5-4E77-BDA6-3C9115D6B2D3}"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fld id="{9A847ADE-143D-40AE-B21F-108C01DF5E4F}" type="slidenum">
              <a:rPr lang="en-US" altLang="en-US" smtClean="0"/>
              <a:pPr/>
              <a:t>4</a:t>
            </a:fld>
            <a:endParaRPr lang="en-US" altLang="en-US"/>
          </a:p>
        </p:txBody>
      </p:sp>
      <p:sp>
        <p:nvSpPr>
          <p:cNvPr id="4" name="Title 1"/>
          <p:cNvSpPr txBox="1">
            <a:spLocks/>
          </p:cNvSpPr>
          <p:nvPr/>
        </p:nvSpPr>
        <p:spPr>
          <a:xfrm>
            <a:off x="4876800" y="557212"/>
            <a:ext cx="4267200" cy="1195388"/>
          </a:xfrm>
          <a:prstGeom prst="rect">
            <a:avLst/>
          </a:prstGeom>
        </p:spPr>
        <p:txBody>
          <a:bodyPr lIns="45720" rIns="45720" anchor="ctr"/>
          <a:lstStyle/>
          <a:p>
            <a:pPr algn="ctr" fontAlgn="auto">
              <a:spcAft>
                <a:spcPts val="0"/>
              </a:spcAft>
              <a:defRPr/>
            </a:pPr>
            <a:r>
              <a:rPr lang="en-US" sz="4000" b="1" u="sng" dirty="0">
                <a:solidFill>
                  <a:srgbClr val="D2533C"/>
                </a:solidFill>
                <a:latin typeface="+mj-lt"/>
                <a:ea typeface="+mj-ea"/>
                <a:cs typeface="+mj-cs"/>
              </a:rPr>
              <a:t>Lower-Order Concerns</a:t>
            </a:r>
          </a:p>
        </p:txBody>
      </p:sp>
      <p:sp>
        <p:nvSpPr>
          <p:cNvPr id="5" name="TextBox 4"/>
          <p:cNvSpPr txBox="1">
            <a:spLocks noChangeArrowheads="1"/>
          </p:cNvSpPr>
          <p:nvPr/>
        </p:nvSpPr>
        <p:spPr bwMode="auto">
          <a:xfrm>
            <a:off x="0" y="1295400"/>
            <a:ext cx="4724400" cy="4278094"/>
          </a:xfrm>
          <a:prstGeom prst="rect">
            <a:avLst/>
          </a:prstGeom>
          <a:noFill/>
          <a:ln w="9525">
            <a:noFill/>
            <a:miter lim="800000"/>
            <a:headEnd/>
            <a:tailEnd/>
          </a:ln>
        </p:spPr>
        <p:txBody>
          <a:bodyPr>
            <a:spAutoFit/>
          </a:bodyPr>
          <a:lstStyle/>
          <a:p>
            <a:pPr>
              <a:buClr>
                <a:schemeClr val="accent1"/>
              </a:buClr>
              <a:buSzPct val="80000"/>
            </a:pPr>
            <a:r>
              <a:rPr lang="en-US" sz="2800" dirty="0"/>
              <a:t> </a:t>
            </a:r>
            <a:endParaRPr lang="en-US" sz="2800" dirty="0" smtClean="0"/>
          </a:p>
          <a:p>
            <a:pPr>
              <a:buClr>
                <a:schemeClr val="accent1"/>
              </a:buClr>
              <a:buSzPct val="80000"/>
              <a:buFont typeface="Wingdings" pitchFamily="2" charset="2"/>
              <a:buChar char=""/>
            </a:pPr>
            <a:endParaRPr lang="en-US" sz="2800" dirty="0" smtClean="0">
              <a:solidFill>
                <a:srgbClr val="57576E"/>
              </a:solidFill>
            </a:endParaRPr>
          </a:p>
          <a:p>
            <a:pPr>
              <a:buClr>
                <a:schemeClr val="accent1"/>
              </a:buClr>
              <a:buSzPct val="80000"/>
              <a:buFont typeface="Wingdings" pitchFamily="2" charset="2"/>
              <a:buChar char=""/>
            </a:pPr>
            <a:r>
              <a:rPr lang="en-US" sz="2400" dirty="0" smtClean="0">
                <a:solidFill>
                  <a:srgbClr val="57576E"/>
                </a:solidFill>
              </a:rPr>
              <a:t> Thesis statement</a:t>
            </a:r>
            <a:endParaRPr lang="en-US" sz="2400" dirty="0">
              <a:solidFill>
                <a:srgbClr val="57576E"/>
              </a:solidFill>
            </a:endParaRPr>
          </a:p>
          <a:p>
            <a:pPr>
              <a:buClr>
                <a:schemeClr val="accent1"/>
              </a:buClr>
              <a:buSzPct val="80000"/>
              <a:buFont typeface="Wingdings" pitchFamily="2" charset="2"/>
              <a:buChar char=""/>
            </a:pPr>
            <a:r>
              <a:rPr lang="en-US" sz="2400" dirty="0">
                <a:solidFill>
                  <a:srgbClr val="57576E"/>
                </a:solidFill>
              </a:rPr>
              <a:t> Quality of </a:t>
            </a:r>
            <a:r>
              <a:rPr lang="en-US" sz="2400" dirty="0" smtClean="0">
                <a:solidFill>
                  <a:srgbClr val="57576E"/>
                </a:solidFill>
              </a:rPr>
              <a:t>argument/ideas</a:t>
            </a:r>
          </a:p>
          <a:p>
            <a:pPr>
              <a:buClr>
                <a:schemeClr val="accent1"/>
              </a:buClr>
              <a:buSzPct val="80000"/>
              <a:buFont typeface="Wingdings" pitchFamily="2" charset="2"/>
              <a:buChar char=""/>
            </a:pPr>
            <a:r>
              <a:rPr lang="en-US" sz="2400" dirty="0">
                <a:solidFill>
                  <a:srgbClr val="57576E"/>
                </a:solidFill>
              </a:rPr>
              <a:t> Evidence used correctly</a:t>
            </a:r>
            <a:endParaRPr lang="en-US" sz="2400" dirty="0" smtClean="0">
              <a:solidFill>
                <a:srgbClr val="57576E"/>
              </a:solidFill>
            </a:endParaRPr>
          </a:p>
          <a:p>
            <a:pPr>
              <a:buClr>
                <a:schemeClr val="accent1"/>
              </a:buClr>
              <a:buSzPct val="80000"/>
              <a:buFont typeface="Wingdings" pitchFamily="2" charset="2"/>
              <a:buChar char=""/>
            </a:pPr>
            <a:r>
              <a:rPr lang="en-US" sz="2400" dirty="0" smtClean="0">
                <a:solidFill>
                  <a:srgbClr val="57576E"/>
                </a:solidFill>
              </a:rPr>
              <a:t> Logic </a:t>
            </a:r>
            <a:r>
              <a:rPr lang="en-US" sz="2400" dirty="0">
                <a:solidFill>
                  <a:srgbClr val="57576E"/>
                </a:solidFill>
              </a:rPr>
              <a:t>of conclusions</a:t>
            </a:r>
          </a:p>
          <a:p>
            <a:pPr>
              <a:buClr>
                <a:schemeClr val="accent1"/>
              </a:buClr>
              <a:buSzPct val="80000"/>
              <a:buFont typeface="Wingdings" pitchFamily="2" charset="2"/>
              <a:buChar char=""/>
            </a:pPr>
            <a:r>
              <a:rPr lang="en-US" sz="2400" dirty="0">
                <a:solidFill>
                  <a:srgbClr val="57576E"/>
                </a:solidFill>
              </a:rPr>
              <a:t> Use of topic sentences</a:t>
            </a:r>
          </a:p>
          <a:p>
            <a:pPr>
              <a:buClr>
                <a:schemeClr val="accent1"/>
              </a:buClr>
              <a:buSzPct val="80000"/>
              <a:buFont typeface="Wingdings" pitchFamily="2" charset="2"/>
              <a:buChar char=""/>
            </a:pPr>
            <a:r>
              <a:rPr lang="en-US" sz="2400" dirty="0">
                <a:solidFill>
                  <a:srgbClr val="57576E"/>
                </a:solidFill>
              </a:rPr>
              <a:t> Organization of paper</a:t>
            </a:r>
          </a:p>
          <a:p>
            <a:pPr>
              <a:buClr>
                <a:schemeClr val="accent1"/>
              </a:buClr>
              <a:buSzPct val="80000"/>
              <a:buFont typeface="Wingdings" pitchFamily="2" charset="2"/>
              <a:buChar char=""/>
            </a:pPr>
            <a:r>
              <a:rPr lang="en-US" sz="2400" dirty="0" smtClean="0">
                <a:solidFill>
                  <a:srgbClr val="57576E"/>
                </a:solidFill>
              </a:rPr>
              <a:t> Follows assignment?</a:t>
            </a:r>
          </a:p>
          <a:p>
            <a:pPr>
              <a:buClr>
                <a:schemeClr val="accent1"/>
              </a:buClr>
              <a:buSzPct val="80000"/>
              <a:buFont typeface="Wingdings" pitchFamily="2" charset="2"/>
              <a:buChar char=""/>
            </a:pPr>
            <a:r>
              <a:rPr lang="en-US" sz="2400" dirty="0" smtClean="0">
                <a:solidFill>
                  <a:srgbClr val="57576E"/>
                </a:solidFill>
              </a:rPr>
              <a:t> Demonstrates understanding of course material</a:t>
            </a:r>
            <a:endParaRPr lang="en-US" sz="2400" dirty="0">
              <a:solidFill>
                <a:srgbClr val="57576E"/>
              </a:solidFill>
            </a:endParaRPr>
          </a:p>
        </p:txBody>
      </p:sp>
      <p:sp>
        <p:nvSpPr>
          <p:cNvPr id="6" name="TextBox 5"/>
          <p:cNvSpPr txBox="1">
            <a:spLocks noChangeArrowheads="1"/>
          </p:cNvSpPr>
          <p:nvPr/>
        </p:nvSpPr>
        <p:spPr bwMode="auto">
          <a:xfrm>
            <a:off x="4724400" y="1066800"/>
            <a:ext cx="4419600" cy="4524315"/>
          </a:xfrm>
          <a:prstGeom prst="rect">
            <a:avLst/>
          </a:prstGeom>
          <a:noFill/>
          <a:ln w="9525">
            <a:noFill/>
            <a:miter lim="800000"/>
            <a:headEnd/>
            <a:tailEnd/>
          </a:ln>
        </p:spPr>
        <p:txBody>
          <a:bodyPr>
            <a:spAutoFit/>
          </a:bodyPr>
          <a:lstStyle/>
          <a:p>
            <a:pPr>
              <a:buClr>
                <a:schemeClr val="accent1"/>
              </a:buClr>
              <a:buSzPct val="80000"/>
            </a:pPr>
            <a:r>
              <a:rPr lang="en-US" sz="2400" dirty="0"/>
              <a:t> </a:t>
            </a:r>
            <a:endParaRPr lang="en-US" sz="2400" dirty="0" smtClean="0"/>
          </a:p>
          <a:p>
            <a:pPr>
              <a:buClr>
                <a:schemeClr val="accent1"/>
              </a:buClr>
              <a:buSzPct val="80000"/>
              <a:buFont typeface="Wingdings" pitchFamily="2" charset="2"/>
              <a:buChar char=""/>
            </a:pPr>
            <a:endParaRPr lang="en-US" sz="2400" dirty="0" smtClean="0"/>
          </a:p>
          <a:p>
            <a:pPr>
              <a:buClr>
                <a:schemeClr val="accent1"/>
              </a:buClr>
              <a:buSzPct val="80000"/>
              <a:buFont typeface="Wingdings" pitchFamily="2" charset="2"/>
              <a:buChar char=""/>
            </a:pPr>
            <a:endParaRPr lang="en-US" sz="2400" dirty="0" smtClean="0"/>
          </a:p>
          <a:p>
            <a:pPr>
              <a:buClr>
                <a:schemeClr val="accent1"/>
              </a:buClr>
              <a:buSzPct val="80000"/>
              <a:buFont typeface="Wingdings" pitchFamily="2" charset="2"/>
              <a:buChar char=""/>
            </a:pPr>
            <a:r>
              <a:rPr lang="en-US" sz="2400" dirty="0" smtClean="0"/>
              <a:t> </a:t>
            </a:r>
            <a:r>
              <a:rPr lang="en-US" sz="2400" dirty="0" smtClean="0">
                <a:solidFill>
                  <a:srgbClr val="57576E"/>
                </a:solidFill>
              </a:rPr>
              <a:t>Spelling</a:t>
            </a:r>
            <a:endParaRPr lang="en-US" sz="2400" dirty="0">
              <a:solidFill>
                <a:srgbClr val="57576E"/>
              </a:solidFill>
            </a:endParaRPr>
          </a:p>
          <a:p>
            <a:pPr>
              <a:buClr>
                <a:schemeClr val="accent1"/>
              </a:buClr>
              <a:buSzPct val="80000"/>
              <a:buFont typeface="Wingdings" pitchFamily="2" charset="2"/>
              <a:buChar char=""/>
            </a:pPr>
            <a:r>
              <a:rPr lang="en-US" sz="2400" dirty="0">
                <a:solidFill>
                  <a:srgbClr val="57576E"/>
                </a:solidFill>
              </a:rPr>
              <a:t> </a:t>
            </a:r>
            <a:r>
              <a:rPr lang="en-US" sz="2400" dirty="0" smtClean="0">
                <a:solidFill>
                  <a:srgbClr val="57576E"/>
                </a:solidFill>
              </a:rPr>
              <a:t>Grammar (agreement)</a:t>
            </a:r>
            <a:endParaRPr lang="en-US" sz="2400" dirty="0">
              <a:solidFill>
                <a:srgbClr val="57576E"/>
              </a:solidFill>
            </a:endParaRPr>
          </a:p>
          <a:p>
            <a:pPr>
              <a:buClr>
                <a:schemeClr val="accent1"/>
              </a:buClr>
              <a:buSzPct val="80000"/>
              <a:buFont typeface="Wingdings" pitchFamily="2" charset="2"/>
              <a:buChar char=""/>
            </a:pPr>
            <a:r>
              <a:rPr lang="en-US" sz="2400" dirty="0" smtClean="0">
                <a:solidFill>
                  <a:srgbClr val="57576E"/>
                </a:solidFill>
              </a:rPr>
              <a:t> Formatting </a:t>
            </a:r>
            <a:r>
              <a:rPr lang="en-US" sz="2400" dirty="0">
                <a:solidFill>
                  <a:srgbClr val="57576E"/>
                </a:solidFill>
              </a:rPr>
              <a:t>(font, </a:t>
            </a:r>
            <a:r>
              <a:rPr lang="en-US" sz="2400" dirty="0" smtClean="0">
                <a:solidFill>
                  <a:srgbClr val="57576E"/>
                </a:solidFill>
              </a:rPr>
              <a:t>spacing)</a:t>
            </a:r>
            <a:endParaRPr lang="en-US" sz="2400" dirty="0">
              <a:solidFill>
                <a:srgbClr val="57576E"/>
              </a:solidFill>
            </a:endParaRPr>
          </a:p>
          <a:p>
            <a:pPr>
              <a:buClr>
                <a:schemeClr val="accent1"/>
              </a:buClr>
              <a:buSzPct val="80000"/>
              <a:buFont typeface="Wingdings" pitchFamily="2" charset="2"/>
              <a:buChar char=""/>
            </a:pPr>
            <a:r>
              <a:rPr lang="en-US" sz="2400" dirty="0">
                <a:solidFill>
                  <a:srgbClr val="57576E"/>
                </a:solidFill>
              </a:rPr>
              <a:t> </a:t>
            </a:r>
            <a:r>
              <a:rPr lang="en-US" sz="2400" dirty="0" smtClean="0">
                <a:solidFill>
                  <a:srgbClr val="57576E"/>
                </a:solidFill>
              </a:rPr>
              <a:t>Citation</a:t>
            </a:r>
            <a:endParaRPr lang="en-US" sz="2400" dirty="0">
              <a:solidFill>
                <a:srgbClr val="57576E"/>
              </a:solidFill>
            </a:endParaRPr>
          </a:p>
          <a:p>
            <a:pPr>
              <a:buClr>
                <a:schemeClr val="accent1"/>
              </a:buClr>
              <a:buSzPct val="80000"/>
              <a:buFont typeface="Wingdings" pitchFamily="2" charset="2"/>
              <a:buChar char=""/>
            </a:pPr>
            <a:r>
              <a:rPr lang="en-US" sz="2400" dirty="0">
                <a:solidFill>
                  <a:srgbClr val="57576E"/>
                </a:solidFill>
              </a:rPr>
              <a:t> Punctuation</a:t>
            </a:r>
          </a:p>
          <a:p>
            <a:pPr>
              <a:buClr>
                <a:schemeClr val="accent1"/>
              </a:buClr>
              <a:buSzPct val="80000"/>
              <a:buFont typeface="Wingdings" pitchFamily="2" charset="2"/>
              <a:buChar char=""/>
            </a:pPr>
            <a:r>
              <a:rPr lang="en-US" sz="2400" dirty="0">
                <a:solidFill>
                  <a:srgbClr val="57576E"/>
                </a:solidFill>
              </a:rPr>
              <a:t> Sentence </a:t>
            </a:r>
            <a:r>
              <a:rPr lang="en-US" sz="2400" dirty="0" smtClean="0">
                <a:solidFill>
                  <a:srgbClr val="57576E"/>
                </a:solidFill>
              </a:rPr>
              <a:t>structure</a:t>
            </a:r>
            <a:endParaRPr lang="en-US" sz="2400" dirty="0">
              <a:solidFill>
                <a:srgbClr val="57576E"/>
              </a:solidFill>
            </a:endParaRPr>
          </a:p>
          <a:p>
            <a:pPr>
              <a:buClr>
                <a:schemeClr val="accent1"/>
              </a:buClr>
              <a:buSzPct val="80000"/>
              <a:buFont typeface="Wingdings" pitchFamily="2" charset="2"/>
              <a:buChar char=""/>
            </a:pPr>
            <a:r>
              <a:rPr lang="en-US" sz="2400" dirty="0">
                <a:solidFill>
                  <a:srgbClr val="57576E"/>
                </a:solidFill>
              </a:rPr>
              <a:t> Vocabulary/word choice</a:t>
            </a:r>
          </a:p>
          <a:p>
            <a:pPr>
              <a:buClr>
                <a:schemeClr val="accent1"/>
              </a:buClr>
              <a:buSzPct val="80000"/>
              <a:buFont typeface="Wingdings" pitchFamily="2" charset="2"/>
              <a:buChar char=""/>
            </a:pPr>
            <a:r>
              <a:rPr lang="en-US" sz="2400" dirty="0">
                <a:solidFill>
                  <a:srgbClr val="57576E"/>
                </a:solidFill>
              </a:rPr>
              <a:t> Style</a:t>
            </a:r>
          </a:p>
          <a:p>
            <a:pPr>
              <a:buClr>
                <a:schemeClr val="accent1"/>
              </a:buClr>
              <a:buSzPct val="80000"/>
              <a:buFont typeface="Wingdings" pitchFamily="2" charset="2"/>
              <a:buChar char=""/>
            </a:pPr>
            <a:endParaRPr lang="en-US" sz="2400" dirty="0">
              <a:solidFill>
                <a:srgbClr val="57576E"/>
              </a:solidFill>
            </a:endParaRPr>
          </a:p>
        </p:txBody>
      </p:sp>
      <p:sp>
        <p:nvSpPr>
          <p:cNvPr id="19463" name="Title 1"/>
          <p:cNvSpPr>
            <a:spLocks/>
          </p:cNvSpPr>
          <p:nvPr/>
        </p:nvSpPr>
        <p:spPr bwMode="auto">
          <a:xfrm>
            <a:off x="1447800" y="304800"/>
            <a:ext cx="6843713" cy="771525"/>
          </a:xfrm>
          <a:prstGeom prst="rect">
            <a:avLst/>
          </a:prstGeom>
          <a:noFill/>
          <a:ln w="9525">
            <a:noFill/>
            <a:miter lim="800000"/>
            <a:headEnd/>
            <a:tailEnd/>
          </a:ln>
        </p:spPr>
        <p:txBody>
          <a:bodyPr lIns="45720" rIns="45720" anchor="ctr"/>
          <a:lstStyle/>
          <a:p>
            <a:endParaRPr lang="en-US" sz="3200" dirty="0">
              <a:latin typeface="Franklin Gothic Book"/>
            </a:endParaRPr>
          </a:p>
        </p:txBody>
      </p:sp>
      <p:sp>
        <p:nvSpPr>
          <p:cNvPr id="14" name="Title 1"/>
          <p:cNvSpPr txBox="1">
            <a:spLocks/>
          </p:cNvSpPr>
          <p:nvPr/>
        </p:nvSpPr>
        <p:spPr>
          <a:xfrm>
            <a:off x="228600" y="557212"/>
            <a:ext cx="4267200" cy="1195388"/>
          </a:xfrm>
          <a:prstGeom prst="rect">
            <a:avLst/>
          </a:prstGeom>
        </p:spPr>
        <p:txBody>
          <a:bodyPr lIns="45720" rIns="45720" anchor="ctr"/>
          <a:lstStyle/>
          <a:p>
            <a:pPr algn="ctr" fontAlgn="auto">
              <a:spcAft>
                <a:spcPts val="0"/>
              </a:spcAft>
              <a:defRPr/>
            </a:pPr>
            <a:r>
              <a:rPr lang="en-US" sz="4000" b="1" u="sng" dirty="0" smtClean="0">
                <a:solidFill>
                  <a:schemeClr val="tx2"/>
                </a:solidFill>
                <a:latin typeface="+mj-lt"/>
                <a:ea typeface="+mj-ea"/>
                <a:cs typeface="+mj-cs"/>
              </a:rPr>
              <a:t>Higher-Order </a:t>
            </a:r>
            <a:r>
              <a:rPr lang="en-US" sz="4000" b="1" u="sng" dirty="0">
                <a:solidFill>
                  <a:schemeClr val="tx2"/>
                </a:solidFill>
                <a:latin typeface="+mj-lt"/>
                <a:ea typeface="+mj-ea"/>
                <a:cs typeface="+mj-cs"/>
              </a:rPr>
              <a:t>Concerns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additive="base">
                                        <p:cTn id="4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additive="base">
                                        <p:cTn id="5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6">
                                            <p:txEl>
                                              <p:pRg st="4" end="4"/>
                                            </p:txEl>
                                          </p:spTgt>
                                        </p:tgtEl>
                                        <p:attrNameLst>
                                          <p:attrName>style.visibility</p:attrName>
                                        </p:attrNameLst>
                                      </p:cBhvr>
                                      <p:to>
                                        <p:strVal val="visible"/>
                                      </p:to>
                                    </p:set>
                                    <p:anim calcmode="lin" valueType="num">
                                      <p:cBhvr additive="base">
                                        <p:cTn id="6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 calcmode="lin" valueType="num">
                                      <p:cBhvr additive="base">
                                        <p:cTn id="6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6">
                                            <p:txEl>
                                              <p:pRg st="6" end="6"/>
                                            </p:txEl>
                                          </p:spTgt>
                                        </p:tgtEl>
                                        <p:attrNameLst>
                                          <p:attrName>style.visibility</p:attrName>
                                        </p:attrNameLst>
                                      </p:cBhvr>
                                      <p:to>
                                        <p:strVal val="visible"/>
                                      </p:to>
                                    </p:set>
                                    <p:anim calcmode="lin" valueType="num">
                                      <p:cBhvr additive="base">
                                        <p:cTn id="7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
                                            <p:txEl>
                                              <p:pRg st="7" end="7"/>
                                            </p:txEl>
                                          </p:spTgt>
                                        </p:tgtEl>
                                        <p:attrNameLst>
                                          <p:attrName>style.visibility</p:attrName>
                                        </p:attrNameLst>
                                      </p:cBhvr>
                                      <p:to>
                                        <p:strVal val="visible"/>
                                      </p:to>
                                    </p:set>
                                    <p:anim calcmode="lin" valueType="num">
                                      <p:cBhvr additive="base">
                                        <p:cTn id="7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
                                            <p:txEl>
                                              <p:pRg st="8" end="8"/>
                                            </p:txEl>
                                          </p:spTgt>
                                        </p:tgtEl>
                                        <p:attrNameLst>
                                          <p:attrName>style.visibility</p:attrName>
                                        </p:attrNameLst>
                                      </p:cBhvr>
                                      <p:to>
                                        <p:strVal val="visible"/>
                                      </p:to>
                                    </p:set>
                                    <p:anim calcmode="lin" valueType="num">
                                      <p:cBhvr additive="base">
                                        <p:cTn id="7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6">
                                            <p:txEl>
                                              <p:pRg st="9" end="9"/>
                                            </p:txEl>
                                          </p:spTgt>
                                        </p:tgtEl>
                                        <p:attrNameLst>
                                          <p:attrName>style.visibility</p:attrName>
                                        </p:attrNameLst>
                                      </p:cBhvr>
                                      <p:to>
                                        <p:strVal val="visible"/>
                                      </p:to>
                                    </p:set>
                                    <p:anim calcmode="lin" valueType="num">
                                      <p:cBhvr additive="base">
                                        <p:cTn id="8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6">
                                            <p:txEl>
                                              <p:pRg st="10" end="10"/>
                                            </p:txEl>
                                          </p:spTgt>
                                        </p:tgtEl>
                                        <p:attrNameLst>
                                          <p:attrName>style.visibility</p:attrName>
                                        </p:attrNameLst>
                                      </p:cBhvr>
                                      <p:to>
                                        <p:strVal val="visible"/>
                                      </p:to>
                                    </p:set>
                                    <p:anim calcmode="lin" valueType="num">
                                      <p:cBhvr additive="base">
                                        <p:cTn id="8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Upfront Work Will Pay Dividends</a:t>
            </a:r>
            <a:endParaRPr lang="en-US" b="1" u="sng" dirty="0"/>
          </a:p>
        </p:txBody>
      </p:sp>
      <p:sp>
        <p:nvSpPr>
          <p:cNvPr id="3" name="Content Placeholder 2"/>
          <p:cNvSpPr>
            <a:spLocks noGrp="1"/>
          </p:cNvSpPr>
          <p:nvPr>
            <p:ph idx="1"/>
          </p:nvPr>
        </p:nvSpPr>
        <p:spPr>
          <a:xfrm>
            <a:off x="457200" y="1676400"/>
            <a:ext cx="8229600" cy="4800600"/>
          </a:xfrm>
        </p:spPr>
        <p:txBody>
          <a:bodyPr>
            <a:normAutofit fontScale="92500" lnSpcReduction="20000"/>
          </a:bodyPr>
          <a:lstStyle/>
          <a:p>
            <a:r>
              <a:rPr lang="en-US" sz="3500" dirty="0" smtClean="0">
                <a:solidFill>
                  <a:srgbClr val="57576E"/>
                </a:solidFill>
              </a:rPr>
              <a:t>Design High Quality Assignments</a:t>
            </a:r>
          </a:p>
          <a:p>
            <a:pPr lvl="1"/>
            <a:r>
              <a:rPr lang="en-US" sz="3000" dirty="0" smtClean="0">
                <a:solidFill>
                  <a:srgbClr val="57576E"/>
                </a:solidFill>
              </a:rPr>
              <a:t>Students will start earlier</a:t>
            </a:r>
          </a:p>
          <a:p>
            <a:pPr lvl="1"/>
            <a:r>
              <a:rPr lang="en-US" sz="3000" dirty="0" smtClean="0">
                <a:solidFill>
                  <a:srgbClr val="57576E"/>
                </a:solidFill>
              </a:rPr>
              <a:t>Students will have fewer questions</a:t>
            </a:r>
          </a:p>
          <a:p>
            <a:endParaRPr lang="en-US" sz="3600" dirty="0" smtClean="0">
              <a:solidFill>
                <a:srgbClr val="57576E"/>
              </a:solidFill>
            </a:endParaRPr>
          </a:p>
          <a:p>
            <a:r>
              <a:rPr lang="en-US" sz="3500" dirty="0" smtClean="0">
                <a:solidFill>
                  <a:srgbClr val="57576E"/>
                </a:solidFill>
              </a:rPr>
              <a:t>Clarify Grading Criteria</a:t>
            </a:r>
          </a:p>
          <a:p>
            <a:pPr lvl="1"/>
            <a:r>
              <a:rPr lang="en-US" sz="3000" dirty="0" smtClean="0">
                <a:solidFill>
                  <a:srgbClr val="57576E"/>
                </a:solidFill>
              </a:rPr>
              <a:t>Rubrics</a:t>
            </a:r>
          </a:p>
          <a:p>
            <a:pPr lvl="1"/>
            <a:r>
              <a:rPr lang="en-US" sz="3000" dirty="0" smtClean="0">
                <a:solidFill>
                  <a:srgbClr val="57576E"/>
                </a:solidFill>
              </a:rPr>
              <a:t>Examples of Past Student Work</a:t>
            </a:r>
          </a:p>
          <a:p>
            <a:pPr lvl="1"/>
            <a:endParaRPr lang="en-US" sz="3200" dirty="0" smtClean="0">
              <a:solidFill>
                <a:srgbClr val="57576E"/>
              </a:solidFill>
            </a:endParaRPr>
          </a:p>
          <a:p>
            <a:r>
              <a:rPr lang="en-US" sz="3500" dirty="0" smtClean="0">
                <a:solidFill>
                  <a:srgbClr val="57576E"/>
                </a:solidFill>
              </a:rPr>
              <a:t>Organize Class Discussion</a:t>
            </a:r>
          </a:p>
          <a:p>
            <a:pPr lvl="1"/>
            <a:r>
              <a:rPr lang="en-US" sz="3000" dirty="0" smtClean="0">
                <a:solidFill>
                  <a:srgbClr val="57576E"/>
                </a:solidFill>
              </a:rPr>
              <a:t>Paired Interviews about Paper Ideas</a:t>
            </a:r>
          </a:p>
          <a:p>
            <a:pPr lvl="1"/>
            <a:endParaRPr lang="en-US" sz="3200" dirty="0" smtClean="0">
              <a:solidFill>
                <a:srgbClr val="57576E"/>
              </a:solidFill>
            </a:endParaRPr>
          </a:p>
          <a:p>
            <a:endParaRPr lang="en-US" sz="3600" dirty="0">
              <a:solidFill>
                <a:srgbClr val="57576E"/>
              </a:solidFill>
            </a:endParaRPr>
          </a:p>
        </p:txBody>
      </p:sp>
      <p:sp>
        <p:nvSpPr>
          <p:cNvPr id="4" name="Slide Number Placeholder 3"/>
          <p:cNvSpPr>
            <a:spLocks noGrp="1"/>
          </p:cNvSpPr>
          <p:nvPr>
            <p:ph type="sldNum" sz="quarter" idx="12"/>
          </p:nvPr>
        </p:nvSpPr>
        <p:spPr/>
        <p:txBody>
          <a:bodyPr/>
          <a:lstStyle/>
          <a:p>
            <a:fld id="{FD543F5B-52F5-4E77-BDA6-3C9115D6B2D3}" type="slidenum">
              <a:rPr lang="en-US" smtClean="0"/>
              <a:pPr/>
              <a:t>5</a:t>
            </a:fld>
            <a:endParaRPr lang="en-US"/>
          </a:p>
        </p:txBody>
      </p:sp>
    </p:spTree>
    <p:extLst>
      <p:ext uri="{BB962C8B-B14F-4D97-AF65-F5344CB8AC3E}">
        <p14:creationId xmlns:p14="http://schemas.microsoft.com/office/powerpoint/2010/main" val="365958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t>Recognize and Engage Partners</a:t>
            </a:r>
            <a:endParaRPr lang="en-US" b="1" u="sng" dirty="0"/>
          </a:p>
        </p:txBody>
      </p:sp>
      <p:sp>
        <p:nvSpPr>
          <p:cNvPr id="3" name="Content Placeholder 2"/>
          <p:cNvSpPr>
            <a:spLocks noGrp="1"/>
          </p:cNvSpPr>
          <p:nvPr>
            <p:ph idx="1"/>
          </p:nvPr>
        </p:nvSpPr>
        <p:spPr>
          <a:xfrm>
            <a:off x="457200" y="1600200"/>
            <a:ext cx="8686800" cy="4876800"/>
          </a:xfrm>
        </p:spPr>
        <p:txBody>
          <a:bodyPr>
            <a:normAutofit fontScale="92500" lnSpcReduction="20000"/>
          </a:bodyPr>
          <a:lstStyle/>
          <a:p>
            <a:r>
              <a:rPr lang="en-US" sz="3200" dirty="0" smtClean="0">
                <a:solidFill>
                  <a:srgbClr val="57576E"/>
                </a:solidFill>
              </a:rPr>
              <a:t>Peer Reviews</a:t>
            </a:r>
          </a:p>
          <a:p>
            <a:pPr lvl="1"/>
            <a:r>
              <a:rPr lang="en-US" sz="2800" dirty="0" smtClean="0">
                <a:solidFill>
                  <a:srgbClr val="57576E"/>
                </a:solidFill>
              </a:rPr>
              <a:t>Face-to-Face</a:t>
            </a:r>
          </a:p>
          <a:p>
            <a:pPr lvl="1"/>
            <a:r>
              <a:rPr lang="en-US" sz="2800" dirty="0" smtClean="0">
                <a:solidFill>
                  <a:srgbClr val="57576E"/>
                </a:solidFill>
              </a:rPr>
              <a:t>Discussion Boards</a:t>
            </a:r>
          </a:p>
          <a:p>
            <a:endParaRPr lang="en-US" sz="3200" dirty="0">
              <a:solidFill>
                <a:srgbClr val="57576E"/>
              </a:solidFill>
            </a:endParaRPr>
          </a:p>
          <a:p>
            <a:r>
              <a:rPr lang="en-US" sz="3200" dirty="0" smtClean="0">
                <a:solidFill>
                  <a:srgbClr val="57576E"/>
                </a:solidFill>
              </a:rPr>
              <a:t>Group Conferences</a:t>
            </a:r>
          </a:p>
          <a:p>
            <a:pPr lvl="1"/>
            <a:r>
              <a:rPr lang="en-US" sz="2800" dirty="0" smtClean="0">
                <a:solidFill>
                  <a:srgbClr val="57576E"/>
                </a:solidFill>
              </a:rPr>
              <a:t>Instructor Involvement  </a:t>
            </a:r>
          </a:p>
          <a:p>
            <a:endParaRPr lang="en-US" sz="3200" dirty="0" smtClean="0">
              <a:solidFill>
                <a:srgbClr val="57576E"/>
              </a:solidFill>
            </a:endParaRPr>
          </a:p>
          <a:p>
            <a:r>
              <a:rPr lang="en-US" sz="3200" dirty="0" smtClean="0">
                <a:solidFill>
                  <a:srgbClr val="57576E"/>
                </a:solidFill>
              </a:rPr>
              <a:t>Atrium Learning Center</a:t>
            </a:r>
          </a:p>
          <a:p>
            <a:pPr lvl="1"/>
            <a:r>
              <a:rPr lang="en-US" sz="2400" dirty="0" smtClean="0">
                <a:solidFill>
                  <a:srgbClr val="57576E"/>
                </a:solidFill>
                <a:hlinkClick r:id="rId3"/>
              </a:rPr>
              <a:t>http://www.citytech.cuny.edu/students/learningcenter/</a:t>
            </a:r>
            <a:endParaRPr lang="en-US" sz="2400" dirty="0" smtClean="0">
              <a:solidFill>
                <a:srgbClr val="57576E"/>
              </a:solidFill>
            </a:endParaRPr>
          </a:p>
          <a:p>
            <a:endParaRPr lang="en-US" sz="2800" dirty="0" smtClean="0">
              <a:solidFill>
                <a:srgbClr val="57576E"/>
              </a:solidFill>
            </a:endParaRPr>
          </a:p>
          <a:p>
            <a:r>
              <a:rPr lang="en-US" sz="2800" dirty="0" smtClean="0">
                <a:solidFill>
                  <a:srgbClr val="57576E"/>
                </a:solidFill>
              </a:rPr>
              <a:t>ESL Writing Tutors in English Department</a:t>
            </a:r>
          </a:p>
          <a:p>
            <a:endParaRPr lang="en-US" dirty="0" smtClean="0">
              <a:solidFill>
                <a:srgbClr val="57576E"/>
              </a:solidFill>
            </a:endParaRPr>
          </a:p>
          <a:p>
            <a:pPr lvl="1"/>
            <a:endParaRPr lang="en-US" dirty="0">
              <a:solidFill>
                <a:srgbClr val="57576E"/>
              </a:solidFill>
            </a:endParaRPr>
          </a:p>
        </p:txBody>
      </p:sp>
      <p:sp>
        <p:nvSpPr>
          <p:cNvPr id="4" name="Slide Number Placeholder 3"/>
          <p:cNvSpPr>
            <a:spLocks noGrp="1"/>
          </p:cNvSpPr>
          <p:nvPr>
            <p:ph type="sldNum" sz="quarter" idx="12"/>
          </p:nvPr>
        </p:nvSpPr>
        <p:spPr/>
        <p:txBody>
          <a:bodyPr/>
          <a:lstStyle/>
          <a:p>
            <a:fld id="{FD543F5B-52F5-4E77-BDA6-3C9115D6B2D3}" type="slidenum">
              <a:rPr lang="en-US" smtClean="0"/>
              <a:pPr/>
              <a:t>6</a:t>
            </a:fld>
            <a:endParaRPr lang="en-US"/>
          </a:p>
        </p:txBody>
      </p:sp>
    </p:spTree>
    <p:extLst>
      <p:ext uri="{BB962C8B-B14F-4D97-AF65-F5344CB8AC3E}">
        <p14:creationId xmlns:p14="http://schemas.microsoft.com/office/powerpoint/2010/main" val="34728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a:bodyPr>
          <a:lstStyle/>
          <a:p>
            <a:pPr algn="ctr"/>
            <a:r>
              <a:rPr lang="en-US" altLang="en-US" sz="4800" b="1" u="sng" dirty="0" smtClean="0"/>
              <a:t>Myth </a:t>
            </a:r>
            <a:endParaRPr lang="en-US" b="1" u="sng" dirty="0"/>
          </a:p>
        </p:txBody>
      </p:sp>
      <p:sp>
        <p:nvSpPr>
          <p:cNvPr id="3" name="Content Placeholder 2"/>
          <p:cNvSpPr>
            <a:spLocks noGrp="1"/>
          </p:cNvSpPr>
          <p:nvPr>
            <p:ph idx="1"/>
          </p:nvPr>
        </p:nvSpPr>
        <p:spPr>
          <a:xfrm>
            <a:off x="457200" y="1600200"/>
            <a:ext cx="8153400" cy="4525963"/>
          </a:xfrm>
        </p:spPr>
        <p:txBody>
          <a:bodyPr>
            <a:noAutofit/>
          </a:bodyPr>
          <a:lstStyle/>
          <a:p>
            <a:pPr algn="ctr">
              <a:buNone/>
            </a:pPr>
            <a:r>
              <a:rPr lang="en-US" sz="3200" dirty="0" smtClean="0">
                <a:solidFill>
                  <a:srgbClr val="57576E"/>
                </a:solidFill>
                <a:latin typeface="+mj-lt"/>
              </a:rPr>
              <a:t>“Students’ writing will improve in direct </a:t>
            </a:r>
          </a:p>
          <a:p>
            <a:pPr algn="ctr">
              <a:buNone/>
            </a:pPr>
            <a:r>
              <a:rPr lang="en-US" sz="3200" dirty="0" smtClean="0">
                <a:solidFill>
                  <a:srgbClr val="57576E"/>
                </a:solidFill>
                <a:latin typeface="+mj-lt"/>
              </a:rPr>
              <a:t>proportion to the amount of time their </a:t>
            </a:r>
          </a:p>
          <a:p>
            <a:pPr algn="ctr">
              <a:buNone/>
            </a:pPr>
            <a:r>
              <a:rPr lang="en-US" sz="3200" dirty="0" smtClean="0">
                <a:solidFill>
                  <a:srgbClr val="57576E"/>
                </a:solidFill>
                <a:latin typeface="+mj-lt"/>
              </a:rPr>
              <a:t>teachers spend on their papers.” </a:t>
            </a:r>
          </a:p>
          <a:p>
            <a:pPr algn="ctr">
              <a:buNone/>
            </a:pPr>
            <a:endParaRPr lang="en-US" dirty="0" smtClean="0">
              <a:solidFill>
                <a:srgbClr val="57576E"/>
              </a:solidFill>
              <a:latin typeface="+mj-lt"/>
            </a:endParaRPr>
          </a:p>
          <a:p>
            <a:pPr algn="ctr">
              <a:buNone/>
            </a:pPr>
            <a:r>
              <a:rPr lang="en-US" dirty="0" smtClean="0">
                <a:solidFill>
                  <a:srgbClr val="57576E"/>
                </a:solidFill>
                <a:latin typeface="+mj-lt"/>
              </a:rPr>
              <a:t>(Hairston 2002)</a:t>
            </a:r>
            <a:endParaRPr lang="en-US" sz="2400" dirty="0" smtClean="0">
              <a:solidFill>
                <a:srgbClr val="57576E"/>
              </a:solidFill>
              <a:latin typeface="+mj-lt"/>
            </a:endParaRPr>
          </a:p>
          <a:p>
            <a:pPr>
              <a:buNone/>
            </a:pPr>
            <a:endParaRPr lang="en-US" sz="2800" dirty="0">
              <a:latin typeface="+mj-lt"/>
            </a:endParaRPr>
          </a:p>
        </p:txBody>
      </p:sp>
      <p:sp>
        <p:nvSpPr>
          <p:cNvPr id="5" name="Slide Number Placeholder 4"/>
          <p:cNvSpPr>
            <a:spLocks noGrp="1"/>
          </p:cNvSpPr>
          <p:nvPr>
            <p:ph type="sldNum" sz="quarter" idx="12"/>
          </p:nvPr>
        </p:nvSpPr>
        <p:spPr/>
        <p:txBody>
          <a:bodyPr/>
          <a:lstStyle/>
          <a:p>
            <a:fld id="{FD543F5B-52F5-4E77-BDA6-3C9115D6B2D3}" type="slidenum">
              <a:rPr lang="en-US" smtClean="0"/>
              <a:pPr/>
              <a:t>7</a:t>
            </a:fld>
            <a:endParaRPr lang="en-US"/>
          </a:p>
        </p:txBody>
      </p:sp>
    </p:spTree>
    <p:extLst>
      <p:ext uri="{BB962C8B-B14F-4D97-AF65-F5344CB8AC3E}">
        <p14:creationId xmlns:p14="http://schemas.microsoft.com/office/powerpoint/2010/main" val="353370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t>Instructor Feedback: General Themes</a:t>
            </a:r>
            <a:endParaRPr lang="en-US" b="1" u="sng" dirty="0"/>
          </a:p>
        </p:txBody>
      </p:sp>
      <p:sp>
        <p:nvSpPr>
          <p:cNvPr id="3" name="Content Placeholder 2"/>
          <p:cNvSpPr>
            <a:spLocks noGrp="1"/>
          </p:cNvSpPr>
          <p:nvPr>
            <p:ph idx="1"/>
          </p:nvPr>
        </p:nvSpPr>
        <p:spPr/>
        <p:txBody>
          <a:bodyPr>
            <a:normAutofit/>
          </a:bodyPr>
          <a:lstStyle/>
          <a:p>
            <a:r>
              <a:rPr lang="en-US" sz="2600" dirty="0" smtClean="0">
                <a:solidFill>
                  <a:srgbClr val="57576E"/>
                </a:solidFill>
              </a:rPr>
              <a:t>First Rule: “At least do no harm”</a:t>
            </a:r>
          </a:p>
          <a:p>
            <a:endParaRPr lang="en-US" sz="2600" dirty="0">
              <a:solidFill>
                <a:srgbClr val="57576E"/>
              </a:solidFill>
            </a:endParaRPr>
          </a:p>
          <a:p>
            <a:r>
              <a:rPr lang="en-US" sz="2600" dirty="0" smtClean="0">
                <a:solidFill>
                  <a:srgbClr val="57576E"/>
                </a:solidFill>
              </a:rPr>
              <a:t>Recognize that students receive most feedback from instructors as criticism</a:t>
            </a:r>
          </a:p>
          <a:p>
            <a:endParaRPr lang="en-US" sz="2600" dirty="0">
              <a:solidFill>
                <a:srgbClr val="57576E"/>
              </a:solidFill>
            </a:endParaRPr>
          </a:p>
          <a:p>
            <a:r>
              <a:rPr lang="en-US" sz="2600" dirty="0" smtClean="0">
                <a:solidFill>
                  <a:srgbClr val="57576E"/>
                </a:solidFill>
              </a:rPr>
              <a:t>Be careful not to turn students into our adversaries</a:t>
            </a:r>
          </a:p>
          <a:p>
            <a:pPr lvl="1"/>
            <a:r>
              <a:rPr lang="en-US" sz="2600" dirty="0" smtClean="0">
                <a:solidFill>
                  <a:srgbClr val="57576E"/>
                </a:solidFill>
              </a:rPr>
              <a:t>Less accepting of the important feedback we do have</a:t>
            </a:r>
          </a:p>
          <a:p>
            <a:endParaRPr lang="en-US" sz="2600" dirty="0">
              <a:solidFill>
                <a:srgbClr val="57576E"/>
              </a:solidFill>
            </a:endParaRPr>
          </a:p>
          <a:p>
            <a:r>
              <a:rPr lang="en-US" sz="2600" dirty="0" smtClean="0">
                <a:solidFill>
                  <a:srgbClr val="57576E"/>
                </a:solidFill>
              </a:rPr>
              <a:t>Frame comments in a forward-looking way</a:t>
            </a:r>
            <a:endParaRPr lang="en-US" sz="2600" dirty="0">
              <a:solidFill>
                <a:srgbClr val="57576E"/>
              </a:solidFill>
            </a:endParaRPr>
          </a:p>
        </p:txBody>
      </p:sp>
      <p:sp>
        <p:nvSpPr>
          <p:cNvPr id="4" name="Slide Number Placeholder 3"/>
          <p:cNvSpPr>
            <a:spLocks noGrp="1"/>
          </p:cNvSpPr>
          <p:nvPr>
            <p:ph type="sldNum" sz="quarter" idx="12"/>
          </p:nvPr>
        </p:nvSpPr>
        <p:spPr/>
        <p:txBody>
          <a:bodyPr/>
          <a:lstStyle/>
          <a:p>
            <a:fld id="{FD543F5B-52F5-4E77-BDA6-3C9115D6B2D3}" type="slidenum">
              <a:rPr lang="en-US" smtClean="0"/>
              <a:pPr/>
              <a:t>8</a:t>
            </a:fld>
            <a:endParaRPr lang="en-US"/>
          </a:p>
        </p:txBody>
      </p:sp>
    </p:spTree>
    <p:extLst>
      <p:ext uri="{BB962C8B-B14F-4D97-AF65-F5344CB8AC3E}">
        <p14:creationId xmlns:p14="http://schemas.microsoft.com/office/powerpoint/2010/main" val="6095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839200" cy="1143000"/>
          </a:xfrm>
        </p:spPr>
        <p:txBody>
          <a:bodyPr>
            <a:noAutofit/>
          </a:bodyPr>
          <a:lstStyle/>
          <a:p>
            <a:r>
              <a:rPr lang="en-US" sz="3600" b="1" u="sng" dirty="0" smtClean="0"/>
              <a:t>How do students perceive feedback?</a:t>
            </a:r>
            <a:endParaRPr lang="en-US" sz="3600" b="1" u="sng" dirty="0"/>
          </a:p>
        </p:txBody>
      </p:sp>
      <p:sp>
        <p:nvSpPr>
          <p:cNvPr id="3" name="Content Placeholder 2"/>
          <p:cNvSpPr>
            <a:spLocks noGrp="1"/>
          </p:cNvSpPr>
          <p:nvPr>
            <p:ph idx="1"/>
          </p:nvPr>
        </p:nvSpPr>
        <p:spPr>
          <a:xfrm>
            <a:off x="457200" y="1600200"/>
            <a:ext cx="8305800" cy="4525963"/>
          </a:xfrm>
        </p:spPr>
        <p:txBody>
          <a:bodyPr>
            <a:normAutofit/>
          </a:bodyPr>
          <a:lstStyle/>
          <a:p>
            <a:pPr>
              <a:buFont typeface="Wingdings 2"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Lst>
            </a:pPr>
            <a:r>
              <a:rPr lang="en-US" sz="2800" dirty="0" smtClean="0"/>
              <a:t>Coach vs. judge</a:t>
            </a:r>
          </a:p>
          <a:p>
            <a:pPr>
              <a:buFont typeface="Wingdings 2"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Lst>
            </a:pPr>
            <a:r>
              <a:rPr lang="en-US" sz="2800" dirty="0" smtClean="0"/>
              <a:t>Positive vs. negative</a:t>
            </a:r>
          </a:p>
          <a:p>
            <a:pPr>
              <a:buFont typeface="Wingdings 2"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Lst>
            </a:pPr>
            <a:r>
              <a:rPr lang="en-US" sz="2800" dirty="0" smtClean="0"/>
              <a:t>Impact on student’s self-efficacy</a:t>
            </a:r>
          </a:p>
          <a:p>
            <a:pPr>
              <a:buFont typeface="Wingdings 2"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Lst>
            </a:pPr>
            <a:endParaRPr lang="en-US" altLang="en-US" sz="2400" dirty="0" smtClean="0"/>
          </a:p>
          <a:p>
            <a:pPr algn="ctr">
              <a:buNone/>
            </a:pPr>
            <a:r>
              <a:rPr lang="en-US" sz="2800" dirty="0" smtClean="0">
                <a:hlinkClick r:id="rId3" action="ppaction://hlinkfile"/>
              </a:rPr>
              <a:t>Students at Bunker Hill Community College, Boston, MA</a:t>
            </a:r>
            <a:endParaRPr lang="en-US" sz="2800" dirty="0"/>
          </a:p>
        </p:txBody>
      </p:sp>
      <p:sp>
        <p:nvSpPr>
          <p:cNvPr id="4" name="Slide Number Placeholder 3"/>
          <p:cNvSpPr>
            <a:spLocks noGrp="1"/>
          </p:cNvSpPr>
          <p:nvPr>
            <p:ph type="sldNum" sz="quarter" idx="12"/>
          </p:nvPr>
        </p:nvSpPr>
        <p:spPr/>
        <p:txBody>
          <a:bodyPr/>
          <a:lstStyle/>
          <a:p>
            <a:fld id="{FD543F5B-52F5-4E77-BDA6-3C9115D6B2D3}"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7245912</TotalTime>
  <Words>1393</Words>
  <Application>Microsoft Office PowerPoint</Application>
  <PresentationFormat>On-screen Show (4:3)</PresentationFormat>
  <Paragraphs>246</Paragraphs>
  <Slides>22</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SimSun</vt:lpstr>
      <vt:lpstr>Arial</vt:lpstr>
      <vt:lpstr>Calibri</vt:lpstr>
      <vt:lpstr>Franklin Gothic Book</vt:lpstr>
      <vt:lpstr>Times New Roman</vt:lpstr>
      <vt:lpstr>Wingdings</vt:lpstr>
      <vt:lpstr>Wingdings 2</vt:lpstr>
      <vt:lpstr>Clarity</vt:lpstr>
      <vt:lpstr>Effective Grading Strategies</vt:lpstr>
      <vt:lpstr> Goals</vt:lpstr>
      <vt:lpstr>Brainstorm Activity  </vt:lpstr>
      <vt:lpstr>PowerPoint Presentation</vt:lpstr>
      <vt:lpstr>Upfront Work Will Pay Dividends</vt:lpstr>
      <vt:lpstr>Recognize and Engage Partners</vt:lpstr>
      <vt:lpstr>Myth </vt:lpstr>
      <vt:lpstr>Instructor Feedback: General Themes</vt:lpstr>
      <vt:lpstr>How do students perceive feedback?</vt:lpstr>
      <vt:lpstr>PowerPoint Presentation</vt:lpstr>
      <vt:lpstr>PowerPoint Presentation</vt:lpstr>
      <vt:lpstr>Strategies &amp; Options </vt:lpstr>
      <vt:lpstr>Strategic Marking</vt:lpstr>
      <vt:lpstr>Options for Marking </vt:lpstr>
      <vt:lpstr>PowerPoint Presentation</vt:lpstr>
      <vt:lpstr>Strategies for Supportive Responding</vt:lpstr>
      <vt:lpstr>Types of Feedback </vt:lpstr>
      <vt:lpstr>  Avoid comments on material that will be removed (Sommers)</vt:lpstr>
      <vt:lpstr> Supportive Responding (Walk)</vt:lpstr>
      <vt:lpstr>Group Grading Exercise</vt:lpstr>
      <vt:lpstr>Conclusion  </vt:lpstr>
      <vt:lpstr>References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Syelle</dc:creator>
  <cp:lastModifiedBy>Library User</cp:lastModifiedBy>
  <cp:revision>135</cp:revision>
  <dcterms:created xsi:type="dcterms:W3CDTF">2014-10-13T14:21:37Z</dcterms:created>
  <dcterms:modified xsi:type="dcterms:W3CDTF">2014-10-14T14:32:45Z</dcterms:modified>
</cp:coreProperties>
</file>