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9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35.xml" ContentType="application/vnd.openxmlformats-officedocument.presentationml.slideLayout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notesSlides/notesSlide12.xml" ContentType="application/vnd.openxmlformats-officedocument.presentationml.notesSlide+xml"/>
  <Override PartName="/ppt/slideLayouts/slideLayout28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0.xml" ContentType="application/vnd.openxmlformats-officedocument.presentationml.slideLayout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autoCompressPictures="0">
  <p:sldMasterIdLst>
    <p:sldMasterId id="2147483669" r:id="rId1"/>
    <p:sldMasterId id="2147483682" r:id="rId2"/>
    <p:sldMasterId id="2147483996" r:id="rId3"/>
  </p:sldMasterIdLst>
  <p:notesMasterIdLst>
    <p:notesMasterId r:id="rId19"/>
  </p:notesMasterIdLst>
  <p:handoutMasterIdLst>
    <p:handoutMasterId r:id="rId20"/>
  </p:handoutMasterIdLst>
  <p:sldIdLst>
    <p:sldId id="256" r:id="rId4"/>
    <p:sldId id="270" r:id="rId5"/>
    <p:sldId id="338" r:id="rId6"/>
    <p:sldId id="376" r:id="rId7"/>
    <p:sldId id="378" r:id="rId8"/>
    <p:sldId id="366" r:id="rId9"/>
    <p:sldId id="357" r:id="rId10"/>
    <p:sldId id="374" r:id="rId11"/>
    <p:sldId id="358" r:id="rId12"/>
    <p:sldId id="361" r:id="rId13"/>
    <p:sldId id="364" r:id="rId14"/>
    <p:sldId id="365" r:id="rId15"/>
    <p:sldId id="359" r:id="rId16"/>
    <p:sldId id="283" r:id="rId17"/>
    <p:sldId id="37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a="http://schemas.openxmlformats.org/drawingml/2006/main" xmlns:r="http://schemas.openxmlformats.org/officeDocument/2006/relationships" xmlns:p="http://schemas.openxmlformats.org/presentationml/2006/main" xmlns="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"/>
      </p:ext>
    </p:extLst>
  </p:showPr>
  <p:clrMru>
    <a:srgbClr val="C21050"/>
    <a:srgbClr val="9B0D40"/>
    <a:srgbClr val="F58BB1"/>
  </p:clrMru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:a="http://schemas.openxmlformats.org/drawingml/2006/main" xmlns:r="http://schemas.openxmlformats.org/officeDocument/2006/relationships" xmlns:p="http://schemas.openxmlformats.org/presentationml/2006/main" xmlns="" xmlns:p15="http://schemas.microsoft.com/office/powerpoint/2012/main" xmlns:mv="urn:schemas-microsoft-com:mac:vml" xmlns:mc="http://schemas.openxmlformats.org/markup-compatibility/2006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000" autoAdjust="0"/>
    <p:restoredTop sz="82716" autoAdjust="0"/>
  </p:normalViewPr>
  <p:slideViewPr>
    <p:cSldViewPr snapToGrid="0">
      <p:cViewPr varScale="1">
        <p:scale>
          <a:sx n="76" d="100"/>
          <a:sy n="76" d="100"/>
        </p:scale>
        <p:origin x="-328" y="-1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64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716E6-737A-4452-A47C-ECB9EC32199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E727A-F7AB-4B9F-849B-B74D50D29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307442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CB6A5-637B-46C5-9C4B-7FEE75E3CABD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DFC19-5953-4F87-8F29-EE722678D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6948519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107199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287815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</a:t>
            </a:r>
            <a:r>
              <a:rPr lang="en-US" baseline="0" dirty="0" smtClean="0"/>
              <a:t> sure to put tons of references on 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967202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02730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815595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78190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ED83B-344A-4CED-B3AE-66BB1BBCA0E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832179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44536F-B7A7-E440-9338-39B377ABB692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C53E6-0B02-D946-B974-A15054FE53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41151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D74D81-AF4A-DE4D-AD48-FBD4A5558C43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6EF72-DD6B-7242-9C0A-738C0A8410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89492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4190140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609600" y="1447800"/>
            <a:ext cx="10972800" cy="4572000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30BBC662-1097-C94F-887E-65BE95DBB90B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0C4B5FA-EF54-9349-ADF4-24FA897F39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180369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CC26B-3F23-5D4F-BCAE-1E315F200500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9C89C-EE49-2742-9752-A4C7BD322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454324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52C9-7433-674A-8573-93EADB74D26C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D6EB-5095-2241-9DA9-18BF7BCB7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230005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F0C6F-09A7-6F49-818A-1D2DE262D850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17846-C71F-4F49-8A08-33AC4AAF5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885392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FB9BD-C39E-0E45-8086-056266B84288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1922-97C2-B746-B0FE-9B4852B77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950198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67B63-60D2-6D4D-AF28-1F3ECC5B9779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32531-A66E-1D4B-A787-FA59BEF3F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993023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B9099-0C9B-6A4A-8E8D-FF5F44D5E14E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DD7D5-3C4E-4D4E-90E0-4C828FE02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718331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317C2-415E-F546-B226-B6A604C581C7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10017-CCB6-0646-A87B-9CEC622B4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7476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92DB0B-CF2F-4245-B4E2-B9EE2936A548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9D834-7DCD-E544-AD0D-2410FC1C88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298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39401-EDAD-FF48-A6D8-58764EAB1C7C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5837E-895D-1D4C-B633-55DF7AB52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350625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765C0-E25C-D141-A276-463839105C13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ABD03-F8C1-A042-89D7-2E7AF482E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871614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7078E-2EBC-3F48-89CC-E26A86FB6571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2A93-F86F-6C45-BA16-CCD2A53BB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8811953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40873788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3"/>
          </p:nvPr>
        </p:nvSpPr>
        <p:spPr>
          <a:xfrm>
            <a:off x="609600" y="1447800"/>
            <a:ext cx="10972800" cy="4572000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B8D2-0011-3F46-8BE9-B0F38A630E66}" type="datetimeFigureOut">
              <a:rPr lang="en-US"/>
              <a:pPr>
                <a:defRPr/>
              </a:pPr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7462B-909E-A646-86C5-D9ED4D854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701367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7A2F-416D-462F-B0F0-AE4FC54407B3}" type="datetime1">
              <a:rPr lang="en-US" smtClean="0"/>
              <a:pPr/>
              <a:t>8/28/14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5D9B-6D51-42DE-9443-ACCFB0EC2CF1}" type="datetime1">
              <a:rPr lang="en-US" smtClean="0"/>
              <a:pPr/>
              <a:t>8/28/14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F144-C84A-4D40-B91C-8523A2F7BEC4}" type="datetime1">
              <a:rPr lang="en-US" smtClean="0"/>
              <a:pPr/>
              <a:t>8/28/14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1992AC-DD9B-9741-AC52-A3BB6BCAD4A8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DB482-ECBE-4345-97A8-0FFD478673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5544540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2375-DD85-456C-88D2-71C5028FBEC0}" type="datetime1">
              <a:rPr lang="en-US" smtClean="0"/>
              <a:pPr/>
              <a:t>8/28/14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95CF-5A0A-4E01-8D40-DD5A1F6D1007}" type="datetime1">
              <a:rPr lang="en-US" smtClean="0"/>
              <a:pPr/>
              <a:t>8/28/14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5BF4-14CC-4A16-92C5-9E5947F2766E}" type="datetime1">
              <a:rPr lang="en-US" smtClean="0"/>
              <a:pPr/>
              <a:t>8/28/14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FBE-91B0-4041-AABF-91AB8820286A}" type="datetime1">
              <a:rPr lang="en-US" smtClean="0"/>
              <a:pPr/>
              <a:t>8/28/14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C8D3-9390-48AB-BCE4-DDAC9F356901}" type="datetime1">
              <a:rPr lang="en-US" smtClean="0"/>
              <a:pPr/>
              <a:t>8/28/14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D3286-8149-4474-BF54-D99B9B970817}" type="datetime1">
              <a:rPr lang="en-US" smtClean="0"/>
              <a:pPr/>
              <a:t>8/28/14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1E53EE-22B6-8B4F-9CF4-DD8E58B8AB08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BFDCC-09A7-AE44-A677-2F0BD2CF78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85497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69763B-84F4-CC41-84A0-A84266C87A51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183C9-5651-A14F-A271-BB85A2E5D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70506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FCC460-95BB-194F-9CB7-4443B96A174A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96BB2-5553-1D47-9244-B82365D536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9941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6B52F9-035C-A641-9DCE-4D3AAE591EBB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639FC-03A0-0E4C-A2E2-29B1433517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35189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BBE2C-2281-EB4C-9C2E-CEC00DC25101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DE5D2-1084-0E4A-8B97-C1F1F6FA3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390106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DA6DD9-03A7-F048-88C3-64BF72CE0973}" type="datetimeFigureOut">
              <a:rPr lang="en-US"/>
              <a:pPr/>
              <a:t>8/28/14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02E47-988F-3C47-86C7-B993CDE259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400993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rgbClr val="2F56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0D3DC8C9-235A-3B43-A80E-EB3C74A5DEAD}" type="datetimeFigureOut">
              <a:rPr lang="en-US" smtClean="0">
                <a:ea typeface="ＭＳ Ｐゴシック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8/28/14</a:t>
            </a:fld>
            <a:endParaRPr lang="en-US" smtClean="0">
              <a:ea typeface="ＭＳ Ｐゴシック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FA13A445-B4F2-4C4A-A5E2-4A4B37B3DBED}" type="slidenum">
              <a:rPr lang="en-US" smtClean="0">
                <a:ea typeface="ＭＳ Ｐゴシック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ea typeface="ＭＳ Ｐゴシック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rgbClr val="2F56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="http://schemas.openxmlformats.org/drawingml/2006/main" xmlns:r="http://schemas.openxmlformats.org/officeDocument/2006/relationships" xmlns:p="http://schemas.openxmlformats.org/presentationml/2006/main" xmlns="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89A34437-F176-F640-9801-A87D256F9720}" type="datetimeFigureOut">
              <a:rPr lang="en-US"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8/28/14</a:t>
            </a:fld>
            <a:endParaRPr lang="en-US"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359E4AE-CFF7-7342-BDB4-2C22A79FBDA4}" type="slidenum">
              <a:rPr lang="en-US"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0D3DC8C9-235A-3B43-A80E-EB3C74A5DEAD}" type="datetimeFigureOut">
              <a:rPr lang="en-US" smtClean="0">
                <a:ea typeface="ＭＳ Ｐゴシック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8/28/14</a:t>
            </a:fld>
            <a:endParaRPr lang="en-US" smtClean="0">
              <a:ea typeface="ＭＳ Ｐゴシック" charset="0"/>
              <a:cs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FA13A445-B4F2-4C4A-A5E2-4A4B37B3DBED}" type="slidenum">
              <a:rPr lang="en-US" smtClean="0">
                <a:ea typeface="ＭＳ Ｐゴシック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ea typeface="ＭＳ Ｐゴシック" charset="0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openlab.citytech.cuny.edu/beinginbrooklynf2013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library.hunter.cuny.edu/tutorials/mla/mla_tutorial.html" TargetMode="External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lsciblogs.baruch.cuny.edu/msc1003cohen/elements-entries/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3116" y="1554170"/>
            <a:ext cx="7178976" cy="3881760"/>
          </a:xfrm>
        </p:spPr>
        <p:txBody>
          <a:bodyPr>
            <a:normAutofit fontScale="90000"/>
          </a:bodyPr>
          <a:lstStyle/>
          <a:p>
            <a:r>
              <a:rPr lang="en-US" sz="8900" cap="small" dirty="0" smtClean="0"/>
              <a:t>The Creative Classroom</a:t>
            </a:r>
            <a:r>
              <a:rPr lang="en-US" sz="8000" cap="small" dirty="0" smtClean="0"/>
              <a:t>: </a:t>
            </a:r>
            <a:br>
              <a:rPr lang="en-US" sz="8000" cap="small" dirty="0" smtClean="0"/>
            </a:br>
            <a:r>
              <a:rPr lang="en-US" sz="5300" cap="small" dirty="0" smtClean="0"/>
              <a:t>Group Work, Visual Texts, Technology</a:t>
            </a:r>
            <a:endParaRPr lang="en-US" sz="53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22595" y="1935810"/>
            <a:ext cx="3291863" cy="4264173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solidFill>
                  <a:schemeClr val="tx1"/>
                </a:solidFill>
              </a:rPr>
              <a:t>Jake Cohen</a:t>
            </a:r>
          </a:p>
          <a:p>
            <a:r>
              <a:rPr lang="en-US" sz="9600" dirty="0" smtClean="0">
                <a:solidFill>
                  <a:schemeClr val="tx1"/>
                </a:solidFill>
              </a:rPr>
              <a:t>Melanie </a:t>
            </a:r>
            <a:r>
              <a:rPr lang="en-US" sz="9600" dirty="0" err="1" smtClean="0">
                <a:solidFill>
                  <a:schemeClr val="tx1"/>
                </a:solidFill>
              </a:rPr>
              <a:t>Lorek</a:t>
            </a:r>
            <a:endParaRPr lang="en-US" sz="9600" dirty="0" smtClean="0">
              <a:solidFill>
                <a:schemeClr val="tx1"/>
              </a:solidFill>
            </a:endParaRPr>
          </a:p>
          <a:p>
            <a:r>
              <a:rPr lang="en-US" sz="9600" dirty="0" smtClean="0">
                <a:solidFill>
                  <a:schemeClr val="tx1"/>
                </a:solidFill>
              </a:rPr>
              <a:t>Heather </a:t>
            </a:r>
            <a:r>
              <a:rPr lang="en-US" sz="9600" dirty="0" err="1" smtClean="0">
                <a:solidFill>
                  <a:schemeClr val="tx1"/>
                </a:solidFill>
              </a:rPr>
              <a:t>Zuber</a:t>
            </a:r>
            <a:endParaRPr lang="en-US" sz="96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9600" dirty="0" smtClean="0">
                <a:solidFill>
                  <a:schemeClr val="tx1"/>
                </a:solidFill>
              </a:rPr>
              <a:t>Writing Across the Curriculum (WAC)</a:t>
            </a:r>
          </a:p>
          <a:p>
            <a:endParaRPr lang="en-US" sz="9600" dirty="0" smtClean="0">
              <a:solidFill>
                <a:schemeClr val="tx1"/>
              </a:solidFill>
            </a:endParaRPr>
          </a:p>
          <a:p>
            <a:r>
              <a:rPr lang="en-US" sz="17600" dirty="0" smtClean="0">
                <a:solidFill>
                  <a:schemeClr val="tx1"/>
                </a:solidFill>
              </a:rPr>
              <a:t>May 6, 2014</a:t>
            </a:r>
            <a:endParaRPr lang="en-US" sz="17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7009661" y="3618050"/>
            <a:ext cx="345929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981880512"/>
      </p:ext>
    </p:extLst>
  </p:cSld>
  <p:clrMapOvr>
    <a:masterClrMapping/>
  </p:clrMapOvr>
  <mc:AlternateContent>
    <mc:Choice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9730" y="1105165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Low Tech Strategy #1:</a:t>
            </a:r>
            <a:br>
              <a:rPr lang="en-US" dirty="0" smtClean="0"/>
            </a:br>
            <a:r>
              <a:rPr lang="en-US" dirty="0" smtClean="0"/>
              <a:t>Multimedia </a:t>
            </a:r>
            <a:r>
              <a:rPr lang="en-US" dirty="0"/>
              <a:t>Group Work Assignments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403395"/>
            <a:ext cx="109728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Incorporate A/V texts into class</a:t>
            </a:r>
          </a:p>
          <a:p>
            <a:pPr lvl="1"/>
            <a:r>
              <a:rPr lang="en-US" dirty="0" smtClean="0"/>
              <a:t>Controversial video</a:t>
            </a:r>
          </a:p>
          <a:p>
            <a:pPr lvl="1"/>
            <a:r>
              <a:rPr lang="en-US" dirty="0" smtClean="0"/>
              <a:t>Audio Recording</a:t>
            </a:r>
          </a:p>
          <a:p>
            <a:pPr lvl="1"/>
            <a:r>
              <a:rPr lang="en-US" dirty="0" smtClean="0"/>
              <a:t>Lecture</a:t>
            </a:r>
          </a:p>
          <a:p>
            <a:pPr lvl="1"/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worry about technical language! (music, film, etc.)</a:t>
            </a:r>
          </a:p>
          <a:p>
            <a:r>
              <a:rPr lang="en-US" dirty="0" smtClean="0"/>
              <a:t>Have students generate a </a:t>
            </a:r>
            <a:r>
              <a:rPr lang="en-US" dirty="0" smtClean="0">
                <a:solidFill>
                  <a:srgbClr val="000000"/>
                </a:solidFill>
              </a:rPr>
              <a:t>multimedia project </a:t>
            </a:r>
            <a:r>
              <a:rPr lang="en-US" dirty="0" smtClean="0"/>
              <a:t>(see handout)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hlinkClick r:id="rId3"/>
              </a:rPr>
              <a:t>Being in Brooklyn</a:t>
            </a:r>
            <a:r>
              <a:rPr lang="en-US" dirty="0" smtClean="0"/>
              <a:t>” </a:t>
            </a:r>
            <a:r>
              <a:rPr lang="en-US" dirty="0" smtClean="0"/>
              <a:t>– Project from SPE 1330 and ENG 1101 Learning Community, Fall 2013. </a:t>
            </a:r>
            <a:r>
              <a:rPr lang="en-US" dirty="0" smtClean="0"/>
              <a:t>Profs</a:t>
            </a:r>
            <a:r>
              <a:rPr lang="en-US" dirty="0" smtClean="0"/>
              <a:t>. Jody R. Rosen and Justin Davis.</a:t>
            </a: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13001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004904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Low Tech Strategy #2: </a:t>
            </a:r>
            <a:br>
              <a:rPr lang="en-US" dirty="0" smtClean="0"/>
            </a:br>
            <a:r>
              <a:rPr lang="en-US" dirty="0" smtClean="0"/>
              <a:t>Online Activities and Tutorials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085888"/>
            <a:ext cx="10972800" cy="704940"/>
          </a:xfrm>
        </p:spPr>
        <p:txBody>
          <a:bodyPr>
            <a:normAutofit/>
          </a:bodyPr>
          <a:lstStyle/>
          <a:p>
            <a:r>
              <a:rPr lang="en-US" dirty="0" smtClean="0"/>
              <a:t>Investigate if your textbook publisher has activities you can use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l="-444" t="9236" r="29385" b="19097"/>
          <a:stretch>
            <a:fillRect/>
          </a:stretch>
        </p:blipFill>
        <p:spPr bwMode="auto">
          <a:xfrm>
            <a:off x="3230880" y="2685890"/>
            <a:ext cx="6746240" cy="382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-1" y="2690560"/>
            <a:ext cx="32083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Example: </a:t>
            </a:r>
          </a:p>
          <a:p>
            <a:endParaRPr lang="en-US" sz="2600" dirty="0" smtClean="0"/>
          </a:p>
          <a:p>
            <a:r>
              <a:rPr lang="en-US" sz="2600" dirty="0" smtClean="0">
                <a:hlinkClick r:id="rId4"/>
              </a:rPr>
              <a:t>Online MLA Citation tutorial</a:t>
            </a:r>
            <a:r>
              <a:rPr lang="en-US" sz="2600" dirty="0" smtClean="0"/>
              <a:t>, created by faculty of Hunter College</a:t>
            </a:r>
            <a:endParaRPr lang="en-US" sz="2600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2864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453408"/>
            <a:ext cx="10972800" cy="1143000"/>
          </a:xfrm>
        </p:spPr>
        <p:txBody>
          <a:bodyPr/>
          <a:lstStyle/>
          <a:p>
            <a:r>
              <a:rPr lang="en-US" dirty="0" smtClean="0"/>
              <a:t>High Tech Strategy: Blogs</a:t>
            </a:r>
            <a:endParaRPr lang="en-US" dirty="0"/>
          </a:p>
        </p:txBody>
      </p:sp>
      <p:pic>
        <p:nvPicPr>
          <p:cNvPr id="2050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 t="9418" r="33948" b="12429"/>
          <a:stretch>
            <a:fillRect/>
          </a:stretch>
        </p:blipFill>
        <p:spPr bwMode="auto">
          <a:xfrm>
            <a:off x="2621280" y="1767840"/>
            <a:ext cx="7010400" cy="466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3681" y="2573578"/>
            <a:ext cx="242294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 on the image to link to an example blog</a:t>
            </a:r>
            <a:endParaRPr lang="en-US" sz="2400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26328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Activity: Snowball Reprise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90210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Melanie </a:t>
            </a:r>
            <a:r>
              <a:rPr lang="en-US" dirty="0" err="1" smtClean="0"/>
              <a:t>Lorek</a:t>
            </a:r>
            <a:r>
              <a:rPr lang="en-US" dirty="0" smtClean="0"/>
              <a:t>: mlorek@citytech.cuny.edu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Heather </a:t>
            </a:r>
            <a:r>
              <a:rPr lang="en-US" dirty="0" err="1" smtClean="0"/>
              <a:t>Zuber</a:t>
            </a:r>
            <a:r>
              <a:rPr lang="en-US" dirty="0" smtClean="0"/>
              <a:t>: hzuber@citytech.cuny.edu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Jake Cohen: jcohen@citytech.cuny.edu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3000" smtClean="0"/>
              <a:pPr/>
              <a:t>14</a:t>
            </a:fld>
            <a:endParaRPr lang="en-US" sz="3000" dirty="0"/>
          </a:p>
        </p:txBody>
      </p:sp>
    </p:spTree>
  </p:cSld>
  <p:clrMapOvr>
    <a:masterClrMapping/>
  </p:clrMapOvr>
  <mc:AlternateContent>
    <mc:Choice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Works Cited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Emerson, </a:t>
            </a:r>
            <a:r>
              <a:rPr lang="en-US" dirty="0" err="1" smtClean="0"/>
              <a:t>Tisha</a:t>
            </a:r>
            <a:r>
              <a:rPr lang="en-US" dirty="0" smtClean="0"/>
              <a:t> L. N., and Beck A. Taylor. 2004. “Comparing Student Achievement Across Experimental and Lecture-Oriented Sections of a Principles of Microeconomics Course.” </a:t>
            </a:r>
            <a:r>
              <a:rPr lang="en-US" i="1" dirty="0" smtClean="0"/>
              <a:t>Southern Economic Journal 70: 672–93.</a:t>
            </a:r>
            <a:endParaRPr lang="en-US" dirty="0" smtClean="0"/>
          </a:p>
          <a:p>
            <a:r>
              <a:rPr lang="en-US" dirty="0" smtClean="0"/>
              <a:t>Garner, R. L. 2006. “Humor in Pedagogy: How Ha-ha Can Lead to Aha!” </a:t>
            </a:r>
            <a:r>
              <a:rPr lang="en-US" i="1" dirty="0" smtClean="0"/>
              <a:t>College Teaching </a:t>
            </a:r>
            <a:r>
              <a:rPr lang="en-US" dirty="0" smtClean="0"/>
              <a:t>54(1): 177-80.</a:t>
            </a:r>
          </a:p>
          <a:p>
            <a:r>
              <a:rPr lang="en-US" dirty="0" smtClean="0"/>
              <a:t>Knight, Jennifer K., and William B. Wood. 2005. “Teaching More by Lecturing Less.” </a:t>
            </a:r>
            <a:r>
              <a:rPr lang="en-US" i="1" dirty="0" smtClean="0"/>
              <a:t>Cell Biology Education 4: 298–310.</a:t>
            </a:r>
          </a:p>
          <a:p>
            <a:r>
              <a:rPr lang="en-US" dirty="0" smtClean="0"/>
              <a:t>Prince, Michael. 2004. “Does Active Learning Work? A Review of the Research.” </a:t>
            </a:r>
            <a:r>
              <a:rPr lang="en-US" i="1" dirty="0" smtClean="0"/>
              <a:t>Journal of Engineering Education 93: 223–31.</a:t>
            </a:r>
          </a:p>
          <a:p>
            <a:r>
              <a:rPr lang="en-US" dirty="0" smtClean="0"/>
              <a:t>Robinson, Carole F., and Peter J. </a:t>
            </a:r>
            <a:r>
              <a:rPr lang="en-US" dirty="0" err="1" smtClean="0"/>
              <a:t>Kakela</a:t>
            </a:r>
            <a:r>
              <a:rPr lang="en-US" dirty="0" smtClean="0"/>
              <a:t>. 2006. “Creating a Space to Learn: A Classroom of Fun, Interaction, and Trust.” </a:t>
            </a:r>
            <a:r>
              <a:rPr lang="en-US" i="1" dirty="0" smtClean="0"/>
              <a:t>College Teaching 54: 202–06.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Goals/Outline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3600" dirty="0" smtClean="0"/>
              <a:t> Discuss advantages of active learning using WAC principles</a:t>
            </a:r>
          </a:p>
          <a:p>
            <a:pPr lvl="1">
              <a:buFont typeface="Arial" pitchFamily="34" charset="0"/>
              <a:buChar char="•"/>
            </a:pPr>
            <a:r>
              <a:rPr lang="en-US" sz="3600" dirty="0" smtClean="0"/>
              <a:t> Offer and model strategies for creative classroom activities</a:t>
            </a:r>
          </a:p>
          <a:p>
            <a:pPr lvl="1">
              <a:buFont typeface="Arial" pitchFamily="34" charset="0"/>
              <a:buChar char="•"/>
            </a:pPr>
            <a:r>
              <a:rPr lang="en-US" sz="3600" dirty="0" smtClean="0"/>
              <a:t> Provide time for questions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D22F896-40B5-4ADD-8801-0D06FADFA095}" type="slidenum">
              <a:rPr lang="en-US" sz="3400" smtClean="0"/>
              <a:pPr/>
              <a:t>2</a:t>
            </a:fld>
            <a:endParaRPr lang="en-US" sz="3400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649829320"/>
      </p:ext>
    </p:extLst>
  </p:cSld>
  <p:clrMapOvr>
    <a:masterClrMapping/>
  </p:clrMapOvr>
  <mc:AlternateContent>
    <mc:Choice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Warm-Up: “Snowball”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11113">
              <a:buNone/>
            </a:pPr>
            <a:r>
              <a:rPr lang="en-US" sz="3600" dirty="0" smtClean="0"/>
              <a:t>Identify one question you have about student engagement in the classroom. Write it on the question section of your paper.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1824226611"/>
      </p:ext>
    </p:extLst>
  </p:cSld>
  <p:clrMapOvr>
    <a:masterClrMapping/>
  </p:clrMapOvr>
  <mc:AlternateContent>
    <mc:Choice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58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Why try alternatives to “passive learning”?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New modes of content delivery and learning </a:t>
            </a:r>
            <a:r>
              <a:rPr lang="en-US" sz="1800" dirty="0" smtClean="0"/>
              <a:t>(Emerson and Taylor 2004, Metros 2008)</a:t>
            </a:r>
          </a:p>
          <a:p>
            <a:r>
              <a:rPr lang="en-US" sz="3600" dirty="0" smtClean="0"/>
              <a:t>Interactive </a:t>
            </a:r>
            <a:r>
              <a:rPr lang="en-US" sz="1800" dirty="0" smtClean="0"/>
              <a:t>(Knight and Wood 2005)</a:t>
            </a:r>
          </a:p>
          <a:p>
            <a:r>
              <a:rPr lang="en-US" sz="3600" dirty="0" smtClean="0"/>
              <a:t>Fun! </a:t>
            </a:r>
            <a:r>
              <a:rPr lang="en-US" sz="1800" dirty="0" smtClean="0"/>
              <a:t>(Garner 2006, Robinson and </a:t>
            </a:r>
            <a:r>
              <a:rPr lang="en-US" sz="1800" dirty="0" err="1" smtClean="0"/>
              <a:t>Kakela</a:t>
            </a:r>
            <a:r>
              <a:rPr lang="en-US" sz="1800" dirty="0" smtClean="0"/>
              <a:t> 2006)</a:t>
            </a:r>
          </a:p>
          <a:p>
            <a:r>
              <a:rPr lang="en-US" sz="3600" dirty="0" smtClean="0"/>
              <a:t>Technology – use it, don’t fight it</a:t>
            </a:r>
          </a:p>
          <a:p>
            <a:r>
              <a:rPr lang="en-US" sz="3600" dirty="0" smtClean="0"/>
              <a:t>Teaching portfolio</a:t>
            </a:r>
          </a:p>
          <a:p>
            <a:r>
              <a:rPr lang="en-US" sz="3600" dirty="0" smtClean="0"/>
              <a:t>Publication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mc:AlternateContent>
    <mc:Choice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5A5F-8C24-47D4-824E-FD963FBAF11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 3"/>
          <p:cNvSpPr/>
          <p:nvPr/>
        </p:nvSpPr>
        <p:spPr>
          <a:xfrm rot="389944">
            <a:off x="2113400" y="1670482"/>
            <a:ext cx="7663086" cy="4995378"/>
          </a:xfrm>
          <a:prstGeom prst="swooshArrow">
            <a:avLst>
              <a:gd name="adj1" fmla="val 25000"/>
              <a:gd name="adj2" fmla="val 25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" name="Group 23"/>
          <p:cNvGrpSpPr/>
          <p:nvPr/>
        </p:nvGrpSpPr>
        <p:grpSpPr>
          <a:xfrm>
            <a:off x="3152051" y="4700328"/>
            <a:ext cx="2230297" cy="1593456"/>
            <a:chOff x="1502359" y="4407294"/>
            <a:chExt cx="2230297" cy="1593456"/>
          </a:xfrm>
        </p:grpSpPr>
        <p:sp>
          <p:nvSpPr>
            <p:cNvPr id="7" name="Oval 6"/>
            <p:cNvSpPr/>
            <p:nvPr/>
          </p:nvSpPr>
          <p:spPr>
            <a:xfrm>
              <a:off x="1502359" y="4407294"/>
              <a:ext cx="213969" cy="21396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4" name="Group 7"/>
            <p:cNvGrpSpPr/>
            <p:nvPr/>
          </p:nvGrpSpPr>
          <p:grpSpPr>
            <a:xfrm>
              <a:off x="1676400" y="4514279"/>
              <a:ext cx="2056256" cy="1486471"/>
              <a:chOff x="1152144" y="3866578"/>
              <a:chExt cx="2056256" cy="1486471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290904" y="3866578"/>
                <a:ext cx="1917496" cy="1486471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Rectangle 17"/>
              <p:cNvSpPr/>
              <p:nvPr/>
            </p:nvSpPr>
            <p:spPr>
              <a:xfrm>
                <a:off x="1152144" y="3866578"/>
                <a:ext cx="1917496" cy="14864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378" tIns="0" rIns="0" bIns="0" numCol="1" spcCol="1270" anchor="t" anchorCtr="0">
                <a:noAutofit/>
              </a:bodyPr>
              <a:lstStyle/>
              <a:p>
                <a:pPr marL="0" lvl="1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en-US" sz="2300" dirty="0" smtClean="0"/>
                  <a:t>Active Learning</a:t>
                </a:r>
              </a:p>
              <a:p>
                <a:pPr marL="0" lvl="1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endParaRPr lang="en-US" dirty="0"/>
              </a:p>
            </p:txBody>
          </p:sp>
        </p:grpSp>
      </p:grpSp>
      <p:grpSp>
        <p:nvGrpSpPr>
          <p:cNvPr id="5" name="Group 24"/>
          <p:cNvGrpSpPr/>
          <p:nvPr/>
        </p:nvGrpSpPr>
        <p:grpSpPr>
          <a:xfrm>
            <a:off x="5507354" y="3195919"/>
            <a:ext cx="2288095" cy="3214107"/>
            <a:chOff x="3271457" y="2786643"/>
            <a:chExt cx="2288095" cy="3214107"/>
          </a:xfrm>
        </p:grpSpPr>
        <p:sp>
          <p:nvSpPr>
            <p:cNvPr id="9" name="Oval 8"/>
            <p:cNvSpPr/>
            <p:nvPr/>
          </p:nvSpPr>
          <p:spPr>
            <a:xfrm>
              <a:off x="3271457" y="3143869"/>
              <a:ext cx="386791" cy="38679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8" name="Group 9"/>
            <p:cNvGrpSpPr/>
            <p:nvPr/>
          </p:nvGrpSpPr>
          <p:grpSpPr>
            <a:xfrm>
              <a:off x="3480600" y="2786643"/>
              <a:ext cx="2078952" cy="3214107"/>
              <a:chOff x="3023400" y="2138942"/>
              <a:chExt cx="2078952" cy="3214107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127248" y="2554985"/>
                <a:ext cx="1975104" cy="2798064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Rectangle 15"/>
              <p:cNvSpPr/>
              <p:nvPr/>
            </p:nvSpPr>
            <p:spPr>
              <a:xfrm>
                <a:off x="3023400" y="2138942"/>
                <a:ext cx="1975104" cy="279806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04953" tIns="0" rIns="0" bIns="0" numCol="1" spcCol="1270" anchor="t" anchorCtr="0">
                <a:noAutofit/>
              </a:bodyPr>
              <a:lstStyle/>
              <a:p>
                <a:pPr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dirty="0"/>
              </a:p>
              <a:p>
                <a:pPr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dirty="0"/>
              </a:p>
              <a:p>
                <a:pPr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00" dirty="0" smtClean="0"/>
                  <a:t>Writing-to-learn</a:t>
                </a:r>
              </a:p>
              <a:p>
                <a:pPr marL="0" lvl="1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endParaRPr lang="en-US" dirty="0"/>
              </a:p>
            </p:txBody>
          </p:sp>
        </p:grpSp>
      </p:grpSp>
      <p:grpSp>
        <p:nvGrpSpPr>
          <p:cNvPr id="10" name="Group 25"/>
          <p:cNvGrpSpPr/>
          <p:nvPr/>
        </p:nvGrpSpPr>
        <p:grpSpPr>
          <a:xfrm>
            <a:off x="7912371" y="2529452"/>
            <a:ext cx="5726356" cy="4063545"/>
            <a:chOff x="5543997" y="2340328"/>
            <a:chExt cx="5012017" cy="4063545"/>
          </a:xfrm>
        </p:grpSpPr>
        <p:sp>
          <p:nvSpPr>
            <p:cNvPr id="11" name="Oval 10"/>
            <p:cNvSpPr/>
            <p:nvPr/>
          </p:nvSpPr>
          <p:spPr>
            <a:xfrm>
              <a:off x="5543997" y="2829809"/>
              <a:ext cx="534924" cy="53492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12" name="Group 11"/>
            <p:cNvGrpSpPr/>
            <p:nvPr/>
          </p:nvGrpSpPr>
          <p:grpSpPr>
            <a:xfrm>
              <a:off x="6078921" y="2340328"/>
              <a:ext cx="4477093" cy="4063545"/>
              <a:chOff x="5621721" y="1692627"/>
              <a:chExt cx="4477093" cy="4063545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5803982" y="1692627"/>
                <a:ext cx="3476587" cy="3574732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Rectangle 13"/>
              <p:cNvSpPr/>
              <p:nvPr/>
            </p:nvSpPr>
            <p:spPr>
              <a:xfrm>
                <a:off x="5621721" y="2183121"/>
                <a:ext cx="4477093" cy="357305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3445" tIns="0" rIns="0" bIns="0" numCol="3" spcCol="1270" anchor="t" anchorCtr="0">
                <a:noAutofit/>
              </a:bodyPr>
              <a:lstStyle/>
              <a:p>
                <a:pPr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dirty="0" smtClean="0">
                  <a:solidFill>
                    <a:schemeClr val="tx1"/>
                  </a:solidFill>
                </a:endParaRPr>
              </a:p>
              <a:p>
                <a:pPr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00" dirty="0">
                    <a:solidFill>
                      <a:schemeClr val="tx1"/>
                    </a:solidFill>
                  </a:rPr>
                  <a:t> </a:t>
                </a:r>
                <a:r>
                  <a:rPr lang="en-US" sz="2300" dirty="0" smtClean="0">
                    <a:solidFill>
                      <a:schemeClr val="tx1"/>
                    </a:solidFill>
                  </a:rPr>
                  <a:t>      </a:t>
                </a:r>
                <a:endParaRPr lang="en-US" sz="2300" dirty="0">
                  <a:solidFill>
                    <a:schemeClr val="tx1"/>
                  </a:solidFill>
                </a:endParaRPr>
              </a:p>
              <a:p>
                <a:pPr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300" dirty="0" smtClean="0">
                  <a:solidFill>
                    <a:schemeClr val="tx1"/>
                  </a:solidFill>
                </a:endParaRPr>
              </a:p>
              <a:p>
                <a:pPr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300" dirty="0" smtClean="0">
                    <a:solidFill>
                      <a:schemeClr val="tx1"/>
                    </a:solidFill>
                  </a:rPr>
                  <a:t>Assignment Design</a:t>
                </a:r>
              </a:p>
              <a:p>
                <a:pPr marL="0" lvl="1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9" name="Rectangular Callout 18"/>
          <p:cNvSpPr/>
          <p:nvPr/>
        </p:nvSpPr>
        <p:spPr>
          <a:xfrm>
            <a:off x="4003040" y="833120"/>
            <a:ext cx="3515360" cy="1336040"/>
          </a:xfrm>
          <a:prstGeom prst="wedgeRectCallout">
            <a:avLst>
              <a:gd name="adj1" fmla="val -3582"/>
              <a:gd name="adj2" fmla="val 14856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 Low-stakes writing</a:t>
            </a:r>
          </a:p>
          <a:p>
            <a:r>
              <a:rPr lang="en-US" sz="2400" dirty="0" smtClean="0"/>
              <a:t> “Low-stakes learning”</a:t>
            </a:r>
            <a:endParaRPr lang="en-US" sz="2400" dirty="0"/>
          </a:p>
        </p:txBody>
      </p:sp>
      <p:sp>
        <p:nvSpPr>
          <p:cNvPr id="20" name="Rectangular Callout 19"/>
          <p:cNvSpPr/>
          <p:nvPr/>
        </p:nvSpPr>
        <p:spPr>
          <a:xfrm>
            <a:off x="2161687" y="2692999"/>
            <a:ext cx="2286000" cy="1005840"/>
          </a:xfrm>
          <a:prstGeom prst="wedgeRectCallout">
            <a:avLst>
              <a:gd name="adj1" fmla="val -6501"/>
              <a:gd name="adj2" fmla="val 14894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 Group work</a:t>
            </a:r>
          </a:p>
        </p:txBody>
      </p:sp>
      <p:sp>
        <p:nvSpPr>
          <p:cNvPr id="22" name="Rectangular Callout 21"/>
          <p:cNvSpPr/>
          <p:nvPr/>
        </p:nvSpPr>
        <p:spPr>
          <a:xfrm>
            <a:off x="7866150" y="945745"/>
            <a:ext cx="2682240" cy="1219200"/>
          </a:xfrm>
          <a:prstGeom prst="wedgeRectCallout">
            <a:avLst>
              <a:gd name="adj1" fmla="val -32694"/>
              <a:gd name="adj2" fmla="val 11992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300" dirty="0" smtClean="0"/>
              <a:t>Clarity</a:t>
            </a:r>
          </a:p>
          <a:p>
            <a:pPr marL="0" lvl="1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300" dirty="0" smtClean="0"/>
              <a:t>Scaffolding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4160" y="955040"/>
            <a:ext cx="434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Creative Classroom activities reinforce </a:t>
            </a:r>
            <a:b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WAC practices:</a:t>
            </a:r>
            <a:endParaRPr lang="en-US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214617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bldLvl="2" animBg="1"/>
      <p:bldP spid="20" grpId="0" bldLvl="2" animBg="1"/>
      <p:bldP spid="22" grpId="0" build="p" bldLvl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Strategies for effective group work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489" y="1986461"/>
            <a:ext cx="11210524" cy="4407408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n-US" dirty="0" smtClean="0"/>
              <a:t>Be very detailed in your assignment / give written assignment 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Be transparent about the function of the activity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Assign a role to each student (Moderator, Documentation, Speaker…)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Make sure the group’s size corresponds with the learning activity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Assign </a:t>
            </a:r>
            <a:r>
              <a:rPr lang="en-US" dirty="0"/>
              <a:t>groups rather than </a:t>
            </a:r>
            <a:r>
              <a:rPr lang="en-US" dirty="0" smtClean="0"/>
              <a:t>self-selection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Give a clear time frame and check in with group regularly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Provide clear spaces in which to work</a:t>
            </a: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810231545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group 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52192"/>
            <a:ext cx="10972800" cy="4389120"/>
          </a:xfrm>
        </p:spPr>
        <p:txBody>
          <a:bodyPr/>
          <a:lstStyle/>
          <a:p>
            <a:pPr marL="560070" indent="-514350">
              <a:buClr>
                <a:schemeClr val="accent2"/>
              </a:buClr>
              <a:buFont typeface="+mj-lt"/>
              <a:buAutoNum type="romanUcPeriod"/>
            </a:pPr>
            <a:r>
              <a:rPr lang="en-US" dirty="0" smtClean="0"/>
              <a:t>No-Tech and Low-Tech Group Work Assignments</a:t>
            </a:r>
          </a:p>
          <a:p>
            <a:pPr marL="560070" indent="-514350">
              <a:buClr>
                <a:schemeClr val="accent2"/>
              </a:buClr>
              <a:buFont typeface="+mj-lt"/>
              <a:buAutoNum type="romanUcPeriod"/>
            </a:pPr>
            <a:r>
              <a:rPr lang="en-US" dirty="0" smtClean="0"/>
              <a:t>Games</a:t>
            </a:r>
          </a:p>
          <a:p>
            <a:pPr marL="560070" indent="-514350">
              <a:buClr>
                <a:schemeClr val="accent2"/>
              </a:buClr>
              <a:buFont typeface="+mj-lt"/>
              <a:buAutoNum type="romanUcPeriod"/>
            </a:pPr>
            <a:r>
              <a:rPr lang="en-US" dirty="0" smtClean="0"/>
              <a:t>Multimedia Group Work Assignments (Low- and High-Tech)</a:t>
            </a:r>
          </a:p>
          <a:p>
            <a:pPr>
              <a:buClr>
                <a:schemeClr val="accent2"/>
              </a:buClr>
            </a:pPr>
            <a:endParaRPr lang="en-US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2473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. No </a:t>
            </a:r>
            <a:r>
              <a:rPr lang="en-US" dirty="0"/>
              <a:t>Tech Group Work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010" y="1877247"/>
            <a:ext cx="11210524" cy="4443224"/>
          </a:xfrm>
        </p:spPr>
        <p:txBody>
          <a:bodyPr vert="horz">
            <a:no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600" dirty="0" smtClean="0"/>
              <a:t>Brainstorming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600" dirty="0" smtClean="0"/>
              <a:t>Concept maps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600" dirty="0" smtClean="0"/>
              <a:t>Debates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933922587"/>
      </p:ext>
    </p:extLst>
  </p:cSld>
  <p:clrMapOvr>
    <a:masterClrMapping/>
  </p:clrMapOvr>
  <mc:AlternateContent>
    <mc:Choice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c="http://schemas.openxmlformats.org/markup-compatibility/2006" xmlns:mv="urn:schemas-microsoft-com:mac:vml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Games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>
            <a:noAutofit/>
          </a:bodyPr>
          <a:lstStyle/>
          <a:p>
            <a:r>
              <a:rPr lang="en-US" sz="3600" dirty="0" smtClean="0"/>
              <a:t>Some options: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sz="3300" dirty="0" smtClean="0"/>
              <a:t>Jeopardy-style game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sz="3300" dirty="0" smtClean="0"/>
              <a:t>Snowball question game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sz="3300" dirty="0" smtClean="0"/>
              <a:t>Bingo</a:t>
            </a: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="" xmlns:p14="http://schemas.microsoft.com/office/powerpoint/2010/main" xmlns:mv="urn:schemas-microsoft-com:mac:vml" xmlns:mc="http://schemas.openxmlformats.org/markup-compatibility/2006" val="242969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BFBF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BFBF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178B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a="http://schemas.openxmlformats.org/drawingml/2006/main"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a="http://schemas.openxmlformats.org/drawingml/2006/main"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2222</TotalTime>
  <Words>659</Words>
  <Application>Microsoft Macintosh PowerPoint</Application>
  <PresentationFormat>Custom</PresentationFormat>
  <Paragraphs>108</Paragraphs>
  <Slides>15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1_Office Theme</vt:lpstr>
      <vt:lpstr>Flow</vt:lpstr>
      <vt:lpstr>The Creative Classroom:  Group Work, Visual Texts, Technology</vt:lpstr>
      <vt:lpstr>Workshop Goals/Outline</vt:lpstr>
      <vt:lpstr>Warm-Up: “Snowball”</vt:lpstr>
      <vt:lpstr>Why try alternatives to “passive learning”?</vt:lpstr>
      <vt:lpstr>Slide 5</vt:lpstr>
      <vt:lpstr>Strategies for effective group work</vt:lpstr>
      <vt:lpstr>Different types of group activities</vt:lpstr>
      <vt:lpstr>I. No Tech Group Work Assignments</vt:lpstr>
      <vt:lpstr>II. Games</vt:lpstr>
      <vt:lpstr>Low Tech Strategy #1: Multimedia Group Work Assignments</vt:lpstr>
      <vt:lpstr>Low Tech Strategy #2:  Online Activities and Tutorials </vt:lpstr>
      <vt:lpstr>High Tech Strategy: Blogs</vt:lpstr>
      <vt:lpstr>Group Activity: Snowball Reprise</vt:lpstr>
      <vt:lpstr>Questions?</vt:lpstr>
      <vt:lpstr>Works Cited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Review Workshop</dc:title>
  <dc:creator>Melanie Lorek</dc:creator>
  <cp:lastModifiedBy>Jake Cohen</cp:lastModifiedBy>
  <cp:revision>170</cp:revision>
  <dcterms:created xsi:type="dcterms:W3CDTF">2014-08-28T19:59:14Z</dcterms:created>
  <dcterms:modified xsi:type="dcterms:W3CDTF">2014-08-28T20:06:59Z</dcterms:modified>
</cp:coreProperties>
</file>