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7" r:id="rId1"/>
  </p:sldMasterIdLst>
  <p:notesMasterIdLst>
    <p:notesMasterId r:id="rId23"/>
  </p:notesMasterIdLst>
  <p:handoutMasterIdLst>
    <p:handoutMasterId r:id="rId24"/>
  </p:handoutMasterIdLst>
  <p:sldIdLst>
    <p:sldId id="350" r:id="rId2"/>
    <p:sldId id="270" r:id="rId3"/>
    <p:sldId id="416" r:id="rId4"/>
    <p:sldId id="417" r:id="rId5"/>
    <p:sldId id="275" r:id="rId6"/>
    <p:sldId id="363" r:id="rId7"/>
    <p:sldId id="385" r:id="rId8"/>
    <p:sldId id="392" r:id="rId9"/>
    <p:sldId id="404" r:id="rId10"/>
    <p:sldId id="376" r:id="rId11"/>
    <p:sldId id="419" r:id="rId12"/>
    <p:sldId id="418" r:id="rId13"/>
    <p:sldId id="381" r:id="rId14"/>
    <p:sldId id="397" r:id="rId15"/>
    <p:sldId id="414" r:id="rId16"/>
    <p:sldId id="408" r:id="rId17"/>
    <p:sldId id="409" r:id="rId18"/>
    <p:sldId id="410" r:id="rId19"/>
    <p:sldId id="411" r:id="rId20"/>
    <p:sldId id="412" r:id="rId21"/>
    <p:sldId id="283"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1050"/>
    <a:srgbClr val="9B0D40"/>
    <a:srgbClr val="F58B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496" autoAdjust="0"/>
    <p:restoredTop sz="65379" autoAdjust="0"/>
  </p:normalViewPr>
  <p:slideViewPr>
    <p:cSldViewPr snapToGrid="0">
      <p:cViewPr varScale="1">
        <p:scale>
          <a:sx n="72" d="100"/>
          <a:sy n="72" d="100"/>
        </p:scale>
        <p:origin x="-832"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0716E6-737A-4452-A47C-ECB9EC32199D}" type="datetimeFigureOut">
              <a:rPr lang="en-US" smtClean="0"/>
              <a:pPr/>
              <a:t>10/26/16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4CE727A-F7AB-4B9F-849B-B74D50D2922A}" type="slidenum">
              <a:rPr lang="en-US" smtClean="0"/>
              <a:pPr/>
              <a:t>‹#›</a:t>
            </a:fld>
            <a:endParaRPr lang="en-US"/>
          </a:p>
        </p:txBody>
      </p:sp>
    </p:spTree>
    <p:extLst>
      <p:ext uri="{BB962C8B-B14F-4D97-AF65-F5344CB8AC3E}">
        <p14:creationId xmlns:p14="http://schemas.microsoft.com/office/powerpoint/2010/main" val="13074428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81CB6A5-637B-46C5-9C4B-7FEE75E3CABD}" type="datetimeFigureOut">
              <a:rPr lang="en-US" smtClean="0"/>
              <a:pPr/>
              <a:t>10/26/16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8ADFC19-5953-4F87-8F29-EE722678DB99}" type="slidenum">
              <a:rPr lang="en-US" smtClean="0"/>
              <a:pPr/>
              <a:t>‹#›</a:t>
            </a:fld>
            <a:endParaRPr lang="en-US"/>
          </a:p>
        </p:txBody>
      </p:sp>
    </p:spTree>
    <p:extLst>
      <p:ext uri="{BB962C8B-B14F-4D97-AF65-F5344CB8AC3E}">
        <p14:creationId xmlns:p14="http://schemas.microsoft.com/office/powerpoint/2010/main" val="6948519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a:t>
            </a:fld>
            <a:endParaRPr lang="en-US"/>
          </a:p>
        </p:txBody>
      </p:sp>
    </p:spTree>
    <p:extLst>
      <p:ext uri="{BB962C8B-B14F-4D97-AF65-F5344CB8AC3E}">
        <p14:creationId xmlns:p14="http://schemas.microsoft.com/office/powerpoint/2010/main" val="711000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a:p>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10</a:t>
            </a:fld>
            <a:endParaRPr lang="en-US"/>
          </a:p>
        </p:txBody>
      </p:sp>
    </p:spTree>
    <p:extLst>
      <p:ext uri="{BB962C8B-B14F-4D97-AF65-F5344CB8AC3E}">
        <p14:creationId xmlns:p14="http://schemas.microsoft.com/office/powerpoint/2010/main" val="366142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11</a:t>
            </a:fld>
            <a:endParaRPr lang="en-US"/>
          </a:p>
        </p:txBody>
      </p:sp>
    </p:spTree>
    <p:extLst>
      <p:ext uri="{BB962C8B-B14F-4D97-AF65-F5344CB8AC3E}">
        <p14:creationId xmlns:p14="http://schemas.microsoft.com/office/powerpoint/2010/main" val="2582564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12</a:t>
            </a:fld>
            <a:endParaRPr lang="en-US"/>
          </a:p>
        </p:txBody>
      </p:sp>
    </p:spTree>
    <p:extLst>
      <p:ext uri="{BB962C8B-B14F-4D97-AF65-F5344CB8AC3E}">
        <p14:creationId xmlns:p14="http://schemas.microsoft.com/office/powerpoint/2010/main" val="2357639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13</a:t>
            </a:fld>
            <a:endParaRPr lang="en-US"/>
          </a:p>
        </p:txBody>
      </p:sp>
    </p:spTree>
    <p:extLst>
      <p:ext uri="{BB962C8B-B14F-4D97-AF65-F5344CB8AC3E}">
        <p14:creationId xmlns:p14="http://schemas.microsoft.com/office/powerpoint/2010/main" val="107976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14</a:t>
            </a:fld>
            <a:endParaRPr lang="en-US"/>
          </a:p>
        </p:txBody>
      </p:sp>
    </p:spTree>
    <p:extLst>
      <p:ext uri="{BB962C8B-B14F-4D97-AF65-F5344CB8AC3E}">
        <p14:creationId xmlns:p14="http://schemas.microsoft.com/office/powerpoint/2010/main" val="2102388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15</a:t>
            </a:fld>
            <a:endParaRPr lang="en-US"/>
          </a:p>
        </p:txBody>
      </p:sp>
    </p:spTree>
    <p:extLst>
      <p:ext uri="{BB962C8B-B14F-4D97-AF65-F5344CB8AC3E}">
        <p14:creationId xmlns:p14="http://schemas.microsoft.com/office/powerpoint/2010/main" val="1602023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16</a:t>
            </a:fld>
            <a:endParaRPr lang="en-US"/>
          </a:p>
        </p:txBody>
      </p:sp>
    </p:spTree>
    <p:extLst>
      <p:ext uri="{BB962C8B-B14F-4D97-AF65-F5344CB8AC3E}">
        <p14:creationId xmlns:p14="http://schemas.microsoft.com/office/powerpoint/2010/main" val="1061598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17</a:t>
            </a:fld>
            <a:endParaRPr lang="en-US"/>
          </a:p>
        </p:txBody>
      </p:sp>
    </p:spTree>
    <p:extLst>
      <p:ext uri="{BB962C8B-B14F-4D97-AF65-F5344CB8AC3E}">
        <p14:creationId xmlns:p14="http://schemas.microsoft.com/office/powerpoint/2010/main" val="2144122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18</a:t>
            </a:fld>
            <a:endParaRPr lang="en-US"/>
          </a:p>
        </p:txBody>
      </p:sp>
    </p:spTree>
    <p:extLst>
      <p:ext uri="{BB962C8B-B14F-4D97-AF65-F5344CB8AC3E}">
        <p14:creationId xmlns:p14="http://schemas.microsoft.com/office/powerpoint/2010/main" val="3708929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19</a:t>
            </a:fld>
            <a:endParaRPr lang="en-US"/>
          </a:p>
        </p:txBody>
      </p:sp>
    </p:spTree>
    <p:extLst>
      <p:ext uri="{BB962C8B-B14F-4D97-AF65-F5344CB8AC3E}">
        <p14:creationId xmlns:p14="http://schemas.microsoft.com/office/powerpoint/2010/main" val="331073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a:t>
            </a:fld>
            <a:endParaRPr lang="en-US"/>
          </a:p>
        </p:txBody>
      </p:sp>
    </p:spTree>
    <p:extLst>
      <p:ext uri="{BB962C8B-B14F-4D97-AF65-F5344CB8AC3E}">
        <p14:creationId xmlns:p14="http://schemas.microsoft.com/office/powerpoint/2010/main" val="2027300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20</a:t>
            </a:fld>
            <a:endParaRPr lang="en-US"/>
          </a:p>
        </p:txBody>
      </p:sp>
    </p:spTree>
    <p:extLst>
      <p:ext uri="{BB962C8B-B14F-4D97-AF65-F5344CB8AC3E}">
        <p14:creationId xmlns:p14="http://schemas.microsoft.com/office/powerpoint/2010/main" val="3708929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ADFC19-5953-4F87-8F29-EE722678DB99}" type="slidenum">
              <a:rPr lang="en-US" smtClean="0"/>
              <a:pPr/>
              <a:t>21</a:t>
            </a:fld>
            <a:endParaRPr lang="en-US"/>
          </a:p>
        </p:txBody>
      </p:sp>
    </p:spTree>
    <p:extLst>
      <p:ext uri="{BB962C8B-B14F-4D97-AF65-F5344CB8AC3E}">
        <p14:creationId xmlns:p14="http://schemas.microsoft.com/office/powerpoint/2010/main" val="389967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94673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22797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5</a:t>
            </a:fld>
            <a:endParaRPr lang="en-US"/>
          </a:p>
        </p:txBody>
      </p:sp>
    </p:spTree>
    <p:extLst>
      <p:ext uri="{BB962C8B-B14F-4D97-AF65-F5344CB8AC3E}">
        <p14:creationId xmlns:p14="http://schemas.microsoft.com/office/powerpoint/2010/main" val="1185451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92024" lvl="0" indent="0" algn="l">
              <a:lnSpc>
                <a:spcPct val="90000"/>
              </a:lnSpc>
              <a:spcBef>
                <a:spcPts val="700"/>
              </a:spcBef>
              <a:spcAft>
                <a:spcPts val="500"/>
              </a:spcAft>
              <a:buClr>
                <a:schemeClr val="accent1"/>
              </a:buClr>
              <a:buFont typeface="Arial"/>
              <a:buNone/>
            </a:pP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6</a:t>
            </a:fld>
            <a:endParaRPr lang="en-US"/>
          </a:p>
        </p:txBody>
      </p:sp>
    </p:spTree>
    <p:extLst>
      <p:ext uri="{BB962C8B-B14F-4D97-AF65-F5344CB8AC3E}">
        <p14:creationId xmlns:p14="http://schemas.microsoft.com/office/powerpoint/2010/main" val="2659441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7</a:t>
            </a:fld>
            <a:endParaRPr lang="en-US"/>
          </a:p>
        </p:txBody>
      </p:sp>
    </p:spTree>
    <p:extLst>
      <p:ext uri="{BB962C8B-B14F-4D97-AF65-F5344CB8AC3E}">
        <p14:creationId xmlns:p14="http://schemas.microsoft.com/office/powerpoint/2010/main" val="292936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8</a:t>
            </a:fld>
            <a:endParaRPr lang="en-US"/>
          </a:p>
        </p:txBody>
      </p:sp>
    </p:spTree>
    <p:extLst>
      <p:ext uri="{BB962C8B-B14F-4D97-AF65-F5344CB8AC3E}">
        <p14:creationId xmlns:p14="http://schemas.microsoft.com/office/powerpoint/2010/main" val="204050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endParaRPr lang="en-US" altLang="en-US" baseline="0" dirty="0" smtClean="0">
              <a:ea typeface="Arial" charset="0"/>
              <a:cs typeface="Arial" charset="0"/>
            </a:endParaRPr>
          </a:p>
        </p:txBody>
      </p:sp>
      <p:sp>
        <p:nvSpPr>
          <p:cNvPr id="4" name="Slide Number Placeholder 3"/>
          <p:cNvSpPr>
            <a:spLocks noGrp="1"/>
          </p:cNvSpPr>
          <p:nvPr>
            <p:ph type="sldNum" sz="quarter" idx="10"/>
          </p:nvPr>
        </p:nvSpPr>
        <p:spPr/>
        <p:txBody>
          <a:bodyPr/>
          <a:lstStyle/>
          <a:p>
            <a:fld id="{48ADFC19-5953-4F87-8F29-EE722678DB99}" type="slidenum">
              <a:rPr lang="en-US" smtClean="0"/>
              <a:pPr/>
              <a:t>9</a:t>
            </a:fld>
            <a:endParaRPr lang="en-US"/>
          </a:p>
        </p:txBody>
      </p:sp>
    </p:spTree>
    <p:extLst>
      <p:ext uri="{BB962C8B-B14F-4D97-AF65-F5344CB8AC3E}">
        <p14:creationId xmlns:p14="http://schemas.microsoft.com/office/powerpoint/2010/main" val="732973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28A2F347-1D5C-4017-9C74-7B280DC9F7C8}" type="datetime1">
              <a:rPr lang="en-US" smtClean="0"/>
              <a:pPr/>
              <a:t>10/26/16</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a:t>
              </a:t>
            </a:r>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A6C8D3-9390-48AB-BCE4-DDAC9F356901}" type="datetime1">
              <a:rPr lang="en-US" smtClean="0"/>
              <a:pPr/>
              <a:t>10/26/16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08DD3286-8149-4474-BF54-D99B9B970817}" type="datetime1">
              <a:rPr lang="en-US" smtClean="0"/>
              <a:pPr/>
              <a:t>10/26/16</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r>
              <a:rPr lang="en-US"/>
              <a:t>
              </a:t>
            </a:r>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B5C7A2F-416D-462F-B0F0-AE4FC54407B3}" type="datetime1">
              <a:rPr lang="en-US" smtClean="0"/>
              <a:pPr/>
              <a:t>10/26/16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AB164EC-7E59-4CB6-BAC1-D9FFBED52994}" type="datetime1">
              <a:rPr lang="en-US" smtClean="0"/>
              <a:pPr/>
              <a:t>10/26/16</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a:t>
              </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DEC5D9B-6D51-42DE-9443-ACCFB0EC2CF1}" type="datetime1">
              <a:rPr lang="en-US" smtClean="0"/>
              <a:pPr/>
              <a:t>10/26/16</a:t>
            </a:fld>
            <a:endParaRPr lang="en-US" dirty="0"/>
          </a:p>
        </p:txBody>
      </p:sp>
      <p:sp>
        <p:nvSpPr>
          <p:cNvPr id="10" name="Slide Number Placeholder 9"/>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D97F144-C84A-4D40-B91C-8523A2F7BEC4}" type="datetime1">
              <a:rPr lang="en-US" smtClean="0"/>
              <a:pPr/>
              <a:t>10/26/16</a:t>
            </a:fld>
            <a:endParaRPr lang="en-US" dirty="0"/>
          </a:p>
        </p:txBody>
      </p:sp>
      <p:sp>
        <p:nvSpPr>
          <p:cNvPr id="12" name="Slide Number Placeholder 11"/>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a:t>
              </a:t>
            </a:r>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1B42375-DD85-456C-88D2-71C5028FBEC0}" type="datetime1">
              <a:rPr lang="en-US" smtClean="0"/>
              <a:pPr/>
              <a:t>10/26/16</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495CF-5A0A-4E01-8D40-DD5A1F6D1007}" type="datetime1">
              <a:rPr lang="en-US" smtClean="0"/>
              <a:pPr/>
              <a:t>10/26/16</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9BB5BF4-14CC-4A16-92C5-9E5947F2766E}" type="datetime1">
              <a:rPr lang="en-US" smtClean="0"/>
              <a:pPr/>
              <a:t>10/26/16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507FEFBE-91B0-4041-AABF-91AB8820286A}" type="datetime1">
              <a:rPr lang="en-US" smtClean="0"/>
              <a:pPr/>
              <a:t>10/26/16</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r>
              <a:rPr lang="en-US"/>
              <a:t>
              </a:t>
            </a:r>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49C6914B-C9EE-4F90-B738-615A0DE09B5F}" type="datetime1">
              <a:rPr lang="en-US" smtClean="0"/>
              <a:pPr/>
              <a:t>10/26/16</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a:t>
              </a:t>
            </a:r>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cityte.ch/dir" TargetMode="External"/><Relationship Id="rId4" Type="http://schemas.openxmlformats.org/officeDocument/2006/relationships/hyperlink" Target="http://cityte.ch/cat" TargetMode="External"/><Relationship Id="rId5" Type="http://schemas.openxmlformats.org/officeDocument/2006/relationships/hyperlink" Target="http://cityte.ch/db"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citytech.cuny.edu/academics/docs/academic_integrity_policy.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aandrzejewski@gradcenter.cuny.edu" TargetMode="External"/><Relationship Id="rId4" Type="http://schemas.openxmlformats.org/officeDocument/2006/relationships/hyperlink" Target="mailto:ssherwin@citytech.cuny.edu" TargetMode="External"/><Relationship Id="rId5" Type="http://schemas.openxmlformats.org/officeDocument/2006/relationships/hyperlink" Target="http://openlab.citytech.cuny.edu/writingacrossthecurriculum"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5145" y="1657522"/>
            <a:ext cx="8636000" cy="1828800"/>
          </a:xfrm>
        </p:spPr>
        <p:txBody>
          <a:bodyPr>
            <a:normAutofit fontScale="90000"/>
          </a:bodyPr>
          <a:lstStyle/>
          <a:p>
            <a:r>
              <a:rPr lang="x-none" sz="6000" dirty="0"/>
              <a:t>Avoiding Plagiarism </a:t>
            </a:r>
            <a:r>
              <a:rPr lang="en-US" sz="6000" dirty="0">
                <a:solidFill>
                  <a:schemeClr val="tx1"/>
                </a:solidFill>
              </a:rPr>
              <a:t/>
            </a:r>
            <a:br>
              <a:rPr lang="en-US" sz="6000" dirty="0">
                <a:solidFill>
                  <a:schemeClr val="tx1"/>
                </a:solidFill>
              </a:rPr>
            </a:br>
            <a:endParaRPr lang="x-none" sz="6000" dirty="0">
              <a:solidFill>
                <a:schemeClr val="tx1"/>
              </a:solidFill>
            </a:endParaRPr>
          </a:p>
        </p:txBody>
      </p:sp>
      <p:sp>
        <p:nvSpPr>
          <p:cNvPr id="3" name="Subtitle 2"/>
          <p:cNvSpPr>
            <a:spLocks noGrp="1"/>
          </p:cNvSpPr>
          <p:nvPr>
            <p:ph type="subTitle" idx="1"/>
          </p:nvPr>
        </p:nvSpPr>
        <p:spPr>
          <a:xfrm>
            <a:off x="2248728" y="2972794"/>
            <a:ext cx="9943272" cy="2941320"/>
          </a:xfrm>
        </p:spPr>
        <p:txBody>
          <a:bodyPr>
            <a:normAutofit/>
          </a:bodyPr>
          <a:lstStyle/>
          <a:p>
            <a:pPr algn="r"/>
            <a:r>
              <a:rPr lang="x-none" sz="3600" dirty="0"/>
              <a:t>Writing Across the Curriculum Fellows </a:t>
            </a:r>
          </a:p>
          <a:p>
            <a:pPr algn="r"/>
            <a:r>
              <a:rPr lang="x-none" sz="3600" dirty="0"/>
              <a:t>Alicia </a:t>
            </a:r>
            <a:r>
              <a:rPr lang="x-none" sz="3600" dirty="0" err="1"/>
              <a:t>Andrzejewski</a:t>
            </a:r>
            <a:r>
              <a:rPr lang="x-none" sz="3600" dirty="0"/>
              <a:t> and Carrie </a:t>
            </a:r>
            <a:r>
              <a:rPr lang="x-none" sz="3600" dirty="0" err="1"/>
              <a:t>DiMatteo</a:t>
            </a:r>
            <a:endParaRPr lang="x-none" sz="3600" dirty="0"/>
          </a:p>
          <a:p>
            <a:pPr algn="r"/>
            <a:r>
              <a:rPr lang="x-none" sz="3600" dirty="0"/>
              <a:t>October 18</a:t>
            </a:r>
            <a:r>
              <a:rPr lang="x-none" sz="3600" baseline="30000" dirty="0"/>
              <a:t>th</a:t>
            </a:r>
            <a:r>
              <a:rPr lang="x-none" sz="3600" dirty="0"/>
              <a:t> 2016</a:t>
            </a:r>
          </a:p>
        </p:txBody>
      </p:sp>
    </p:spTree>
    <p:extLst>
      <p:ext uri="{BB962C8B-B14F-4D97-AF65-F5344CB8AC3E}">
        <p14:creationId xmlns:p14="http://schemas.microsoft.com/office/powerpoint/2010/main" val="2885185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zh-CN" dirty="0">
                <a:solidFill>
                  <a:srgbClr val="EBDDC3"/>
                </a:solidFill>
                <a:cs typeface="Tw Cen MT"/>
              </a:rPr>
              <a:t/>
            </a:r>
            <a:br>
              <a:rPr lang="en-US" altLang="zh-CN" dirty="0">
                <a:solidFill>
                  <a:srgbClr val="EBDDC3"/>
                </a:solidFill>
                <a:cs typeface="Tw Cen MT"/>
              </a:rPr>
            </a:br>
            <a:r>
              <a:rPr lang="en-US" altLang="zh-CN" dirty="0">
                <a:solidFill>
                  <a:schemeClr val="accent1"/>
                </a:solidFill>
                <a:cs typeface="Tw Cen MT"/>
              </a:rPr>
              <a:t>3. </a:t>
            </a:r>
            <a:r>
              <a:rPr lang="en-US" altLang="zh-CN" dirty="0">
                <a:solidFill>
                  <a:srgbClr val="EBDDC3"/>
                </a:solidFill>
                <a:cs typeface="Tw Cen MT (headings)"/>
              </a:rPr>
              <a:t>Plagiarism</a:t>
            </a:r>
            <a:r>
              <a:rPr lang="en-US" altLang="zh-CN" dirty="0">
                <a:solidFill>
                  <a:srgbClr val="EBDDC3"/>
                </a:solidFill>
                <a:cs typeface="Tw Cen MT"/>
              </a:rPr>
              <a:t>-Resistant Assignments </a:t>
            </a:r>
            <a:br>
              <a:rPr lang="en-US" altLang="zh-CN" dirty="0">
                <a:solidFill>
                  <a:srgbClr val="EBDDC3"/>
                </a:solidFill>
                <a:cs typeface="Tw Cen MT"/>
              </a:rPr>
            </a:br>
            <a:endParaRPr lang="en-US" dirty="0">
              <a:solidFill>
                <a:srgbClr val="EBDDC3"/>
              </a:solidFill>
              <a:cs typeface="Tw Cen MT"/>
            </a:endParaRPr>
          </a:p>
        </p:txBody>
      </p:sp>
      <p:sp>
        <p:nvSpPr>
          <p:cNvPr id="4" name="Slide Number Placeholder 3"/>
          <p:cNvSpPr>
            <a:spLocks noGrp="1"/>
          </p:cNvSpPr>
          <p:nvPr>
            <p:ph type="sldNum" sz="quarter" idx="12"/>
          </p:nvPr>
        </p:nvSpPr>
        <p:spPr>
          <a:xfrm>
            <a:off x="8610600" y="6162040"/>
            <a:ext cx="2743200" cy="365125"/>
          </a:xfrm>
        </p:spPr>
        <p:txBody>
          <a:bodyPr>
            <a:normAutofit fontScale="62500" lnSpcReduction="20000"/>
          </a:bodyPr>
          <a:lstStyle/>
          <a:p>
            <a:fld id="{6D22F896-40B5-4ADD-8801-0D06FADFA095}" type="slidenum">
              <a:rPr lang="en-US" sz="3400" smtClean="0"/>
              <a:pPr/>
              <a:t>10</a:t>
            </a:fld>
            <a:endParaRPr lang="en-US" sz="3400" dirty="0"/>
          </a:p>
        </p:txBody>
      </p:sp>
      <p:sp>
        <p:nvSpPr>
          <p:cNvPr id="3" name="Content Placeholder 2"/>
          <p:cNvSpPr>
            <a:spLocks noGrp="1"/>
          </p:cNvSpPr>
          <p:nvPr>
            <p:ph sz="quarter" idx="1"/>
          </p:nvPr>
        </p:nvSpPr>
        <p:spPr>
          <a:xfrm>
            <a:off x="104931" y="1603948"/>
            <a:ext cx="12087069" cy="5254052"/>
          </a:xfrm>
        </p:spPr>
        <p:txBody>
          <a:bodyPr vert="horz" anchor="t">
            <a:normAutofit lnSpcReduction="10000"/>
          </a:bodyPr>
          <a:lstStyle/>
          <a:p>
            <a:pPr marL="649224" indent="-457200">
              <a:lnSpc>
                <a:spcPct val="90000"/>
              </a:lnSpc>
              <a:spcAft>
                <a:spcPts val="500"/>
              </a:spcAft>
              <a:buClr>
                <a:schemeClr val="accent1"/>
              </a:buClr>
              <a:buSzPct val="100000"/>
              <a:buFont typeface="Arial" charset="0"/>
              <a:buChar char="•"/>
            </a:pPr>
            <a:r>
              <a:rPr lang="x-none" altLang="x-none" sz="4000" dirty="0" smtClean="0">
                <a:solidFill>
                  <a:srgbClr val="FFFFFF"/>
                </a:solidFill>
                <a:latin typeface="TW Cen MT"/>
                <a:ea typeface="Arial" charset="0"/>
                <a:cs typeface="Tw Cen MT"/>
              </a:rPr>
              <a:t>Incorporate </a:t>
            </a:r>
            <a:r>
              <a:rPr lang="en-US" altLang="x-none" sz="4000" dirty="0">
                <a:solidFill>
                  <a:srgbClr val="FFFFFF"/>
                </a:solidFill>
                <a:latin typeface="TW Cen MT"/>
                <a:ea typeface="Arial" charset="0"/>
                <a:cs typeface="Tw Cen MT"/>
              </a:rPr>
              <a:t>p</a:t>
            </a:r>
            <a:r>
              <a:rPr lang="x-none" altLang="x-none" sz="4000" dirty="0" smtClean="0">
                <a:solidFill>
                  <a:srgbClr val="FFFFFF"/>
                </a:solidFill>
                <a:latin typeface="TW Cen MT"/>
                <a:ea typeface="Arial" charset="0"/>
                <a:cs typeface="Tw Cen MT"/>
              </a:rPr>
              <a:t>ersonal </a:t>
            </a:r>
            <a:r>
              <a:rPr lang="en-US" altLang="x-none" sz="4000" dirty="0">
                <a:solidFill>
                  <a:srgbClr val="FFFFFF"/>
                </a:solidFill>
                <a:latin typeface="TW Cen MT"/>
                <a:ea typeface="Arial" charset="0"/>
                <a:cs typeface="Tw Cen MT"/>
              </a:rPr>
              <a:t>e</a:t>
            </a:r>
            <a:r>
              <a:rPr lang="x-none" altLang="x-none" sz="4000" dirty="0" smtClean="0">
                <a:solidFill>
                  <a:srgbClr val="FFFFFF"/>
                </a:solidFill>
                <a:latin typeface="TW Cen MT"/>
                <a:ea typeface="Arial" charset="0"/>
                <a:cs typeface="Tw Cen MT"/>
              </a:rPr>
              <a:t>xperience</a:t>
            </a:r>
            <a:r>
              <a:rPr lang="en-US" altLang="x-none" sz="4000" dirty="0" smtClean="0">
                <a:solidFill>
                  <a:srgbClr val="FFFFFF"/>
                </a:solidFill>
                <a:latin typeface="TW Cen MT"/>
                <a:ea typeface="Arial" charset="0"/>
                <a:cs typeface="Tw Cen MT"/>
              </a:rPr>
              <a:t> or activities</a:t>
            </a:r>
            <a:r>
              <a:rPr lang="x-none" altLang="x-none" sz="4000" dirty="0" smtClean="0">
                <a:solidFill>
                  <a:srgbClr val="FFFFFF"/>
                </a:solidFill>
                <a:latin typeface="TW Cen MT"/>
                <a:ea typeface="Arial" charset="0"/>
                <a:cs typeface="Tw Cen MT"/>
              </a:rPr>
              <a:t> </a:t>
            </a:r>
            <a:r>
              <a:rPr lang="x-none" altLang="x-none" sz="4000" dirty="0">
                <a:solidFill>
                  <a:srgbClr val="FFFFFF"/>
                </a:solidFill>
                <a:latin typeface="TW Cen MT"/>
                <a:ea typeface="Arial" charset="0"/>
                <a:cs typeface="Tw Cen MT"/>
              </a:rPr>
              <a:t>into </a:t>
            </a:r>
            <a:r>
              <a:rPr lang="en-US" altLang="x-none" sz="4000" dirty="0" smtClean="0">
                <a:solidFill>
                  <a:srgbClr val="FFFFFF"/>
                </a:solidFill>
                <a:latin typeface="TW Cen MT"/>
                <a:ea typeface="Arial" charset="0"/>
                <a:cs typeface="Tw Cen MT"/>
              </a:rPr>
              <a:t>e</a:t>
            </a:r>
            <a:r>
              <a:rPr lang="x-none" altLang="x-none" sz="4000" dirty="0" smtClean="0">
                <a:solidFill>
                  <a:srgbClr val="FFFFFF"/>
                </a:solidFill>
                <a:latin typeface="TW Cen MT"/>
                <a:ea typeface="Arial" charset="0"/>
                <a:cs typeface="Tw Cen MT"/>
              </a:rPr>
              <a:t>arly </a:t>
            </a:r>
            <a:r>
              <a:rPr lang="en-US" altLang="x-none" sz="4000" dirty="0">
                <a:solidFill>
                  <a:srgbClr val="FFFFFF"/>
                </a:solidFill>
                <a:latin typeface="TW Cen MT"/>
                <a:ea typeface="Arial" charset="0"/>
                <a:cs typeface="Tw Cen MT"/>
              </a:rPr>
              <a:t>l</a:t>
            </a:r>
            <a:r>
              <a:rPr lang="x-none" altLang="x-none" sz="4000" dirty="0" smtClean="0">
                <a:solidFill>
                  <a:srgbClr val="FFFFFF"/>
                </a:solidFill>
                <a:latin typeface="TW Cen MT"/>
                <a:ea typeface="Arial" charset="0"/>
                <a:cs typeface="Tw Cen MT"/>
              </a:rPr>
              <a:t>ow </a:t>
            </a:r>
            <a:r>
              <a:rPr lang="en-US" altLang="x-none" sz="4000" dirty="0">
                <a:solidFill>
                  <a:srgbClr val="FFFFFF"/>
                </a:solidFill>
                <a:latin typeface="TW Cen MT"/>
                <a:ea typeface="Arial" charset="0"/>
                <a:cs typeface="Tw Cen MT"/>
              </a:rPr>
              <a:t>s</a:t>
            </a:r>
            <a:r>
              <a:rPr lang="x-none" altLang="x-none" sz="4000" dirty="0" smtClean="0">
                <a:solidFill>
                  <a:srgbClr val="FFFFFF"/>
                </a:solidFill>
                <a:latin typeface="TW Cen MT"/>
                <a:ea typeface="Arial" charset="0"/>
                <a:cs typeface="Tw Cen MT"/>
              </a:rPr>
              <a:t>takes </a:t>
            </a:r>
            <a:r>
              <a:rPr lang="en-US" altLang="x-none" sz="4000" dirty="0">
                <a:solidFill>
                  <a:srgbClr val="FFFFFF"/>
                </a:solidFill>
                <a:latin typeface="TW Cen MT"/>
                <a:ea typeface="Arial" charset="0"/>
                <a:cs typeface="Tw Cen MT"/>
              </a:rPr>
              <a:t>w</a:t>
            </a:r>
            <a:r>
              <a:rPr lang="x-none" altLang="x-none" sz="4000" dirty="0" smtClean="0">
                <a:solidFill>
                  <a:srgbClr val="FFFFFF"/>
                </a:solidFill>
                <a:latin typeface="TW Cen MT"/>
                <a:ea typeface="Arial" charset="0"/>
                <a:cs typeface="Tw Cen MT"/>
              </a:rPr>
              <a:t>riting </a:t>
            </a:r>
            <a:r>
              <a:rPr lang="x-none" altLang="x-none" sz="4000" dirty="0">
                <a:solidFill>
                  <a:srgbClr val="FFFFFF"/>
                </a:solidFill>
                <a:latin typeface="TW Cen MT"/>
                <a:ea typeface="Arial" charset="0"/>
                <a:cs typeface="Tw Cen MT"/>
              </a:rPr>
              <a:t>and </a:t>
            </a:r>
            <a:r>
              <a:rPr lang="en-US" altLang="x-none" sz="4000" dirty="0" smtClean="0">
                <a:solidFill>
                  <a:srgbClr val="FFFFFF"/>
                </a:solidFill>
                <a:latin typeface="TW Cen MT"/>
                <a:ea typeface="Arial" charset="0"/>
                <a:cs typeface="Tw Cen MT"/>
              </a:rPr>
              <a:t>f</a:t>
            </a:r>
            <a:r>
              <a:rPr lang="x-none" altLang="x-none" sz="4000" dirty="0" smtClean="0">
                <a:solidFill>
                  <a:srgbClr val="FFFFFF"/>
                </a:solidFill>
                <a:latin typeface="TW Cen MT"/>
                <a:ea typeface="Arial" charset="0"/>
                <a:cs typeface="Tw Cen MT"/>
              </a:rPr>
              <a:t>ormal </a:t>
            </a:r>
            <a:r>
              <a:rPr lang="en-US" altLang="x-none" sz="4000" dirty="0">
                <a:solidFill>
                  <a:srgbClr val="FFFFFF"/>
                </a:solidFill>
                <a:latin typeface="TW Cen MT"/>
                <a:ea typeface="Arial" charset="0"/>
                <a:cs typeface="Tw Cen MT"/>
              </a:rPr>
              <a:t>p</a:t>
            </a:r>
            <a:r>
              <a:rPr lang="x-none" altLang="x-none" sz="4000" dirty="0" smtClean="0">
                <a:solidFill>
                  <a:srgbClr val="FFFFFF"/>
                </a:solidFill>
                <a:latin typeface="TW Cen MT"/>
                <a:ea typeface="Arial" charset="0"/>
                <a:cs typeface="Tw Cen MT"/>
              </a:rPr>
              <a:t>apers</a:t>
            </a:r>
            <a:r>
              <a:rPr lang="x-none" altLang="x-none" sz="4000" dirty="0">
                <a:solidFill>
                  <a:srgbClr val="FFFFFF"/>
                </a:solidFill>
                <a:latin typeface="TW Cen MT"/>
                <a:ea typeface="Arial" charset="0"/>
                <a:cs typeface="Tw Cen MT"/>
              </a:rPr>
              <a:t>, if appropriat</a:t>
            </a:r>
            <a:r>
              <a:rPr lang="en-US" altLang="x-none" sz="4000" dirty="0" smtClean="0">
                <a:solidFill>
                  <a:srgbClr val="FFFFFF"/>
                </a:solidFill>
                <a:latin typeface="TW Cen MT"/>
                <a:ea typeface="Arial" charset="0"/>
                <a:cs typeface="Tw Cen MT"/>
              </a:rPr>
              <a:t>e</a:t>
            </a:r>
          </a:p>
          <a:p>
            <a:pPr marL="192024" indent="0">
              <a:lnSpc>
                <a:spcPct val="90000"/>
              </a:lnSpc>
              <a:spcAft>
                <a:spcPts val="500"/>
              </a:spcAft>
              <a:buClr>
                <a:schemeClr val="accent1"/>
              </a:buClr>
              <a:buSzPct val="100000"/>
              <a:buNone/>
            </a:pPr>
            <a:endParaRPr lang="en-US" altLang="x-none" sz="3300" dirty="0" smtClean="0">
              <a:solidFill>
                <a:srgbClr val="FFFFFF"/>
              </a:solidFill>
              <a:latin typeface="TW Cen MT"/>
              <a:ea typeface="Arial" charset="0"/>
              <a:cs typeface="Tw Cen MT"/>
            </a:endParaRPr>
          </a:p>
          <a:p>
            <a:pPr marL="192024" indent="0" algn="ctr">
              <a:lnSpc>
                <a:spcPct val="90000"/>
              </a:lnSpc>
              <a:spcAft>
                <a:spcPts val="500"/>
              </a:spcAft>
              <a:buClr>
                <a:schemeClr val="accent1"/>
              </a:buClr>
              <a:buSzPct val="100000"/>
              <a:buNone/>
            </a:pPr>
            <a:r>
              <a:rPr lang="en-US" altLang="en-US" sz="3300" dirty="0" smtClean="0">
                <a:solidFill>
                  <a:schemeClr val="bg1"/>
                </a:solidFill>
                <a:ea typeface="Arial" charset="0"/>
                <a:cs typeface="Tw Cen MT"/>
              </a:rPr>
              <a:t>In </a:t>
            </a:r>
            <a:r>
              <a:rPr lang="en-US" altLang="en-US" sz="3300" dirty="0">
                <a:solidFill>
                  <a:schemeClr val="bg1"/>
                </a:solidFill>
                <a:ea typeface="Arial" charset="0"/>
                <a:cs typeface="Tw Cen MT"/>
              </a:rPr>
              <a:t>this paper you will select one of your own dreams (ideally one you’ve described in a blog post and gotten feedback on) and develop an interpretive argument using the techniques provided in class to answer the question: what is the dream’s psychic meaning? You must interpret it using Freudian techniques and concepts, meaning your argument must be an attempt to reveal the latent content in the dream, and strive to “read” the dream closely, instead of coming to the most obvious conclusion.</a:t>
            </a:r>
          </a:p>
          <a:p>
            <a:pPr marL="649224" indent="-457200">
              <a:lnSpc>
                <a:spcPct val="90000"/>
              </a:lnSpc>
              <a:spcAft>
                <a:spcPts val="500"/>
              </a:spcAft>
              <a:buClr>
                <a:schemeClr val="accent1"/>
              </a:buClr>
              <a:buSzPct val="100000"/>
              <a:buFont typeface="Arial" charset="0"/>
              <a:buChar char="•"/>
            </a:pPr>
            <a:endParaRPr lang="en-US" altLang="en-US" sz="3300" dirty="0">
              <a:solidFill>
                <a:schemeClr val="bg1"/>
              </a:solidFill>
              <a:ea typeface="Arial" charset="0"/>
              <a:cs typeface="Tw Cen MT"/>
            </a:endParaRPr>
          </a:p>
          <a:p>
            <a:pPr marL="649224" indent="-457200">
              <a:lnSpc>
                <a:spcPct val="90000"/>
              </a:lnSpc>
              <a:spcAft>
                <a:spcPts val="500"/>
              </a:spcAft>
              <a:buClr>
                <a:schemeClr val="accent1"/>
              </a:buClr>
              <a:buSzPct val="100000"/>
              <a:buFont typeface="Arial" charset="0"/>
              <a:buChar char="•"/>
            </a:pPr>
            <a:endParaRPr lang="en-US" altLang="en-US" sz="3300" dirty="0">
              <a:solidFill>
                <a:schemeClr val="bg1"/>
              </a:solidFill>
              <a:ea typeface="Arial" charset="0"/>
              <a:cs typeface="Tw Cen MT"/>
            </a:endParaRPr>
          </a:p>
          <a:p>
            <a:pPr marL="649224" indent="-457200">
              <a:lnSpc>
                <a:spcPct val="90000"/>
              </a:lnSpc>
              <a:spcAft>
                <a:spcPts val="500"/>
              </a:spcAft>
              <a:buClr>
                <a:schemeClr val="accent1"/>
              </a:buClr>
              <a:buSzPct val="100000"/>
              <a:buFont typeface="Arial" charset="0"/>
              <a:buChar char="•"/>
            </a:pPr>
            <a:endParaRPr lang="en-US" altLang="en-US" sz="3300" dirty="0">
              <a:solidFill>
                <a:schemeClr val="bg1"/>
              </a:solidFill>
              <a:latin typeface="Tw Cen MT"/>
              <a:ea typeface="Arial" charset="0"/>
              <a:cs typeface="Tw Cen MT"/>
            </a:endParaRPr>
          </a:p>
          <a:p>
            <a:pPr marL="192024" indent="0">
              <a:lnSpc>
                <a:spcPct val="90000"/>
              </a:lnSpc>
              <a:spcAft>
                <a:spcPts val="500"/>
              </a:spcAft>
              <a:buClr>
                <a:schemeClr val="accent1"/>
              </a:buClr>
              <a:buSzPct val="100000"/>
              <a:buNone/>
            </a:pPr>
            <a:endParaRPr lang="en-US" altLang="en-US" sz="3300" dirty="0">
              <a:solidFill>
                <a:srgbClr val="FFFFFF"/>
              </a:solidFill>
              <a:latin typeface="Tw Cen MT"/>
              <a:ea typeface="Arial" charset="0"/>
              <a:cs typeface="Tw Cen MT"/>
            </a:endParaRPr>
          </a:p>
        </p:txBody>
      </p:sp>
    </p:spTree>
    <p:extLst>
      <p:ext uri="{BB962C8B-B14F-4D97-AF65-F5344CB8AC3E}">
        <p14:creationId xmlns:p14="http://schemas.microsoft.com/office/powerpoint/2010/main" val="160921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solidFill>
                  <a:srgbClr val="EBDDC3"/>
                </a:solidFill>
                <a:cs typeface="Tw Cen MT (headings)"/>
              </a:rPr>
              <a:t>Plagiarism</a:t>
            </a:r>
            <a:r>
              <a:rPr lang="en-US" altLang="zh-CN" dirty="0">
                <a:solidFill>
                  <a:srgbClr val="EBDDC3"/>
                </a:solidFill>
                <a:cs typeface="Tw Cen MT"/>
              </a:rPr>
              <a:t>-Resistant </a:t>
            </a:r>
            <a:r>
              <a:rPr lang="en-US" altLang="zh-CN" dirty="0" smtClean="0">
                <a:solidFill>
                  <a:srgbClr val="EBDDC3"/>
                </a:solidFill>
                <a:cs typeface="Tw Cen MT"/>
              </a:rPr>
              <a:t>Assignments, continued</a:t>
            </a:r>
            <a:endParaRPr lang="en-US" dirty="0"/>
          </a:p>
        </p:txBody>
      </p:sp>
      <p:sp>
        <p:nvSpPr>
          <p:cNvPr id="4" name="Content Placeholder 3"/>
          <p:cNvSpPr>
            <a:spLocks noGrp="1"/>
          </p:cNvSpPr>
          <p:nvPr>
            <p:ph sz="quarter" idx="1"/>
          </p:nvPr>
        </p:nvSpPr>
        <p:spPr>
          <a:xfrm>
            <a:off x="233916" y="1600200"/>
            <a:ext cx="11759610" cy="5257800"/>
          </a:xfrm>
        </p:spPr>
        <p:txBody>
          <a:bodyPr>
            <a:normAutofit/>
          </a:bodyPr>
          <a:lstStyle/>
          <a:p>
            <a:pPr>
              <a:buClr>
                <a:schemeClr val="accent1"/>
              </a:buClr>
              <a:buFont typeface="Arial" panose="020B0604020202020204" pitchFamily="34" charset="0"/>
              <a:buChar char="•"/>
            </a:pPr>
            <a:r>
              <a:rPr lang="en-US" sz="3600" dirty="0" smtClean="0">
                <a:solidFill>
                  <a:schemeClr val="bg1"/>
                </a:solidFill>
              </a:rPr>
              <a:t>Use unique, specific details or current events in assignments.</a:t>
            </a:r>
          </a:p>
          <a:p>
            <a:pPr marL="0" indent="0" algn="ctr">
              <a:buClr>
                <a:schemeClr val="accent1"/>
              </a:buClr>
              <a:buNone/>
            </a:pPr>
            <a:r>
              <a:rPr lang="en-US" dirty="0" smtClean="0">
                <a:solidFill>
                  <a:schemeClr val="bg1"/>
                </a:solidFill>
              </a:rPr>
              <a:t>Write </a:t>
            </a:r>
            <a:r>
              <a:rPr lang="en-US" dirty="0">
                <a:solidFill>
                  <a:schemeClr val="bg1"/>
                </a:solidFill>
              </a:rPr>
              <a:t>and turn in at least 2 </a:t>
            </a:r>
            <a:r>
              <a:rPr lang="en-US" dirty="0" err="1">
                <a:solidFill>
                  <a:schemeClr val="bg1"/>
                </a:solidFill>
              </a:rPr>
              <a:t>pgs</a:t>
            </a:r>
            <a:r>
              <a:rPr lang="en-US" dirty="0">
                <a:solidFill>
                  <a:schemeClr val="bg1"/>
                </a:solidFill>
              </a:rPr>
              <a:t>, double spaced in which you use </a:t>
            </a:r>
            <a:r>
              <a:rPr lang="en-US" i="1" dirty="0">
                <a:solidFill>
                  <a:schemeClr val="bg1"/>
                </a:solidFill>
              </a:rPr>
              <a:t>The Oxford English Dictionary</a:t>
            </a:r>
            <a:r>
              <a:rPr lang="en-US" dirty="0">
                <a:solidFill>
                  <a:schemeClr val="bg1"/>
                </a:solidFill>
              </a:rPr>
              <a:t> to close read one line from </a:t>
            </a:r>
            <a:r>
              <a:rPr lang="en-US" i="1" dirty="0">
                <a:solidFill>
                  <a:schemeClr val="bg1"/>
                </a:solidFill>
              </a:rPr>
              <a:t>Sula </a:t>
            </a:r>
            <a:r>
              <a:rPr lang="en-US" dirty="0">
                <a:solidFill>
                  <a:schemeClr val="bg1"/>
                </a:solidFill>
              </a:rPr>
              <a:t>in which a female character’s human rights are violated, based on </a:t>
            </a:r>
            <a:r>
              <a:rPr lang="en-US" i="1" dirty="0">
                <a:solidFill>
                  <a:schemeClr val="bg1"/>
                </a:solidFill>
              </a:rPr>
              <a:t>CEDAW</a:t>
            </a:r>
            <a:r>
              <a:rPr lang="en-US" dirty="0" smtClean="0">
                <a:solidFill>
                  <a:schemeClr val="bg1"/>
                </a:solidFill>
              </a:rPr>
              <a:t>.</a:t>
            </a:r>
          </a:p>
          <a:p>
            <a:pPr marL="0" indent="0" algn="ctr">
              <a:buClr>
                <a:schemeClr val="accent1"/>
              </a:buClr>
              <a:buNone/>
            </a:pPr>
            <a:endParaRPr lang="en-US" dirty="0">
              <a:solidFill>
                <a:schemeClr val="bg1"/>
              </a:solidFill>
            </a:endParaRPr>
          </a:p>
          <a:p>
            <a:pPr marL="0" indent="0" algn="ctr">
              <a:buClr>
                <a:schemeClr val="accent1"/>
              </a:buClr>
              <a:buNone/>
            </a:pPr>
            <a:r>
              <a:rPr lang="en-US" dirty="0" smtClean="0">
                <a:solidFill>
                  <a:schemeClr val="bg1"/>
                </a:solidFill>
              </a:rPr>
              <a:t>Write </a:t>
            </a:r>
            <a:r>
              <a:rPr lang="en-US" dirty="0">
                <a:solidFill>
                  <a:schemeClr val="bg1"/>
                </a:solidFill>
              </a:rPr>
              <a:t>and turn in, at least 1 page of writing, double spaced, in which you make an argument for the didactic nature of</a:t>
            </a:r>
            <a:r>
              <a:rPr lang="en-US" i="1" dirty="0">
                <a:solidFill>
                  <a:schemeClr val="bg1"/>
                </a:solidFill>
              </a:rPr>
              <a:t> Lemonade </a:t>
            </a:r>
            <a:r>
              <a:rPr lang="en-US" dirty="0">
                <a:solidFill>
                  <a:schemeClr val="bg1"/>
                </a:solidFill>
              </a:rPr>
              <a:t>as a whole OR one song off of the </a:t>
            </a:r>
            <a:r>
              <a:rPr lang="en-US" dirty="0" smtClean="0">
                <a:solidFill>
                  <a:schemeClr val="bg1"/>
                </a:solidFill>
              </a:rPr>
              <a:t>album, identifying </a:t>
            </a:r>
            <a:r>
              <a:rPr lang="en-US" dirty="0">
                <a:solidFill>
                  <a:schemeClr val="bg1"/>
                </a:solidFill>
              </a:rPr>
              <a:t>the inciting incident, climax, and resolution of the text.</a:t>
            </a:r>
          </a:p>
        </p:txBody>
      </p:sp>
    </p:spTree>
    <p:extLst>
      <p:ext uri="{BB962C8B-B14F-4D97-AF65-F5344CB8AC3E}">
        <p14:creationId xmlns:p14="http://schemas.microsoft.com/office/powerpoint/2010/main" val="245900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altLang="zh-CN" dirty="0" smtClean="0">
                <a:solidFill>
                  <a:srgbClr val="EBDDC3"/>
                </a:solidFill>
                <a:cs typeface="Tw Cen MT (headings)"/>
              </a:rPr>
              <a:t> </a:t>
            </a:r>
            <a:r>
              <a:rPr lang="en-US" altLang="zh-CN" dirty="0">
                <a:solidFill>
                  <a:srgbClr val="EBDDC3"/>
                </a:solidFill>
                <a:cs typeface="Tw Cen MT (headings)"/>
              </a:rPr>
              <a:t>Plagiarism</a:t>
            </a:r>
            <a:r>
              <a:rPr lang="en-US" altLang="zh-CN" dirty="0">
                <a:solidFill>
                  <a:srgbClr val="EBDDC3"/>
                </a:solidFill>
                <a:cs typeface="Tw Cen MT"/>
              </a:rPr>
              <a:t>-Resistant </a:t>
            </a:r>
            <a:r>
              <a:rPr lang="en-US" altLang="zh-CN" dirty="0" smtClean="0">
                <a:solidFill>
                  <a:srgbClr val="EBDDC3"/>
                </a:solidFill>
                <a:cs typeface="Tw Cen MT"/>
              </a:rPr>
              <a:t>Assignments, continued</a:t>
            </a:r>
            <a:r>
              <a:rPr lang="en-US" dirty="0"/>
              <a:t/>
            </a:r>
            <a:br>
              <a:rPr lang="en-US" dirty="0"/>
            </a:br>
            <a:endParaRPr lang="en-US" dirty="0"/>
          </a:p>
        </p:txBody>
      </p:sp>
      <p:sp>
        <p:nvSpPr>
          <p:cNvPr id="4" name="Content Placeholder 3"/>
          <p:cNvSpPr>
            <a:spLocks noGrp="1"/>
          </p:cNvSpPr>
          <p:nvPr>
            <p:ph sz="quarter" idx="1"/>
          </p:nvPr>
        </p:nvSpPr>
        <p:spPr/>
        <p:txBody>
          <a:bodyPr/>
          <a:lstStyle/>
          <a:p>
            <a:pPr>
              <a:buClr>
                <a:schemeClr val="accent1"/>
              </a:buClr>
              <a:buFont typeface="Arial" panose="020B0604020202020204" pitchFamily="34" charset="0"/>
              <a:buChar char="•"/>
            </a:pPr>
            <a:r>
              <a:rPr lang="en-US" sz="3600" dirty="0">
                <a:solidFill>
                  <a:schemeClr val="bg1"/>
                </a:solidFill>
              </a:rPr>
              <a:t>Identify the pedagogical goal of writing </a:t>
            </a:r>
            <a:r>
              <a:rPr lang="en-US" sz="3600" dirty="0" smtClean="0">
                <a:solidFill>
                  <a:schemeClr val="bg1"/>
                </a:solidFill>
              </a:rPr>
              <a:t>assignments.</a:t>
            </a:r>
            <a:endParaRPr lang="en-US" sz="3600" dirty="0">
              <a:solidFill>
                <a:schemeClr val="bg1"/>
              </a:solidFill>
            </a:endParaRPr>
          </a:p>
          <a:p>
            <a:pPr>
              <a:buClr>
                <a:schemeClr val="accent1"/>
              </a:buClr>
              <a:buFont typeface="Arial" panose="020B0604020202020204" pitchFamily="34" charset="0"/>
              <a:buChar char="•"/>
            </a:pPr>
            <a:r>
              <a:rPr lang="en-US" b="1" u="sng" dirty="0">
                <a:solidFill>
                  <a:schemeClr val="bg1"/>
                </a:solidFill>
              </a:rPr>
              <a:t>This paper will develop an argument to analyze the tension between two sources</a:t>
            </a:r>
            <a:r>
              <a:rPr lang="en-US" dirty="0">
                <a:solidFill>
                  <a:schemeClr val="bg1"/>
                </a:solidFill>
              </a:rPr>
              <a:t>. You will select two different thinkers introduced in class thus far (Freud, Jung, Hartmann, or Hobson) and explicate the differences between their respective theories on dream interpretation, ultimately arguing for why you believe one theoretical approach is more effective or compelling. You will quote, paraphrase, and summarize the authors’ arguments while also evidencing a persuasive argument of your own using the rhetorical skills discussed in class. </a:t>
            </a:r>
          </a:p>
          <a:p>
            <a:pPr marL="0" indent="0">
              <a:buNone/>
            </a:pPr>
            <a:endParaRPr lang="en-US" dirty="0">
              <a:solidFill>
                <a:schemeClr val="bg1"/>
              </a:solidFill>
            </a:endParaRPr>
          </a:p>
        </p:txBody>
      </p:sp>
    </p:spTree>
    <p:extLst>
      <p:ext uri="{BB962C8B-B14F-4D97-AF65-F5344CB8AC3E}">
        <p14:creationId xmlns:p14="http://schemas.microsoft.com/office/powerpoint/2010/main" val="3457727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2"/>
                </a:solidFill>
              </a:rPr>
              <a:t>Scaffolding</a:t>
            </a:r>
          </a:p>
        </p:txBody>
      </p:sp>
      <p:sp>
        <p:nvSpPr>
          <p:cNvPr id="4" name="Slide Number Placeholder 3"/>
          <p:cNvSpPr>
            <a:spLocks noGrp="1"/>
          </p:cNvSpPr>
          <p:nvPr>
            <p:ph type="sldNum" sz="quarter" idx="12"/>
          </p:nvPr>
        </p:nvSpPr>
        <p:spPr>
          <a:xfrm>
            <a:off x="8610600" y="6177280"/>
            <a:ext cx="2743200" cy="365125"/>
          </a:xfrm>
        </p:spPr>
        <p:txBody>
          <a:bodyPr>
            <a:normAutofit fontScale="62500" lnSpcReduction="20000"/>
          </a:bodyPr>
          <a:lstStyle/>
          <a:p>
            <a:fld id="{6D22F896-40B5-4ADD-8801-0D06FADFA095}" type="slidenum">
              <a:rPr lang="en-US" sz="3400" smtClean="0"/>
              <a:pPr/>
              <a:t>13</a:t>
            </a:fld>
            <a:endParaRPr lang="en-US" sz="3400" dirty="0"/>
          </a:p>
        </p:txBody>
      </p:sp>
      <p:sp>
        <p:nvSpPr>
          <p:cNvPr id="5" name="Content Placeholder 2"/>
          <p:cNvSpPr txBox="1">
            <a:spLocks/>
          </p:cNvSpPr>
          <p:nvPr/>
        </p:nvSpPr>
        <p:spPr>
          <a:xfrm>
            <a:off x="816864" y="1600200"/>
            <a:ext cx="10871200" cy="5257800"/>
          </a:xfrm>
          <a:prstGeom prst="rect">
            <a:avLst/>
          </a:prstGeom>
        </p:spPr>
        <p:txBody>
          <a:bodyPr vert="horz" anchor="t">
            <a:noAutofit/>
          </a:bodyPr>
          <a:lstStyle/>
          <a:p>
            <a:pPr marL="1106424" lvl="1" indent="-457200">
              <a:lnSpc>
                <a:spcPct val="90000"/>
              </a:lnSpc>
              <a:spcBef>
                <a:spcPts val="500"/>
              </a:spcBef>
              <a:spcAft>
                <a:spcPts val="300"/>
              </a:spcAft>
              <a:buClr>
                <a:schemeClr val="accent1"/>
              </a:buClr>
              <a:buFont typeface="Arial" panose="020B0604020202020204" pitchFamily="34" charset="0"/>
              <a:buChar char="•"/>
            </a:pPr>
            <a:r>
              <a:rPr lang="x-none" altLang="zh-CN" sz="3300" dirty="0">
                <a:solidFill>
                  <a:schemeClr val="bg1"/>
                </a:solidFill>
                <a:ea typeface="Arial" charset="0"/>
                <a:cs typeface="Tw Cen MT"/>
              </a:rPr>
              <a:t>Discrete steps that build towards a larger assignment</a:t>
            </a:r>
          </a:p>
          <a:p>
            <a:pPr marL="1106424" lvl="1" indent="-457200">
              <a:lnSpc>
                <a:spcPct val="90000"/>
              </a:lnSpc>
              <a:spcBef>
                <a:spcPts val="500"/>
              </a:spcBef>
              <a:spcAft>
                <a:spcPts val="300"/>
              </a:spcAft>
              <a:buClr>
                <a:schemeClr val="accent1"/>
              </a:buClr>
              <a:buFont typeface="Arial" panose="020B0604020202020204" pitchFamily="34" charset="0"/>
              <a:buChar char="•"/>
            </a:pPr>
            <a:r>
              <a:rPr lang="x-none" altLang="zh-CN" sz="3300" dirty="0">
                <a:solidFill>
                  <a:schemeClr val="bg1"/>
                </a:solidFill>
                <a:ea typeface="Arial" charset="0"/>
                <a:cs typeface="Tw Cen MT"/>
              </a:rPr>
              <a:t>Or smaller steps that build skills</a:t>
            </a:r>
          </a:p>
          <a:p>
            <a:pPr marL="1106424" lvl="1" indent="-457200">
              <a:lnSpc>
                <a:spcPct val="90000"/>
              </a:lnSpc>
              <a:spcBef>
                <a:spcPts val="500"/>
              </a:spcBef>
              <a:spcAft>
                <a:spcPts val="300"/>
              </a:spcAft>
              <a:buClr>
                <a:schemeClr val="accent1"/>
              </a:buClr>
              <a:buFont typeface="Arial" panose="020B0604020202020204" pitchFamily="34" charset="0"/>
              <a:buChar char="•"/>
            </a:pPr>
            <a:r>
              <a:rPr lang="x-none" altLang="zh-CN" sz="3300" dirty="0">
                <a:solidFill>
                  <a:schemeClr val="bg1"/>
                </a:solidFill>
                <a:ea typeface="Arial" charset="0"/>
                <a:cs typeface="Tw Cen MT"/>
              </a:rPr>
              <a:t>Helps with time management and confidence building: two potential contributing factors of plagiarism </a:t>
            </a:r>
          </a:p>
          <a:p>
            <a:pPr marL="649224" lvl="1">
              <a:lnSpc>
                <a:spcPct val="90000"/>
              </a:lnSpc>
              <a:spcBef>
                <a:spcPts val="500"/>
              </a:spcBef>
              <a:spcAft>
                <a:spcPts val="300"/>
              </a:spcAft>
              <a:buClr>
                <a:schemeClr val="accent1"/>
              </a:buClr>
            </a:pPr>
            <a:endParaRPr lang="en-US" altLang="zh-CN" sz="3300" dirty="0">
              <a:solidFill>
                <a:schemeClr val="bg1"/>
              </a:solidFill>
              <a:ea typeface="Arial" charset="0"/>
              <a:cs typeface="Tw Cen MT"/>
            </a:endParaRPr>
          </a:p>
          <a:p>
            <a:pPr marL="1106424" lvl="1" indent="-457200">
              <a:lnSpc>
                <a:spcPct val="90000"/>
              </a:lnSpc>
              <a:spcBef>
                <a:spcPts val="500"/>
              </a:spcBef>
              <a:spcAft>
                <a:spcPts val="300"/>
              </a:spcAft>
              <a:buClr>
                <a:schemeClr val="accent1"/>
              </a:buClr>
              <a:buFont typeface="Arial" panose="020B0604020202020204" pitchFamily="34" charset="0"/>
              <a:buChar char="•"/>
            </a:pPr>
            <a:r>
              <a:rPr lang="x-none" sz="2800" dirty="0">
                <a:solidFill>
                  <a:srgbClr val="FFC000"/>
                </a:solidFill>
              </a:rPr>
              <a:t>“One of the main goals of scaffolding is to reduce the negative emotions and self-perceptions that students may experience when they get frustrated, intimidated, or discouraged when attempting a difficult task without the assistance, direction, or understanding they need to complete it.” </a:t>
            </a:r>
            <a:r>
              <a:rPr lang="x-none" sz="1400" dirty="0">
                <a:solidFill>
                  <a:srgbClr val="FFC000"/>
                </a:solidFill>
              </a:rPr>
              <a:t>Source: the GLOSSARY OF EDUCATION REFORM</a:t>
            </a:r>
            <a:endParaRPr lang="x-none" altLang="zh-CN" sz="1400" dirty="0">
              <a:solidFill>
                <a:srgbClr val="FFC000"/>
              </a:solidFill>
              <a:ea typeface="Arial" charset="0"/>
              <a:cs typeface="Tw Cen MT"/>
            </a:endParaRPr>
          </a:p>
          <a:p>
            <a:pPr marL="192024">
              <a:lnSpc>
                <a:spcPct val="90000"/>
              </a:lnSpc>
              <a:spcBef>
                <a:spcPts val="500"/>
              </a:spcBef>
              <a:spcAft>
                <a:spcPts val="300"/>
              </a:spcAft>
              <a:buClr>
                <a:schemeClr val="accent1"/>
              </a:buClr>
            </a:pPr>
            <a:endParaRPr lang="en-US" altLang="zh-CN" sz="3300" dirty="0">
              <a:solidFill>
                <a:schemeClr val="bg1"/>
              </a:solidFill>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a:cs typeface="Tw Cen MT"/>
            </a:endParaRPr>
          </a:p>
        </p:txBody>
      </p:sp>
      <p:sp>
        <p:nvSpPr>
          <p:cNvPr id="3" name="TextBox 2"/>
          <p:cNvSpPr txBox="1"/>
          <p:nvPr/>
        </p:nvSpPr>
        <p:spPr>
          <a:xfrm>
            <a:off x="10114514" y="3142089"/>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216249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5259" y="294869"/>
            <a:ext cx="10871200" cy="990600"/>
          </a:xfrm>
        </p:spPr>
        <p:txBody>
          <a:bodyPr>
            <a:noAutofit/>
          </a:bodyPr>
          <a:lstStyle/>
          <a:p>
            <a:r>
              <a:rPr lang="en-US" sz="4400" dirty="0">
                <a:solidFill>
                  <a:srgbClr val="EBDDC3"/>
                </a:solidFill>
              </a:rPr>
              <a:t>Sample </a:t>
            </a:r>
            <a:r>
              <a:rPr lang="en-US" sz="4400" dirty="0" err="1">
                <a:solidFill>
                  <a:srgbClr val="EBDDC3"/>
                </a:solidFill>
              </a:rPr>
              <a:t>Scaffolded</a:t>
            </a:r>
            <a:r>
              <a:rPr lang="en-US" sz="4400" dirty="0">
                <a:solidFill>
                  <a:srgbClr val="EBDDC3"/>
                </a:solidFill>
              </a:rPr>
              <a:t> </a:t>
            </a:r>
            <a:r>
              <a:rPr lang="en-US" dirty="0">
                <a:solidFill>
                  <a:srgbClr val="EBDDC3"/>
                </a:solidFill>
              </a:rPr>
              <a:t>Assignment </a:t>
            </a:r>
            <a:r>
              <a:rPr lang="en-US" sz="4400" dirty="0">
                <a:solidFill>
                  <a:srgbClr val="EBDDC3"/>
                </a:solidFill>
              </a:rPr>
              <a:t>Schedule</a:t>
            </a:r>
          </a:p>
        </p:txBody>
      </p:sp>
      <p:sp>
        <p:nvSpPr>
          <p:cNvPr id="4" name="Slide Number Placeholder 3"/>
          <p:cNvSpPr>
            <a:spLocks noGrp="1"/>
          </p:cNvSpPr>
          <p:nvPr>
            <p:ph type="sldNum" sz="quarter" idx="12"/>
          </p:nvPr>
        </p:nvSpPr>
        <p:spPr>
          <a:xfrm>
            <a:off x="8576310" y="6203950"/>
            <a:ext cx="2743200" cy="365125"/>
          </a:xfrm>
        </p:spPr>
        <p:txBody>
          <a:bodyPr>
            <a:normAutofit fontScale="62500" lnSpcReduction="20000"/>
          </a:bodyPr>
          <a:lstStyle/>
          <a:p>
            <a:fld id="{6D22F896-40B5-4ADD-8801-0D06FADFA095}" type="slidenum">
              <a:rPr lang="en-US" sz="3400" smtClean="0"/>
              <a:pPr/>
              <a:t>14</a:t>
            </a:fld>
            <a:endParaRPr lang="en-US" sz="3400" dirty="0"/>
          </a:p>
        </p:txBody>
      </p:sp>
      <p:sp>
        <p:nvSpPr>
          <p:cNvPr id="3" name="Content Placeholder 2"/>
          <p:cNvSpPr>
            <a:spLocks noGrp="1"/>
          </p:cNvSpPr>
          <p:nvPr>
            <p:ph sz="quarter" idx="1"/>
          </p:nvPr>
        </p:nvSpPr>
        <p:spPr>
          <a:xfrm>
            <a:off x="871728" y="1883347"/>
            <a:ext cx="10447782" cy="4685728"/>
          </a:xfrm>
        </p:spPr>
        <p:txBody>
          <a:bodyPr>
            <a:normAutofit lnSpcReduction="10000"/>
          </a:bodyPr>
          <a:lstStyle/>
          <a:p>
            <a:pPr marL="0" indent="0">
              <a:buNone/>
            </a:pPr>
            <a:r>
              <a:rPr lang="en-US" sz="2600" b="1" dirty="0">
                <a:solidFill>
                  <a:srgbClr val="FFFFFF"/>
                </a:solidFill>
              </a:rPr>
              <a:t>Assignment</a:t>
            </a:r>
            <a:r>
              <a:rPr lang="en-US" sz="2600" dirty="0">
                <a:solidFill>
                  <a:srgbClr val="FFFFFF"/>
                </a:solidFill>
              </a:rPr>
              <a:t>: Find an idea in one of the assigned critical readings of </a:t>
            </a:r>
            <a:r>
              <a:rPr lang="en-US" sz="2600" i="1" dirty="0">
                <a:solidFill>
                  <a:srgbClr val="FFFFFF"/>
                </a:solidFill>
              </a:rPr>
              <a:t>Jane Eyre</a:t>
            </a:r>
            <a:r>
              <a:rPr lang="en-US" sz="2600" dirty="0">
                <a:solidFill>
                  <a:srgbClr val="FFFFFF"/>
                </a:solidFill>
              </a:rPr>
              <a:t> with which you disagree. Figure out why you think it is wrong, and write a 5-7 page persuasive essay arguing for your own, “better” reading… </a:t>
            </a:r>
          </a:p>
          <a:p>
            <a:pPr marL="0" indent="0">
              <a:buNone/>
            </a:pPr>
            <a:endParaRPr lang="en-US" sz="2600" dirty="0">
              <a:solidFill>
                <a:srgbClr val="FFFFFF"/>
              </a:solidFill>
            </a:endParaRPr>
          </a:p>
          <a:p>
            <a:pPr marL="0" indent="0">
              <a:buNone/>
            </a:pPr>
            <a:r>
              <a:rPr lang="en-US" sz="2600" dirty="0">
                <a:solidFill>
                  <a:srgbClr val="FFFFFF"/>
                </a:solidFill>
              </a:rPr>
              <a:t>In-class summary of novel: 10% of grade – 10/25</a:t>
            </a:r>
          </a:p>
          <a:p>
            <a:pPr marL="0" indent="0">
              <a:buNone/>
            </a:pPr>
            <a:r>
              <a:rPr lang="en-US" sz="2600" dirty="0">
                <a:solidFill>
                  <a:srgbClr val="FFFFFF"/>
                </a:solidFill>
              </a:rPr>
              <a:t>Summary of idea with which you disagree: 10% of grade – due 11/1</a:t>
            </a:r>
          </a:p>
          <a:p>
            <a:pPr marL="0" indent="0">
              <a:buNone/>
            </a:pPr>
            <a:r>
              <a:rPr lang="en-US" sz="2600" dirty="0">
                <a:solidFill>
                  <a:srgbClr val="FFFFFF"/>
                </a:solidFill>
              </a:rPr>
              <a:t>Annotated bibliography of at least 2 sources that support your reading: 10% of grade – due 11/8</a:t>
            </a:r>
          </a:p>
          <a:p>
            <a:pPr marL="0" indent="0">
              <a:buNone/>
            </a:pPr>
            <a:r>
              <a:rPr lang="en-US" sz="2600" dirty="0">
                <a:solidFill>
                  <a:srgbClr val="FFFFFF"/>
                </a:solidFill>
              </a:rPr>
              <a:t>First Draft: 10% of grade – due 11/21</a:t>
            </a:r>
          </a:p>
          <a:p>
            <a:pPr marL="0" indent="0">
              <a:buNone/>
            </a:pPr>
            <a:r>
              <a:rPr lang="en-US" sz="2600" dirty="0">
                <a:solidFill>
                  <a:srgbClr val="FFFFFF"/>
                </a:solidFill>
              </a:rPr>
              <a:t>Peer Review Participation: 10% of grade – 11/21</a:t>
            </a:r>
          </a:p>
          <a:p>
            <a:pPr marL="0" indent="0">
              <a:buNone/>
            </a:pPr>
            <a:r>
              <a:rPr lang="en-US" sz="2600" dirty="0">
                <a:solidFill>
                  <a:srgbClr val="FFFFFF"/>
                </a:solidFill>
              </a:rPr>
              <a:t>Second Draft: 50% of grade – due 11/26</a:t>
            </a:r>
          </a:p>
          <a:p>
            <a:endParaRPr lang="en-US" sz="3200" dirty="0">
              <a:solidFill>
                <a:srgbClr val="FFFFFF"/>
              </a:solidFill>
            </a:endParaRPr>
          </a:p>
        </p:txBody>
      </p:sp>
    </p:spTree>
    <p:extLst>
      <p:ext uri="{BB962C8B-B14F-4D97-AF65-F5344CB8AC3E}">
        <p14:creationId xmlns:p14="http://schemas.microsoft.com/office/powerpoint/2010/main" val="30854772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Group Activity</a:t>
            </a:r>
          </a:p>
        </p:txBody>
      </p:sp>
      <p:pic>
        <p:nvPicPr>
          <p:cNvPr id="11" name="Content Placeholder 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1637363" y="4202634"/>
            <a:ext cx="4142075" cy="2485245"/>
          </a:xfrm>
        </p:spPr>
      </p:pic>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922977" y="4202633"/>
            <a:ext cx="3313660" cy="2485245"/>
          </a:xfrm>
        </p:spPr>
      </p:pic>
      <p:sp>
        <p:nvSpPr>
          <p:cNvPr id="4" name="Slide Number Placeholder 3"/>
          <p:cNvSpPr>
            <a:spLocks noGrp="1"/>
          </p:cNvSpPr>
          <p:nvPr>
            <p:ph type="sldNum" sz="quarter" idx="16"/>
          </p:nvPr>
        </p:nvSpPr>
        <p:spPr/>
        <p:txBody>
          <a:bodyPr>
            <a:normAutofit fontScale="85000" lnSpcReduction="20000"/>
          </a:bodyPr>
          <a:lstStyle/>
          <a:p>
            <a:fld id="{6D22F896-40B5-4ADD-8801-0D06FADFA095}" type="slidenum">
              <a:rPr lang="en-US" smtClean="0"/>
              <a:pPr/>
              <a:t>15</a:t>
            </a:fld>
            <a:endParaRPr lang="en-US" dirty="0"/>
          </a:p>
        </p:txBody>
      </p:sp>
      <p:sp>
        <p:nvSpPr>
          <p:cNvPr id="7" name="Text Placeholder 6"/>
          <p:cNvSpPr>
            <a:spLocks noGrp="1"/>
          </p:cNvSpPr>
          <p:nvPr>
            <p:ph type="body" sz="quarter" idx="1"/>
          </p:nvPr>
        </p:nvSpPr>
        <p:spPr>
          <a:xfrm>
            <a:off x="711200" y="1516698"/>
            <a:ext cx="10871200" cy="2685934"/>
          </a:xfrm>
        </p:spPr>
        <p:txBody>
          <a:bodyPr>
            <a:normAutofit fontScale="92500" lnSpcReduction="10000"/>
          </a:bodyPr>
          <a:lstStyle/>
          <a:p>
            <a:r>
              <a:rPr lang="en-US" sz="3000" dirty="0" smtClean="0"/>
              <a:t>R</a:t>
            </a:r>
            <a:r>
              <a:rPr lang="x-none" sz="3000" dirty="0" smtClean="0"/>
              <a:t>evise </a:t>
            </a:r>
            <a:r>
              <a:rPr lang="en-US" sz="3000" dirty="0" smtClean="0"/>
              <a:t>the </a:t>
            </a:r>
            <a:r>
              <a:rPr lang="x-none" sz="3000" dirty="0" smtClean="0"/>
              <a:t>assignment</a:t>
            </a:r>
            <a:r>
              <a:rPr lang="en-US" sz="3000" dirty="0" smtClean="0"/>
              <a:t> you discussed in your </a:t>
            </a:r>
            <a:r>
              <a:rPr lang="en-US" sz="3000" dirty="0" err="1" smtClean="0"/>
              <a:t>freewrite</a:t>
            </a:r>
            <a:r>
              <a:rPr lang="x-none" sz="3000" dirty="0" smtClean="0"/>
              <a:t> </a:t>
            </a:r>
            <a:r>
              <a:rPr lang="x-none" sz="3000" dirty="0"/>
              <a:t>using </a:t>
            </a:r>
            <a:r>
              <a:rPr lang="en-US" sz="3000" dirty="0" smtClean="0"/>
              <a:t>the aforementioned strategies:</a:t>
            </a:r>
          </a:p>
          <a:p>
            <a:pPr marL="342900" indent="-342900">
              <a:buFont typeface="Arial" panose="020B0604020202020204" pitchFamily="34" charset="0"/>
              <a:buChar char="•"/>
            </a:pPr>
            <a:r>
              <a:rPr lang="x-none" altLang="x-none" dirty="0">
                <a:latin typeface="TW Cen MT"/>
                <a:ea typeface="Arial" charset="0"/>
                <a:cs typeface="Tw Cen MT"/>
              </a:rPr>
              <a:t>Incorporate </a:t>
            </a:r>
            <a:r>
              <a:rPr lang="en-US" altLang="x-none" dirty="0">
                <a:latin typeface="TW Cen MT"/>
                <a:ea typeface="Arial" charset="0"/>
                <a:cs typeface="Tw Cen MT"/>
              </a:rPr>
              <a:t>p</a:t>
            </a:r>
            <a:r>
              <a:rPr lang="x-none" altLang="x-none" dirty="0">
                <a:latin typeface="TW Cen MT"/>
                <a:ea typeface="Arial" charset="0"/>
                <a:cs typeface="Tw Cen MT"/>
              </a:rPr>
              <a:t>ersonal </a:t>
            </a:r>
            <a:r>
              <a:rPr lang="en-US" altLang="x-none" dirty="0">
                <a:latin typeface="TW Cen MT"/>
                <a:ea typeface="Arial" charset="0"/>
                <a:cs typeface="Tw Cen MT"/>
              </a:rPr>
              <a:t>e</a:t>
            </a:r>
            <a:r>
              <a:rPr lang="x-none" altLang="x-none" dirty="0">
                <a:latin typeface="TW Cen MT"/>
                <a:ea typeface="Arial" charset="0"/>
                <a:cs typeface="Tw Cen MT"/>
              </a:rPr>
              <a:t>xperience</a:t>
            </a:r>
            <a:r>
              <a:rPr lang="en-US" altLang="x-none" dirty="0">
                <a:latin typeface="TW Cen MT"/>
                <a:ea typeface="Arial" charset="0"/>
                <a:cs typeface="Tw Cen MT"/>
              </a:rPr>
              <a:t> or activities</a:t>
            </a:r>
            <a:r>
              <a:rPr lang="x-none" altLang="x-none" dirty="0">
                <a:latin typeface="TW Cen MT"/>
                <a:ea typeface="Arial" charset="0"/>
                <a:cs typeface="Tw Cen MT"/>
              </a:rPr>
              <a:t> into </a:t>
            </a:r>
            <a:r>
              <a:rPr lang="en-US" altLang="x-none" dirty="0">
                <a:latin typeface="TW Cen MT"/>
                <a:ea typeface="Arial" charset="0"/>
                <a:cs typeface="Tw Cen MT"/>
              </a:rPr>
              <a:t>e</a:t>
            </a:r>
            <a:r>
              <a:rPr lang="x-none" altLang="x-none" dirty="0">
                <a:latin typeface="TW Cen MT"/>
                <a:ea typeface="Arial" charset="0"/>
                <a:cs typeface="Tw Cen MT"/>
              </a:rPr>
              <a:t>arly </a:t>
            </a:r>
            <a:r>
              <a:rPr lang="en-US" altLang="x-none" dirty="0">
                <a:latin typeface="TW Cen MT"/>
                <a:ea typeface="Arial" charset="0"/>
                <a:cs typeface="Tw Cen MT"/>
              </a:rPr>
              <a:t>l</a:t>
            </a:r>
            <a:r>
              <a:rPr lang="x-none" altLang="x-none" dirty="0">
                <a:latin typeface="TW Cen MT"/>
                <a:ea typeface="Arial" charset="0"/>
                <a:cs typeface="Tw Cen MT"/>
              </a:rPr>
              <a:t>ow </a:t>
            </a:r>
            <a:r>
              <a:rPr lang="en-US" altLang="x-none" dirty="0">
                <a:latin typeface="TW Cen MT"/>
                <a:ea typeface="Arial" charset="0"/>
                <a:cs typeface="Tw Cen MT"/>
              </a:rPr>
              <a:t>s</a:t>
            </a:r>
            <a:r>
              <a:rPr lang="x-none" altLang="x-none" dirty="0">
                <a:latin typeface="TW Cen MT"/>
                <a:ea typeface="Arial" charset="0"/>
                <a:cs typeface="Tw Cen MT"/>
              </a:rPr>
              <a:t>takes </a:t>
            </a:r>
            <a:r>
              <a:rPr lang="en-US" altLang="x-none" dirty="0">
                <a:latin typeface="TW Cen MT"/>
                <a:ea typeface="Arial" charset="0"/>
                <a:cs typeface="Tw Cen MT"/>
              </a:rPr>
              <a:t>w</a:t>
            </a:r>
            <a:r>
              <a:rPr lang="x-none" altLang="x-none" dirty="0">
                <a:latin typeface="TW Cen MT"/>
                <a:ea typeface="Arial" charset="0"/>
                <a:cs typeface="Tw Cen MT"/>
              </a:rPr>
              <a:t>riting and </a:t>
            </a:r>
            <a:r>
              <a:rPr lang="en-US" altLang="x-none" dirty="0">
                <a:latin typeface="TW Cen MT"/>
                <a:ea typeface="Arial" charset="0"/>
                <a:cs typeface="Tw Cen MT"/>
              </a:rPr>
              <a:t>f</a:t>
            </a:r>
            <a:r>
              <a:rPr lang="x-none" altLang="x-none" dirty="0">
                <a:latin typeface="TW Cen MT"/>
                <a:ea typeface="Arial" charset="0"/>
                <a:cs typeface="Tw Cen MT"/>
              </a:rPr>
              <a:t>ormal </a:t>
            </a:r>
            <a:r>
              <a:rPr lang="en-US" altLang="x-none" dirty="0">
                <a:latin typeface="TW Cen MT"/>
                <a:ea typeface="Arial" charset="0"/>
                <a:cs typeface="Tw Cen MT"/>
              </a:rPr>
              <a:t>p</a:t>
            </a:r>
            <a:r>
              <a:rPr lang="x-none" altLang="x-none" dirty="0">
                <a:latin typeface="TW Cen MT"/>
                <a:ea typeface="Arial" charset="0"/>
                <a:cs typeface="Tw Cen MT"/>
              </a:rPr>
              <a:t>apers, if appropriat</a:t>
            </a:r>
            <a:r>
              <a:rPr lang="en-US" altLang="x-none" dirty="0" smtClean="0">
                <a:latin typeface="TW Cen MT"/>
                <a:ea typeface="Arial" charset="0"/>
                <a:cs typeface="Tw Cen MT"/>
              </a:rPr>
              <a:t>e</a:t>
            </a:r>
          </a:p>
          <a:p>
            <a:pPr marL="342900" indent="-342900">
              <a:buFont typeface="Arial" panose="020B0604020202020204" pitchFamily="34" charset="0"/>
              <a:buChar char="•"/>
            </a:pPr>
            <a:r>
              <a:rPr lang="en-US" dirty="0">
                <a:solidFill>
                  <a:schemeClr val="bg1"/>
                </a:solidFill>
              </a:rPr>
              <a:t>Use unique, specific details or current events in assignments</a:t>
            </a:r>
            <a:r>
              <a:rPr lang="en-US" dirty="0" smtClean="0">
                <a:solidFill>
                  <a:schemeClr val="bg1"/>
                </a:solidFill>
              </a:rPr>
              <a:t>.</a:t>
            </a:r>
          </a:p>
          <a:p>
            <a:pPr marL="342900" indent="-342900">
              <a:buFont typeface="Arial" panose="020B0604020202020204" pitchFamily="34" charset="0"/>
              <a:buChar char="•"/>
            </a:pPr>
            <a:r>
              <a:rPr lang="en-US" dirty="0">
                <a:solidFill>
                  <a:schemeClr val="bg1"/>
                </a:solidFill>
              </a:rPr>
              <a:t>Identify the pedagogical goal of writing assignments</a:t>
            </a:r>
            <a:r>
              <a:rPr lang="en-US" dirty="0" smtClean="0">
                <a:solidFill>
                  <a:schemeClr val="bg1"/>
                </a:solidFill>
              </a:rPr>
              <a:t>.</a:t>
            </a:r>
          </a:p>
          <a:p>
            <a:pPr marL="342900" indent="-342900">
              <a:buFont typeface="Arial" panose="020B0604020202020204" pitchFamily="34" charset="0"/>
              <a:buChar char="•"/>
            </a:pPr>
            <a:r>
              <a:rPr lang="en-US" dirty="0" smtClean="0">
                <a:solidFill>
                  <a:schemeClr val="bg1"/>
                </a:solidFill>
              </a:rPr>
              <a:t>Scaffold your assignment</a:t>
            </a:r>
            <a:endParaRPr lang="x-none" dirty="0"/>
          </a:p>
        </p:txBody>
      </p:sp>
    </p:spTree>
    <p:extLst>
      <p:ext uri="{BB962C8B-B14F-4D97-AF65-F5344CB8AC3E}">
        <p14:creationId xmlns:p14="http://schemas.microsoft.com/office/powerpoint/2010/main" val="20946869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0013" y="0"/>
            <a:ext cx="10344150" cy="1406525"/>
          </a:xfrm>
        </p:spPr>
        <p:txBody>
          <a:bodyPr>
            <a:normAutofit/>
          </a:bodyPr>
          <a:lstStyle/>
          <a:p>
            <a:pPr algn="ctr"/>
            <a:r>
              <a:rPr lang="en-US" dirty="0">
                <a:solidFill>
                  <a:schemeClr val="bg2"/>
                </a:solidFill>
              </a:rPr>
              <a:t>4. Library Support</a:t>
            </a:r>
          </a:p>
        </p:txBody>
      </p:sp>
      <p:sp>
        <p:nvSpPr>
          <p:cNvPr id="4" name="Slide Number Placeholder 12"/>
          <p:cNvSpPr>
            <a:spLocks noGrp="1"/>
          </p:cNvSpPr>
          <p:nvPr>
            <p:ph type="sldNum" sz="quarter" idx="12"/>
          </p:nvPr>
        </p:nvSpPr>
        <p:spPr>
          <a:xfrm>
            <a:off x="8610600" y="6224940"/>
            <a:ext cx="2743200" cy="365125"/>
          </a:xfrm>
        </p:spPr>
        <p:txBody>
          <a:bodyPr>
            <a:normAutofit fontScale="62500" lnSpcReduction="20000"/>
          </a:bodyPr>
          <a:lstStyle/>
          <a:p>
            <a:fld id="{6D22F896-40B5-4ADD-8801-0D06FADFA095}" type="slidenum">
              <a:rPr lang="en-US" sz="3400" smtClean="0"/>
              <a:pPr/>
              <a:t>16</a:t>
            </a:fld>
            <a:endParaRPr lang="en-US" sz="3400" dirty="0"/>
          </a:p>
        </p:txBody>
      </p:sp>
      <p:sp>
        <p:nvSpPr>
          <p:cNvPr id="3" name="Content Placeholder 2"/>
          <p:cNvSpPr>
            <a:spLocks noGrp="1"/>
          </p:cNvSpPr>
          <p:nvPr>
            <p:ph sz="quarter" idx="1"/>
          </p:nvPr>
        </p:nvSpPr>
        <p:spPr>
          <a:xfrm>
            <a:off x="433137" y="1857829"/>
            <a:ext cx="11566358" cy="4719434"/>
          </a:xfrm>
        </p:spPr>
        <p:txBody>
          <a:bodyPr vert="horz" anchor="t">
            <a:normAutofit/>
          </a:bodyPr>
          <a:lstStyle/>
          <a:p>
            <a:pPr>
              <a:buClr>
                <a:schemeClr val="accent1"/>
              </a:buClr>
              <a:buSzPct val="100000"/>
              <a:buFont typeface="Arial" charset="0"/>
              <a:buChar char="•"/>
            </a:pPr>
            <a:r>
              <a:rPr lang="x-none" sz="2800" dirty="0">
                <a:solidFill>
                  <a:schemeClr val="bg1"/>
                </a:solidFill>
              </a:rPr>
              <a:t>Collaborate with library faculty to </a:t>
            </a:r>
          </a:p>
          <a:p>
            <a:pPr lvl="1">
              <a:buSzPct val="100000"/>
              <a:buFont typeface="Arial" charset="0"/>
              <a:buChar char="•"/>
            </a:pPr>
            <a:r>
              <a:rPr lang="x-none" sz="2500" dirty="0">
                <a:solidFill>
                  <a:schemeClr val="bg1"/>
                </a:solidFill>
              </a:rPr>
              <a:t>develop students’ research skills </a:t>
            </a:r>
          </a:p>
          <a:p>
            <a:pPr lvl="1">
              <a:buSzPct val="100000"/>
              <a:buFont typeface="Arial" charset="0"/>
              <a:buChar char="•"/>
            </a:pPr>
            <a:r>
              <a:rPr lang="x-none" sz="2400" dirty="0">
                <a:solidFill>
                  <a:schemeClr val="bg1"/>
                </a:solidFill>
              </a:rPr>
              <a:t>help you develop subject and research guides</a:t>
            </a:r>
          </a:p>
          <a:p>
            <a:pPr lvl="1">
              <a:buSzPct val="100000"/>
              <a:buFont typeface="Arial" charset="0"/>
              <a:buChar char="•"/>
            </a:pPr>
            <a:endParaRPr lang="en-US" sz="2500" dirty="0">
              <a:solidFill>
                <a:schemeClr val="bg1"/>
              </a:solidFill>
            </a:endParaRPr>
          </a:p>
          <a:p>
            <a:pPr>
              <a:buClr>
                <a:schemeClr val="accent1"/>
              </a:buClr>
              <a:buSzPct val="100000"/>
              <a:buFont typeface="Arial" charset="0"/>
              <a:buChar char="•"/>
            </a:pPr>
            <a:r>
              <a:rPr lang="x-none" sz="2800" dirty="0">
                <a:solidFill>
                  <a:schemeClr val="bg1"/>
                </a:solidFill>
              </a:rPr>
              <a:t>Urge students to visit the reference desk or schedule research consultations with librarians</a:t>
            </a:r>
          </a:p>
          <a:p>
            <a:pPr>
              <a:buClr>
                <a:schemeClr val="accent1"/>
              </a:buClr>
              <a:buSzPct val="100000"/>
              <a:buFont typeface="Arial" charset="0"/>
              <a:buChar char="•"/>
            </a:pPr>
            <a:endParaRPr lang="en-US" sz="2800" dirty="0">
              <a:solidFill>
                <a:schemeClr val="bg1"/>
              </a:solidFill>
            </a:endParaRPr>
          </a:p>
          <a:p>
            <a:pPr>
              <a:buClr>
                <a:schemeClr val="accent1"/>
              </a:buClr>
              <a:buSzPct val="100000"/>
              <a:buFont typeface="Arial" charset="0"/>
              <a:buChar char="•"/>
            </a:pPr>
            <a:r>
              <a:rPr lang="x-none" sz="2800" dirty="0">
                <a:solidFill>
                  <a:schemeClr val="bg1"/>
                </a:solidFill>
              </a:rPr>
              <a:t>Take students to the library! </a:t>
            </a:r>
            <a:endParaRPr lang="x-none" sz="2800" dirty="0"/>
          </a:p>
        </p:txBody>
      </p:sp>
    </p:spTree>
    <p:extLst>
      <p:ext uri="{BB962C8B-B14F-4D97-AF65-F5344CB8AC3E}">
        <p14:creationId xmlns:p14="http://schemas.microsoft.com/office/powerpoint/2010/main" val="99810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0013" y="0"/>
            <a:ext cx="10344150" cy="1406525"/>
          </a:xfrm>
        </p:spPr>
        <p:txBody>
          <a:bodyPr>
            <a:normAutofit/>
          </a:bodyPr>
          <a:lstStyle/>
          <a:p>
            <a:pPr algn="ctr"/>
            <a:r>
              <a:rPr lang="en-US" dirty="0">
                <a:solidFill>
                  <a:schemeClr val="bg2"/>
                </a:solidFill>
              </a:rPr>
              <a:t>Library Resources</a:t>
            </a: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17</a:t>
            </a:fld>
            <a:endParaRPr lang="en-US" sz="3400" dirty="0"/>
          </a:p>
        </p:txBody>
      </p:sp>
      <p:sp>
        <p:nvSpPr>
          <p:cNvPr id="3" name="Content Placeholder 2"/>
          <p:cNvSpPr>
            <a:spLocks noGrp="1"/>
          </p:cNvSpPr>
          <p:nvPr>
            <p:ph sz="quarter" idx="1"/>
          </p:nvPr>
        </p:nvSpPr>
        <p:spPr>
          <a:xfrm>
            <a:off x="1030514" y="1857829"/>
            <a:ext cx="9797143" cy="4043135"/>
          </a:xfrm>
        </p:spPr>
        <p:txBody>
          <a:bodyPr>
            <a:normAutofit fontScale="92500" lnSpcReduction="10000"/>
          </a:bodyPr>
          <a:lstStyle/>
          <a:p>
            <a:pPr>
              <a:buFont typeface="Arial" charset="0"/>
              <a:buChar char="•"/>
            </a:pPr>
            <a:r>
              <a:rPr lang="en-US" sz="3600" dirty="0">
                <a:solidFill>
                  <a:schemeClr val="bg1"/>
                </a:solidFill>
              </a:rPr>
              <a:t>Library subject specialists: </a:t>
            </a:r>
            <a:r>
              <a:rPr lang="en-US" sz="3600" dirty="0">
                <a:solidFill>
                  <a:schemeClr val="bg1"/>
                </a:solidFill>
                <a:hlinkClick r:id="rId3"/>
              </a:rPr>
              <a:t>http://cityte.ch/dir</a:t>
            </a:r>
            <a:endParaRPr lang="en-US" sz="3600" dirty="0">
              <a:solidFill>
                <a:schemeClr val="bg1"/>
              </a:solidFill>
            </a:endParaRPr>
          </a:p>
          <a:p>
            <a:pPr>
              <a:buFont typeface="Arial" charset="0"/>
              <a:buChar char="•"/>
            </a:pPr>
            <a:endParaRPr lang="en-US" sz="3600" dirty="0">
              <a:solidFill>
                <a:schemeClr val="bg1"/>
              </a:solidFill>
            </a:endParaRPr>
          </a:p>
          <a:p>
            <a:pPr>
              <a:buFont typeface="Arial" charset="0"/>
              <a:buChar char="•"/>
            </a:pPr>
            <a:r>
              <a:rPr lang="en-US" sz="3600" dirty="0">
                <a:solidFill>
                  <a:schemeClr val="bg1"/>
                </a:solidFill>
              </a:rPr>
              <a:t>Library catalog: </a:t>
            </a:r>
            <a:r>
              <a:rPr lang="en-US" sz="3600" dirty="0">
                <a:solidFill>
                  <a:schemeClr val="bg1"/>
                </a:solidFill>
                <a:hlinkClick r:id="rId4"/>
              </a:rPr>
              <a:t>http://cityte.ch/cat</a:t>
            </a:r>
            <a:r>
              <a:rPr lang="en-US" sz="3600" dirty="0">
                <a:solidFill>
                  <a:schemeClr val="bg1"/>
                </a:solidFill>
              </a:rPr>
              <a:t> </a:t>
            </a:r>
          </a:p>
          <a:p>
            <a:pPr>
              <a:buFont typeface="Arial" charset="0"/>
              <a:buChar char="•"/>
            </a:pPr>
            <a:endParaRPr lang="en-US" sz="3600" dirty="0">
              <a:solidFill>
                <a:schemeClr val="bg1"/>
              </a:solidFill>
            </a:endParaRPr>
          </a:p>
          <a:p>
            <a:pPr>
              <a:buFont typeface="Arial" charset="0"/>
              <a:buChar char="•"/>
            </a:pPr>
            <a:r>
              <a:rPr lang="en-US" sz="3600" dirty="0">
                <a:solidFill>
                  <a:schemeClr val="bg1"/>
                </a:solidFill>
              </a:rPr>
              <a:t>Library databases: </a:t>
            </a:r>
            <a:r>
              <a:rPr lang="en-US" sz="3600" dirty="0">
                <a:solidFill>
                  <a:schemeClr val="bg1"/>
                </a:solidFill>
                <a:hlinkClick r:id="rId5"/>
              </a:rPr>
              <a:t>http://cityte.ch/db</a:t>
            </a:r>
            <a:r>
              <a:rPr lang="en-US" sz="3600" dirty="0">
                <a:solidFill>
                  <a:schemeClr val="bg1"/>
                </a:solidFill>
              </a:rPr>
              <a:t> 	</a:t>
            </a:r>
          </a:p>
          <a:p>
            <a:pPr>
              <a:buFont typeface="Arial" charset="0"/>
              <a:buChar char="•"/>
            </a:pPr>
            <a:endParaRPr lang="en-US" sz="3600" dirty="0">
              <a:solidFill>
                <a:schemeClr val="bg1"/>
              </a:solidFill>
            </a:endParaRPr>
          </a:p>
          <a:p>
            <a:pPr>
              <a:buFont typeface="Arial" charset="0"/>
              <a:buChar char="•"/>
            </a:pPr>
            <a:r>
              <a:rPr lang="en-US" sz="3600" dirty="0">
                <a:solidFill>
                  <a:schemeClr val="bg1"/>
                </a:solidFill>
              </a:rPr>
              <a:t>Tutorials and Subject Guides</a:t>
            </a:r>
          </a:p>
        </p:txBody>
      </p:sp>
    </p:spTree>
    <p:extLst>
      <p:ext uri="{BB962C8B-B14F-4D97-AF65-F5344CB8AC3E}">
        <p14:creationId xmlns:p14="http://schemas.microsoft.com/office/powerpoint/2010/main" val="1298921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1675" y="3052804"/>
            <a:ext cx="10871200" cy="990600"/>
          </a:xfrm>
        </p:spPr>
        <p:txBody>
          <a:bodyPr>
            <a:noAutofit/>
          </a:bodyPr>
          <a:lstStyle/>
          <a:p>
            <a:pPr algn="ctr"/>
            <a:r>
              <a:rPr lang="en-US" sz="6400" dirty="0">
                <a:solidFill>
                  <a:srgbClr val="94B6D2"/>
                </a:solidFill>
              </a:rPr>
              <a:t>III. </a:t>
            </a:r>
            <a:r>
              <a:rPr lang="en-US" sz="6400" dirty="0">
                <a:solidFill>
                  <a:schemeClr val="bg2"/>
                </a:solidFill>
              </a:rPr>
              <a:t>Responding to Plagiarism</a:t>
            </a:r>
          </a:p>
        </p:txBody>
      </p:sp>
      <p:sp>
        <p:nvSpPr>
          <p:cNvPr id="4"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18</a:t>
            </a:fld>
            <a:endParaRPr lang="en-US" sz="3400" dirty="0"/>
          </a:p>
        </p:txBody>
      </p:sp>
    </p:spTree>
    <p:extLst>
      <p:ext uri="{BB962C8B-B14F-4D97-AF65-F5344CB8AC3E}">
        <p14:creationId xmlns:p14="http://schemas.microsoft.com/office/powerpoint/2010/main" val="6912955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2"/>
                </a:solidFill>
              </a:rPr>
              <a:t>What To Do if You Suspect Plagiarism </a:t>
            </a:r>
          </a:p>
        </p:txBody>
      </p:sp>
      <p:sp>
        <p:nvSpPr>
          <p:cNvPr id="4" name="Slide Number Placeholder 12"/>
          <p:cNvSpPr>
            <a:spLocks noGrp="1"/>
          </p:cNvSpPr>
          <p:nvPr>
            <p:ph type="sldNum" sz="quarter" idx="12"/>
          </p:nvPr>
        </p:nvSpPr>
        <p:spPr>
          <a:xfrm>
            <a:off x="9014675" y="6492875"/>
            <a:ext cx="2743200" cy="365125"/>
          </a:xfrm>
        </p:spPr>
        <p:txBody>
          <a:bodyPr>
            <a:normAutofit fontScale="62500" lnSpcReduction="20000"/>
          </a:bodyPr>
          <a:lstStyle/>
          <a:p>
            <a:fld id="{6D22F896-40B5-4ADD-8801-0D06FADFA095}" type="slidenum">
              <a:rPr lang="en-US" sz="3400" smtClean="0"/>
              <a:pPr/>
              <a:t>19</a:t>
            </a:fld>
            <a:endParaRPr lang="en-US" sz="3400" dirty="0"/>
          </a:p>
        </p:txBody>
      </p:sp>
      <p:sp>
        <p:nvSpPr>
          <p:cNvPr id="3" name="Content Placeholder 2"/>
          <p:cNvSpPr>
            <a:spLocks noGrp="1"/>
          </p:cNvSpPr>
          <p:nvPr>
            <p:ph sz="quarter" idx="1"/>
          </p:nvPr>
        </p:nvSpPr>
        <p:spPr>
          <a:xfrm>
            <a:off x="816864" y="1600200"/>
            <a:ext cx="10476778" cy="4928937"/>
          </a:xfrm>
        </p:spPr>
        <p:txBody>
          <a:bodyPr>
            <a:normAutofit/>
          </a:bodyPr>
          <a:lstStyle/>
          <a:p>
            <a:pPr marL="320040" lvl="1" indent="-320040">
              <a:spcBef>
                <a:spcPts val="700"/>
              </a:spcBef>
              <a:spcAft>
                <a:spcPts val="500"/>
              </a:spcAft>
              <a:buSzPct val="100000"/>
              <a:buFont typeface="Arial"/>
              <a:buChar char="•"/>
            </a:pPr>
            <a:r>
              <a:rPr lang="en-US" sz="3200" b="1" dirty="0">
                <a:solidFill>
                  <a:schemeClr val="bg1"/>
                </a:solidFill>
              </a:rPr>
              <a:t>Use a plagiarism detection site like </a:t>
            </a:r>
            <a:r>
              <a:rPr lang="en-US" sz="3600" b="1" dirty="0" err="1">
                <a:solidFill>
                  <a:schemeClr val="bg1"/>
                </a:solidFill>
              </a:rPr>
              <a:t>SafeAssign</a:t>
            </a:r>
            <a:endParaRPr lang="en-US" sz="3600" b="1" dirty="0">
              <a:solidFill>
                <a:schemeClr val="bg1"/>
              </a:solidFill>
            </a:endParaRPr>
          </a:p>
          <a:p>
            <a:pPr marL="320040" lvl="1" indent="-320040">
              <a:spcBef>
                <a:spcPts val="700"/>
              </a:spcBef>
              <a:spcAft>
                <a:spcPts val="500"/>
              </a:spcAft>
              <a:buSzPct val="100000"/>
              <a:buFont typeface="Arial"/>
              <a:buChar char="•"/>
            </a:pPr>
            <a:r>
              <a:rPr lang="en-US" sz="3200" dirty="0">
                <a:solidFill>
                  <a:schemeClr val="bg1"/>
                </a:solidFill>
              </a:rPr>
              <a:t>Schedule a meeting with your student </a:t>
            </a:r>
          </a:p>
          <a:p>
            <a:pPr marL="320040" lvl="1" indent="-320040">
              <a:spcBef>
                <a:spcPts val="700"/>
              </a:spcBef>
              <a:spcAft>
                <a:spcPts val="500"/>
              </a:spcAft>
              <a:buSzPct val="100000"/>
              <a:buFont typeface="Arial"/>
              <a:buChar char="•"/>
            </a:pPr>
            <a:r>
              <a:rPr lang="en-US" sz="3200" dirty="0">
                <a:solidFill>
                  <a:schemeClr val="bg1"/>
                </a:solidFill>
              </a:rPr>
              <a:t>Keep copies of student work</a:t>
            </a:r>
          </a:p>
          <a:p>
            <a:pPr marL="320040" lvl="1" indent="-320040">
              <a:spcBef>
                <a:spcPts val="700"/>
              </a:spcBef>
              <a:spcAft>
                <a:spcPts val="500"/>
              </a:spcAft>
              <a:buSzPct val="100000"/>
              <a:buFont typeface="Arial"/>
              <a:buChar char="•"/>
            </a:pPr>
            <a:r>
              <a:rPr lang="en-US" sz="3200" dirty="0">
                <a:solidFill>
                  <a:schemeClr val="bg1"/>
                </a:solidFill>
              </a:rPr>
              <a:t>Keep records of your interactions with the student </a:t>
            </a:r>
          </a:p>
          <a:p>
            <a:pPr marL="320040" lvl="1" indent="-320040">
              <a:spcBef>
                <a:spcPts val="700"/>
              </a:spcBef>
              <a:spcAft>
                <a:spcPts val="500"/>
              </a:spcAft>
              <a:buSzPct val="100000"/>
              <a:buFont typeface="Arial"/>
              <a:buChar char="•"/>
            </a:pPr>
            <a:r>
              <a:rPr lang="en-US" sz="3200" dirty="0">
                <a:solidFill>
                  <a:schemeClr val="bg1"/>
                </a:solidFill>
              </a:rPr>
              <a:t>Make sure the student understands the impact on the course grade  </a:t>
            </a:r>
          </a:p>
          <a:p>
            <a:pPr marL="320040" lvl="1" indent="-320040">
              <a:spcBef>
                <a:spcPts val="700"/>
              </a:spcBef>
              <a:spcAft>
                <a:spcPts val="500"/>
              </a:spcAft>
              <a:buSzPct val="100000"/>
              <a:buFont typeface="Arial"/>
              <a:buChar char="•"/>
            </a:pPr>
            <a:r>
              <a:rPr lang="en-US" sz="3200" dirty="0">
                <a:solidFill>
                  <a:schemeClr val="bg1"/>
                </a:solidFill>
              </a:rPr>
              <a:t>Report to your Department Chair </a:t>
            </a:r>
          </a:p>
        </p:txBody>
      </p:sp>
    </p:spTree>
    <p:extLst>
      <p:ext uri="{BB962C8B-B14F-4D97-AF65-F5344CB8AC3E}">
        <p14:creationId xmlns:p14="http://schemas.microsoft.com/office/powerpoint/2010/main" val="3815936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Workshop Agenda</a:t>
            </a: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2</a:t>
            </a:fld>
            <a:endParaRPr lang="en-US" sz="3400" dirty="0"/>
          </a:p>
        </p:txBody>
      </p:sp>
      <p:sp>
        <p:nvSpPr>
          <p:cNvPr id="3" name="Content Placeholder 2"/>
          <p:cNvSpPr>
            <a:spLocks noGrp="1"/>
          </p:cNvSpPr>
          <p:nvPr>
            <p:ph sz="quarter" idx="1"/>
          </p:nvPr>
        </p:nvSpPr>
        <p:spPr>
          <a:xfrm>
            <a:off x="1139050" y="1538514"/>
            <a:ext cx="10233800" cy="4657499"/>
          </a:xfrm>
        </p:spPr>
        <p:txBody>
          <a:bodyPr>
            <a:noAutofit/>
          </a:bodyPr>
          <a:lstStyle/>
          <a:p>
            <a:pPr marL="512064" lvl="1" indent="-512064">
              <a:lnSpc>
                <a:spcPct val="90000"/>
              </a:lnSpc>
              <a:spcBef>
                <a:spcPts val="700"/>
              </a:spcBef>
              <a:spcAft>
                <a:spcPts val="500"/>
              </a:spcAft>
              <a:buFont typeface="+mj-lt"/>
              <a:buAutoNum type="romanUcPeriod"/>
            </a:pPr>
            <a:r>
              <a:rPr lang="en-US" sz="3300" dirty="0">
                <a:solidFill>
                  <a:schemeClr val="bg1"/>
                </a:solidFill>
              </a:rPr>
              <a:t>Understanding plagiarism</a:t>
            </a:r>
          </a:p>
          <a:p>
            <a:pPr marL="512064" lvl="1" indent="-512064">
              <a:lnSpc>
                <a:spcPct val="90000"/>
              </a:lnSpc>
              <a:spcBef>
                <a:spcPts val="700"/>
              </a:spcBef>
              <a:spcAft>
                <a:spcPts val="500"/>
              </a:spcAft>
              <a:buFont typeface="+mj-lt"/>
              <a:buAutoNum type="romanUcPeriod"/>
            </a:pPr>
            <a:r>
              <a:rPr lang="en-US" sz="3300" dirty="0">
                <a:solidFill>
                  <a:schemeClr val="bg1"/>
                </a:solidFill>
              </a:rPr>
              <a:t>Strategies for preventing plagiarism</a:t>
            </a:r>
          </a:p>
          <a:p>
            <a:pPr marL="512064" lvl="1" indent="-512064">
              <a:lnSpc>
                <a:spcPct val="90000"/>
              </a:lnSpc>
              <a:spcBef>
                <a:spcPts val="700"/>
              </a:spcBef>
              <a:spcAft>
                <a:spcPts val="500"/>
              </a:spcAft>
              <a:buFont typeface="+mj-lt"/>
              <a:buAutoNum type="romanUcPeriod"/>
            </a:pPr>
            <a:r>
              <a:rPr lang="en-US" sz="3300" dirty="0">
                <a:solidFill>
                  <a:schemeClr val="bg1"/>
                </a:solidFill>
              </a:rPr>
              <a:t>Responding to plagiarism</a:t>
            </a:r>
          </a:p>
          <a:p>
            <a:pPr marL="512064" lvl="1" indent="-512064">
              <a:lnSpc>
                <a:spcPct val="90000"/>
              </a:lnSpc>
              <a:spcBef>
                <a:spcPts val="700"/>
              </a:spcBef>
              <a:spcAft>
                <a:spcPts val="500"/>
              </a:spcAft>
              <a:buNone/>
            </a:pPr>
            <a:endParaRPr lang="en-US" sz="3300" dirty="0">
              <a:solidFill>
                <a:schemeClr val="bg1"/>
              </a:solidFill>
            </a:endParaRPr>
          </a:p>
          <a:p>
            <a:pPr marL="512064" lvl="1" indent="-512064">
              <a:lnSpc>
                <a:spcPct val="90000"/>
              </a:lnSpc>
              <a:spcBef>
                <a:spcPts val="700"/>
              </a:spcBef>
              <a:spcAft>
                <a:spcPts val="500"/>
              </a:spcAft>
              <a:buNone/>
            </a:pPr>
            <a:endParaRPr lang="en-US" sz="3300" dirty="0">
              <a:solidFill>
                <a:schemeClr val="bg1"/>
              </a:solidFill>
            </a:endParaRPr>
          </a:p>
        </p:txBody>
      </p:sp>
    </p:spTree>
    <p:extLst>
      <p:ext uri="{BB962C8B-B14F-4D97-AF65-F5344CB8AC3E}">
        <p14:creationId xmlns:p14="http://schemas.microsoft.com/office/powerpoint/2010/main" val="649829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2"/>
                </a:solidFill>
              </a:rPr>
              <a:t>Academic Integrity Committee</a:t>
            </a:r>
          </a:p>
        </p:txBody>
      </p:sp>
      <p:sp>
        <p:nvSpPr>
          <p:cNvPr id="4"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20</a:t>
            </a:fld>
            <a:endParaRPr lang="en-US" sz="3400" dirty="0"/>
          </a:p>
        </p:txBody>
      </p:sp>
      <p:sp>
        <p:nvSpPr>
          <p:cNvPr id="3" name="Content Placeholder 2"/>
          <p:cNvSpPr>
            <a:spLocks noGrp="1"/>
          </p:cNvSpPr>
          <p:nvPr>
            <p:ph sz="quarter" idx="1"/>
          </p:nvPr>
        </p:nvSpPr>
        <p:spPr>
          <a:xfrm>
            <a:off x="538568" y="1286125"/>
            <a:ext cx="10476778" cy="4928937"/>
          </a:xfrm>
        </p:spPr>
        <p:txBody>
          <a:bodyPr>
            <a:normAutofit/>
          </a:bodyPr>
          <a:lstStyle/>
          <a:p>
            <a:pPr marL="0" indent="0">
              <a:spcAft>
                <a:spcPts val="500"/>
              </a:spcAft>
              <a:buNone/>
            </a:pPr>
            <a:endParaRPr lang="en-US" sz="2800" dirty="0">
              <a:solidFill>
                <a:schemeClr val="bg1"/>
              </a:solidFill>
            </a:endParaRPr>
          </a:p>
          <a:p>
            <a:pPr marL="0" indent="0">
              <a:spcAft>
                <a:spcPts val="500"/>
              </a:spcAft>
              <a:buNone/>
            </a:pPr>
            <a:r>
              <a:rPr lang="en-US" sz="3200" dirty="0">
                <a:solidFill>
                  <a:schemeClr val="bg1"/>
                </a:solidFill>
              </a:rPr>
              <a:t>Refer to the Academic Integrity Policy Manual for info about how to report cases of plagiarism. </a:t>
            </a:r>
            <a:r>
              <a:rPr lang="en-US" sz="3200" dirty="0">
                <a:solidFill>
                  <a:schemeClr val="bg1"/>
                </a:solidFill>
                <a:hlinkClick r:id="rId3"/>
              </a:rPr>
              <a:t>http://www.citytech.cuny.edu/academics/docs/academic_integrity_policy.pdf</a:t>
            </a:r>
            <a:endParaRPr lang="en-US" sz="3200" dirty="0">
              <a:solidFill>
                <a:schemeClr val="bg1"/>
              </a:solidFill>
            </a:endParaRPr>
          </a:p>
          <a:p>
            <a:pPr marL="0" indent="0">
              <a:spcAft>
                <a:spcPts val="500"/>
              </a:spcAft>
              <a:buNone/>
            </a:pPr>
            <a:endParaRPr lang="en-US" sz="3200" dirty="0">
              <a:solidFill>
                <a:schemeClr val="bg1"/>
              </a:solidFill>
            </a:endParaRPr>
          </a:p>
          <a:p>
            <a:pPr marL="0" indent="0">
              <a:spcAft>
                <a:spcPts val="500"/>
              </a:spcAft>
              <a:buNone/>
            </a:pPr>
            <a:r>
              <a:rPr lang="en-US" sz="3200" dirty="0">
                <a:solidFill>
                  <a:schemeClr val="bg1"/>
                </a:solidFill>
              </a:rPr>
              <a:t>While the consequences for plagiarizing are very serious, it is still possible to respond constructively and make sure that your students understand what is expected of them moving forward.</a:t>
            </a:r>
          </a:p>
        </p:txBody>
      </p:sp>
    </p:spTree>
    <p:extLst>
      <p:ext uri="{BB962C8B-B14F-4D97-AF65-F5344CB8AC3E}">
        <p14:creationId xmlns:p14="http://schemas.microsoft.com/office/powerpoint/2010/main" val="691295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2"/>
                </a:solidFill>
              </a:rPr>
              <a:t>Contact</a:t>
            </a:r>
          </a:p>
        </p:txBody>
      </p:sp>
      <p:sp>
        <p:nvSpPr>
          <p:cNvPr id="4" name="Slide Number Placeholder 3"/>
          <p:cNvSpPr>
            <a:spLocks noGrp="1"/>
          </p:cNvSpPr>
          <p:nvPr>
            <p:ph type="sldNum" sz="quarter" idx="12"/>
          </p:nvPr>
        </p:nvSpPr>
        <p:spPr>
          <a:xfrm>
            <a:off x="8591550" y="6168027"/>
            <a:ext cx="2743200" cy="365125"/>
          </a:xfrm>
        </p:spPr>
        <p:txBody>
          <a:bodyPr>
            <a:normAutofit fontScale="62500" lnSpcReduction="20000"/>
          </a:bodyPr>
          <a:lstStyle/>
          <a:p>
            <a:fld id="{6D22F896-40B5-4ADD-8801-0D06FADFA095}" type="slidenum">
              <a:rPr lang="en-US" sz="3400" smtClean="0"/>
              <a:pPr/>
              <a:t>21</a:t>
            </a:fld>
            <a:endParaRPr lang="en-US" sz="3400" dirty="0"/>
          </a:p>
        </p:txBody>
      </p:sp>
      <p:sp>
        <p:nvSpPr>
          <p:cNvPr id="3" name="Content Placeholder 2"/>
          <p:cNvSpPr>
            <a:spLocks noGrp="1"/>
          </p:cNvSpPr>
          <p:nvPr>
            <p:ph sz="quarter" idx="1"/>
          </p:nvPr>
        </p:nvSpPr>
        <p:spPr>
          <a:xfrm>
            <a:off x="816864" y="1789043"/>
            <a:ext cx="10871200" cy="4903135"/>
          </a:xfrm>
        </p:spPr>
        <p:txBody>
          <a:bodyPr>
            <a:normAutofit fontScale="85000" lnSpcReduction="20000"/>
          </a:bodyPr>
          <a:lstStyle/>
          <a:p>
            <a:pPr>
              <a:spcAft>
                <a:spcPts val="1000"/>
              </a:spcAft>
              <a:buClr>
                <a:schemeClr val="accent1"/>
              </a:buClr>
              <a:buSzPct val="100000"/>
              <a:buFont typeface="Arial"/>
              <a:buChar char="•"/>
            </a:pPr>
            <a:r>
              <a:rPr lang="en-US" sz="3200" dirty="0">
                <a:solidFill>
                  <a:schemeClr val="bg1"/>
                </a:solidFill>
              </a:rPr>
              <a:t>Alicia </a:t>
            </a:r>
            <a:r>
              <a:rPr lang="en-US" sz="3200" dirty="0" err="1">
                <a:solidFill>
                  <a:schemeClr val="bg1"/>
                </a:solidFill>
              </a:rPr>
              <a:t>Andrzejewski</a:t>
            </a:r>
            <a:r>
              <a:rPr lang="en-US" sz="3200" dirty="0">
                <a:solidFill>
                  <a:schemeClr val="bg1"/>
                </a:solidFill>
              </a:rPr>
              <a:t>: </a:t>
            </a:r>
            <a:r>
              <a:rPr lang="en-US" sz="3200" dirty="0">
                <a:solidFill>
                  <a:schemeClr val="bg1"/>
                </a:solidFill>
                <a:hlinkClick r:id="rId3"/>
              </a:rPr>
              <a:t>aandrzejewski@gradcenter.cuny.edu</a:t>
            </a:r>
            <a:endParaRPr lang="en-US" sz="3200" dirty="0">
              <a:solidFill>
                <a:schemeClr val="bg1"/>
              </a:solidFill>
            </a:endParaRPr>
          </a:p>
          <a:p>
            <a:pPr>
              <a:spcAft>
                <a:spcPts val="1000"/>
              </a:spcAft>
              <a:buClr>
                <a:schemeClr val="accent1"/>
              </a:buClr>
              <a:buSzPct val="100000"/>
              <a:buFont typeface="Arial"/>
              <a:buChar char="•"/>
            </a:pPr>
            <a:r>
              <a:rPr lang="en-US" sz="3200" dirty="0">
                <a:solidFill>
                  <a:schemeClr val="bg1"/>
                </a:solidFill>
              </a:rPr>
              <a:t>Carrie </a:t>
            </a:r>
            <a:r>
              <a:rPr lang="en-US" sz="3200" dirty="0" err="1">
                <a:solidFill>
                  <a:schemeClr val="bg1"/>
                </a:solidFill>
              </a:rPr>
              <a:t>DiMatteo</a:t>
            </a:r>
            <a:r>
              <a:rPr lang="en-US" sz="3200" dirty="0">
                <a:solidFill>
                  <a:schemeClr val="bg1"/>
                </a:solidFill>
              </a:rPr>
              <a:t>: </a:t>
            </a:r>
            <a:r>
              <a:rPr lang="en-US" sz="3200" dirty="0">
                <a:solidFill>
                  <a:schemeClr val="bg1"/>
                </a:solidFill>
                <a:hlinkClick r:id="rId4"/>
              </a:rPr>
              <a:t>cpappas@gradcenter.cuny.edu</a:t>
            </a:r>
            <a:endParaRPr lang="en-US" sz="3200" dirty="0">
              <a:solidFill>
                <a:schemeClr val="bg1"/>
              </a:solidFill>
            </a:endParaRPr>
          </a:p>
          <a:p>
            <a:pPr>
              <a:spcAft>
                <a:spcPts val="1000"/>
              </a:spcAft>
              <a:buClr>
                <a:schemeClr val="accent1"/>
              </a:buClr>
              <a:buSzPct val="100000"/>
              <a:buFont typeface="Arial"/>
              <a:buChar char="•"/>
            </a:pPr>
            <a:endParaRPr lang="en-US" sz="3200" dirty="0">
              <a:solidFill>
                <a:schemeClr val="bg1"/>
              </a:solidFill>
            </a:endParaRPr>
          </a:p>
          <a:p>
            <a:pPr>
              <a:spcAft>
                <a:spcPts val="1000"/>
              </a:spcAft>
              <a:buClr>
                <a:schemeClr val="accent1"/>
              </a:buClr>
              <a:buSzPct val="100000"/>
              <a:buFont typeface="Arial"/>
              <a:buChar char="•"/>
            </a:pPr>
            <a:r>
              <a:rPr lang="en-US" sz="3200" dirty="0">
                <a:solidFill>
                  <a:schemeClr val="bg1"/>
                </a:solidFill>
              </a:rPr>
              <a:t>NEXT WORKSHOP: Effective Grading and Minimal Marking, Thursday 11/15, LOCATION: TBA</a:t>
            </a:r>
          </a:p>
          <a:p>
            <a:pPr>
              <a:spcAft>
                <a:spcPts val="1000"/>
              </a:spcAft>
              <a:buClr>
                <a:schemeClr val="accent1"/>
              </a:buClr>
              <a:buSzPct val="100000"/>
              <a:buFont typeface="Arial"/>
              <a:buChar char="•"/>
            </a:pPr>
            <a:endParaRPr lang="en-US" sz="3200" dirty="0">
              <a:solidFill>
                <a:schemeClr val="bg1"/>
              </a:solidFill>
            </a:endParaRPr>
          </a:p>
          <a:p>
            <a:pPr>
              <a:spcAft>
                <a:spcPts val="1000"/>
              </a:spcAft>
              <a:buClr>
                <a:schemeClr val="accent1"/>
              </a:buClr>
              <a:buSzPct val="100000"/>
              <a:buFont typeface="Arial"/>
              <a:buChar char="•"/>
            </a:pPr>
            <a:r>
              <a:rPr lang="en-US" sz="3200" dirty="0">
                <a:solidFill>
                  <a:schemeClr val="bg1"/>
                </a:solidFill>
              </a:rPr>
              <a:t>Read chapter 15 and 16 in </a:t>
            </a:r>
            <a:r>
              <a:rPr lang="en-US" sz="3200" i="1" dirty="0">
                <a:solidFill>
                  <a:schemeClr val="bg1"/>
                </a:solidFill>
              </a:rPr>
              <a:t>Engaging Ideas</a:t>
            </a:r>
            <a:r>
              <a:rPr lang="en-US" sz="3200" dirty="0">
                <a:solidFill>
                  <a:schemeClr val="bg1"/>
                </a:solidFill>
              </a:rPr>
              <a:t> (Bean)</a:t>
            </a:r>
          </a:p>
          <a:p>
            <a:pPr>
              <a:spcAft>
                <a:spcPts val="1000"/>
              </a:spcAft>
              <a:buClr>
                <a:schemeClr val="accent1"/>
              </a:buClr>
              <a:buSzPct val="100000"/>
              <a:buFont typeface="Arial"/>
              <a:buChar char="•"/>
            </a:pPr>
            <a:endParaRPr lang="en-US" sz="3200" i="1" dirty="0">
              <a:solidFill>
                <a:schemeClr val="bg1"/>
              </a:solidFill>
            </a:endParaRPr>
          </a:p>
          <a:p>
            <a:pPr>
              <a:spcAft>
                <a:spcPts val="1000"/>
              </a:spcAft>
              <a:buClr>
                <a:schemeClr val="accent1"/>
              </a:buClr>
              <a:buSzPct val="100000"/>
              <a:buFont typeface="Arial"/>
              <a:buChar char="•"/>
            </a:pPr>
            <a:r>
              <a:rPr lang="en-US" sz="3200" dirty="0">
                <a:solidFill>
                  <a:schemeClr val="bg1"/>
                </a:solidFill>
              </a:rPr>
              <a:t> </a:t>
            </a:r>
            <a:r>
              <a:rPr lang="en-US" sz="3200" dirty="0">
                <a:solidFill>
                  <a:schemeClr val="bg1"/>
                </a:solidFill>
                <a:hlinkClick r:id="rId5"/>
              </a:rPr>
              <a:t>http://openlab.citytech.cuny.edu/writingacrossthecurriculum</a:t>
            </a:r>
            <a:endParaRPr lang="en-US" sz="3200" dirty="0">
              <a:solidFill>
                <a:schemeClr val="bg1"/>
              </a:solidFill>
            </a:endParaRPr>
          </a:p>
          <a:p>
            <a:pPr>
              <a:spcAft>
                <a:spcPts val="1000"/>
              </a:spcAft>
              <a:buClr>
                <a:schemeClr val="accent1"/>
              </a:buClr>
              <a:buSzPct val="100000"/>
              <a:buFont typeface="Arial"/>
              <a:buChar char="•"/>
            </a:pPr>
            <a:endParaRPr lang="en-US" sz="3200" dirty="0">
              <a:solidFill>
                <a:schemeClr val="bg1"/>
              </a:solidFill>
            </a:endParaRPr>
          </a:p>
          <a:p>
            <a:pPr>
              <a:buClr>
                <a:schemeClr val="accent1"/>
              </a:buClr>
              <a:buSzPct val="100000"/>
              <a:buFont typeface="Arial"/>
              <a:buChar char="•"/>
            </a:pPr>
            <a:endParaRPr lang="en-US" dirty="0"/>
          </a:p>
          <a:p>
            <a:pPr>
              <a:buNone/>
            </a:pPr>
            <a:endParaRPr lang="en-US" dirty="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Free </a:t>
            </a:r>
            <a:r>
              <a:rPr lang="en-US" dirty="0" smtClean="0">
                <a:solidFill>
                  <a:schemeClr val="bg2"/>
                </a:solidFill>
              </a:rPr>
              <a:t>Writing</a:t>
            </a:r>
            <a:endParaRPr lang="en-US" dirty="0">
              <a:solidFill>
                <a:schemeClr val="bg2"/>
              </a:solidFill>
            </a:endParaRP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3</a:t>
            </a:fld>
            <a:endParaRPr lang="en-US" sz="3400" dirty="0"/>
          </a:p>
        </p:txBody>
      </p:sp>
      <p:sp>
        <p:nvSpPr>
          <p:cNvPr id="3" name="Content Placeholder 2"/>
          <p:cNvSpPr>
            <a:spLocks noGrp="1"/>
          </p:cNvSpPr>
          <p:nvPr>
            <p:ph sz="quarter" idx="1"/>
          </p:nvPr>
        </p:nvSpPr>
        <p:spPr>
          <a:xfrm>
            <a:off x="1139050" y="1538514"/>
            <a:ext cx="10233800" cy="4657499"/>
          </a:xfrm>
        </p:spPr>
        <p:txBody>
          <a:bodyPr vert="horz" anchor="t">
            <a:noAutofit/>
          </a:bodyPr>
          <a:lstStyle/>
          <a:p>
            <a:pPr marL="0" indent="0">
              <a:buNone/>
            </a:pPr>
            <a:endParaRPr lang="en-US" sz="3300" dirty="0">
              <a:solidFill>
                <a:schemeClr val="bg1"/>
              </a:solidFill>
            </a:endParaRPr>
          </a:p>
          <a:p>
            <a:pPr marL="0" indent="0">
              <a:buNone/>
            </a:pPr>
            <a:r>
              <a:rPr lang="x-none" sz="3300" dirty="0">
                <a:solidFill>
                  <a:schemeClr val="bg1"/>
                </a:solidFill>
              </a:rPr>
              <a:t>Write about the worst case of plagiarism that you have encountered in your own classroom, or heard about from another instructor in your discipline. </a:t>
            </a:r>
            <a:endParaRPr lang="en-US" sz="3300" dirty="0" smtClean="0">
              <a:solidFill>
                <a:schemeClr val="bg1"/>
              </a:solidFill>
            </a:endParaRPr>
          </a:p>
          <a:p>
            <a:pPr marL="0" indent="0">
              <a:buNone/>
            </a:pPr>
            <a:endParaRPr lang="en-US" sz="3300" dirty="0">
              <a:solidFill>
                <a:schemeClr val="bg1"/>
              </a:solidFill>
            </a:endParaRPr>
          </a:p>
          <a:p>
            <a:pPr marL="0" indent="0">
              <a:buNone/>
            </a:pPr>
            <a:r>
              <a:rPr lang="x-none" sz="3300" dirty="0" smtClean="0">
                <a:solidFill>
                  <a:schemeClr val="bg1"/>
                </a:solidFill>
              </a:rPr>
              <a:t>Make</a:t>
            </a:r>
            <a:r>
              <a:rPr lang="x-none" sz="3300" dirty="0">
                <a:solidFill>
                  <a:schemeClr val="bg1"/>
                </a:solidFill>
              </a:rPr>
              <a:t> sure to think about the assignment the students were responding to. </a:t>
            </a:r>
          </a:p>
          <a:p>
            <a:pPr marL="512064" lvl="1" indent="-512064">
              <a:lnSpc>
                <a:spcPct val="90000"/>
              </a:lnSpc>
              <a:spcBef>
                <a:spcPts val="700"/>
              </a:spcBef>
              <a:spcAft>
                <a:spcPts val="500"/>
              </a:spcAft>
              <a:buNone/>
            </a:pPr>
            <a:endParaRPr lang="en-US" sz="3300" dirty="0">
              <a:solidFill>
                <a:schemeClr val="bg1"/>
              </a:solidFill>
            </a:endParaRPr>
          </a:p>
        </p:txBody>
      </p:sp>
    </p:spTree>
    <p:extLst>
      <p:ext uri="{BB962C8B-B14F-4D97-AF65-F5344CB8AC3E}">
        <p14:creationId xmlns:p14="http://schemas.microsoft.com/office/powerpoint/2010/main" val="14187008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Quiz: What Counts as Plagiarism? </a:t>
            </a: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4</a:t>
            </a:fld>
            <a:endParaRPr lang="en-US" sz="3400" dirty="0"/>
          </a:p>
        </p:txBody>
      </p:sp>
      <p:sp>
        <p:nvSpPr>
          <p:cNvPr id="3" name="Content Placeholder 2"/>
          <p:cNvSpPr>
            <a:spLocks noGrp="1"/>
          </p:cNvSpPr>
          <p:nvPr>
            <p:ph sz="quarter" idx="1"/>
          </p:nvPr>
        </p:nvSpPr>
        <p:spPr>
          <a:xfrm>
            <a:off x="1139050" y="1538514"/>
            <a:ext cx="10233800" cy="4657499"/>
          </a:xfrm>
        </p:spPr>
        <p:txBody>
          <a:bodyPr vert="horz" anchor="t">
            <a:noAutofit/>
          </a:bodyPr>
          <a:lstStyle/>
          <a:p>
            <a:pPr marL="0" indent="0">
              <a:buNone/>
            </a:pPr>
            <a:r>
              <a:rPr lang="x-none" sz="3300" dirty="0">
                <a:solidFill>
                  <a:schemeClr val="bg1"/>
                </a:solidFill>
              </a:rPr>
              <a:t>Troubling / Disputed Questions? </a:t>
            </a:r>
            <a:endParaRPr lang="en-US" sz="3300" dirty="0">
              <a:solidFill>
                <a:schemeClr val="bg1"/>
              </a:solidFill>
            </a:endParaRPr>
          </a:p>
          <a:p>
            <a:pPr marL="0" indent="0">
              <a:spcAft>
                <a:spcPts val="500"/>
              </a:spcAft>
              <a:buNone/>
            </a:pPr>
            <a:endParaRPr lang="x-none" sz="3100">
              <a:solidFill>
                <a:srgbClr val="000000"/>
              </a:solidFill>
            </a:endParaRPr>
          </a:p>
          <a:p>
            <a:pPr marL="512064" lvl="1" indent="-512064">
              <a:lnSpc>
                <a:spcPct val="90000"/>
              </a:lnSpc>
              <a:spcBef>
                <a:spcPts val="700"/>
              </a:spcBef>
              <a:spcAft>
                <a:spcPts val="500"/>
              </a:spcAft>
              <a:buNone/>
            </a:pPr>
            <a:endParaRPr lang="en-US" sz="2800" dirty="0">
              <a:solidFill>
                <a:schemeClr val="bg1"/>
              </a:solidFill>
            </a:endParaRPr>
          </a:p>
        </p:txBody>
      </p:sp>
    </p:spTree>
    <p:extLst>
      <p:ext uri="{BB962C8B-B14F-4D97-AF65-F5344CB8AC3E}">
        <p14:creationId xmlns:p14="http://schemas.microsoft.com/office/powerpoint/2010/main" val="10083931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gn="ctr"/>
            <a:r>
              <a:rPr lang="en-US" dirty="0"/>
              <a:t/>
            </a:r>
            <a:br>
              <a:rPr lang="en-US" dirty="0"/>
            </a:br>
            <a:r>
              <a:rPr lang="en-US" dirty="0">
                <a:solidFill>
                  <a:schemeClr val="accent1"/>
                </a:solidFill>
              </a:rPr>
              <a:t>I. </a:t>
            </a:r>
            <a:r>
              <a:rPr lang="en-US" dirty="0">
                <a:solidFill>
                  <a:schemeClr val="bg2"/>
                </a:solidFill>
              </a:rPr>
              <a:t>Understanding Plagiarism</a:t>
            </a:r>
            <a:br>
              <a:rPr lang="en-US" dirty="0">
                <a:solidFill>
                  <a:schemeClr val="bg2"/>
                </a:solidFill>
              </a:rPr>
            </a:br>
            <a:endParaRPr lang="en-US" sz="4400" dirty="0">
              <a:solidFill>
                <a:schemeClr val="bg2"/>
              </a:solidFill>
            </a:endParaRPr>
          </a:p>
        </p:txBody>
      </p:sp>
      <p:sp>
        <p:nvSpPr>
          <p:cNvPr id="13"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5</a:t>
            </a:fld>
            <a:endParaRPr lang="en-US" sz="3400" dirty="0"/>
          </a:p>
        </p:txBody>
      </p:sp>
      <p:sp>
        <p:nvSpPr>
          <p:cNvPr id="3" name="Content Placeholder 2"/>
          <p:cNvSpPr>
            <a:spLocks noGrp="1"/>
          </p:cNvSpPr>
          <p:nvPr>
            <p:ph sz="quarter" idx="1"/>
          </p:nvPr>
        </p:nvSpPr>
        <p:spPr>
          <a:xfrm>
            <a:off x="0" y="1657350"/>
            <a:ext cx="12192000" cy="5200650"/>
          </a:xfrm>
        </p:spPr>
        <p:txBody>
          <a:bodyPr>
            <a:normAutofit/>
          </a:bodyPr>
          <a:lstStyle/>
          <a:p>
            <a:pPr marL="1588" indent="-1588">
              <a:spcAft>
                <a:spcPts val="500"/>
              </a:spcAft>
              <a:buNone/>
            </a:pPr>
            <a:r>
              <a:rPr lang="en-US" sz="3300" dirty="0">
                <a:solidFill>
                  <a:srgbClr val="FFFFFF"/>
                </a:solidFill>
              </a:rPr>
              <a:t>“Students and all others who work with information, ideas, texts, images, music, inventions, and other intellectual property owe their audience and sources accuracy and honesty in using, crediting, and citing sources. As a community of intellectual and professional workers, the College recognizes its responsibility for providing instruction in information literacy and academic integrity, offering models of good practice, and responding vigilantly and appropriately to infractions of academic integrity.” </a:t>
            </a:r>
            <a:r>
              <a:rPr lang="en-US" sz="3300" dirty="0">
                <a:solidFill>
                  <a:schemeClr val="bg2"/>
                </a:solidFill>
              </a:rPr>
              <a:t>– NYCCT statement on academic integrity</a:t>
            </a:r>
            <a:endParaRPr lang="en-US" sz="3300" b="1" dirty="0">
              <a:solidFill>
                <a:schemeClr val="bg2"/>
              </a:solidFill>
            </a:endParaRPr>
          </a:p>
        </p:txBody>
      </p:sp>
      <p:sp>
        <p:nvSpPr>
          <p:cNvPr id="7" name="Content Placeholder 2"/>
          <p:cNvSpPr txBox="1">
            <a:spLocks/>
          </p:cNvSpPr>
          <p:nvPr/>
        </p:nvSpPr>
        <p:spPr>
          <a:xfrm>
            <a:off x="0" y="1657350"/>
            <a:ext cx="12192000" cy="5200650"/>
          </a:xfrm>
          <a:prstGeom prst="rect">
            <a:avLst/>
          </a:prstGeom>
        </p:spPr>
        <p:txBody>
          <a:bodyPr vert="horz">
            <a:normAutofit/>
          </a:bodyPr>
          <a:lstStyle/>
          <a:p>
            <a:pPr marL="1588" marR="0" lvl="0" indent="-1588" algn="l" defTabSz="914400" rtl="0" eaLnBrk="1" fontAlgn="auto" latinLnBrk="0" hangingPunct="1">
              <a:lnSpc>
                <a:spcPct val="100000"/>
              </a:lnSpc>
              <a:spcBef>
                <a:spcPts val="700"/>
              </a:spcBef>
              <a:spcAft>
                <a:spcPts val="500"/>
              </a:spcAft>
              <a:buClr>
                <a:schemeClr val="accent2"/>
              </a:buClr>
              <a:buSzPct val="60000"/>
              <a:buFont typeface="Wingdings"/>
              <a:buNone/>
              <a:tabLst/>
              <a:defRPr/>
            </a:pPr>
            <a:r>
              <a:rPr kumimoji="0" lang="en-US" sz="3300" b="0" i="0" u="none" strike="noStrike" kern="1200" cap="none" spc="0" normalizeH="0" baseline="0" noProof="0" dirty="0">
                <a:ln>
                  <a:noFill/>
                </a:ln>
                <a:solidFill>
                  <a:srgbClr val="FFFFFF"/>
                </a:solidFill>
                <a:effectLst/>
                <a:uLnTx/>
                <a:uFillTx/>
                <a:latin typeface="+mn-lt"/>
                <a:ea typeface="+mn-ea"/>
                <a:cs typeface="+mn-cs"/>
              </a:rPr>
              <a:t>“Students and all others who work with information, ideas, texts, images, music, inventions, and other intellectual property owe their audience and sources accuracy and honesty in using, crediting, and citing sources. As a community of intellectual and professional workers, </a:t>
            </a:r>
            <a:r>
              <a:rPr kumimoji="0" lang="en-US" sz="3300" b="0" i="0" u="none" strike="noStrike" kern="1200" cap="none" spc="0" normalizeH="0" baseline="0" noProof="0" dirty="0">
                <a:ln>
                  <a:noFill/>
                </a:ln>
                <a:solidFill>
                  <a:srgbClr val="000000"/>
                </a:solidFill>
                <a:effectLst/>
                <a:uLnTx/>
                <a:uFillTx/>
                <a:latin typeface="+mn-lt"/>
                <a:ea typeface="+mn-ea"/>
                <a:cs typeface="+mn-cs"/>
              </a:rPr>
              <a:t>the College recognizes its responsibility for providing instruction in information literacy and academic integrity</a:t>
            </a:r>
            <a:r>
              <a:rPr kumimoji="0" lang="en-US" sz="3300" b="0" i="0" u="none" strike="noStrike" kern="1200" cap="none" spc="0" normalizeH="0" baseline="0" noProof="0" dirty="0">
                <a:ln>
                  <a:noFill/>
                </a:ln>
                <a:solidFill>
                  <a:srgbClr val="FFFFFF"/>
                </a:solidFill>
                <a:effectLst/>
                <a:uLnTx/>
                <a:uFillTx/>
                <a:latin typeface="+mn-lt"/>
                <a:ea typeface="+mn-ea"/>
                <a:cs typeface="+mn-cs"/>
              </a:rPr>
              <a:t>, offering models of good practice, and responding vigilantly and appropriately to infractions of academic integrity.” </a:t>
            </a:r>
            <a:r>
              <a:rPr kumimoji="0" lang="en-US" sz="3300" b="0" i="0" u="none" strike="noStrike" kern="1200" cap="none" spc="0" normalizeH="0" baseline="0" noProof="0" dirty="0">
                <a:ln>
                  <a:noFill/>
                </a:ln>
                <a:solidFill>
                  <a:schemeClr val="bg2"/>
                </a:solidFill>
                <a:effectLst/>
                <a:uLnTx/>
                <a:uFillTx/>
                <a:latin typeface="+mn-lt"/>
                <a:ea typeface="+mn-ea"/>
                <a:cs typeface="+mn-cs"/>
              </a:rPr>
              <a:t>– NYCCT statement on academic integrity</a:t>
            </a:r>
            <a:endParaRPr kumimoji="0" lang="en-US" sz="3300" b="1" i="0" u="none" strike="noStrike" kern="1200" cap="none" spc="0" normalizeH="0" baseline="0" noProof="0" dirty="0">
              <a:ln>
                <a:noFill/>
              </a:ln>
              <a:solidFill>
                <a:schemeClr val="bg2"/>
              </a:solidFill>
              <a:effectLst/>
              <a:uLnTx/>
              <a:uFillTx/>
              <a:latin typeface="+mn-lt"/>
              <a:ea typeface="+mn-ea"/>
              <a:cs typeface="+mn-cs"/>
            </a:endParaRPr>
          </a:p>
        </p:txBody>
      </p:sp>
      <p:sp>
        <p:nvSpPr>
          <p:cNvPr id="8" name="Content Placeholder 2"/>
          <p:cNvSpPr txBox="1">
            <a:spLocks/>
          </p:cNvSpPr>
          <p:nvPr/>
        </p:nvSpPr>
        <p:spPr>
          <a:xfrm>
            <a:off x="0" y="1657350"/>
            <a:ext cx="12192000" cy="5200650"/>
          </a:xfrm>
          <a:prstGeom prst="rect">
            <a:avLst/>
          </a:prstGeom>
        </p:spPr>
        <p:txBody>
          <a:bodyPr vert="horz">
            <a:normAutofit/>
          </a:bodyPr>
          <a:lstStyle/>
          <a:p>
            <a:pPr marL="1588" marR="0" lvl="0" indent="-1588" algn="l" defTabSz="914400" rtl="0" eaLnBrk="1" fontAlgn="auto" latinLnBrk="0" hangingPunct="1">
              <a:lnSpc>
                <a:spcPct val="100000"/>
              </a:lnSpc>
              <a:spcBef>
                <a:spcPts val="700"/>
              </a:spcBef>
              <a:spcAft>
                <a:spcPts val="500"/>
              </a:spcAft>
              <a:buClr>
                <a:schemeClr val="accent2"/>
              </a:buClr>
              <a:buSzPct val="60000"/>
              <a:buFont typeface="Wingdings"/>
              <a:buNone/>
              <a:tabLst/>
              <a:defRPr/>
            </a:pPr>
            <a:r>
              <a:rPr kumimoji="0" lang="en-US" sz="3300" b="0" i="0" u="none" strike="noStrike" kern="1200" cap="none" spc="0" normalizeH="0" baseline="0" noProof="0" dirty="0">
                <a:ln>
                  <a:noFill/>
                </a:ln>
                <a:solidFill>
                  <a:srgbClr val="FFFFFF"/>
                </a:solidFill>
                <a:effectLst/>
                <a:uLnTx/>
                <a:uFillTx/>
                <a:latin typeface="+mn-lt"/>
                <a:ea typeface="+mn-ea"/>
                <a:cs typeface="+mn-cs"/>
              </a:rPr>
              <a:t>“Students and all others who work with information, ideas, texts, images, music, inventions, and other intellectual property owe their audience and sources accuracy and honesty in using, crediting, and citing sources. As a community of intellectual and professional workers, the College recognizes its responsibility for providing instruction in information literacy and academic integrity, </a:t>
            </a:r>
            <a:r>
              <a:rPr kumimoji="0" lang="en-US" sz="3300" b="0" i="0" u="none" strike="noStrike" kern="1200" cap="none" spc="0" normalizeH="0" baseline="0" noProof="0" dirty="0">
                <a:ln>
                  <a:noFill/>
                </a:ln>
                <a:solidFill>
                  <a:srgbClr val="000000"/>
                </a:solidFill>
                <a:effectLst/>
                <a:uLnTx/>
                <a:uFillTx/>
                <a:latin typeface="+mn-lt"/>
                <a:ea typeface="+mn-ea"/>
                <a:cs typeface="+mn-cs"/>
              </a:rPr>
              <a:t>offering models of good practice</a:t>
            </a:r>
            <a:r>
              <a:rPr kumimoji="0" lang="en-US" sz="3300" b="0" i="0" u="none" strike="noStrike" kern="1200" cap="none" spc="0" normalizeH="0" baseline="0" noProof="0" dirty="0">
                <a:ln>
                  <a:noFill/>
                </a:ln>
                <a:solidFill>
                  <a:srgbClr val="FFFFFF"/>
                </a:solidFill>
                <a:effectLst/>
                <a:uLnTx/>
                <a:uFillTx/>
                <a:latin typeface="+mn-lt"/>
                <a:ea typeface="+mn-ea"/>
                <a:cs typeface="+mn-cs"/>
              </a:rPr>
              <a:t>, and responding vigilantly and appropriately to infractions of academic integrity.” </a:t>
            </a:r>
            <a:r>
              <a:rPr kumimoji="0" lang="en-US" sz="3300" b="0" i="0" u="none" strike="noStrike" kern="1200" cap="none" spc="0" normalizeH="0" baseline="0" noProof="0" dirty="0">
                <a:ln>
                  <a:noFill/>
                </a:ln>
                <a:solidFill>
                  <a:schemeClr val="bg2"/>
                </a:solidFill>
                <a:effectLst/>
                <a:uLnTx/>
                <a:uFillTx/>
                <a:latin typeface="+mn-lt"/>
                <a:ea typeface="+mn-ea"/>
                <a:cs typeface="+mn-cs"/>
              </a:rPr>
              <a:t>– NYCCT statement on academic integrity</a:t>
            </a:r>
            <a:endParaRPr kumimoji="0" lang="en-US" sz="3300" b="1" i="0" u="none" strike="noStrike" kern="1200" cap="none" spc="0" normalizeH="0" baseline="0" noProof="0" dirty="0">
              <a:ln>
                <a:noFill/>
              </a:ln>
              <a:solidFill>
                <a:schemeClr val="bg2"/>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P spid="7" grpId="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871200" cy="990600"/>
          </a:xfrm>
        </p:spPr>
        <p:txBody>
          <a:bodyPr>
            <a:normAutofit fontScale="90000"/>
          </a:bodyPr>
          <a:lstStyle/>
          <a:p>
            <a:r>
              <a:rPr lang="en-US" dirty="0">
                <a:solidFill>
                  <a:schemeClr val="bg2"/>
                </a:solidFill>
              </a:rPr>
              <a:t>Common Justifications and/or </a:t>
            </a:r>
            <a:br>
              <a:rPr lang="en-US" dirty="0">
                <a:solidFill>
                  <a:schemeClr val="bg2"/>
                </a:solidFill>
              </a:rPr>
            </a:br>
            <a:r>
              <a:rPr lang="en-US" dirty="0">
                <a:solidFill>
                  <a:schemeClr val="bg2"/>
                </a:solidFill>
              </a:rPr>
              <a:t>Actual Reasons for Plagiarism:</a:t>
            </a:r>
          </a:p>
        </p:txBody>
      </p:sp>
      <p:sp>
        <p:nvSpPr>
          <p:cNvPr id="4" name="Slide Number Placeholder 3"/>
          <p:cNvSpPr>
            <a:spLocks noGrp="1"/>
          </p:cNvSpPr>
          <p:nvPr>
            <p:ph type="sldNum" sz="quarter" idx="12"/>
          </p:nvPr>
        </p:nvSpPr>
        <p:spPr>
          <a:xfrm>
            <a:off x="8610600" y="6108701"/>
            <a:ext cx="2667000" cy="337820"/>
          </a:xfrm>
        </p:spPr>
        <p:txBody>
          <a:bodyPr>
            <a:normAutofit fontScale="55000" lnSpcReduction="20000"/>
          </a:bodyPr>
          <a:lstStyle/>
          <a:p>
            <a:fld id="{6D22F896-40B5-4ADD-8801-0D06FADFA095}" type="slidenum">
              <a:rPr lang="en-US" sz="3400" smtClean="0"/>
              <a:pPr/>
              <a:t>6</a:t>
            </a:fld>
            <a:endParaRPr lang="en-US" sz="3400" dirty="0"/>
          </a:p>
        </p:txBody>
      </p:sp>
      <p:sp>
        <p:nvSpPr>
          <p:cNvPr id="3" name="Content Placeholder 2"/>
          <p:cNvSpPr>
            <a:spLocks noGrp="1"/>
          </p:cNvSpPr>
          <p:nvPr>
            <p:ph sz="quarter" idx="1"/>
          </p:nvPr>
        </p:nvSpPr>
        <p:spPr/>
        <p:txBody>
          <a:bodyPr>
            <a:noAutofit/>
          </a:bodyPr>
          <a:lstStyle/>
          <a:p>
            <a:pPr marL="514350" indent="-514350">
              <a:lnSpc>
                <a:spcPct val="90000"/>
              </a:lnSpc>
              <a:spcAft>
                <a:spcPts val="500"/>
              </a:spcAft>
              <a:buClr>
                <a:schemeClr val="accent1"/>
              </a:buClr>
              <a:buSzPct val="100000"/>
              <a:buFont typeface="+mj-lt"/>
              <a:buAutoNum type="arabicPeriod"/>
            </a:pPr>
            <a:r>
              <a:rPr lang="en-US" sz="3300" dirty="0">
                <a:solidFill>
                  <a:schemeClr val="bg1"/>
                </a:solidFill>
              </a:rPr>
              <a:t>“I didn’t know this was plagiarism.”</a:t>
            </a:r>
          </a:p>
          <a:p>
            <a:pPr marL="514350" indent="-514350">
              <a:lnSpc>
                <a:spcPct val="90000"/>
              </a:lnSpc>
              <a:spcAft>
                <a:spcPts val="500"/>
              </a:spcAft>
              <a:buClr>
                <a:schemeClr val="accent1"/>
              </a:buClr>
              <a:buSzPct val="100000"/>
              <a:buFont typeface="+mj-lt"/>
              <a:buAutoNum type="arabicPeriod"/>
            </a:pPr>
            <a:r>
              <a:rPr lang="en-US" sz="3300" dirty="0">
                <a:solidFill>
                  <a:schemeClr val="bg1"/>
                </a:solidFill>
              </a:rPr>
              <a:t>“But, my professor asked for two quotations and that’s what I did!”</a:t>
            </a:r>
          </a:p>
          <a:p>
            <a:pPr marL="514350" indent="-514350">
              <a:lnSpc>
                <a:spcPct val="90000"/>
              </a:lnSpc>
              <a:spcAft>
                <a:spcPts val="500"/>
              </a:spcAft>
              <a:buClr>
                <a:schemeClr val="accent1"/>
              </a:buClr>
              <a:buSzPct val="100000"/>
              <a:buFont typeface="+mj-lt"/>
              <a:buAutoNum type="arabicPeriod"/>
            </a:pPr>
            <a:r>
              <a:rPr lang="en-US" sz="3300" dirty="0">
                <a:solidFill>
                  <a:schemeClr val="bg1"/>
                </a:solidFill>
              </a:rPr>
              <a:t>“My writing isn’t good enough.”</a:t>
            </a:r>
          </a:p>
          <a:p>
            <a:pPr marL="514350" indent="-514350">
              <a:lnSpc>
                <a:spcPct val="90000"/>
              </a:lnSpc>
              <a:spcAft>
                <a:spcPts val="500"/>
              </a:spcAft>
              <a:buClr>
                <a:schemeClr val="accent1"/>
              </a:buClr>
              <a:buSzPct val="100000"/>
              <a:buFont typeface="+mj-lt"/>
              <a:buAutoNum type="arabicPeriod"/>
            </a:pPr>
            <a:r>
              <a:rPr lang="en-US" sz="3300" dirty="0">
                <a:solidFill>
                  <a:schemeClr val="bg1"/>
                </a:solidFill>
              </a:rPr>
              <a:t>“My English isn’t strong enough.”</a:t>
            </a:r>
          </a:p>
          <a:p>
            <a:pPr marL="514350" indent="-514350">
              <a:lnSpc>
                <a:spcPct val="90000"/>
              </a:lnSpc>
              <a:spcAft>
                <a:spcPts val="500"/>
              </a:spcAft>
              <a:buClr>
                <a:schemeClr val="accent1"/>
              </a:buClr>
              <a:buSzPct val="100000"/>
              <a:buFont typeface="+mj-lt"/>
              <a:buAutoNum type="arabicPeriod"/>
            </a:pPr>
            <a:r>
              <a:rPr lang="en-US" sz="3300" dirty="0">
                <a:solidFill>
                  <a:schemeClr val="bg1"/>
                </a:solidFill>
              </a:rPr>
              <a:t>“I’m not an expert in this topic, what could I possibly have to say that’s important?”</a:t>
            </a:r>
          </a:p>
          <a:p>
            <a:pPr marL="514350" indent="-514350">
              <a:lnSpc>
                <a:spcPct val="90000"/>
              </a:lnSpc>
              <a:spcAft>
                <a:spcPts val="500"/>
              </a:spcAft>
              <a:buClr>
                <a:schemeClr val="accent1"/>
              </a:buClr>
              <a:buSzPct val="100000"/>
              <a:buFont typeface="+mj-lt"/>
              <a:buAutoNum type="arabicPeriod"/>
            </a:pPr>
            <a:r>
              <a:rPr lang="en-US" sz="3300" dirty="0">
                <a:solidFill>
                  <a:schemeClr val="bg1"/>
                </a:solidFill>
              </a:rPr>
              <a:t>“I can’t write this entire paper tonight!”</a:t>
            </a:r>
          </a:p>
          <a:p>
            <a:pPr marL="514350" indent="-514350">
              <a:lnSpc>
                <a:spcPct val="90000"/>
              </a:lnSpc>
              <a:spcAft>
                <a:spcPts val="500"/>
              </a:spcAft>
              <a:buClr>
                <a:schemeClr val="accent1"/>
              </a:buClr>
              <a:buSzPct val="100000"/>
              <a:buFont typeface="+mj-lt"/>
              <a:buAutoNum type="arabicPeriod"/>
            </a:pPr>
            <a:endParaRPr lang="en-US" sz="3300" dirty="0">
              <a:solidFill>
                <a:schemeClr val="bg1"/>
              </a:solidFill>
            </a:endParaRPr>
          </a:p>
          <a:p>
            <a:pPr marL="514350" indent="-514350">
              <a:lnSpc>
                <a:spcPct val="90000"/>
              </a:lnSpc>
              <a:spcAft>
                <a:spcPts val="500"/>
              </a:spcAft>
              <a:buClr>
                <a:schemeClr val="accent1"/>
              </a:buClr>
              <a:buSzPct val="100000"/>
              <a:buFont typeface="+mj-lt"/>
              <a:buAutoNum type="arabicPeriod"/>
            </a:pPr>
            <a:endParaRPr lang="en-US" sz="3300" dirty="0">
              <a:solidFill>
                <a:schemeClr val="bg1"/>
              </a:solidFill>
            </a:endParaRPr>
          </a:p>
        </p:txBody>
      </p:sp>
    </p:spTree>
    <p:extLst>
      <p:ext uri="{BB962C8B-B14F-4D97-AF65-F5344CB8AC3E}">
        <p14:creationId xmlns:p14="http://schemas.microsoft.com/office/powerpoint/2010/main" val="2046415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49640" y="6203950"/>
            <a:ext cx="2743200" cy="365125"/>
          </a:xfrm>
        </p:spPr>
        <p:txBody>
          <a:bodyPr>
            <a:normAutofit fontScale="62500" lnSpcReduction="20000"/>
          </a:bodyPr>
          <a:lstStyle/>
          <a:p>
            <a:fld id="{6D22F896-40B5-4ADD-8801-0D06FADFA095}" type="slidenum">
              <a:rPr lang="en-US" sz="3400" smtClean="0"/>
              <a:pPr/>
              <a:t>7</a:t>
            </a:fld>
            <a:endParaRPr lang="en-US" sz="3400" dirty="0"/>
          </a:p>
        </p:txBody>
      </p:sp>
      <p:sp>
        <p:nvSpPr>
          <p:cNvPr id="3" name="Content Placeholder 2"/>
          <p:cNvSpPr>
            <a:spLocks noGrp="1"/>
          </p:cNvSpPr>
          <p:nvPr>
            <p:ph sz="quarter" idx="1"/>
          </p:nvPr>
        </p:nvSpPr>
        <p:spPr>
          <a:xfrm>
            <a:off x="948550" y="968375"/>
            <a:ext cx="10233800" cy="4351338"/>
          </a:xfrm>
        </p:spPr>
        <p:txBody>
          <a:bodyPr/>
          <a:lstStyle/>
          <a:p>
            <a:endParaRPr lang="en-US" dirty="0">
              <a:solidFill>
                <a:srgbClr val="EBDDC3"/>
              </a:solidFill>
            </a:endParaRPr>
          </a:p>
          <a:p>
            <a:pPr marL="0" indent="0" algn="ctr">
              <a:buNone/>
            </a:pPr>
            <a:endParaRPr lang="en-US" sz="6400" dirty="0">
              <a:solidFill>
                <a:srgbClr val="EBDDC3"/>
              </a:solidFill>
            </a:endParaRPr>
          </a:p>
          <a:p>
            <a:pPr marL="0" indent="0" algn="ctr">
              <a:buNone/>
            </a:pPr>
            <a:r>
              <a:rPr lang="en-US" sz="6400" dirty="0">
                <a:solidFill>
                  <a:schemeClr val="accent1"/>
                </a:solidFill>
              </a:rPr>
              <a:t>II. </a:t>
            </a:r>
            <a:r>
              <a:rPr lang="en-US" sz="6400" dirty="0">
                <a:solidFill>
                  <a:srgbClr val="EBDDC3"/>
                </a:solidFill>
              </a:rPr>
              <a:t>Strategies for Preventing Plagiarism</a:t>
            </a:r>
          </a:p>
          <a:p>
            <a:pPr marL="0" indent="0" algn="ctr">
              <a:buNone/>
            </a:pPr>
            <a:endParaRPr lang="en-US" sz="4800" dirty="0">
              <a:solidFill>
                <a:srgbClr val="EBDDC3"/>
              </a:solidFill>
            </a:endParaRPr>
          </a:p>
          <a:p>
            <a:pPr marL="0" indent="0" algn="ctr">
              <a:buNone/>
            </a:pPr>
            <a:endParaRPr lang="en-US" sz="4800" dirty="0">
              <a:solidFill>
                <a:srgbClr val="EBDDC3"/>
              </a:solidFill>
            </a:endParaRPr>
          </a:p>
          <a:p>
            <a:pPr marL="0" indent="0" algn="ctr">
              <a:buNone/>
            </a:pPr>
            <a:endParaRPr lang="en-US" sz="4800" dirty="0">
              <a:solidFill>
                <a:srgbClr val="EBDDC3"/>
              </a:solidFill>
            </a:endParaRPr>
          </a:p>
        </p:txBody>
      </p:sp>
    </p:spTree>
    <p:extLst>
      <p:ext uri="{BB962C8B-B14F-4D97-AF65-F5344CB8AC3E}">
        <p14:creationId xmlns:p14="http://schemas.microsoft.com/office/powerpoint/2010/main" val="11066498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solidFill>
                  <a:schemeClr val="bg2"/>
                </a:solidFill>
              </a:rPr>
              <a:t/>
            </a:r>
            <a:br>
              <a:rPr lang="en-US" dirty="0">
                <a:solidFill>
                  <a:schemeClr val="bg2"/>
                </a:solidFill>
              </a:rPr>
            </a:br>
            <a:r>
              <a:rPr lang="en-US" dirty="0">
                <a:solidFill>
                  <a:schemeClr val="accent1"/>
                </a:solidFill>
              </a:rPr>
              <a:t>1.</a:t>
            </a:r>
            <a:r>
              <a:rPr lang="en-US" dirty="0">
                <a:solidFill>
                  <a:schemeClr val="bg2"/>
                </a:solidFill>
              </a:rPr>
              <a:t>	 Education and Awareness</a:t>
            </a:r>
            <a:br>
              <a:rPr lang="en-US" dirty="0">
                <a:solidFill>
                  <a:schemeClr val="bg2"/>
                </a:solidFill>
              </a:rPr>
            </a:br>
            <a:endParaRPr lang="en-US" dirty="0">
              <a:solidFill>
                <a:schemeClr val="bg2"/>
              </a:solidFill>
            </a:endParaRPr>
          </a:p>
        </p:txBody>
      </p:sp>
      <p:sp>
        <p:nvSpPr>
          <p:cNvPr id="4" name="Slide Number Placeholder 3"/>
          <p:cNvSpPr>
            <a:spLocks noGrp="1"/>
          </p:cNvSpPr>
          <p:nvPr>
            <p:ph type="sldNum" sz="quarter" idx="12"/>
          </p:nvPr>
        </p:nvSpPr>
        <p:spPr>
          <a:xfrm>
            <a:off x="8692242" y="6160407"/>
            <a:ext cx="2743200" cy="365125"/>
          </a:xfrm>
        </p:spPr>
        <p:txBody>
          <a:bodyPr>
            <a:normAutofit fontScale="62500" lnSpcReduction="20000"/>
          </a:bodyPr>
          <a:lstStyle/>
          <a:p>
            <a:fld id="{6D22F896-40B5-4ADD-8801-0D06FADFA095}" type="slidenum">
              <a:rPr lang="en-US" sz="3400" smtClean="0"/>
              <a:pPr/>
              <a:t>8</a:t>
            </a:fld>
            <a:endParaRPr lang="en-US" sz="3400" dirty="0"/>
          </a:p>
        </p:txBody>
      </p:sp>
      <p:sp>
        <p:nvSpPr>
          <p:cNvPr id="3" name="Content Placeholder 2"/>
          <p:cNvSpPr>
            <a:spLocks noGrp="1"/>
          </p:cNvSpPr>
          <p:nvPr>
            <p:ph sz="quarter" idx="1"/>
          </p:nvPr>
        </p:nvSpPr>
        <p:spPr>
          <a:xfrm>
            <a:off x="965200" y="1574724"/>
            <a:ext cx="10388600" cy="5046133"/>
          </a:xfrm>
        </p:spPr>
        <p:txBody>
          <a:bodyPr vert="horz" anchor="t">
            <a:noAutofit/>
          </a:bodyPr>
          <a:lstStyle/>
          <a:p>
            <a:pPr marL="649224" lvl="1" indent="-457200">
              <a:lnSpc>
                <a:spcPct val="90000"/>
              </a:lnSpc>
              <a:spcBef>
                <a:spcPts val="700"/>
              </a:spcBef>
              <a:spcAft>
                <a:spcPts val="500"/>
              </a:spcAft>
              <a:buSzPct val="100000"/>
              <a:buFont typeface="Arial" charset="0"/>
              <a:buChar char="•"/>
            </a:pPr>
            <a:r>
              <a:rPr lang="x-none" sz="3300" dirty="0">
                <a:solidFill>
                  <a:schemeClr val="bg1"/>
                </a:solidFill>
              </a:rPr>
              <a:t>Expanding Syllabus Policy</a:t>
            </a:r>
          </a:p>
          <a:p>
            <a:pPr marL="649224" lvl="1" indent="-457200">
              <a:lnSpc>
                <a:spcPct val="90000"/>
              </a:lnSpc>
              <a:spcBef>
                <a:spcPts val="700"/>
              </a:spcBef>
              <a:spcAft>
                <a:spcPts val="500"/>
              </a:spcAft>
              <a:buSzPct val="100000"/>
              <a:buFont typeface="Arial" charset="0"/>
              <a:buChar char="•"/>
            </a:pPr>
            <a:r>
              <a:rPr lang="x-none" sz="3300" dirty="0">
                <a:solidFill>
                  <a:schemeClr val="bg1"/>
                </a:solidFill>
              </a:rPr>
              <a:t>In Class Discussions</a:t>
            </a:r>
            <a:endParaRPr lang="x-none" sz="3300" dirty="0">
              <a:solidFill>
                <a:srgbClr val="FFFFFF"/>
              </a:solidFill>
            </a:endParaRPr>
          </a:p>
          <a:p>
            <a:pPr marL="923544" lvl="2" indent="-457200">
              <a:lnSpc>
                <a:spcPct val="90000"/>
              </a:lnSpc>
              <a:spcBef>
                <a:spcPts val="700"/>
              </a:spcBef>
              <a:spcAft>
                <a:spcPts val="500"/>
              </a:spcAft>
              <a:buClr>
                <a:schemeClr val="accent1"/>
              </a:buClr>
              <a:buSzPct val="100000"/>
              <a:buFont typeface="Arial" charset="0"/>
              <a:buChar char="•"/>
            </a:pPr>
            <a:r>
              <a:rPr lang="en-US" sz="3000" dirty="0">
                <a:solidFill>
                  <a:schemeClr val="bg1"/>
                </a:solidFill>
              </a:rPr>
              <a:t>Assignments / Quiz to help </a:t>
            </a:r>
            <a:r>
              <a:rPr lang="en-US" sz="3000" dirty="0" smtClean="0">
                <a:solidFill>
                  <a:schemeClr val="bg1"/>
                </a:solidFill>
              </a:rPr>
              <a:t>students</a:t>
            </a:r>
          </a:p>
          <a:p>
            <a:pPr marL="923544" lvl="2" indent="-457200">
              <a:lnSpc>
                <a:spcPct val="90000"/>
              </a:lnSpc>
              <a:spcBef>
                <a:spcPts val="700"/>
              </a:spcBef>
              <a:spcAft>
                <a:spcPts val="500"/>
              </a:spcAft>
              <a:buClr>
                <a:schemeClr val="accent1"/>
              </a:buClr>
              <a:buSzPct val="100000"/>
              <a:buFont typeface="Arial" charset="0"/>
              <a:buChar char="•"/>
            </a:pPr>
            <a:r>
              <a:rPr lang="en-US" sz="3000" dirty="0" smtClean="0">
                <a:solidFill>
                  <a:schemeClr val="bg1"/>
                </a:solidFill>
              </a:rPr>
              <a:t>Teaching format and your WAC fellow</a:t>
            </a:r>
          </a:p>
          <a:p>
            <a:pPr marL="923544" lvl="2" indent="-457200">
              <a:lnSpc>
                <a:spcPct val="90000"/>
              </a:lnSpc>
              <a:spcBef>
                <a:spcPts val="700"/>
              </a:spcBef>
              <a:spcAft>
                <a:spcPts val="500"/>
              </a:spcAft>
              <a:buClr>
                <a:schemeClr val="accent1"/>
              </a:buClr>
              <a:buSzPct val="100000"/>
              <a:buFont typeface="Arial" charset="0"/>
              <a:buChar char="•"/>
            </a:pPr>
            <a:r>
              <a:rPr lang="en-US" sz="3000" dirty="0">
                <a:solidFill>
                  <a:schemeClr val="bg1"/>
                </a:solidFill>
              </a:rPr>
              <a:t>Pedagogical purpose of research (“Coach” or, preferably, "Colleague" not “Police</a:t>
            </a:r>
            <a:r>
              <a:rPr lang="en-US" sz="3000" dirty="0" smtClean="0">
                <a:solidFill>
                  <a:schemeClr val="bg1"/>
                </a:solidFill>
              </a:rPr>
              <a:t>”)</a:t>
            </a:r>
          </a:p>
          <a:p>
            <a:pPr marL="923544" lvl="2" indent="-457200">
              <a:lnSpc>
                <a:spcPct val="90000"/>
              </a:lnSpc>
              <a:spcBef>
                <a:spcPts val="700"/>
              </a:spcBef>
              <a:spcAft>
                <a:spcPts val="500"/>
              </a:spcAft>
              <a:buClr>
                <a:schemeClr val="accent1"/>
              </a:buClr>
              <a:buSzPct val="100000"/>
              <a:buFont typeface="Arial" charset="0"/>
              <a:buChar char="•"/>
            </a:pPr>
            <a:r>
              <a:rPr lang="x-none" sz="3300" dirty="0" smtClean="0">
                <a:solidFill>
                  <a:schemeClr val="bg1"/>
                </a:solidFill>
              </a:rPr>
              <a:t>Further </a:t>
            </a:r>
            <a:r>
              <a:rPr lang="x-none" sz="3300" dirty="0">
                <a:solidFill>
                  <a:schemeClr val="bg1"/>
                </a:solidFill>
              </a:rPr>
              <a:t>Resources</a:t>
            </a:r>
          </a:p>
          <a:p>
            <a:pPr marL="1014984" lvl="1" indent="-457200">
              <a:lnSpc>
                <a:spcPct val="90000"/>
              </a:lnSpc>
              <a:spcAft>
                <a:spcPts val="500"/>
              </a:spcAft>
              <a:buSzPct val="100000"/>
              <a:buFont typeface="Arial" charset="0"/>
              <a:buChar char="•"/>
            </a:pPr>
            <a:r>
              <a:rPr lang="en-US" sz="3000" dirty="0" smtClean="0">
                <a:solidFill>
                  <a:schemeClr val="bg1"/>
                </a:solidFill>
              </a:rPr>
              <a:t>Future WAC</a:t>
            </a:r>
            <a:r>
              <a:rPr lang="x-none" sz="3000" dirty="0" smtClean="0">
                <a:solidFill>
                  <a:schemeClr val="bg1"/>
                </a:solidFill>
              </a:rPr>
              <a:t> workshop</a:t>
            </a:r>
            <a:r>
              <a:rPr lang="en-US" sz="3000" dirty="0" smtClean="0">
                <a:solidFill>
                  <a:schemeClr val="bg1"/>
                </a:solidFill>
              </a:rPr>
              <a:t>s for students</a:t>
            </a:r>
            <a:r>
              <a:rPr lang="x-none" sz="3000" dirty="0" smtClean="0">
                <a:solidFill>
                  <a:schemeClr val="bg1"/>
                </a:solidFill>
              </a:rPr>
              <a:t> </a:t>
            </a:r>
            <a:r>
              <a:rPr lang="en-US" sz="3000" dirty="0" smtClean="0">
                <a:solidFill>
                  <a:schemeClr val="bg1"/>
                </a:solidFill>
              </a:rPr>
              <a:t>(possibly in the Spring)</a:t>
            </a:r>
          </a:p>
          <a:p>
            <a:pPr marL="1014984" lvl="1" indent="-457200">
              <a:lnSpc>
                <a:spcPct val="90000"/>
              </a:lnSpc>
              <a:spcAft>
                <a:spcPts val="500"/>
              </a:spcAft>
              <a:buSzPct val="100000"/>
              <a:buFont typeface="Arial" charset="0"/>
              <a:buChar char="•"/>
            </a:pPr>
            <a:r>
              <a:rPr lang="x-none" sz="3000" dirty="0" smtClean="0">
                <a:solidFill>
                  <a:srgbClr val="FFFFFF"/>
                </a:solidFill>
              </a:rPr>
              <a:t>Library </a:t>
            </a:r>
            <a:r>
              <a:rPr lang="x-none" sz="3000" dirty="0">
                <a:solidFill>
                  <a:srgbClr val="FFFFFF"/>
                </a:solidFill>
              </a:rPr>
              <a:t>Resources</a:t>
            </a:r>
          </a:p>
          <a:p>
            <a:pPr marL="512064" lvl="1" indent="0">
              <a:lnSpc>
                <a:spcPct val="90000"/>
              </a:lnSpc>
              <a:spcAft>
                <a:spcPts val="500"/>
              </a:spcAft>
              <a:buSzPct val="100000"/>
              <a:buNone/>
            </a:pPr>
            <a:endParaRPr lang="en-US" sz="3000" dirty="0">
              <a:solidFill>
                <a:schemeClr val="bg1"/>
              </a:solidFill>
            </a:endParaRPr>
          </a:p>
          <a:p>
            <a:pPr marL="192024" indent="0">
              <a:lnSpc>
                <a:spcPct val="90000"/>
              </a:lnSpc>
              <a:spcAft>
                <a:spcPts val="500"/>
              </a:spcAft>
              <a:buSzPct val="100000"/>
              <a:buNone/>
            </a:pPr>
            <a:endParaRPr lang="en-US" sz="3300" dirty="0">
              <a:solidFill>
                <a:schemeClr val="bg1"/>
              </a:solidFill>
            </a:endParaRPr>
          </a:p>
        </p:txBody>
      </p:sp>
    </p:spTree>
    <p:extLst>
      <p:ext uri="{BB962C8B-B14F-4D97-AF65-F5344CB8AC3E}">
        <p14:creationId xmlns:p14="http://schemas.microsoft.com/office/powerpoint/2010/main" val="1701378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r>
              <a:rPr lang="en-US" altLang="zh-CN" dirty="0">
                <a:solidFill>
                  <a:srgbClr val="94B6D2"/>
                </a:solidFill>
                <a:ea typeface="华文仿宋" charset="-122"/>
                <a:cs typeface="华文仿宋" charset="-122"/>
                <a:sym typeface="Tw Cen MT" charset="0"/>
              </a:rPr>
              <a:t>2. </a:t>
            </a:r>
            <a:r>
              <a:rPr lang="en-US" altLang="zh-CN" dirty="0">
                <a:solidFill>
                  <a:schemeClr val="bg2"/>
                </a:solidFill>
                <a:ea typeface="华文仿宋" charset="-122"/>
                <a:cs typeface="华文仿宋" charset="-122"/>
                <a:sym typeface="Tw Cen MT" charset="0"/>
              </a:rPr>
              <a:t>Teaching Paraphrasing</a:t>
            </a: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9</a:t>
            </a:fld>
            <a:endParaRPr lang="en-US" sz="3400" dirty="0"/>
          </a:p>
        </p:txBody>
      </p:sp>
      <p:sp>
        <p:nvSpPr>
          <p:cNvPr id="3" name="Content Placeholder 2"/>
          <p:cNvSpPr>
            <a:spLocks noGrp="1"/>
          </p:cNvSpPr>
          <p:nvPr>
            <p:ph sz="quarter" idx="1"/>
          </p:nvPr>
        </p:nvSpPr>
        <p:spPr/>
        <p:txBody>
          <a:bodyPr vert="horz" anchor="t">
            <a:noAutofit/>
          </a:bodyPr>
          <a:lstStyle/>
          <a:p>
            <a:pPr marL="649224" indent="-457200">
              <a:lnSpc>
                <a:spcPct val="90000"/>
              </a:lnSpc>
              <a:spcAft>
                <a:spcPts val="500"/>
              </a:spcAft>
              <a:buClr>
                <a:schemeClr val="accent1"/>
              </a:buClr>
              <a:buSzPct val="100000"/>
              <a:buFont typeface="Arial" charset="0"/>
              <a:buChar char="•"/>
            </a:pPr>
            <a:r>
              <a:rPr lang="x-none" altLang="zh-CN" sz="3300" dirty="0">
                <a:solidFill>
                  <a:schemeClr val="bg1"/>
                </a:solidFill>
                <a:ea typeface="Arial" charset="0"/>
                <a:cs typeface="Tw Cen MT"/>
              </a:rPr>
              <a:t>Paraphrasing is </a:t>
            </a:r>
            <a:r>
              <a:rPr lang="x-none" altLang="zh-CN" sz="3300" b="1" u="sng" dirty="0">
                <a:solidFill>
                  <a:schemeClr val="bg1"/>
                </a:solidFill>
                <a:ea typeface="Arial" charset="0"/>
                <a:cs typeface="Tw Cen MT"/>
              </a:rPr>
              <a:t>difficult</a:t>
            </a:r>
          </a:p>
          <a:p>
            <a:pPr marL="1014984" lvl="1" indent="-457200">
              <a:lnSpc>
                <a:spcPct val="90000"/>
              </a:lnSpc>
              <a:spcAft>
                <a:spcPts val="500"/>
              </a:spcAft>
              <a:buSzPct val="100000"/>
              <a:buFont typeface="Arial" charset="0"/>
              <a:buChar char="•"/>
            </a:pPr>
            <a:r>
              <a:rPr lang="x-none" altLang="zh-CN" sz="3300" dirty="0">
                <a:solidFill>
                  <a:schemeClr val="bg1"/>
                </a:solidFill>
                <a:ea typeface="Arial" charset="0"/>
                <a:cs typeface="Tw Cen MT"/>
              </a:rPr>
              <a:t>Tough cognitive ability (native and ELL students)</a:t>
            </a:r>
          </a:p>
          <a:p>
            <a:pPr marL="649224" indent="-457200">
              <a:lnSpc>
                <a:spcPct val="90000"/>
              </a:lnSpc>
              <a:spcAft>
                <a:spcPts val="500"/>
              </a:spcAft>
              <a:buClr>
                <a:schemeClr val="accent1"/>
              </a:buClr>
              <a:buSzPct val="100000"/>
              <a:buFont typeface="Arial" charset="0"/>
              <a:buChar char="•"/>
            </a:pPr>
            <a:r>
              <a:rPr lang="x-none" altLang="zh-CN" sz="3300" dirty="0">
                <a:solidFill>
                  <a:schemeClr val="bg1"/>
                </a:solidFill>
                <a:ea typeface="Arial" charset="0"/>
                <a:cs typeface="Tw Cen MT"/>
              </a:rPr>
              <a:t>Developing paraphrasing skills</a:t>
            </a:r>
          </a:p>
          <a:p>
            <a:pPr marL="1014984" lvl="1" indent="-457200">
              <a:lnSpc>
                <a:spcPct val="90000"/>
              </a:lnSpc>
              <a:spcAft>
                <a:spcPts val="500"/>
              </a:spcAft>
              <a:buSzPct val="100000"/>
              <a:buFont typeface="Arial" charset="0"/>
              <a:buChar char="•"/>
            </a:pPr>
            <a:r>
              <a:rPr lang="x-none" altLang="zh-CN" sz="3300" dirty="0">
                <a:solidFill>
                  <a:schemeClr val="bg1"/>
                </a:solidFill>
                <a:ea typeface="Arial" charset="0"/>
                <a:cs typeface="Tw Cen MT"/>
              </a:rPr>
              <a:t>Beyond summary </a:t>
            </a:r>
            <a:r>
              <a:rPr lang="x-none" altLang="zh-CN" sz="3300" dirty="0">
                <a:solidFill>
                  <a:schemeClr val="bg1"/>
                </a:solidFill>
                <a:ea typeface="Arial" charset="0"/>
                <a:cs typeface="Tw Cen MT"/>
                <a:sym typeface="Wingdings"/>
              </a:rPr>
              <a:t> </a:t>
            </a:r>
            <a:r>
              <a:rPr lang="x-none" altLang="zh-CN" sz="3300" dirty="0">
                <a:solidFill>
                  <a:schemeClr val="bg1"/>
                </a:solidFill>
                <a:ea typeface="Arial" charset="0"/>
                <a:cs typeface="Tw Cen MT"/>
              </a:rPr>
              <a:t>synthesis </a:t>
            </a:r>
          </a:p>
          <a:p>
            <a:pPr marL="809244" indent="-571500">
              <a:lnSpc>
                <a:spcPct val="90000"/>
              </a:lnSpc>
              <a:spcAft>
                <a:spcPts val="500"/>
              </a:spcAft>
              <a:buClr>
                <a:schemeClr val="accent1"/>
              </a:buClr>
              <a:buSzPct val="100000"/>
              <a:buFont typeface="Arial" charset="0"/>
              <a:buChar char="•"/>
            </a:pPr>
            <a:r>
              <a:rPr lang="x-none" altLang="zh-CN" sz="3600" dirty="0">
                <a:solidFill>
                  <a:schemeClr val="bg1"/>
                </a:solidFill>
                <a:ea typeface="Arial" charset="0"/>
                <a:cs typeface="Tw Cen MT"/>
              </a:rPr>
              <a:t>Model good paraphrasing</a:t>
            </a:r>
          </a:p>
          <a:p>
            <a:pPr marL="763524" lvl="1" indent="-571500">
              <a:lnSpc>
                <a:spcPct val="90000"/>
              </a:lnSpc>
              <a:spcBef>
                <a:spcPts val="700"/>
              </a:spcBef>
              <a:spcAft>
                <a:spcPts val="500"/>
              </a:spcAft>
              <a:buSzPct val="100000"/>
              <a:buFont typeface="Arial" charset="0"/>
              <a:buChar char="•"/>
            </a:pPr>
            <a:r>
              <a:rPr lang="x-none" altLang="zh-CN" sz="3600" dirty="0">
                <a:solidFill>
                  <a:schemeClr val="bg1"/>
                </a:solidFill>
                <a:ea typeface="Arial" charset="0"/>
                <a:cs typeface="Tw Cen MT"/>
              </a:rPr>
              <a:t>Remember: this isn’t just extra work for you! Also helps students understand course content</a:t>
            </a:r>
          </a:p>
          <a:p>
            <a:pPr marL="192024" indent="0">
              <a:lnSpc>
                <a:spcPct val="90000"/>
              </a:lnSpc>
              <a:spcAft>
                <a:spcPts val="500"/>
              </a:spcAft>
              <a:buClr>
                <a:schemeClr val="accent1"/>
              </a:buClr>
              <a:buSzPct val="100000"/>
              <a:buNone/>
            </a:pPr>
            <a:endParaRPr lang="en-US" altLang="zh-CN" sz="3300" dirty="0">
              <a:solidFill>
                <a:schemeClr val="bg1"/>
              </a:solidFill>
              <a:ea typeface="Arial" charset="0"/>
              <a:cs typeface="Tw Cen M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12318</TotalTime>
  <Words>1383</Words>
  <Application>Microsoft Macintosh PowerPoint</Application>
  <PresentationFormat>Custom</PresentationFormat>
  <Paragraphs>164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Avoiding Plagiarism  </vt:lpstr>
      <vt:lpstr>Workshop Agenda</vt:lpstr>
      <vt:lpstr>Free Writing</vt:lpstr>
      <vt:lpstr>Quiz: What Counts as Plagiarism? </vt:lpstr>
      <vt:lpstr> I. Understanding Plagiarism </vt:lpstr>
      <vt:lpstr>Common Justifications and/or  Actual Reasons for Plagiarism:</vt:lpstr>
      <vt:lpstr>PowerPoint Presentation</vt:lpstr>
      <vt:lpstr> 1.  Education and Awareness </vt:lpstr>
      <vt:lpstr>2. Teaching Paraphrasing</vt:lpstr>
      <vt:lpstr> 3. Plagiarism-Resistant Assignments  </vt:lpstr>
      <vt:lpstr>Plagiarism-Resistant Assignments, continued</vt:lpstr>
      <vt:lpstr>  Plagiarism-Resistant Assignments, continued </vt:lpstr>
      <vt:lpstr>Scaffolding</vt:lpstr>
      <vt:lpstr>Sample Scaffolded Assignment Schedule</vt:lpstr>
      <vt:lpstr>Group Activity</vt:lpstr>
      <vt:lpstr>4. Library Support</vt:lpstr>
      <vt:lpstr>Library Resources</vt:lpstr>
      <vt:lpstr>III. Responding to Plagiarism</vt:lpstr>
      <vt:lpstr>What To Do if You Suspect Plagiarism </vt:lpstr>
      <vt:lpstr>Academic Integrity Committee</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 Workshop</dc:title>
  <dc:creator>Melanie Lorek</dc:creator>
  <cp:lastModifiedBy>Carrie Pappas</cp:lastModifiedBy>
  <cp:revision>591</cp:revision>
  <dcterms:created xsi:type="dcterms:W3CDTF">2014-11-11T16:23:32Z</dcterms:created>
  <dcterms:modified xsi:type="dcterms:W3CDTF">2016-10-26T21:58:11Z</dcterms:modified>
</cp:coreProperties>
</file>