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17" r:id="rId1"/>
  </p:sldMasterIdLst>
  <p:notesMasterIdLst>
    <p:notesMasterId r:id="rId25"/>
  </p:notesMasterIdLst>
  <p:handoutMasterIdLst>
    <p:handoutMasterId r:id="rId26"/>
  </p:handoutMasterIdLst>
  <p:sldIdLst>
    <p:sldId id="350" r:id="rId2"/>
    <p:sldId id="270" r:id="rId3"/>
    <p:sldId id="275" r:id="rId4"/>
    <p:sldId id="399" r:id="rId5"/>
    <p:sldId id="363" r:id="rId6"/>
    <p:sldId id="403" r:id="rId7"/>
    <p:sldId id="385" r:id="rId8"/>
    <p:sldId id="392" r:id="rId9"/>
    <p:sldId id="406" r:id="rId10"/>
    <p:sldId id="408" r:id="rId11"/>
    <p:sldId id="409" r:id="rId12"/>
    <p:sldId id="376" r:id="rId13"/>
    <p:sldId id="381" r:id="rId14"/>
    <p:sldId id="397" r:id="rId15"/>
    <p:sldId id="371" r:id="rId16"/>
    <p:sldId id="405" r:id="rId17"/>
    <p:sldId id="404" r:id="rId18"/>
    <p:sldId id="396" r:id="rId19"/>
    <p:sldId id="410" r:id="rId20"/>
    <p:sldId id="358" r:id="rId21"/>
    <p:sldId id="412" r:id="rId22"/>
    <p:sldId id="411" r:id="rId23"/>
    <p:sldId id="283"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1050"/>
    <a:srgbClr val="9B0D40"/>
    <a:srgbClr val="F58B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435" autoAdjust="0"/>
    <p:restoredTop sz="65302" autoAdjust="0"/>
  </p:normalViewPr>
  <p:slideViewPr>
    <p:cSldViewPr snapToGrid="0">
      <p:cViewPr varScale="1">
        <p:scale>
          <a:sx n="59" d="100"/>
          <a:sy n="59" d="100"/>
        </p:scale>
        <p:origin x="408"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F0716E6-737A-4452-A47C-ECB9EC32199D}" type="datetimeFigureOut">
              <a:rPr lang="en-US" smtClean="0"/>
              <a:pPr/>
              <a:t>11/11/2014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4CE727A-F7AB-4B9F-849B-B74D50D2922A}" type="slidenum">
              <a:rPr lang="en-US" smtClean="0"/>
              <a:pPr/>
              <a:t>‹#›</a:t>
            </a:fld>
            <a:endParaRPr lang="en-US"/>
          </a:p>
        </p:txBody>
      </p:sp>
    </p:spTree>
    <p:extLst>
      <p:ext uri="{BB962C8B-B14F-4D97-AF65-F5344CB8AC3E}">
        <p14:creationId xmlns:p14="http://schemas.microsoft.com/office/powerpoint/2010/main" val="13074428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81CB6A5-637B-46C5-9C4B-7FEE75E3CABD}" type="datetimeFigureOut">
              <a:rPr lang="en-US" smtClean="0"/>
              <a:pPr/>
              <a:t>11/11/2014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8ADFC19-5953-4F87-8F29-EE722678DB99}" type="slidenum">
              <a:rPr lang="en-US" smtClean="0"/>
              <a:pPr/>
              <a:t>‹#›</a:t>
            </a:fld>
            <a:endParaRPr lang="en-US"/>
          </a:p>
        </p:txBody>
      </p:sp>
    </p:spTree>
    <p:extLst>
      <p:ext uri="{BB962C8B-B14F-4D97-AF65-F5344CB8AC3E}">
        <p14:creationId xmlns:p14="http://schemas.microsoft.com/office/powerpoint/2010/main" val="69485193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[Claire]</a:t>
            </a:r>
          </a:p>
          <a:p>
            <a:endParaRPr lang="en-US" dirty="0" smtClean="0"/>
          </a:p>
          <a:p>
            <a:r>
              <a:rPr lang="en-US" dirty="0" smtClean="0"/>
              <a:t>Emphasis</a:t>
            </a:r>
            <a:r>
              <a:rPr lang="en-US" baseline="0" dirty="0" smtClean="0"/>
              <a:t> that you are obligated to respond to plagiarism as an incentive to avoid in the first place.</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2</a:t>
            </a:fld>
            <a:endParaRPr lang="en-US"/>
          </a:p>
        </p:txBody>
      </p:sp>
    </p:spTree>
    <p:extLst>
      <p:ext uri="{BB962C8B-B14F-4D97-AF65-F5344CB8AC3E}">
        <p14:creationId xmlns:p14="http://schemas.microsoft.com/office/powerpoint/2010/main" val="2027300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Bronwen</a:t>
            </a:r>
            <a:r>
              <a:rPr lang="en-US" dirty="0" smtClean="0"/>
              <a:t>]</a:t>
            </a:r>
          </a:p>
          <a:p>
            <a:endParaRPr lang="en-US" dirty="0" smtClean="0"/>
          </a:p>
          <a:p>
            <a:r>
              <a:rPr lang="en-US" dirty="0" smtClean="0"/>
              <a:t>Demo</a:t>
            </a:r>
            <a:r>
              <a:rPr lang="en-US" baseline="0" dirty="0" smtClean="0"/>
              <a:t> of library website – here or in conjunction with another slide…</a:t>
            </a:r>
          </a:p>
          <a:p>
            <a:r>
              <a:rPr lang="en-US" baseline="0" dirty="0" smtClean="0"/>
              <a:t>Suggestions for shaping assignments: limiting assignments to a few particularly fruitful databases</a:t>
            </a:r>
          </a:p>
          <a:p>
            <a:r>
              <a:rPr lang="en-US" baseline="0" dirty="0" smtClean="0"/>
              <a:t>Suggest that faculty take students to the library – for a mini tour?</a:t>
            </a:r>
          </a:p>
          <a:p>
            <a:r>
              <a:rPr lang="en-US" baseline="0" dirty="0" smtClean="0"/>
              <a:t>Subject guides, tutorials, </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11</a:t>
            </a:fld>
            <a:endParaRPr lang="en-US"/>
          </a:p>
        </p:txBody>
      </p:sp>
    </p:spTree>
    <p:extLst>
      <p:ext uri="{BB962C8B-B14F-4D97-AF65-F5344CB8AC3E}">
        <p14:creationId xmlns:p14="http://schemas.microsoft.com/office/powerpoint/2010/main" val="21441228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[Jake]</a:t>
            </a:r>
          </a:p>
          <a:p>
            <a:endParaRPr lang="en-US" dirty="0" smtClean="0"/>
          </a:p>
          <a:p>
            <a:r>
              <a:rPr lang="en-US" dirty="0" smtClean="0"/>
              <a:t>Work up to high stakes:</a:t>
            </a:r>
            <a:r>
              <a:rPr lang="en-US" baseline="0" dirty="0" smtClean="0"/>
              <a:t> blogging, journals, portfolios, annotated bibliographies.</a:t>
            </a:r>
          </a:p>
          <a:p>
            <a:endParaRPr lang="en-US" baseline="0" dirty="0" smtClean="0"/>
          </a:p>
          <a:p>
            <a:r>
              <a:rPr lang="en-US" dirty="0" smtClean="0"/>
              <a:t>(helpful info: what databases</a:t>
            </a:r>
            <a:r>
              <a:rPr lang="en-US" baseline="0" dirty="0" smtClean="0"/>
              <a:t> should students start with? Which are appropriate for your discipline/this particular project).</a:t>
            </a:r>
          </a:p>
          <a:p>
            <a:endParaRPr lang="en-US" baseline="0" dirty="0" smtClean="0"/>
          </a:p>
          <a:p>
            <a:r>
              <a:rPr lang="en-US" baseline="0" dirty="0" smtClean="0"/>
              <a:t>Have students turn in a short assignment in which they justify inclusion of resources cited.</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12</a:t>
            </a:fld>
            <a:endParaRPr lang="en-US"/>
          </a:p>
        </p:txBody>
      </p:sp>
    </p:spTree>
    <p:extLst>
      <p:ext uri="{BB962C8B-B14F-4D97-AF65-F5344CB8AC3E}">
        <p14:creationId xmlns:p14="http://schemas.microsoft.com/office/powerpoint/2010/main" val="3661423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[Jake]</a:t>
            </a:r>
          </a:p>
          <a:p>
            <a:endParaRPr lang="en-US" dirty="0" smtClean="0"/>
          </a:p>
          <a:p>
            <a:r>
              <a:rPr lang="en-US" dirty="0" smtClean="0"/>
              <a:t>Cumulative</a:t>
            </a:r>
            <a:r>
              <a:rPr lang="en-US" baseline="0" dirty="0" smtClean="0"/>
              <a:t> actually compel them to think about and complete the assignment in stages, OR – simply assign smaller assignments that build the skills required for them to complete the final assignment.</a:t>
            </a:r>
          </a:p>
          <a:p>
            <a:r>
              <a:rPr lang="en-US" baseline="0" dirty="0" smtClean="0"/>
              <a:t>---tough to plagiarize because such quirky, tiny pieces</a:t>
            </a:r>
          </a:p>
          <a:p>
            <a:r>
              <a:rPr lang="en-US" baseline="0" dirty="0" smtClean="0"/>
              <a:t>---tackling smaller assignments gives students confidence–in skills, or because they have done parts of the assignment well before it’s due</a:t>
            </a:r>
          </a:p>
          <a:p>
            <a:r>
              <a:rPr lang="en-US" baseline="0" dirty="0" smtClean="0"/>
              <a:t>---helps avert plagiarism </a:t>
            </a:r>
            <a:r>
              <a:rPr lang="en-US" baseline="0" dirty="0" err="1" smtClean="0"/>
              <a:t>bc</a:t>
            </a:r>
            <a:r>
              <a:rPr lang="en-US" baseline="0" dirty="0" smtClean="0"/>
              <a:t> students who have committed to a topic, or a point of view in a set of assignments already will not be able to find an already done assignment that will match their earlier work</a:t>
            </a:r>
          </a:p>
          <a:p>
            <a:r>
              <a:rPr lang="en-US" baseline="0" dirty="0" smtClean="0"/>
              <a:t>-fights the reasons for plagiarism that we introduced originally – getting overwhelmed, bad time management, lack of self-confidence.</a:t>
            </a:r>
            <a:endParaRPr lang="en-US" dirty="0" smtClean="0"/>
          </a:p>
          <a:p>
            <a:endParaRPr lang="en-US" dirty="0" smtClean="0"/>
          </a:p>
          <a:p>
            <a:endParaRPr lang="en-US" dirty="0" smtClean="0"/>
          </a:p>
          <a:p>
            <a:r>
              <a:rPr lang="en-US" dirty="0" smtClean="0"/>
              <a:t>Informal =</a:t>
            </a:r>
            <a:r>
              <a:rPr lang="en-US" baseline="0" dirty="0" smtClean="0"/>
              <a:t> can be graded OR ungraded</a:t>
            </a:r>
          </a:p>
          <a:p>
            <a:r>
              <a:rPr lang="en-US" baseline="0" dirty="0" smtClean="0"/>
              <a:t>	Breaks skills into discrete steps. E.g. if you are requiring a thesis statement or a methodology section or an analysis, you can assign these as small informal tasks to be completed before final project.</a:t>
            </a:r>
          </a:p>
          <a:p>
            <a:endParaRPr lang="en-US" dirty="0" smtClean="0"/>
          </a:p>
          <a:p>
            <a:r>
              <a:rPr lang="en-US" dirty="0" smtClean="0"/>
              <a:t>Helps students process</a:t>
            </a:r>
            <a:r>
              <a:rPr lang="en-US" baseline="0" dirty="0" smtClean="0"/>
              <a:t> course content and experiment with ideas without pressure to be “right” – bring it back to the fact that many of our students are looking for the “right” answer.</a:t>
            </a:r>
          </a:p>
          <a:p>
            <a:endParaRPr lang="en-US" baseline="0" dirty="0" smtClean="0"/>
          </a:p>
          <a:p>
            <a:r>
              <a:rPr lang="en-US" baseline="0" dirty="0" smtClean="0"/>
              <a:t>Quotation</a:t>
            </a:r>
          </a:p>
          <a:p>
            <a:r>
              <a:rPr lang="en-US" baseline="0" dirty="0" smtClean="0"/>
              <a:t>	not just how to quote, but how to integrate quotes into student writing. </a:t>
            </a:r>
            <a:endParaRPr lang="en-US" dirty="0" smtClean="0"/>
          </a:p>
          <a:p>
            <a:r>
              <a:rPr lang="en-US" dirty="0" smtClean="0"/>
              <a:t>---all kinds of in-class assignments that can help lead to a paper – here are a few that aid in content digestion</a:t>
            </a:r>
            <a:endParaRPr lang="en-US" altLang="en-US" dirty="0" smtClean="0"/>
          </a:p>
          <a:p>
            <a:r>
              <a:rPr lang="en-US" dirty="0" smtClean="0"/>
              <a:t>---comments, questions, quotations – for students to respond to – and these can be graded – and viewed by peers</a:t>
            </a:r>
            <a:endParaRPr lang="en-US" altLang="en-US" dirty="0" smtClean="0"/>
          </a:p>
          <a:p>
            <a:r>
              <a:rPr lang="en-US" dirty="0" smtClean="0"/>
              <a:t>---reading journal can take many forms, answering questions, responding to prompts, tracking a them or idea, generating questions, free-writes, etc.</a:t>
            </a:r>
          </a:p>
          <a:p>
            <a:endParaRPr lang="en-US" dirty="0" smtClean="0"/>
          </a:p>
          <a:p>
            <a:r>
              <a:rPr lang="en-US" altLang="zh-CN" sz="1200" dirty="0" smtClean="0">
                <a:solidFill>
                  <a:schemeClr val="bg1"/>
                </a:solidFill>
                <a:ea typeface="Arial" charset="0"/>
                <a:cs typeface="Tw Cen MT"/>
              </a:rPr>
              <a:t>e.g. during the last five minutes of class, ask students to write a response to a prompt, such as, “</a:t>
            </a:r>
            <a:r>
              <a:rPr lang="en-US" altLang="zh-CN" sz="1200" i="1" dirty="0" smtClean="0">
                <a:solidFill>
                  <a:schemeClr val="bg1"/>
                </a:solidFill>
                <a:ea typeface="Arial" charset="0"/>
                <a:cs typeface="Tw Cen MT"/>
              </a:rPr>
              <a:t>Explain to me what </a:t>
            </a:r>
            <a:r>
              <a:rPr lang="en-US" altLang="zh-CN" sz="1200" dirty="0" smtClean="0">
                <a:solidFill>
                  <a:schemeClr val="bg1"/>
                </a:solidFill>
                <a:ea typeface="Arial" charset="0"/>
                <a:cs typeface="Tw Cen MT"/>
              </a:rPr>
              <a:t>. . . (key concept from class) means”; or, “</a:t>
            </a:r>
            <a:r>
              <a:rPr lang="en-US" altLang="zh-CN" sz="1200" i="1" dirty="0" smtClean="0">
                <a:solidFill>
                  <a:schemeClr val="bg1"/>
                </a:solidFill>
                <a:ea typeface="Arial" charset="0"/>
                <a:cs typeface="Tw Cen MT"/>
              </a:rPr>
              <a:t>Tell me why </a:t>
            </a:r>
            <a:r>
              <a:rPr lang="en-US" altLang="zh-CN" sz="1200" dirty="0" smtClean="0">
                <a:solidFill>
                  <a:schemeClr val="bg1"/>
                </a:solidFill>
                <a:ea typeface="Arial" charset="0"/>
                <a:cs typeface="Tw Cen MT"/>
              </a:rPr>
              <a:t>. . . (key concept from class) is important to (larger topic).”</a:t>
            </a:r>
          </a:p>
          <a:p>
            <a:endParaRPr lang="en-US" sz="1200" dirty="0" smtClean="0">
              <a:solidFill>
                <a:schemeClr val="bg1"/>
              </a:solidFill>
              <a:ea typeface="Arial" charset="0"/>
              <a:cs typeface="Tw Cen MT"/>
            </a:endParaRPr>
          </a:p>
          <a:p>
            <a:r>
              <a:rPr lang="en-US" sz="1200" dirty="0" smtClean="0">
                <a:solidFill>
                  <a:schemeClr val="bg1"/>
                </a:solidFill>
                <a:ea typeface="Arial" charset="0"/>
                <a:cs typeface="Tw Cen MT"/>
              </a:rPr>
              <a:t>Teach quotation:</a:t>
            </a:r>
          </a:p>
          <a:p>
            <a:r>
              <a:rPr lang="en-US" altLang="zh-CN" sz="1200" dirty="0" smtClean="0">
                <a:solidFill>
                  <a:schemeClr val="bg1"/>
                </a:solidFill>
                <a:ea typeface="Arial" charset="0"/>
                <a:cs typeface="Tw Cen MT"/>
              </a:rPr>
              <a:t>Not just proper citation, but integration into text</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13</a:t>
            </a:fld>
            <a:endParaRPr lang="en-US"/>
          </a:p>
        </p:txBody>
      </p:sp>
    </p:spTree>
    <p:extLst>
      <p:ext uri="{BB962C8B-B14F-4D97-AF65-F5344CB8AC3E}">
        <p14:creationId xmlns:p14="http://schemas.microsoft.com/office/powerpoint/2010/main" val="10797698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 sample assignment that is cumulative – in the sense that the student completes the larger assignment in stages—ideally to avoid that night before it’s due panic, and to enhance the quality of the work product – through longer-term thinking and revising.</a:t>
            </a:r>
          </a:p>
          <a:p>
            <a:endParaRPr lang="en-US" baseline="0" dirty="0" smtClean="0"/>
          </a:p>
          <a:p>
            <a:r>
              <a:rPr lang="en-US" baseline="0" dirty="0" smtClean="0"/>
              <a:t>This is a </a:t>
            </a:r>
            <a:r>
              <a:rPr lang="en-US" b="1" baseline="0" dirty="0" smtClean="0"/>
              <a:t>schedule </a:t>
            </a:r>
            <a:r>
              <a:rPr lang="en-US" baseline="0" dirty="0" smtClean="0"/>
              <a:t>though – each of these steps should receive its own prompt/handout/written explanation. </a:t>
            </a:r>
          </a:p>
          <a:p>
            <a:r>
              <a:rPr lang="en-US" baseline="0" dirty="0" smtClean="0"/>
              <a:t>Make sure you include grade values so students know up front that they’re going to need to complete all these to get the A.</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14</a:t>
            </a:fld>
            <a:endParaRPr lang="en-US"/>
          </a:p>
        </p:txBody>
      </p:sp>
    </p:spTree>
    <p:extLst>
      <p:ext uri="{BB962C8B-B14F-4D97-AF65-F5344CB8AC3E}">
        <p14:creationId xmlns:p14="http://schemas.microsoft.com/office/powerpoint/2010/main" val="21023884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[Claire] </a:t>
            </a:r>
          </a:p>
          <a:p>
            <a:endParaRPr lang="en-US" dirty="0" smtClean="0"/>
          </a:p>
          <a:p>
            <a:r>
              <a:rPr lang="en-US" dirty="0" smtClean="0"/>
              <a:t>Another</a:t>
            </a:r>
            <a:r>
              <a:rPr lang="en-US" baseline="0" dirty="0" smtClean="0"/>
              <a:t> strategy for designing plagiarism resistant assignments is … make the assignment so specific, that it cannot be found elsewhere.</a:t>
            </a:r>
          </a:p>
          <a:p>
            <a:endParaRPr lang="en-US" baseline="0" dirty="0" smtClean="0"/>
          </a:p>
          <a:p>
            <a:r>
              <a:rPr lang="en-US" baseline="0" dirty="0" smtClean="0"/>
              <a:t>Current events – not as much written about it. </a:t>
            </a:r>
          </a:p>
          <a:p>
            <a:r>
              <a:rPr lang="en-US" baseline="0" dirty="0" smtClean="0"/>
              <a:t>	Encourage students to express their own opinion. </a:t>
            </a:r>
          </a:p>
          <a:p>
            <a:endParaRPr lang="en-US" baseline="0" dirty="0" smtClean="0"/>
          </a:p>
          <a:p>
            <a:r>
              <a:rPr lang="en-US" baseline="0" dirty="0" smtClean="0"/>
              <a:t>Consider alternative paper styles – rather than a report, call it an email to a friend. </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15</a:t>
            </a:fld>
            <a:endParaRPr lang="en-US"/>
          </a:p>
        </p:txBody>
      </p:sp>
    </p:spTree>
    <p:extLst>
      <p:ext uri="{BB962C8B-B14F-4D97-AF65-F5344CB8AC3E}">
        <p14:creationId xmlns:p14="http://schemas.microsoft.com/office/powerpoint/2010/main" val="1344555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[Claire starts, Jake does TQ]</a:t>
            </a:r>
          </a:p>
          <a:p>
            <a:endParaRPr lang="en-US" dirty="0" smtClean="0"/>
          </a:p>
          <a:p>
            <a:r>
              <a:rPr lang="en-US" dirty="0" smtClean="0"/>
              <a:t>Students’ voice is important</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16</a:t>
            </a:fld>
            <a:endParaRPr lang="en-US"/>
          </a:p>
        </p:txBody>
      </p:sp>
    </p:spTree>
    <p:extLst>
      <p:ext uri="{BB962C8B-B14F-4D97-AF65-F5344CB8AC3E}">
        <p14:creationId xmlns:p14="http://schemas.microsoft.com/office/powerpoint/2010/main" val="29271724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ea typeface="Arial" charset="0"/>
                <a:cs typeface="Arial" charset="0"/>
              </a:rPr>
              <a:t>Earlier we discussed different types of plagiarism...</a:t>
            </a:r>
          </a:p>
          <a:p>
            <a:r>
              <a:rPr lang="en-US" altLang="zh-CN" sz="1200" dirty="0" smtClean="0">
                <a:solidFill>
                  <a:schemeClr val="bg1"/>
                </a:solidFill>
                <a:latin typeface="Tw Cen MT"/>
                <a:ea typeface="Arial" charset="0"/>
                <a:cs typeface="Tw Cen MT"/>
              </a:rPr>
              <a:t>Errors in quoting or citing correctly can be easier to correct</a:t>
            </a:r>
            <a:endParaRPr lang="en-US" dirty="0" smtClean="0">
              <a:ea typeface="Arial" charset="0"/>
              <a:cs typeface="Arial" charset="0"/>
            </a:endParaRPr>
          </a:p>
          <a:p>
            <a:pPr lvl="1"/>
            <a:r>
              <a:rPr lang="en-US" dirty="0" smtClean="0">
                <a:ea typeface="Arial" charset="0"/>
                <a:cs typeface="Arial" charset="0"/>
              </a:rPr>
              <a:t>We tell students to paraphrase, which involves combining elements and placing source materials into a perspective, but we don't explain what it is, or show them how to do it. </a:t>
            </a:r>
          </a:p>
          <a:p>
            <a:r>
              <a:rPr lang="en-US" dirty="0" smtClean="0">
                <a:ea typeface="Arial" charset="0"/>
                <a:cs typeface="Arial" charset="0"/>
              </a:rPr>
              <a:t>This task involves a high level of cognitive ability, both for native </a:t>
            </a:r>
            <a:r>
              <a:rPr lang="en-US" dirty="0" err="1" smtClean="0">
                <a:ea typeface="Arial" charset="0"/>
                <a:cs typeface="Arial" charset="0"/>
              </a:rPr>
              <a:t>english</a:t>
            </a:r>
            <a:r>
              <a:rPr lang="en-US" dirty="0" smtClean="0">
                <a:ea typeface="Arial" charset="0"/>
                <a:cs typeface="Arial" charset="0"/>
              </a:rPr>
              <a:t> speakers and ESL students</a:t>
            </a:r>
          </a:p>
          <a:p>
            <a:pPr lvl="1"/>
            <a:r>
              <a:rPr lang="en-US" altLang="en-US" dirty="0" smtClean="0">
                <a:ea typeface="Arial" charset="0"/>
                <a:cs typeface="Arial" charset="0"/>
              </a:rPr>
              <a:t>Encourage students to develop their own voice when paraphrasing the source material</a:t>
            </a:r>
          </a:p>
          <a:p>
            <a:pPr lvl="1"/>
            <a:r>
              <a:rPr lang="en-US" dirty="0" smtClean="0">
                <a:ea typeface="Arial" charset="0"/>
                <a:cs typeface="Arial" charset="0"/>
              </a:rPr>
              <a:t>Paraphrasing: combining elements and placing the source material into a perspective </a:t>
            </a:r>
          </a:p>
          <a:p>
            <a:pPr lvl="1"/>
            <a:r>
              <a:rPr lang="en-US" dirty="0" smtClean="0">
                <a:ea typeface="Arial" charset="0"/>
                <a:cs typeface="Arial" charset="0"/>
              </a:rPr>
              <a:t>Help student understand the material they're reading: </a:t>
            </a:r>
            <a:r>
              <a:rPr lang="en-US" altLang="en-US" dirty="0" smtClean="0">
                <a:ea typeface="Arial" charset="0"/>
                <a:cs typeface="Arial" charset="0"/>
              </a:rPr>
              <a:t>If they don’t understand it they’re more likely to just borrow key words and rearrange.</a:t>
            </a:r>
          </a:p>
          <a:p>
            <a:pPr lvl="1"/>
            <a:endParaRPr lang="en-US" altLang="en-US" dirty="0" smtClean="0">
              <a:ea typeface="Arial" charset="0"/>
              <a:cs typeface="Arial" charset="0"/>
            </a:endParaRPr>
          </a:p>
          <a:p>
            <a:pPr lvl="1"/>
            <a:r>
              <a:rPr lang="en-US" altLang="zh-CN" sz="1200" dirty="0" smtClean="0">
                <a:solidFill>
                  <a:schemeClr val="bg1"/>
                </a:solidFill>
                <a:ea typeface="Arial" charset="0"/>
                <a:cs typeface="Tw Cen MT"/>
              </a:rPr>
              <a:t>Model paraphrasing</a:t>
            </a:r>
            <a:r>
              <a:rPr lang="en-US" altLang="zh-CN" sz="1200" baseline="0" dirty="0" smtClean="0">
                <a:solidFill>
                  <a:schemeClr val="bg1"/>
                </a:solidFill>
                <a:ea typeface="Arial" charset="0"/>
                <a:cs typeface="Tw Cen MT"/>
              </a:rPr>
              <a:t> -- </a:t>
            </a:r>
            <a:r>
              <a:rPr lang="en-US" altLang="zh-CN" sz="1200" dirty="0" smtClean="0">
                <a:solidFill>
                  <a:schemeClr val="bg1"/>
                </a:solidFill>
                <a:ea typeface="Arial" charset="0"/>
                <a:cs typeface="Tw Cen MT"/>
              </a:rPr>
              <a:t>start with easy examples and work up to expert writing</a:t>
            </a:r>
            <a:endParaRPr lang="en-US" altLang="en-US" dirty="0" smtClean="0">
              <a:ea typeface="Arial" charset="0"/>
              <a:cs typeface="Arial" charset="0"/>
            </a:endParaRPr>
          </a:p>
          <a:p>
            <a:pPr lvl="1"/>
            <a:r>
              <a:rPr lang="en-US" altLang="en-US" dirty="0" smtClean="0">
                <a:ea typeface="Arial" charset="0"/>
                <a:cs typeface="Arial" charset="0"/>
              </a:rPr>
              <a:t>Understand course content –</a:t>
            </a:r>
            <a:r>
              <a:rPr lang="en-US" altLang="en-US" baseline="0" dirty="0" smtClean="0">
                <a:ea typeface="Arial" charset="0"/>
                <a:cs typeface="Arial" charset="0"/>
              </a:rPr>
              <a:t> if we ask students to do paraphrase exercises with assigned readings, it helps them understand the readings better. </a:t>
            </a:r>
            <a:endParaRPr lang="en-US" altLang="en-US" dirty="0">
              <a:ea typeface="Arial" charset="0"/>
              <a:cs typeface="Arial" charset="0"/>
            </a:endParaRPr>
          </a:p>
        </p:txBody>
      </p:sp>
      <p:sp>
        <p:nvSpPr>
          <p:cNvPr id="4" name="Slide Number Placeholder 3"/>
          <p:cNvSpPr>
            <a:spLocks noGrp="1"/>
          </p:cNvSpPr>
          <p:nvPr>
            <p:ph type="sldNum" sz="quarter" idx="10"/>
          </p:nvPr>
        </p:nvSpPr>
        <p:spPr/>
        <p:txBody>
          <a:bodyPr/>
          <a:lstStyle/>
          <a:p>
            <a:fld id="{48ADFC19-5953-4F87-8F29-EE722678DB99}" type="slidenum">
              <a:rPr lang="en-US" smtClean="0"/>
              <a:pPr/>
              <a:t>17</a:t>
            </a:fld>
            <a:endParaRPr lang="en-US"/>
          </a:p>
        </p:txBody>
      </p:sp>
    </p:spTree>
    <p:extLst>
      <p:ext uri="{BB962C8B-B14F-4D97-AF65-F5344CB8AC3E}">
        <p14:creationId xmlns:p14="http://schemas.microsoft.com/office/powerpoint/2010/main" val="7329731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[Claire]</a:t>
            </a:r>
          </a:p>
          <a:p>
            <a:endParaRPr lang="en-US" dirty="0" smtClean="0"/>
          </a:p>
          <a:p>
            <a:r>
              <a:rPr lang="en-US" dirty="0" smtClean="0"/>
              <a:t>Dr. </a:t>
            </a:r>
            <a:r>
              <a:rPr lang="en-US" dirty="0" err="1" smtClean="0"/>
              <a:t>Catlove</a:t>
            </a:r>
            <a:r>
              <a:rPr lang="en-US" dirty="0" smtClean="0"/>
              <a:t>, a colleague, has come to you for help.  He wants to revise the assignment below because last semester, many students turned in plagiarized work</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18</a:t>
            </a:fld>
            <a:endParaRPr lang="en-US"/>
          </a:p>
        </p:txBody>
      </p:sp>
    </p:spTree>
    <p:extLst>
      <p:ext uri="{BB962C8B-B14F-4D97-AF65-F5344CB8AC3E}">
        <p14:creationId xmlns:p14="http://schemas.microsoft.com/office/powerpoint/2010/main" val="10839424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Bronwen</a:t>
            </a:r>
            <a:r>
              <a:rPr lang="en-US" dirty="0" smtClean="0"/>
              <a:t>]</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19</a:t>
            </a:fld>
            <a:endParaRPr lang="en-US"/>
          </a:p>
        </p:txBody>
      </p:sp>
    </p:spTree>
    <p:extLst>
      <p:ext uri="{BB962C8B-B14F-4D97-AF65-F5344CB8AC3E}">
        <p14:creationId xmlns:p14="http://schemas.microsoft.com/office/powerpoint/2010/main" val="37089299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[Claire]</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20</a:t>
            </a:fld>
            <a:endParaRPr lang="en-US"/>
          </a:p>
        </p:txBody>
      </p:sp>
    </p:spTree>
    <p:extLst>
      <p:ext uri="{BB962C8B-B14F-4D97-AF65-F5344CB8AC3E}">
        <p14:creationId xmlns:p14="http://schemas.microsoft.com/office/powerpoint/2010/main" val="1346961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An important starting point in preventing plagiarism among your students is to be sure that you are all on the same page about what exactly it means.  Students must know what it is in order to avoid it.  Here is the statement of academic integrity from the city tech policy manual.</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Required to go on syllabi, let’s unpack it a little.</a:t>
            </a:r>
          </a:p>
          <a:p>
            <a:endParaRPr lang="en-US" baseline="0" dirty="0" smtClean="0"/>
          </a:p>
        </p:txBody>
      </p:sp>
      <p:sp>
        <p:nvSpPr>
          <p:cNvPr id="4" name="Slide Number Placeholder 3"/>
          <p:cNvSpPr>
            <a:spLocks noGrp="1"/>
          </p:cNvSpPr>
          <p:nvPr>
            <p:ph type="sldNum" sz="quarter" idx="10"/>
          </p:nvPr>
        </p:nvSpPr>
        <p:spPr/>
        <p:txBody>
          <a:bodyPr/>
          <a:lstStyle/>
          <a:p>
            <a:fld id="{48ADFC19-5953-4F87-8F29-EE722678DB99}" type="slidenum">
              <a:rPr lang="en-US" smtClean="0"/>
              <a:pPr/>
              <a:t>3</a:t>
            </a:fld>
            <a:endParaRPr lang="en-US"/>
          </a:p>
        </p:txBody>
      </p:sp>
    </p:spTree>
    <p:extLst>
      <p:ext uri="{BB962C8B-B14F-4D97-AF65-F5344CB8AC3E}">
        <p14:creationId xmlns:p14="http://schemas.microsoft.com/office/powerpoint/2010/main" val="11854511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Bronwen</a:t>
            </a:r>
            <a:r>
              <a:rPr lang="en-US" dirty="0" smtClean="0"/>
              <a:t>]</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21</a:t>
            </a:fld>
            <a:endParaRPr lang="en-US"/>
          </a:p>
        </p:txBody>
      </p:sp>
    </p:spTree>
    <p:extLst>
      <p:ext uri="{BB962C8B-B14F-4D97-AF65-F5344CB8AC3E}">
        <p14:creationId xmlns:p14="http://schemas.microsoft.com/office/powerpoint/2010/main" val="37089299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22</a:t>
            </a:fld>
            <a:endParaRPr lang="en-US"/>
          </a:p>
        </p:txBody>
      </p:sp>
    </p:spTree>
    <p:extLst>
      <p:ext uri="{BB962C8B-B14F-4D97-AF65-F5344CB8AC3E}">
        <p14:creationId xmlns:p14="http://schemas.microsoft.com/office/powerpoint/2010/main" val="3310731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[Claire]</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4</a:t>
            </a:fld>
            <a:endParaRPr lang="en-US"/>
          </a:p>
        </p:txBody>
      </p:sp>
    </p:spTree>
    <p:extLst>
      <p:ext uri="{BB962C8B-B14F-4D97-AF65-F5344CB8AC3E}">
        <p14:creationId xmlns:p14="http://schemas.microsoft.com/office/powerpoint/2010/main" val="3926805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[Jake]</a:t>
            </a:r>
          </a:p>
          <a:p>
            <a:endParaRPr lang="en-US" dirty="0" smtClean="0"/>
          </a:p>
          <a:p>
            <a:r>
              <a:rPr lang="en-US" dirty="0" smtClean="0"/>
              <a:t>Themes: </a:t>
            </a:r>
          </a:p>
          <a:p>
            <a:r>
              <a:rPr lang="en-US" dirty="0" smtClean="0"/>
              <a:t>1-2</a:t>
            </a:r>
            <a:r>
              <a:rPr lang="en-US" baseline="0" dirty="0" smtClean="0"/>
              <a:t>: lack of knowledge/understanding of what plagiarism is</a:t>
            </a:r>
          </a:p>
          <a:p>
            <a:r>
              <a:rPr lang="en-US" dirty="0" smtClean="0"/>
              <a:t>3-4:</a:t>
            </a:r>
            <a:r>
              <a:rPr lang="en-US" baseline="0" dirty="0" smtClean="0"/>
              <a:t> lack of self-confidence, 5. getting overwhelmed</a:t>
            </a:r>
          </a:p>
          <a:p>
            <a:r>
              <a:rPr lang="en-US" baseline="0" dirty="0" smtClean="0"/>
              <a:t>6: bad time management</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5</a:t>
            </a:fld>
            <a:endParaRPr lang="en-US"/>
          </a:p>
        </p:txBody>
      </p:sp>
    </p:spTree>
    <p:extLst>
      <p:ext uri="{BB962C8B-B14F-4D97-AF65-F5344CB8AC3E}">
        <p14:creationId xmlns:p14="http://schemas.microsoft.com/office/powerpoint/2010/main" val="2659441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[Jake]</a:t>
            </a:r>
          </a:p>
          <a:p>
            <a:endParaRPr lang="en-US" dirty="0" smtClean="0"/>
          </a:p>
          <a:p>
            <a:r>
              <a:rPr lang="en-US" dirty="0" smtClean="0"/>
              <a:t>Sometimes they</a:t>
            </a:r>
            <a:r>
              <a:rPr lang="en-US" baseline="0" dirty="0" smtClean="0"/>
              <a:t> do cheat.</a:t>
            </a:r>
          </a:p>
          <a:p>
            <a:r>
              <a:rPr lang="en-US" baseline="0" dirty="0" smtClean="0"/>
              <a:t>Most often, it’s because:</a:t>
            </a:r>
          </a:p>
          <a:p>
            <a:r>
              <a:rPr lang="en-US" baseline="0" dirty="0" smtClean="0"/>
              <a:t>	-feedback from earlier papers is discouraging as writer (esp. for ESL students)</a:t>
            </a:r>
          </a:p>
          <a:p>
            <a:r>
              <a:rPr lang="en-US" baseline="0" dirty="0" smtClean="0"/>
              <a:t>	-relates back to effective grading workshop</a:t>
            </a:r>
          </a:p>
          <a:p>
            <a:r>
              <a:rPr lang="en-US" baseline="0" dirty="0" smtClean="0"/>
              <a:t>		-make it clear that students can improve THEMSELVES, not by </a:t>
            </a:r>
            <a:r>
              <a:rPr lang="en-US" baseline="0" dirty="0" err="1" smtClean="0"/>
              <a:t>recoursing</a:t>
            </a:r>
            <a:r>
              <a:rPr lang="en-US" baseline="0" dirty="0" smtClean="0"/>
              <a:t> to others’ work</a:t>
            </a:r>
          </a:p>
          <a:p>
            <a:r>
              <a:rPr lang="en-US" baseline="0" dirty="0" smtClean="0"/>
              <a:t>-cultural aspect – rote learning and memorization, and more and more the U.S. Getting it right.</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6</a:t>
            </a:fld>
            <a:endParaRPr lang="en-US"/>
          </a:p>
        </p:txBody>
      </p:sp>
    </p:spTree>
    <p:extLst>
      <p:ext uri="{BB962C8B-B14F-4D97-AF65-F5344CB8AC3E}">
        <p14:creationId xmlns:p14="http://schemas.microsoft.com/office/powerpoint/2010/main" val="1558463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hz</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7</a:t>
            </a:fld>
            <a:endParaRPr lang="en-US"/>
          </a:p>
        </p:txBody>
      </p:sp>
    </p:spTree>
    <p:extLst>
      <p:ext uri="{BB962C8B-B14F-4D97-AF65-F5344CB8AC3E}">
        <p14:creationId xmlns:p14="http://schemas.microsoft.com/office/powerpoint/2010/main" val="2929364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[Jake]</a:t>
            </a:r>
          </a:p>
          <a:p>
            <a:r>
              <a:rPr lang="en-US" dirty="0" smtClean="0"/>
              <a:t>Share</a:t>
            </a:r>
            <a:r>
              <a:rPr lang="en-US" baseline="0" dirty="0" smtClean="0"/>
              <a:t> what you know – have an open and honest discussion about what plagiarism is. Don’t just say “don’t plagiarize,” define it for them so there is no mystery, and you are all on the same page.</a:t>
            </a:r>
          </a:p>
          <a:p>
            <a:r>
              <a:rPr lang="en-US" baseline="0" dirty="0" smtClean="0"/>
              <a:t>Remember – they might have been taught to “do research” incorrectly in high school. </a:t>
            </a:r>
          </a:p>
          <a:p>
            <a:r>
              <a:rPr lang="en-US" baseline="0" dirty="0" smtClean="0"/>
              <a:t>	-Some HS teachers, unfortunately, accept plagiarism as legitimate research.</a:t>
            </a:r>
          </a:p>
          <a:p>
            <a:r>
              <a:rPr lang="en-US" baseline="0" dirty="0" smtClean="0"/>
              <a:t>Think about the way you approach students - students turn off when you start to sound like a police officer or parent telling them how to behave.  </a:t>
            </a:r>
          </a:p>
          <a:p>
            <a:r>
              <a:rPr lang="en-US" baseline="0" dirty="0" smtClean="0"/>
              <a:t>You might have more luck talking to them as you are – really – a scholar speaking to a group of future fellow scholars  - who all are in the same boat and must play by the same rules with respect to writing and plagiarism</a:t>
            </a:r>
          </a:p>
          <a:p>
            <a:endParaRPr lang="en-US" baseline="0" dirty="0" smtClean="0"/>
          </a:p>
          <a:p>
            <a:r>
              <a:rPr lang="en-US" dirty="0" smtClean="0"/>
              <a:t>Point 2:</a:t>
            </a:r>
          </a:p>
          <a:p>
            <a:r>
              <a:rPr lang="en-US" dirty="0" smtClean="0"/>
              <a:t>	It’s not about getting it “right”  -self-efficacy – identify</a:t>
            </a:r>
            <a:r>
              <a:rPr lang="en-US" baseline="0" dirty="0" smtClean="0"/>
              <a:t> the pedagogical goal of a research project. Otherwise students might see it as busy work.</a:t>
            </a:r>
            <a:endParaRPr lang="en-US" dirty="0" smtClean="0"/>
          </a:p>
          <a:p>
            <a:r>
              <a:rPr lang="en-US" dirty="0" smtClean="0"/>
              <a:t>	presenting</a:t>
            </a:r>
            <a:r>
              <a:rPr lang="en-US" baseline="0" dirty="0" smtClean="0"/>
              <a:t> an original idea that contributes to the community</a:t>
            </a:r>
            <a:endParaRPr lang="en-US" dirty="0" smtClean="0"/>
          </a:p>
          <a:p>
            <a:endParaRPr lang="en-US" dirty="0" smtClean="0"/>
          </a:p>
          <a:p>
            <a:r>
              <a:rPr lang="en-US" dirty="0" smtClean="0"/>
              <a:t>(BD)</a:t>
            </a:r>
            <a:r>
              <a:rPr lang="en-US" baseline="0" dirty="0" smtClean="0"/>
              <a:t> </a:t>
            </a:r>
            <a:r>
              <a:rPr lang="en-US" dirty="0" smtClean="0"/>
              <a:t>Most students have not been exposed to secondary sources and/or research papers before they are</a:t>
            </a:r>
            <a:r>
              <a:rPr lang="en-US" baseline="0" dirty="0" smtClean="0"/>
              <a:t> asked to do assignments. Make sure they have seen relevant examples prior to assignment.</a:t>
            </a:r>
          </a:p>
          <a:p>
            <a:endParaRPr lang="en-US" baseline="0" dirty="0" smtClean="0"/>
          </a:p>
          <a:p>
            <a:r>
              <a:rPr lang="en-US" baseline="0" dirty="0" smtClean="0"/>
              <a:t>Let students know what you are asking for in an assignment. </a:t>
            </a:r>
          </a:p>
          <a:p>
            <a:endParaRPr lang="en-US" baseline="0" dirty="0" smtClean="0"/>
          </a:p>
          <a:p>
            <a:r>
              <a:rPr lang="en-US" baseline="0" dirty="0" smtClean="0"/>
              <a:t>Make sure to offer constructive input when students  veer into grey area.</a:t>
            </a:r>
          </a:p>
          <a:p>
            <a:endParaRPr lang="en-US" baseline="0" dirty="0" smtClean="0"/>
          </a:p>
          <a:p>
            <a:endParaRPr lang="en-US" baseline="0" dirty="0" smtClean="0"/>
          </a:p>
          <a:p>
            <a:endParaRPr lang="en-US" baseline="0" dirty="0" smtClean="0"/>
          </a:p>
          <a:p>
            <a:r>
              <a:rPr lang="en-US" baseline="0" dirty="0" smtClean="0"/>
              <a:t>---We have for you a sample handout – that is filled with all kinds of information in different forms – which can be given directly to students, or taken apart as you please.  AT the end is the entirety of the quiz we worked on earlier and another exercise that </a:t>
            </a:r>
            <a:r>
              <a:rPr lang="en-US" baseline="0" dirty="0" err="1" smtClean="0"/>
              <a:t>helsp</a:t>
            </a:r>
            <a:r>
              <a:rPr lang="en-US" baseline="0" dirty="0" smtClean="0"/>
              <a:t> students identify plagiarism</a:t>
            </a:r>
          </a:p>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8</a:t>
            </a:fld>
            <a:endParaRPr lang="en-US"/>
          </a:p>
        </p:txBody>
      </p:sp>
    </p:spTree>
    <p:extLst>
      <p:ext uri="{BB962C8B-B14F-4D97-AF65-F5344CB8AC3E}">
        <p14:creationId xmlns:p14="http://schemas.microsoft.com/office/powerpoint/2010/main" val="204050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[Jake]</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9</a:t>
            </a:fld>
            <a:endParaRPr lang="en-US"/>
          </a:p>
        </p:txBody>
      </p:sp>
    </p:spTree>
    <p:extLst>
      <p:ext uri="{BB962C8B-B14F-4D97-AF65-F5344CB8AC3E}">
        <p14:creationId xmlns:p14="http://schemas.microsoft.com/office/powerpoint/2010/main" val="3926805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Bronwen</a:t>
            </a:r>
            <a:r>
              <a:rPr lang="en-US" dirty="0" smtClean="0"/>
              <a:t>]</a:t>
            </a:r>
          </a:p>
          <a:p>
            <a:endParaRPr lang="en-US" dirty="0" smtClean="0"/>
          </a:p>
          <a:p>
            <a:r>
              <a:rPr lang="en-US" dirty="0" smtClean="0"/>
              <a:t>Demo</a:t>
            </a:r>
            <a:r>
              <a:rPr lang="en-US" baseline="0" dirty="0" smtClean="0"/>
              <a:t> of library website – here or in conjunction with another slide…</a:t>
            </a:r>
          </a:p>
          <a:p>
            <a:r>
              <a:rPr lang="en-US" baseline="0" dirty="0" smtClean="0"/>
              <a:t>Suggestions for shaping assignments: limiting assignments to a few particularly fruitful databases</a:t>
            </a:r>
          </a:p>
          <a:p>
            <a:r>
              <a:rPr lang="en-US" baseline="0" dirty="0" smtClean="0"/>
              <a:t>Suggest that faculty take students to the library – for a mini tour?</a:t>
            </a:r>
          </a:p>
          <a:p>
            <a:r>
              <a:rPr lang="en-US" baseline="0" dirty="0" smtClean="0"/>
              <a:t>Subject guides, tutorials, </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10</a:t>
            </a:fld>
            <a:endParaRPr lang="en-US"/>
          </a:p>
        </p:txBody>
      </p:sp>
    </p:spTree>
    <p:extLst>
      <p:ext uri="{BB962C8B-B14F-4D97-AF65-F5344CB8AC3E}">
        <p14:creationId xmlns:p14="http://schemas.microsoft.com/office/powerpoint/2010/main" val="1061598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28A2F347-1D5C-4017-9C74-7B280DC9F7C8}" type="datetime1">
              <a:rPr lang="en-US" smtClean="0"/>
              <a:pPr/>
              <a:t>11/11/2014</a:t>
            </a:fld>
            <a:endParaRPr lang="en-US" dirty="0"/>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r>
              <a:rPr lang="en-US" smtClean="0"/>
              <a:t>
              </a:t>
            </a:r>
            <a:endParaRPr lang="en-US" dirty="0"/>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91974DF9-AD47-4691-BA21-BBFCE3637A9A}"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A6C8D3-9390-48AB-BCE4-DDAC9F356901}" type="datetime1">
              <a:rPr lang="en-US" smtClean="0"/>
              <a:pPr/>
              <a:t>11/11/2014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8737600" y="6248403"/>
            <a:ext cx="2946400" cy="365125"/>
          </a:xfrm>
        </p:spPr>
        <p:txBody>
          <a:bodyPr/>
          <a:lstStyle/>
          <a:p>
            <a:fld id="{08DD3286-8149-4474-BF54-D99B9B970817}" type="datetime1">
              <a:rPr lang="en-US" smtClean="0"/>
              <a:pPr/>
              <a:t>11/11/2014</a:t>
            </a:fld>
            <a:endParaRPr lang="en-US" dirty="0"/>
          </a:p>
        </p:txBody>
      </p:sp>
      <p:sp>
        <p:nvSpPr>
          <p:cNvPr id="5" name="Footer Placeholder 4"/>
          <p:cNvSpPr>
            <a:spLocks noGrp="1"/>
          </p:cNvSpPr>
          <p:nvPr>
            <p:ph type="ftr" sz="quarter" idx="11"/>
          </p:nvPr>
        </p:nvSpPr>
        <p:spPr>
          <a:xfrm>
            <a:off x="609602" y="6248208"/>
            <a:ext cx="7431311" cy="365125"/>
          </a:xfrm>
        </p:spPr>
        <p:txBody>
          <a:bodyPr/>
          <a:lstStyle/>
          <a:p>
            <a:r>
              <a:rPr lang="en-US" smtClean="0"/>
              <a:t>
              </a:t>
            </a:r>
            <a:endParaRPr lang="en-US" dirty="0"/>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8075084" y="103716"/>
            <a:ext cx="533400" cy="325968"/>
          </a:xfrm>
        </p:spPr>
        <p:txBody>
          <a:bodyPr/>
          <a:lstStyle/>
          <a:p>
            <a:fld id="{6D22F896-40B5-4ADD-8801-0D06FADFA09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B5C7A2F-416D-462F-B0F0-AE4FC54407B3}" type="datetime1">
              <a:rPr lang="en-US" smtClean="0"/>
              <a:pPr/>
              <a:t>11/11/2014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D22F896-40B5-4ADD-8801-0D06FADFA095}" type="slidenum">
              <a:rPr lang="en-US" smtClean="0"/>
              <a:pPr/>
              <a:t>‹#›</a:t>
            </a:fld>
            <a:endParaRPr lang="en-US" dirty="0"/>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AB164EC-7E59-4CB6-BAC1-D9FFBED52994}" type="datetime1">
              <a:rPr lang="en-US" smtClean="0"/>
              <a:pPr/>
              <a:t>11/11/2014</a:t>
            </a:fld>
            <a:endParaRPr lang="en-US" dirty="0"/>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6D22F896-40B5-4ADD-8801-0D06FADFA095}" type="slidenum">
              <a:rPr lang="en-US" smtClean="0"/>
              <a:pPr/>
              <a:t>‹#›</a:t>
            </a:fld>
            <a:endParaRPr lang="en-US" dirty="0"/>
          </a:p>
        </p:txBody>
      </p:sp>
      <p:sp>
        <p:nvSpPr>
          <p:cNvPr id="14" name="Footer Placeholder 13"/>
          <p:cNvSpPr>
            <a:spLocks noGrp="1"/>
          </p:cNvSpPr>
          <p:nvPr>
            <p:ph type="ftr" sz="quarter" idx="12"/>
          </p:nvPr>
        </p:nvSpPr>
        <p:spPr/>
        <p:txBody>
          <a:bodyPr/>
          <a:lstStyle/>
          <a:p>
            <a:r>
              <a:rPr lang="en-US" smtClean="0"/>
              <a:t>
              </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DEC5D9B-6D51-42DE-9443-ACCFB0EC2CF1}" type="datetime1">
              <a:rPr lang="en-US" smtClean="0"/>
              <a:pPr/>
              <a:t>11/11/2014</a:t>
            </a:fld>
            <a:endParaRPr lang="en-US" dirty="0"/>
          </a:p>
        </p:txBody>
      </p:sp>
      <p:sp>
        <p:nvSpPr>
          <p:cNvPr id="10" name="Slide Number Placeholder 9"/>
          <p:cNvSpPr>
            <a:spLocks noGrp="1"/>
          </p:cNvSpPr>
          <p:nvPr>
            <p:ph type="sldNum" sz="quarter" idx="16"/>
          </p:nvPr>
        </p:nvSpPr>
        <p:spPr/>
        <p:txBody>
          <a:bodyPr rtlCol="0"/>
          <a:lstStyle/>
          <a:p>
            <a:fld id="{6D22F896-40B5-4ADD-8801-0D06FADFA095}" type="slidenum">
              <a:rPr lang="en-US" smtClean="0"/>
              <a:pPr/>
              <a:t>‹#›</a:t>
            </a:fld>
            <a:endParaRPr lang="en-US" dirty="0"/>
          </a:p>
        </p:txBody>
      </p:sp>
      <p:sp>
        <p:nvSpPr>
          <p:cNvPr id="12" name="Footer Placeholder 11"/>
          <p:cNvSpPr>
            <a:spLocks noGrp="1"/>
          </p:cNvSpPr>
          <p:nvPr>
            <p:ph type="ftr" sz="quarter" idx="17"/>
          </p:nvPr>
        </p:nvSpPr>
        <p:spPr/>
        <p:txBody>
          <a:bodyPr rtlCol="0"/>
          <a:lstStyle/>
          <a:p>
            <a:r>
              <a:rPr lang="en-US" smtClean="0"/>
              <a:t>
              </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D97F144-C84A-4D40-B91C-8523A2F7BEC4}" type="datetime1">
              <a:rPr lang="en-US" smtClean="0"/>
              <a:pPr/>
              <a:t>11/11/2014</a:t>
            </a:fld>
            <a:endParaRPr lang="en-US" dirty="0"/>
          </a:p>
        </p:txBody>
      </p:sp>
      <p:sp>
        <p:nvSpPr>
          <p:cNvPr id="12" name="Slide Number Placeholder 11"/>
          <p:cNvSpPr>
            <a:spLocks noGrp="1"/>
          </p:cNvSpPr>
          <p:nvPr>
            <p:ph type="sldNum" sz="quarter" idx="16"/>
          </p:nvPr>
        </p:nvSpPr>
        <p:spPr/>
        <p:txBody>
          <a:bodyPr rtlCol="0"/>
          <a:lstStyle/>
          <a:p>
            <a:fld id="{6D22F896-40B5-4ADD-8801-0D06FADFA095}" type="slidenum">
              <a:rPr lang="en-US" smtClean="0"/>
              <a:pPr/>
              <a:t>‹#›</a:t>
            </a:fld>
            <a:endParaRPr lang="en-US" dirty="0"/>
          </a:p>
        </p:txBody>
      </p:sp>
      <p:sp>
        <p:nvSpPr>
          <p:cNvPr id="14" name="Footer Placeholder 13"/>
          <p:cNvSpPr>
            <a:spLocks noGrp="1"/>
          </p:cNvSpPr>
          <p:nvPr>
            <p:ph type="ftr" sz="quarter" idx="17"/>
          </p:nvPr>
        </p:nvSpPr>
        <p:spPr/>
        <p:txBody>
          <a:bodyPr rtlCol="0"/>
          <a:lstStyle/>
          <a:p>
            <a:r>
              <a:rPr lang="en-US" smtClean="0"/>
              <a:t>
              </a:t>
            </a:r>
            <a:endParaRPr lang="en-US" dirty="0"/>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1B42375-DD85-456C-88D2-71C5028FBEC0}" type="datetime1">
              <a:rPr lang="en-US" smtClean="0"/>
              <a:pPr/>
              <a:t>11/11/2014</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B495CF-5A0A-4E01-8D40-DD5A1F6D1007}" type="datetime1">
              <a:rPr lang="en-US" smtClean="0"/>
              <a:pPr/>
              <a:t>11/11/2014</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9BB5BF4-14CC-4A16-92C5-9E5947F2766E}" type="datetime1">
              <a:rPr lang="en-US" smtClean="0"/>
              <a:pPr/>
              <a:t>11/11/2014</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1974DF9-AD47-4691-BA21-BBFCE3637A9A}" type="slidenum">
              <a:rPr kumimoji="0" lang="en-US" smtClean="0"/>
              <a:pPr/>
              <a:t>‹#›</a:t>
            </a:fld>
            <a:endParaRPr kumimoji="0" lang="en-US"/>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8331200" y="6248401"/>
            <a:ext cx="3556000" cy="365125"/>
          </a:xfrm>
        </p:spPr>
        <p:txBody>
          <a:bodyPr rtlCol="0"/>
          <a:lstStyle/>
          <a:p>
            <a:fld id="{507FEFBE-91B0-4041-AABF-91AB8820286A}" type="datetime1">
              <a:rPr lang="en-US" smtClean="0"/>
              <a:pPr/>
              <a:t>11/11/2014</a:t>
            </a:fld>
            <a:endParaRPr lang="en-US" dirty="0"/>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6D22F896-40B5-4ADD-8801-0D06FADFA095}" type="slidenum">
              <a:rPr lang="en-US" smtClean="0"/>
              <a:pPr/>
              <a:t>‹#›</a:t>
            </a:fld>
            <a:endParaRPr lang="en-US" dirty="0"/>
          </a:p>
        </p:txBody>
      </p:sp>
      <p:sp>
        <p:nvSpPr>
          <p:cNvPr id="14" name="Footer Placeholder 13"/>
          <p:cNvSpPr>
            <a:spLocks noGrp="1"/>
          </p:cNvSpPr>
          <p:nvPr>
            <p:ph type="ftr" sz="quarter" idx="12"/>
          </p:nvPr>
        </p:nvSpPr>
        <p:spPr>
          <a:xfrm>
            <a:off x="2133600" y="6248207"/>
            <a:ext cx="6096000" cy="365125"/>
          </a:xfrm>
        </p:spPr>
        <p:txBody>
          <a:bodyPr rtlCol="0"/>
          <a:lstStyle/>
          <a:p>
            <a:r>
              <a:rPr lang="en-US" smtClean="0"/>
              <a:t>
              </a:t>
            </a:r>
            <a:endParaRPr lang="en-US" dirty="0"/>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49C6914B-C9EE-4F90-B738-615A0DE09B5F}" type="datetime1">
              <a:rPr lang="en-US" smtClean="0"/>
              <a:pPr/>
              <a:t>11/11/2014</a:t>
            </a:fld>
            <a:endParaRPr lang="en-US" dirty="0"/>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r>
              <a:rPr lang="en-US" smtClean="0"/>
              <a:t>
              </a:t>
            </a:r>
            <a:endParaRPr lang="en-US" dirty="0"/>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cityte.ch/dir"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cityte.ch/db" TargetMode="External"/><Relationship Id="rId4" Type="http://schemas.openxmlformats.org/officeDocument/2006/relationships/hyperlink" Target="http://cityte.ch/cat"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bdensmore@citytech.cuny.edu" TargetMode="External"/><Relationship Id="rId2" Type="http://schemas.openxmlformats.org/officeDocument/2006/relationships/hyperlink" Target="mailto:jcohen@citytech.cuny.edu" TargetMode="External"/><Relationship Id="rId1" Type="http://schemas.openxmlformats.org/officeDocument/2006/relationships/slideLayout" Target="../slideLayouts/slideLayout2.xml"/><Relationship Id="rId5" Type="http://schemas.openxmlformats.org/officeDocument/2006/relationships/hyperlink" Target="http://openlab.citytech.cuny.edu/writingacrossthecurriculum" TargetMode="External"/><Relationship Id="rId4" Type="http://schemas.openxmlformats.org/officeDocument/2006/relationships/hyperlink" Target="mailto:choogendoorn@citytech.cuny.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baruch.cuny.edu/tutorials/plagiarism/default.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5145" y="1657522"/>
            <a:ext cx="8636000" cy="1828800"/>
          </a:xfrm>
        </p:spPr>
        <p:txBody>
          <a:bodyPr>
            <a:normAutofit fontScale="90000"/>
          </a:bodyPr>
          <a:lstStyle/>
          <a:p>
            <a:r>
              <a:rPr lang="en-US" sz="6000" dirty="0" smtClean="0"/>
              <a:t>Avoiding </a:t>
            </a:r>
            <a:r>
              <a:rPr lang="en-US" sz="6000" dirty="0"/>
              <a:t>Plagiarism </a:t>
            </a:r>
            <a:r>
              <a:rPr lang="en-US" sz="6000" dirty="0" smtClean="0"/>
              <a:t/>
            </a:r>
            <a:br>
              <a:rPr lang="en-US" sz="6000" dirty="0" smtClean="0"/>
            </a:br>
            <a:r>
              <a:rPr lang="en-US" sz="6000" dirty="0" smtClean="0"/>
              <a:t>and </a:t>
            </a:r>
            <a:r>
              <a:rPr lang="en-US" sz="6000" dirty="0"/>
              <a:t>Using Library </a:t>
            </a:r>
            <a:r>
              <a:rPr lang="en-US" sz="6000" dirty="0" err="1" smtClean="0"/>
              <a:t>RESources</a:t>
            </a:r>
            <a:endParaRPr lang="en-US" sz="6000" dirty="0"/>
          </a:p>
        </p:txBody>
      </p:sp>
      <p:sp>
        <p:nvSpPr>
          <p:cNvPr id="3" name="Subtitle 2"/>
          <p:cNvSpPr>
            <a:spLocks noGrp="1"/>
          </p:cNvSpPr>
          <p:nvPr>
            <p:ph type="subTitle" idx="1"/>
          </p:nvPr>
        </p:nvSpPr>
        <p:spPr>
          <a:xfrm>
            <a:off x="2248728" y="2972794"/>
            <a:ext cx="9943272" cy="2941320"/>
          </a:xfrm>
        </p:spPr>
        <p:txBody>
          <a:bodyPr>
            <a:normAutofit/>
          </a:bodyPr>
          <a:lstStyle/>
          <a:p>
            <a:pPr algn="r"/>
            <a:r>
              <a:rPr lang="en-US" sz="3600" dirty="0" smtClean="0"/>
              <a:t>Writing Across the Curriculum Fellows </a:t>
            </a:r>
          </a:p>
          <a:p>
            <a:pPr algn="r"/>
            <a:r>
              <a:rPr lang="en-US" sz="3600" dirty="0" smtClean="0"/>
              <a:t>Jake Cohen and Claire </a:t>
            </a:r>
            <a:r>
              <a:rPr lang="en-US" sz="3600" dirty="0" err="1" smtClean="0"/>
              <a:t>Hoogendoorn</a:t>
            </a:r>
            <a:endParaRPr lang="en-US" sz="3600" dirty="0" smtClean="0"/>
          </a:p>
          <a:p>
            <a:pPr algn="r"/>
            <a:r>
              <a:rPr lang="en-US" sz="3600" dirty="0" err="1" smtClean="0"/>
              <a:t>Bronwen</a:t>
            </a:r>
            <a:r>
              <a:rPr lang="en-US" sz="3600" dirty="0" smtClean="0"/>
              <a:t> </a:t>
            </a:r>
            <a:r>
              <a:rPr lang="en-US" sz="3600" dirty="0" err="1" smtClean="0"/>
              <a:t>Densmore</a:t>
            </a:r>
            <a:r>
              <a:rPr lang="en-US" sz="3600" dirty="0" smtClean="0"/>
              <a:t>, Ursula C. Schwerin Library</a:t>
            </a:r>
          </a:p>
          <a:p>
            <a:pPr algn="r"/>
            <a:r>
              <a:rPr lang="en-US" sz="3600" dirty="0" smtClean="0"/>
              <a:t>November 11, 2014</a:t>
            </a:r>
            <a:endParaRPr lang="en-US" sz="3600" dirty="0"/>
          </a:p>
        </p:txBody>
      </p:sp>
    </p:spTree>
    <p:extLst>
      <p:ext uri="{BB962C8B-B14F-4D97-AF65-F5344CB8AC3E}">
        <p14:creationId xmlns:p14="http://schemas.microsoft.com/office/powerpoint/2010/main" val="2885185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0013" y="0"/>
            <a:ext cx="10344150" cy="1406525"/>
          </a:xfrm>
        </p:spPr>
        <p:txBody>
          <a:bodyPr>
            <a:normAutofit/>
          </a:bodyPr>
          <a:lstStyle/>
          <a:p>
            <a:pPr algn="ctr"/>
            <a:r>
              <a:rPr lang="en-US" dirty="0" smtClean="0">
                <a:solidFill>
                  <a:schemeClr val="bg2"/>
                </a:solidFill>
              </a:rPr>
              <a:t>2. Library Support</a:t>
            </a:r>
            <a:endParaRPr lang="en-US" dirty="0">
              <a:solidFill>
                <a:schemeClr val="bg2"/>
              </a:solidFill>
            </a:endParaRPr>
          </a:p>
        </p:txBody>
      </p:sp>
      <p:sp>
        <p:nvSpPr>
          <p:cNvPr id="3" name="Content Placeholder 2"/>
          <p:cNvSpPr>
            <a:spLocks noGrp="1"/>
          </p:cNvSpPr>
          <p:nvPr>
            <p:ph sz="quarter" idx="1"/>
          </p:nvPr>
        </p:nvSpPr>
        <p:spPr>
          <a:xfrm>
            <a:off x="433137" y="1857829"/>
            <a:ext cx="11566358" cy="4719434"/>
          </a:xfrm>
        </p:spPr>
        <p:txBody>
          <a:bodyPr>
            <a:normAutofit/>
          </a:bodyPr>
          <a:lstStyle/>
          <a:p>
            <a:pPr>
              <a:buClr>
                <a:schemeClr val="accent1"/>
              </a:buClr>
              <a:buSzPct val="100000"/>
              <a:buFont typeface="Arial"/>
              <a:buChar char="•"/>
            </a:pPr>
            <a:r>
              <a:rPr lang="en-US" sz="2800" dirty="0" smtClean="0">
                <a:solidFill>
                  <a:schemeClr val="bg1"/>
                </a:solidFill>
              </a:rPr>
              <a:t>Collaborate with library faculty to develop research skills throughout the semester. </a:t>
            </a:r>
          </a:p>
          <a:p>
            <a:pPr>
              <a:buClr>
                <a:schemeClr val="accent1"/>
              </a:buClr>
              <a:buSzPct val="100000"/>
              <a:buFont typeface="Arial"/>
              <a:buChar char="•"/>
            </a:pPr>
            <a:r>
              <a:rPr lang="en-US" sz="2800" dirty="0" smtClean="0">
                <a:solidFill>
                  <a:schemeClr val="bg1"/>
                </a:solidFill>
              </a:rPr>
              <a:t>Make sure you are familiar with local collections. Different libraries (even within CUNY) can have very different resources available.</a:t>
            </a:r>
          </a:p>
          <a:p>
            <a:pPr>
              <a:buClr>
                <a:schemeClr val="accent1"/>
              </a:buClr>
              <a:buSzPct val="100000"/>
              <a:buFont typeface="Arial"/>
              <a:buChar char="•"/>
            </a:pPr>
            <a:r>
              <a:rPr lang="en-US" sz="2800" dirty="0" smtClean="0">
                <a:solidFill>
                  <a:schemeClr val="bg1"/>
                </a:solidFill>
              </a:rPr>
              <a:t>Be clear with your students about what kinds of resources you want them to use: feel free to guide them to books or databases that will be fruitful.</a:t>
            </a:r>
          </a:p>
          <a:p>
            <a:pPr>
              <a:buClr>
                <a:schemeClr val="accent1"/>
              </a:buClr>
              <a:buSzPct val="100000"/>
              <a:buFont typeface="Arial"/>
              <a:buChar char="•"/>
            </a:pPr>
            <a:r>
              <a:rPr lang="en-US" sz="2800" dirty="0" smtClean="0">
                <a:solidFill>
                  <a:schemeClr val="bg1"/>
                </a:solidFill>
              </a:rPr>
              <a:t>Librarians are available to help you develop subject and research guides for your class. Pathfinders can be helpful in intro and advanced classes.</a:t>
            </a:r>
          </a:p>
          <a:p>
            <a:pPr>
              <a:buClr>
                <a:schemeClr val="accent1"/>
              </a:buClr>
              <a:buSzPct val="100000"/>
              <a:buFont typeface="Arial"/>
              <a:buChar char="•"/>
            </a:pPr>
            <a:r>
              <a:rPr lang="en-US" sz="2800" dirty="0" smtClean="0">
                <a:solidFill>
                  <a:schemeClr val="bg1"/>
                </a:solidFill>
              </a:rPr>
              <a:t>Urge students to visit the reference desk or schedule research consultations with librarians. </a:t>
            </a:r>
            <a:endParaRPr lang="en-US" sz="2800" dirty="0">
              <a:solidFill>
                <a:schemeClr val="bg1"/>
              </a:solidFill>
            </a:endParaRPr>
          </a:p>
          <a:p>
            <a:pPr marL="0" indent="0">
              <a:buClr>
                <a:schemeClr val="accent1"/>
              </a:buClr>
              <a:buSzPct val="100000"/>
              <a:buFont typeface="Arial"/>
              <a:buChar char="•"/>
            </a:pPr>
            <a:endParaRPr lang="en-US" sz="2800" dirty="0"/>
          </a:p>
        </p:txBody>
      </p:sp>
      <p:sp>
        <p:nvSpPr>
          <p:cNvPr id="4" name="Slide Number Placeholder 12"/>
          <p:cNvSpPr>
            <a:spLocks noGrp="1"/>
          </p:cNvSpPr>
          <p:nvPr>
            <p:ph type="sldNum" sz="quarter" idx="12"/>
          </p:nvPr>
        </p:nvSpPr>
        <p:spPr>
          <a:xfrm>
            <a:off x="8610600" y="6224940"/>
            <a:ext cx="2743200" cy="365125"/>
          </a:xfrm>
        </p:spPr>
        <p:txBody>
          <a:bodyPr>
            <a:normAutofit fontScale="62500" lnSpcReduction="20000"/>
          </a:bodyPr>
          <a:lstStyle/>
          <a:p>
            <a:fld id="{6D22F896-40B5-4ADD-8801-0D06FADFA095}" type="slidenum">
              <a:rPr lang="en-US" sz="3400" smtClean="0"/>
              <a:pPr/>
              <a:t>10</a:t>
            </a:fld>
            <a:endParaRPr lang="en-US" sz="3400" dirty="0"/>
          </a:p>
        </p:txBody>
      </p:sp>
    </p:spTree>
    <p:extLst>
      <p:ext uri="{BB962C8B-B14F-4D97-AF65-F5344CB8AC3E}">
        <p14:creationId xmlns:p14="http://schemas.microsoft.com/office/powerpoint/2010/main" val="99810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0013" y="0"/>
            <a:ext cx="10344150" cy="1406525"/>
          </a:xfrm>
        </p:spPr>
        <p:txBody>
          <a:bodyPr>
            <a:normAutofit/>
          </a:bodyPr>
          <a:lstStyle/>
          <a:p>
            <a:pPr algn="ctr"/>
            <a:r>
              <a:rPr lang="en-US" dirty="0" smtClean="0">
                <a:solidFill>
                  <a:schemeClr val="bg2"/>
                </a:solidFill>
              </a:rPr>
              <a:t>Library Resources</a:t>
            </a:r>
            <a:endParaRPr lang="en-US" dirty="0">
              <a:solidFill>
                <a:schemeClr val="bg2"/>
              </a:solidFill>
            </a:endParaRPr>
          </a:p>
        </p:txBody>
      </p:sp>
      <p:sp>
        <p:nvSpPr>
          <p:cNvPr id="3" name="Content Placeholder 2"/>
          <p:cNvSpPr>
            <a:spLocks noGrp="1"/>
          </p:cNvSpPr>
          <p:nvPr>
            <p:ph sz="quarter" idx="1"/>
          </p:nvPr>
        </p:nvSpPr>
        <p:spPr>
          <a:xfrm>
            <a:off x="1030514" y="1857829"/>
            <a:ext cx="9797143" cy="4043135"/>
          </a:xfrm>
        </p:spPr>
        <p:txBody>
          <a:bodyPr>
            <a:normAutofit fontScale="92500" lnSpcReduction="10000"/>
          </a:bodyPr>
          <a:lstStyle/>
          <a:p>
            <a:pPr marL="0" indent="0">
              <a:buNone/>
            </a:pPr>
            <a:r>
              <a:rPr lang="en-US" sz="3600" dirty="0" smtClean="0">
                <a:solidFill>
                  <a:schemeClr val="bg1"/>
                </a:solidFill>
              </a:rPr>
              <a:t>Library subject specialists: </a:t>
            </a:r>
            <a:r>
              <a:rPr lang="en-US" sz="3600" dirty="0" smtClean="0">
                <a:solidFill>
                  <a:schemeClr val="bg1"/>
                </a:solidFill>
                <a:hlinkClick r:id="rId3"/>
              </a:rPr>
              <a:t>http://cityte.ch/dir</a:t>
            </a:r>
            <a:endParaRPr lang="en-US" sz="3600" dirty="0" smtClean="0">
              <a:solidFill>
                <a:schemeClr val="bg1"/>
              </a:solidFill>
            </a:endParaRPr>
          </a:p>
          <a:p>
            <a:pPr marL="0" indent="0">
              <a:buNone/>
            </a:pPr>
            <a:endParaRPr lang="en-US" sz="3600" dirty="0" smtClean="0">
              <a:solidFill>
                <a:schemeClr val="bg1"/>
              </a:solidFill>
            </a:endParaRPr>
          </a:p>
          <a:p>
            <a:pPr marL="0" indent="0">
              <a:buNone/>
            </a:pPr>
            <a:r>
              <a:rPr lang="en-US" sz="3600" dirty="0" smtClean="0">
                <a:solidFill>
                  <a:schemeClr val="bg1"/>
                </a:solidFill>
              </a:rPr>
              <a:t>Library catalog: </a:t>
            </a:r>
            <a:r>
              <a:rPr lang="en-US" sz="3600" dirty="0" smtClean="0">
                <a:solidFill>
                  <a:schemeClr val="bg1"/>
                </a:solidFill>
                <a:hlinkClick r:id="rId4"/>
              </a:rPr>
              <a:t>http://cityte.ch/cat</a:t>
            </a:r>
            <a:r>
              <a:rPr lang="en-US" sz="3600" dirty="0" smtClean="0">
                <a:solidFill>
                  <a:schemeClr val="bg1"/>
                </a:solidFill>
              </a:rPr>
              <a:t> </a:t>
            </a:r>
          </a:p>
          <a:p>
            <a:pPr marL="0" indent="0">
              <a:buNone/>
            </a:pPr>
            <a:endParaRPr lang="en-US" sz="3600" dirty="0" smtClean="0">
              <a:solidFill>
                <a:schemeClr val="bg1"/>
              </a:solidFill>
            </a:endParaRPr>
          </a:p>
          <a:p>
            <a:pPr marL="0" indent="0">
              <a:buNone/>
            </a:pPr>
            <a:r>
              <a:rPr lang="en-US" sz="3600" dirty="0" smtClean="0">
                <a:solidFill>
                  <a:schemeClr val="bg1"/>
                </a:solidFill>
              </a:rPr>
              <a:t>Library databases: </a:t>
            </a:r>
            <a:r>
              <a:rPr lang="en-US" sz="3600" dirty="0" smtClean="0">
                <a:solidFill>
                  <a:schemeClr val="bg1"/>
                </a:solidFill>
                <a:hlinkClick r:id="rId5"/>
              </a:rPr>
              <a:t>http://cityte.ch/db</a:t>
            </a:r>
            <a:r>
              <a:rPr lang="en-US" sz="3600" dirty="0" smtClean="0">
                <a:solidFill>
                  <a:schemeClr val="bg1"/>
                </a:solidFill>
              </a:rPr>
              <a:t> </a:t>
            </a:r>
            <a:r>
              <a:rPr lang="en-US" sz="3600" dirty="0">
                <a:solidFill>
                  <a:schemeClr val="bg1"/>
                </a:solidFill>
              </a:rPr>
              <a:t>	</a:t>
            </a:r>
            <a:endParaRPr lang="en-US" sz="3600" dirty="0" smtClean="0">
              <a:solidFill>
                <a:schemeClr val="bg1"/>
              </a:solidFill>
            </a:endParaRPr>
          </a:p>
          <a:p>
            <a:pPr marL="0" indent="0">
              <a:buNone/>
            </a:pPr>
            <a:endParaRPr lang="en-US" sz="3600" dirty="0" smtClean="0">
              <a:solidFill>
                <a:schemeClr val="bg1"/>
              </a:solidFill>
            </a:endParaRPr>
          </a:p>
          <a:p>
            <a:pPr marL="0" indent="0">
              <a:buNone/>
            </a:pPr>
            <a:r>
              <a:rPr lang="en-US" sz="3600" dirty="0" smtClean="0">
                <a:solidFill>
                  <a:schemeClr val="bg1"/>
                </a:solidFill>
              </a:rPr>
              <a:t>Tutorials and Subject Guides</a:t>
            </a:r>
          </a:p>
        </p:txBody>
      </p:sp>
      <p:sp>
        <p:nvSpPr>
          <p:cNvPr id="5" name="Slide Number Placeholder 12"/>
          <p:cNvSpPr>
            <a:spLocks noGrp="1"/>
          </p:cNvSpPr>
          <p:nvPr>
            <p:ph type="sldNum" sz="quarter" idx="12"/>
          </p:nvPr>
        </p:nvSpPr>
        <p:spPr>
          <a:xfrm>
            <a:off x="8610600" y="6032500"/>
            <a:ext cx="2743200" cy="365125"/>
          </a:xfrm>
        </p:spPr>
        <p:txBody>
          <a:bodyPr>
            <a:normAutofit fontScale="62500" lnSpcReduction="20000"/>
          </a:bodyPr>
          <a:lstStyle/>
          <a:p>
            <a:fld id="{6D22F896-40B5-4ADD-8801-0D06FADFA095}" type="slidenum">
              <a:rPr lang="en-US" sz="3400" smtClean="0"/>
              <a:pPr/>
              <a:t>11</a:t>
            </a:fld>
            <a:endParaRPr lang="en-US" sz="3400" dirty="0"/>
          </a:p>
        </p:txBody>
      </p:sp>
    </p:spTree>
    <p:extLst>
      <p:ext uri="{BB962C8B-B14F-4D97-AF65-F5344CB8AC3E}">
        <p14:creationId xmlns:p14="http://schemas.microsoft.com/office/powerpoint/2010/main" val="1298921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altLang="zh-CN" dirty="0" smtClean="0">
                <a:solidFill>
                  <a:srgbClr val="EBDDC3"/>
                </a:solidFill>
                <a:cs typeface="Tw Cen MT"/>
              </a:rPr>
              <a:t/>
            </a:r>
            <a:br>
              <a:rPr lang="en-US" altLang="zh-CN" dirty="0" smtClean="0">
                <a:solidFill>
                  <a:srgbClr val="EBDDC3"/>
                </a:solidFill>
                <a:cs typeface="Tw Cen MT"/>
              </a:rPr>
            </a:br>
            <a:r>
              <a:rPr lang="en-US" altLang="zh-CN" dirty="0" smtClean="0">
                <a:solidFill>
                  <a:schemeClr val="accent1"/>
                </a:solidFill>
                <a:cs typeface="Tw Cen MT"/>
              </a:rPr>
              <a:t>3. </a:t>
            </a:r>
            <a:r>
              <a:rPr lang="en-US" altLang="zh-CN" dirty="0" smtClean="0">
                <a:solidFill>
                  <a:srgbClr val="EBDDC3"/>
                </a:solidFill>
                <a:cs typeface="Tw Cen MT (headings)"/>
              </a:rPr>
              <a:t>Plagiarism</a:t>
            </a:r>
            <a:r>
              <a:rPr lang="en-US" altLang="zh-CN" dirty="0" smtClean="0">
                <a:solidFill>
                  <a:srgbClr val="EBDDC3"/>
                </a:solidFill>
                <a:cs typeface="Tw Cen MT"/>
              </a:rPr>
              <a:t>-Resistant Assignments </a:t>
            </a:r>
            <a:br>
              <a:rPr lang="en-US" altLang="zh-CN" dirty="0" smtClean="0">
                <a:solidFill>
                  <a:srgbClr val="EBDDC3"/>
                </a:solidFill>
                <a:cs typeface="Tw Cen MT"/>
              </a:rPr>
            </a:br>
            <a:endParaRPr lang="en-US" dirty="0">
              <a:solidFill>
                <a:srgbClr val="EBDDC3"/>
              </a:solidFill>
              <a:cs typeface="Tw Cen MT"/>
            </a:endParaRPr>
          </a:p>
        </p:txBody>
      </p:sp>
      <p:sp>
        <p:nvSpPr>
          <p:cNvPr id="4" name="Slide Number Placeholder 3"/>
          <p:cNvSpPr>
            <a:spLocks noGrp="1"/>
          </p:cNvSpPr>
          <p:nvPr>
            <p:ph type="sldNum" sz="quarter" idx="12"/>
          </p:nvPr>
        </p:nvSpPr>
        <p:spPr>
          <a:xfrm>
            <a:off x="8610600" y="6162040"/>
            <a:ext cx="2743200" cy="365125"/>
          </a:xfrm>
        </p:spPr>
        <p:txBody>
          <a:bodyPr>
            <a:normAutofit fontScale="62500" lnSpcReduction="20000"/>
          </a:bodyPr>
          <a:lstStyle/>
          <a:p>
            <a:fld id="{6D22F896-40B5-4ADD-8801-0D06FADFA095}" type="slidenum">
              <a:rPr lang="en-US" sz="3400" smtClean="0"/>
              <a:pPr/>
              <a:t>12</a:t>
            </a:fld>
            <a:endParaRPr lang="en-US" sz="3400" dirty="0"/>
          </a:p>
        </p:txBody>
      </p:sp>
      <p:sp>
        <p:nvSpPr>
          <p:cNvPr id="3" name="Content Placeholder 2"/>
          <p:cNvSpPr>
            <a:spLocks noGrp="1"/>
          </p:cNvSpPr>
          <p:nvPr>
            <p:ph sz="quarter" idx="1"/>
          </p:nvPr>
        </p:nvSpPr>
        <p:spPr>
          <a:xfrm>
            <a:off x="876300" y="2038349"/>
            <a:ext cx="10325100" cy="4005263"/>
          </a:xfrm>
        </p:spPr>
        <p:txBody>
          <a:bodyPr>
            <a:normAutofit/>
          </a:bodyPr>
          <a:lstStyle/>
          <a:p>
            <a:pPr marL="512064">
              <a:lnSpc>
                <a:spcPct val="90000"/>
              </a:lnSpc>
              <a:spcAft>
                <a:spcPts val="500"/>
              </a:spcAft>
              <a:buClr>
                <a:schemeClr val="accent1"/>
              </a:buClr>
              <a:buSzPct val="100000"/>
              <a:buFont typeface="Arial"/>
              <a:buChar char="•"/>
            </a:pPr>
            <a:r>
              <a:rPr lang="en-US" sz="3300" dirty="0" smtClean="0">
                <a:solidFill>
                  <a:schemeClr val="bg1"/>
                </a:solidFill>
                <a:latin typeface="Tw Cen MT"/>
                <a:ea typeface="Arial" charset="0"/>
                <a:cs typeface="Tw Cen MT"/>
              </a:rPr>
              <a:t>Guide students to outside sources </a:t>
            </a:r>
          </a:p>
          <a:p>
            <a:pPr marL="832104" lvl="1" indent="-320040">
              <a:lnSpc>
                <a:spcPct val="90000"/>
              </a:lnSpc>
              <a:spcAft>
                <a:spcPts val="500"/>
              </a:spcAft>
              <a:buSzPct val="100000"/>
              <a:buFont typeface="Arial"/>
              <a:buChar char="•"/>
            </a:pPr>
            <a:r>
              <a:rPr lang="en-US" sz="3000" dirty="0" smtClean="0">
                <a:solidFill>
                  <a:schemeClr val="bg1"/>
                </a:solidFill>
                <a:latin typeface="Tw Cen MT"/>
                <a:ea typeface="Arial" charset="0"/>
                <a:cs typeface="Tw Cen MT"/>
              </a:rPr>
              <a:t>Disciplinary specific!</a:t>
            </a:r>
          </a:p>
          <a:p>
            <a:pPr marL="512064">
              <a:lnSpc>
                <a:spcPct val="90000"/>
              </a:lnSpc>
              <a:spcAft>
                <a:spcPts val="500"/>
              </a:spcAft>
              <a:buClr>
                <a:schemeClr val="accent1"/>
              </a:buClr>
              <a:buSzPct val="100000"/>
              <a:buFont typeface="Arial"/>
              <a:buChar char="•"/>
            </a:pPr>
            <a:r>
              <a:rPr lang="en-US" altLang="en-US" sz="3300" dirty="0" smtClean="0">
                <a:solidFill>
                  <a:schemeClr val="bg1"/>
                </a:solidFill>
                <a:latin typeface="Tw Cen MT"/>
                <a:ea typeface="Arial" charset="0"/>
                <a:cs typeface="Tw Cen MT"/>
              </a:rPr>
              <a:t>Scaffolding</a:t>
            </a:r>
          </a:p>
          <a:p>
            <a:pPr marL="512064">
              <a:lnSpc>
                <a:spcPct val="90000"/>
              </a:lnSpc>
              <a:spcAft>
                <a:spcPts val="500"/>
              </a:spcAft>
              <a:buClr>
                <a:schemeClr val="accent1"/>
              </a:buClr>
              <a:buSzPct val="100000"/>
              <a:buFont typeface="Arial"/>
              <a:buChar char="•"/>
            </a:pPr>
            <a:r>
              <a:rPr lang="en-US" sz="3300" dirty="0" smtClean="0">
                <a:solidFill>
                  <a:schemeClr val="bg1"/>
                </a:solidFill>
                <a:latin typeface="Tw Cen MT"/>
                <a:ea typeface="Arial" charset="0"/>
                <a:cs typeface="Tw Cen MT"/>
              </a:rPr>
              <a:t>Use unique details in assignments</a:t>
            </a:r>
          </a:p>
          <a:p>
            <a:pPr marL="512064">
              <a:lnSpc>
                <a:spcPct val="90000"/>
              </a:lnSpc>
              <a:spcAft>
                <a:spcPts val="500"/>
              </a:spcAft>
              <a:buClr>
                <a:schemeClr val="accent1"/>
              </a:buClr>
              <a:buSzPct val="100000"/>
              <a:buFont typeface="Arial"/>
              <a:buChar char="•"/>
            </a:pPr>
            <a:r>
              <a:rPr lang="en-US" altLang="en-US" sz="3300" dirty="0" smtClean="0">
                <a:solidFill>
                  <a:schemeClr val="bg1"/>
                </a:solidFill>
                <a:latin typeface="Tw Cen MT"/>
                <a:ea typeface="Arial" charset="0"/>
                <a:cs typeface="Tw Cen MT"/>
              </a:rPr>
              <a:t>Empower Students </a:t>
            </a:r>
          </a:p>
        </p:txBody>
      </p:sp>
    </p:spTree>
    <p:extLst>
      <p:ext uri="{BB962C8B-B14F-4D97-AF65-F5344CB8AC3E}">
        <p14:creationId xmlns:p14="http://schemas.microsoft.com/office/powerpoint/2010/main" val="160921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2"/>
                </a:solidFill>
              </a:rPr>
              <a:t>Scaffolding and Low-Stakes Assignments</a:t>
            </a:r>
            <a:endParaRPr lang="en-US" dirty="0">
              <a:solidFill>
                <a:schemeClr val="bg2"/>
              </a:solidFill>
            </a:endParaRPr>
          </a:p>
        </p:txBody>
      </p:sp>
      <p:sp>
        <p:nvSpPr>
          <p:cNvPr id="4" name="Slide Number Placeholder 3"/>
          <p:cNvSpPr>
            <a:spLocks noGrp="1"/>
          </p:cNvSpPr>
          <p:nvPr>
            <p:ph type="sldNum" sz="quarter" idx="12"/>
          </p:nvPr>
        </p:nvSpPr>
        <p:spPr>
          <a:xfrm>
            <a:off x="8610600" y="6177280"/>
            <a:ext cx="2743200" cy="365125"/>
          </a:xfrm>
        </p:spPr>
        <p:txBody>
          <a:bodyPr>
            <a:normAutofit fontScale="62500" lnSpcReduction="20000"/>
          </a:bodyPr>
          <a:lstStyle/>
          <a:p>
            <a:fld id="{6D22F896-40B5-4ADD-8801-0D06FADFA095}" type="slidenum">
              <a:rPr lang="en-US" sz="3400" smtClean="0"/>
              <a:pPr/>
              <a:t>13</a:t>
            </a:fld>
            <a:endParaRPr lang="en-US" sz="3400" dirty="0"/>
          </a:p>
        </p:txBody>
      </p:sp>
      <p:sp>
        <p:nvSpPr>
          <p:cNvPr id="5" name="Content Placeholder 2"/>
          <p:cNvSpPr txBox="1">
            <a:spLocks/>
          </p:cNvSpPr>
          <p:nvPr/>
        </p:nvSpPr>
        <p:spPr>
          <a:xfrm>
            <a:off x="816864" y="1600200"/>
            <a:ext cx="10871200" cy="5257800"/>
          </a:xfrm>
          <a:prstGeom prst="rect">
            <a:avLst/>
          </a:prstGeom>
        </p:spPr>
        <p:txBody>
          <a:bodyPr vert="horz">
            <a:noAutofit/>
          </a:bodyPr>
          <a:lstStyle/>
          <a:p>
            <a:pPr marL="512064" indent="-320040">
              <a:lnSpc>
                <a:spcPct val="90000"/>
              </a:lnSpc>
              <a:spcBef>
                <a:spcPts val="500"/>
              </a:spcBef>
              <a:spcAft>
                <a:spcPts val="300"/>
              </a:spcAft>
              <a:buClr>
                <a:schemeClr val="accent1"/>
              </a:buClr>
              <a:buFont typeface="Arial"/>
              <a:buChar char="•"/>
            </a:pPr>
            <a:r>
              <a:rPr lang="en-US" altLang="zh-CN" sz="3300" dirty="0" smtClean="0">
                <a:ea typeface="Arial" charset="0"/>
                <a:cs typeface="Tw Cen MT"/>
              </a:rPr>
              <a:t> </a:t>
            </a:r>
            <a:r>
              <a:rPr lang="en-US" altLang="zh-CN" sz="3300" dirty="0" smtClean="0">
                <a:solidFill>
                  <a:schemeClr val="bg1"/>
                </a:solidFill>
                <a:ea typeface="Arial" charset="0"/>
                <a:cs typeface="Tw Cen MT"/>
              </a:rPr>
              <a:t>Informal writing assignments (in-class or homework)</a:t>
            </a:r>
          </a:p>
          <a:p>
            <a:pPr marL="969264" lvl="1" indent="-320040">
              <a:lnSpc>
                <a:spcPct val="90000"/>
              </a:lnSpc>
              <a:spcBef>
                <a:spcPts val="500"/>
              </a:spcBef>
              <a:spcAft>
                <a:spcPts val="300"/>
              </a:spcAft>
              <a:buClr>
                <a:schemeClr val="accent1"/>
              </a:buClr>
              <a:buFont typeface="Arial"/>
              <a:buChar char="•"/>
            </a:pPr>
            <a:r>
              <a:rPr lang="en-US" altLang="zh-CN" sz="3300" dirty="0" smtClean="0">
                <a:solidFill>
                  <a:schemeClr val="bg1"/>
                </a:solidFill>
                <a:ea typeface="Arial" charset="0"/>
                <a:cs typeface="Tw Cen MT"/>
              </a:rPr>
              <a:t>Discrete steps </a:t>
            </a:r>
          </a:p>
          <a:p>
            <a:pPr marL="512064" indent="-320040">
              <a:lnSpc>
                <a:spcPct val="90000"/>
              </a:lnSpc>
              <a:spcBef>
                <a:spcPts val="500"/>
              </a:spcBef>
              <a:spcAft>
                <a:spcPts val="300"/>
              </a:spcAft>
              <a:buClr>
                <a:schemeClr val="accent1"/>
              </a:buClr>
              <a:buFont typeface="Arial"/>
              <a:buChar char="•"/>
            </a:pPr>
            <a:r>
              <a:rPr lang="en-US" altLang="zh-CN" sz="3300" dirty="0" smtClean="0">
                <a:solidFill>
                  <a:schemeClr val="bg1"/>
                </a:solidFill>
                <a:ea typeface="Arial" charset="0"/>
                <a:cs typeface="Tw Cen MT"/>
              </a:rPr>
              <a:t> Facilitate understanding of class material</a:t>
            </a:r>
          </a:p>
          <a:p>
            <a:pPr marL="969264" lvl="1" indent="-320040">
              <a:lnSpc>
                <a:spcPct val="90000"/>
              </a:lnSpc>
              <a:spcBef>
                <a:spcPts val="500"/>
              </a:spcBef>
              <a:spcAft>
                <a:spcPts val="300"/>
              </a:spcAft>
              <a:buClr>
                <a:schemeClr val="accent1"/>
              </a:buClr>
              <a:buFont typeface="Arial"/>
              <a:buChar char="•"/>
            </a:pPr>
            <a:r>
              <a:rPr lang="en-US" altLang="zh-CN" sz="3300" dirty="0" smtClean="0">
                <a:solidFill>
                  <a:schemeClr val="bg1"/>
                </a:solidFill>
                <a:ea typeface="Arial" charset="0"/>
                <a:cs typeface="Tw Cen MT"/>
              </a:rPr>
              <a:t>Process course content</a:t>
            </a:r>
          </a:p>
          <a:p>
            <a:pPr marL="969264" lvl="1" indent="-320040">
              <a:lnSpc>
                <a:spcPct val="90000"/>
              </a:lnSpc>
              <a:spcBef>
                <a:spcPts val="500"/>
              </a:spcBef>
              <a:spcAft>
                <a:spcPts val="300"/>
              </a:spcAft>
              <a:buClr>
                <a:schemeClr val="accent1"/>
              </a:buClr>
              <a:buFont typeface="Arial"/>
              <a:buChar char="•"/>
            </a:pPr>
            <a:r>
              <a:rPr lang="en-US" altLang="zh-CN" sz="3300" dirty="0" smtClean="0">
                <a:solidFill>
                  <a:schemeClr val="bg1"/>
                </a:solidFill>
                <a:ea typeface="Arial" charset="0"/>
                <a:cs typeface="Tw Cen MT"/>
              </a:rPr>
              <a:t>No pressure to be “right”</a:t>
            </a:r>
          </a:p>
          <a:p>
            <a:pPr marL="512064" indent="-320040">
              <a:lnSpc>
                <a:spcPct val="90000"/>
              </a:lnSpc>
              <a:spcBef>
                <a:spcPts val="500"/>
              </a:spcBef>
              <a:spcAft>
                <a:spcPts val="300"/>
              </a:spcAft>
              <a:buClr>
                <a:schemeClr val="accent1"/>
              </a:buClr>
              <a:buFont typeface="Arial"/>
              <a:buChar char="•"/>
            </a:pPr>
            <a:r>
              <a:rPr lang="en-US" altLang="zh-CN" sz="3300" dirty="0" smtClean="0">
                <a:solidFill>
                  <a:schemeClr val="bg1"/>
                </a:solidFill>
                <a:ea typeface="Arial" charset="0"/>
                <a:cs typeface="Tw Cen MT"/>
              </a:rPr>
              <a:t> Examples of some plagiarism-resistant scaffolding</a:t>
            </a:r>
          </a:p>
          <a:p>
            <a:pPr marL="969264" lvl="1" indent="-320040">
              <a:lnSpc>
                <a:spcPct val="90000"/>
              </a:lnSpc>
              <a:spcBef>
                <a:spcPts val="500"/>
              </a:spcBef>
              <a:spcAft>
                <a:spcPts val="300"/>
              </a:spcAft>
              <a:buClr>
                <a:schemeClr val="accent1"/>
              </a:buClr>
              <a:buFont typeface="Arial"/>
              <a:buChar char="•"/>
            </a:pPr>
            <a:r>
              <a:rPr lang="en-US" altLang="zh-CN" sz="3300" dirty="0" smtClean="0">
                <a:solidFill>
                  <a:schemeClr val="bg1"/>
                </a:solidFill>
                <a:ea typeface="Arial" charset="0"/>
                <a:cs typeface="Tw Cen MT"/>
              </a:rPr>
              <a:t>Teach quotation 	</a:t>
            </a:r>
          </a:p>
          <a:p>
            <a:pPr marL="969264" lvl="1" indent="-320040">
              <a:lnSpc>
                <a:spcPct val="90000"/>
              </a:lnSpc>
              <a:spcBef>
                <a:spcPts val="500"/>
              </a:spcBef>
              <a:spcAft>
                <a:spcPts val="300"/>
              </a:spcAft>
              <a:buClr>
                <a:schemeClr val="accent1"/>
              </a:buClr>
              <a:buFont typeface="Arial"/>
              <a:buChar char="•"/>
            </a:pPr>
            <a:r>
              <a:rPr lang="en-US" altLang="zh-CN" sz="3300" dirty="0" smtClean="0">
                <a:solidFill>
                  <a:schemeClr val="bg1"/>
                </a:solidFill>
                <a:latin typeface="Tw Cen MT"/>
                <a:ea typeface="Arial" charset="0"/>
                <a:cs typeface="Tw Cen MT"/>
              </a:rPr>
              <a:t>Peer review</a:t>
            </a:r>
          </a:p>
          <a:p>
            <a:pPr marL="969264" lvl="2" indent="-320040">
              <a:lnSpc>
                <a:spcPct val="90000"/>
              </a:lnSpc>
              <a:spcBef>
                <a:spcPts val="500"/>
              </a:spcBef>
              <a:spcAft>
                <a:spcPts val="300"/>
              </a:spcAft>
              <a:buClr>
                <a:schemeClr val="accent1"/>
              </a:buClr>
              <a:buFont typeface="Arial"/>
              <a:buChar char="•"/>
            </a:pPr>
            <a:r>
              <a:rPr lang="en-US" altLang="en-US" sz="3300" dirty="0" smtClean="0">
                <a:solidFill>
                  <a:schemeClr val="bg1"/>
                </a:solidFill>
                <a:latin typeface="Tw Cen MT"/>
                <a:ea typeface="Arial" charset="0"/>
                <a:cs typeface="Tw Cen MT"/>
              </a:rPr>
              <a:t>Justify inclusion of resources cited</a:t>
            </a:r>
          </a:p>
          <a:p>
            <a:pPr marL="512064" indent="-320040">
              <a:lnSpc>
                <a:spcPct val="90000"/>
              </a:lnSpc>
              <a:spcBef>
                <a:spcPts val="500"/>
              </a:spcBef>
              <a:spcAft>
                <a:spcPts val="300"/>
              </a:spcAft>
              <a:buClr>
                <a:schemeClr val="accent1"/>
              </a:buClr>
              <a:buFont typeface="Arial"/>
              <a:buChar char="•"/>
            </a:pPr>
            <a:endParaRPr lang="en-US" altLang="zh-CN" sz="3300" dirty="0" smtClean="0">
              <a:solidFill>
                <a:schemeClr val="bg1"/>
              </a:solidFill>
              <a:ea typeface="Arial" charset="0"/>
              <a:cs typeface="Tw Cen MT"/>
            </a:endParaRPr>
          </a:p>
          <a:p>
            <a:pPr marL="512064" indent="-320040">
              <a:lnSpc>
                <a:spcPct val="90000"/>
              </a:lnSpc>
              <a:spcBef>
                <a:spcPts val="500"/>
              </a:spcBef>
              <a:spcAft>
                <a:spcPts val="300"/>
              </a:spcAft>
              <a:buClr>
                <a:schemeClr val="accent1"/>
              </a:buClr>
              <a:buFont typeface="Arial"/>
              <a:buChar char="•"/>
            </a:pPr>
            <a:endParaRPr lang="en-US" altLang="zh-CN" sz="3300" dirty="0" smtClean="0">
              <a:ea typeface="Arial" charset="0"/>
              <a:cs typeface="Tw Cen MT"/>
            </a:endParaRPr>
          </a:p>
          <a:p>
            <a:pPr marL="512064" indent="-320040">
              <a:lnSpc>
                <a:spcPct val="90000"/>
              </a:lnSpc>
              <a:spcBef>
                <a:spcPts val="500"/>
              </a:spcBef>
              <a:spcAft>
                <a:spcPts val="300"/>
              </a:spcAft>
              <a:buClr>
                <a:schemeClr val="accent1"/>
              </a:buClr>
              <a:buFont typeface="Arial"/>
              <a:buChar char="•"/>
            </a:pPr>
            <a:endParaRPr lang="en-US" altLang="zh-CN" sz="3300" dirty="0">
              <a:cs typeface="Tw Cen MT"/>
            </a:endParaRPr>
          </a:p>
        </p:txBody>
      </p:sp>
    </p:spTree>
    <p:extLst>
      <p:ext uri="{BB962C8B-B14F-4D97-AF65-F5344CB8AC3E}">
        <p14:creationId xmlns:p14="http://schemas.microsoft.com/office/powerpoint/2010/main" val="2216249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solidFill>
                  <a:srgbClr val="EBDDC3"/>
                </a:solidFill>
              </a:rPr>
              <a:t>Sample </a:t>
            </a:r>
            <a:r>
              <a:rPr lang="en-US" sz="4400" dirty="0" err="1" smtClean="0">
                <a:solidFill>
                  <a:srgbClr val="EBDDC3"/>
                </a:solidFill>
              </a:rPr>
              <a:t>Scaffolded</a:t>
            </a:r>
            <a:r>
              <a:rPr lang="en-US" sz="4400" dirty="0" smtClean="0">
                <a:solidFill>
                  <a:srgbClr val="EBDDC3"/>
                </a:solidFill>
              </a:rPr>
              <a:t> Schedule</a:t>
            </a:r>
            <a:endParaRPr lang="en-US" sz="4400" dirty="0">
              <a:solidFill>
                <a:srgbClr val="EBDDC3"/>
              </a:solidFill>
            </a:endParaRPr>
          </a:p>
        </p:txBody>
      </p:sp>
      <p:sp>
        <p:nvSpPr>
          <p:cNvPr id="4" name="Slide Number Placeholder 3"/>
          <p:cNvSpPr>
            <a:spLocks noGrp="1"/>
          </p:cNvSpPr>
          <p:nvPr>
            <p:ph type="sldNum" sz="quarter" idx="12"/>
          </p:nvPr>
        </p:nvSpPr>
        <p:spPr>
          <a:xfrm>
            <a:off x="8576310" y="6203950"/>
            <a:ext cx="2743200" cy="365125"/>
          </a:xfrm>
        </p:spPr>
        <p:txBody>
          <a:bodyPr>
            <a:normAutofit fontScale="62500" lnSpcReduction="20000"/>
          </a:bodyPr>
          <a:lstStyle/>
          <a:p>
            <a:fld id="{6D22F896-40B5-4ADD-8801-0D06FADFA095}" type="slidenum">
              <a:rPr lang="en-US" sz="3400" smtClean="0"/>
              <a:pPr/>
              <a:t>14</a:t>
            </a:fld>
            <a:endParaRPr lang="en-US" sz="3400" dirty="0"/>
          </a:p>
        </p:txBody>
      </p:sp>
      <p:sp>
        <p:nvSpPr>
          <p:cNvPr id="3" name="Content Placeholder 2"/>
          <p:cNvSpPr>
            <a:spLocks noGrp="1"/>
          </p:cNvSpPr>
          <p:nvPr>
            <p:ph sz="quarter" idx="1"/>
          </p:nvPr>
        </p:nvSpPr>
        <p:spPr>
          <a:xfrm>
            <a:off x="886968" y="1472184"/>
            <a:ext cx="10447782" cy="4685728"/>
          </a:xfrm>
        </p:spPr>
        <p:txBody>
          <a:bodyPr>
            <a:normAutofit lnSpcReduction="10000"/>
          </a:bodyPr>
          <a:lstStyle/>
          <a:p>
            <a:pPr marL="0" indent="0">
              <a:buNone/>
            </a:pPr>
            <a:r>
              <a:rPr lang="en-US" sz="2600" b="1" dirty="0" smtClean="0">
                <a:solidFill>
                  <a:srgbClr val="FFFFFF"/>
                </a:solidFill>
              </a:rPr>
              <a:t>Assignment</a:t>
            </a:r>
            <a:r>
              <a:rPr lang="en-US" sz="2600" dirty="0" smtClean="0">
                <a:solidFill>
                  <a:srgbClr val="FFFFFF"/>
                </a:solidFill>
              </a:rPr>
              <a:t>: Find </a:t>
            </a:r>
            <a:r>
              <a:rPr lang="en-US" sz="2600" dirty="0">
                <a:solidFill>
                  <a:srgbClr val="FFFFFF"/>
                </a:solidFill>
              </a:rPr>
              <a:t>an idea in one of the assigned critical readings of </a:t>
            </a:r>
            <a:r>
              <a:rPr lang="en-US" sz="2600" i="1" dirty="0">
                <a:solidFill>
                  <a:srgbClr val="FFFFFF"/>
                </a:solidFill>
              </a:rPr>
              <a:t>Jane Eyre</a:t>
            </a:r>
            <a:r>
              <a:rPr lang="en-US" sz="2600" dirty="0">
                <a:solidFill>
                  <a:srgbClr val="FFFFFF"/>
                </a:solidFill>
              </a:rPr>
              <a:t> with which you disagree. </a:t>
            </a:r>
            <a:r>
              <a:rPr lang="en-US" sz="2600" dirty="0" smtClean="0">
                <a:solidFill>
                  <a:srgbClr val="FFFFFF"/>
                </a:solidFill>
              </a:rPr>
              <a:t>Figure </a:t>
            </a:r>
            <a:r>
              <a:rPr lang="en-US" sz="2600" dirty="0">
                <a:solidFill>
                  <a:srgbClr val="FFFFFF"/>
                </a:solidFill>
              </a:rPr>
              <a:t>out why you think it is wrong, and write a 5-7 page persuasive essay arguing for your own, “better” </a:t>
            </a:r>
            <a:r>
              <a:rPr lang="en-US" sz="2600" dirty="0" smtClean="0">
                <a:solidFill>
                  <a:srgbClr val="FFFFFF"/>
                </a:solidFill>
              </a:rPr>
              <a:t>reading… </a:t>
            </a:r>
          </a:p>
          <a:p>
            <a:pPr marL="0" indent="0">
              <a:buNone/>
            </a:pPr>
            <a:endParaRPr lang="en-US" sz="2600" dirty="0" smtClean="0">
              <a:solidFill>
                <a:srgbClr val="FFFFFF"/>
              </a:solidFill>
            </a:endParaRPr>
          </a:p>
          <a:p>
            <a:pPr marL="0" indent="0">
              <a:buNone/>
            </a:pPr>
            <a:r>
              <a:rPr lang="en-US" sz="2600" dirty="0" smtClean="0">
                <a:solidFill>
                  <a:srgbClr val="FFFFFF"/>
                </a:solidFill>
              </a:rPr>
              <a:t>In-class summary of novel: 10% of grade – 10/25</a:t>
            </a:r>
          </a:p>
          <a:p>
            <a:pPr marL="0" indent="0">
              <a:buNone/>
            </a:pPr>
            <a:r>
              <a:rPr lang="en-US" sz="2600" dirty="0" smtClean="0">
                <a:solidFill>
                  <a:srgbClr val="FFFFFF"/>
                </a:solidFill>
              </a:rPr>
              <a:t>Summary of idea with which you disagree: 10% of grade – due 11/1</a:t>
            </a:r>
          </a:p>
          <a:p>
            <a:pPr marL="0" indent="0">
              <a:buNone/>
            </a:pPr>
            <a:r>
              <a:rPr lang="en-US" sz="2600" dirty="0" smtClean="0">
                <a:solidFill>
                  <a:srgbClr val="FFFFFF"/>
                </a:solidFill>
              </a:rPr>
              <a:t>Annotated bibliography of at least 2 sources that support your reading: 10% of grade – due 11/8</a:t>
            </a:r>
          </a:p>
          <a:p>
            <a:pPr marL="0" indent="0">
              <a:buNone/>
            </a:pPr>
            <a:r>
              <a:rPr lang="en-US" sz="2600" dirty="0" smtClean="0">
                <a:solidFill>
                  <a:srgbClr val="FFFFFF"/>
                </a:solidFill>
              </a:rPr>
              <a:t>First Draft: 10% of grade – due 11/21</a:t>
            </a:r>
          </a:p>
          <a:p>
            <a:pPr marL="0" indent="0">
              <a:buNone/>
            </a:pPr>
            <a:r>
              <a:rPr lang="en-US" sz="2600" dirty="0" smtClean="0">
                <a:solidFill>
                  <a:srgbClr val="FFFFFF"/>
                </a:solidFill>
              </a:rPr>
              <a:t>Peer Review Participation: 10% of grade – 11/21</a:t>
            </a:r>
          </a:p>
          <a:p>
            <a:pPr marL="0" indent="0">
              <a:buNone/>
            </a:pPr>
            <a:r>
              <a:rPr lang="en-US" sz="2600" dirty="0" smtClean="0">
                <a:solidFill>
                  <a:srgbClr val="FFFFFF"/>
                </a:solidFill>
              </a:rPr>
              <a:t>Second Draft: 50% of grade – due 11/26</a:t>
            </a:r>
            <a:endParaRPr lang="en-US" sz="2600" dirty="0">
              <a:solidFill>
                <a:srgbClr val="FFFFFF"/>
              </a:solidFill>
            </a:endParaRPr>
          </a:p>
          <a:p>
            <a:endParaRPr lang="en-US" sz="3200" dirty="0" smtClean="0">
              <a:solidFill>
                <a:srgbClr val="FFFFFF"/>
              </a:solidFill>
            </a:endParaRPr>
          </a:p>
        </p:txBody>
      </p:sp>
    </p:spTree>
    <p:extLst>
      <p:ext uri="{BB962C8B-B14F-4D97-AF65-F5344CB8AC3E}">
        <p14:creationId xmlns:p14="http://schemas.microsoft.com/office/powerpoint/2010/main" val="30854772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2"/>
                </a:solidFill>
              </a:rPr>
              <a:t>Use Details in Assignments</a:t>
            </a:r>
            <a:endParaRPr lang="en-US" dirty="0">
              <a:solidFill>
                <a:schemeClr val="bg2"/>
              </a:solidFill>
            </a:endParaRPr>
          </a:p>
        </p:txBody>
      </p:sp>
      <p:sp>
        <p:nvSpPr>
          <p:cNvPr id="4" name="Slide Number Placeholder 3"/>
          <p:cNvSpPr>
            <a:spLocks noGrp="1"/>
          </p:cNvSpPr>
          <p:nvPr>
            <p:ph type="sldNum" sz="quarter" idx="12"/>
          </p:nvPr>
        </p:nvSpPr>
        <p:spPr>
          <a:xfrm>
            <a:off x="8561070" y="6173470"/>
            <a:ext cx="2743200" cy="365125"/>
          </a:xfrm>
        </p:spPr>
        <p:txBody>
          <a:bodyPr>
            <a:normAutofit fontScale="62500" lnSpcReduction="20000"/>
          </a:bodyPr>
          <a:lstStyle/>
          <a:p>
            <a:fld id="{6D22F896-40B5-4ADD-8801-0D06FADFA095}" type="slidenum">
              <a:rPr lang="en-US" sz="3400" smtClean="0"/>
              <a:pPr/>
              <a:t>15</a:t>
            </a:fld>
            <a:endParaRPr lang="en-US" sz="3400" dirty="0"/>
          </a:p>
        </p:txBody>
      </p:sp>
      <p:sp>
        <p:nvSpPr>
          <p:cNvPr id="6" name="Content Placeholder 5"/>
          <p:cNvSpPr>
            <a:spLocks noGrp="1"/>
          </p:cNvSpPr>
          <p:nvPr>
            <p:ph sz="quarter" idx="1"/>
          </p:nvPr>
        </p:nvSpPr>
        <p:spPr>
          <a:xfrm>
            <a:off x="1120000" y="1825625"/>
            <a:ext cx="10176650" cy="4232275"/>
          </a:xfrm>
        </p:spPr>
        <p:txBody>
          <a:bodyPr>
            <a:normAutofit fontScale="92500" lnSpcReduction="20000"/>
          </a:bodyPr>
          <a:lstStyle/>
          <a:p>
            <a:pPr>
              <a:spcAft>
                <a:spcPts val="500"/>
              </a:spcAft>
              <a:buClr>
                <a:schemeClr val="accent1"/>
              </a:buClr>
              <a:buSzPct val="100000"/>
              <a:buFont typeface="Arial"/>
              <a:buChar char="•"/>
            </a:pPr>
            <a:r>
              <a:rPr lang="en-US" sz="3600" dirty="0" smtClean="0">
                <a:solidFill>
                  <a:schemeClr val="bg1"/>
                </a:solidFill>
              </a:rPr>
              <a:t> Current events</a:t>
            </a:r>
          </a:p>
          <a:p>
            <a:pPr>
              <a:spcAft>
                <a:spcPts val="500"/>
              </a:spcAft>
              <a:buClr>
                <a:schemeClr val="accent1"/>
              </a:buClr>
              <a:buSzPct val="100000"/>
              <a:buFont typeface="Arial"/>
              <a:buChar char="•"/>
            </a:pPr>
            <a:r>
              <a:rPr lang="en-US" sz="3600" dirty="0" smtClean="0">
                <a:solidFill>
                  <a:schemeClr val="bg1"/>
                </a:solidFill>
              </a:rPr>
              <a:t> Specific, novel/unique applications of concepts</a:t>
            </a:r>
          </a:p>
          <a:p>
            <a:pPr marL="465138" lvl="1" indent="0">
              <a:spcBef>
                <a:spcPts val="1000"/>
              </a:spcBef>
              <a:spcAft>
                <a:spcPts val="500"/>
              </a:spcAft>
              <a:buNone/>
            </a:pPr>
            <a:r>
              <a:rPr lang="en-US" sz="2800" dirty="0" smtClean="0">
                <a:solidFill>
                  <a:schemeClr val="bg1"/>
                </a:solidFill>
              </a:rPr>
              <a:t>(Original): “Define </a:t>
            </a:r>
            <a:r>
              <a:rPr lang="en-US" sz="2800" dirty="0">
                <a:solidFill>
                  <a:schemeClr val="bg1"/>
                </a:solidFill>
              </a:rPr>
              <a:t>and explain classical conditioning, operant </a:t>
            </a:r>
            <a:r>
              <a:rPr lang="en-US" sz="2800" dirty="0" smtClean="0">
                <a:solidFill>
                  <a:schemeClr val="bg1"/>
                </a:solidFill>
              </a:rPr>
              <a:t>conditioning, </a:t>
            </a:r>
            <a:r>
              <a:rPr lang="en-US" sz="2800" dirty="0">
                <a:solidFill>
                  <a:schemeClr val="bg1"/>
                </a:solidFill>
              </a:rPr>
              <a:t>and social </a:t>
            </a:r>
            <a:r>
              <a:rPr lang="en-US" sz="2800" dirty="0" smtClean="0">
                <a:solidFill>
                  <a:schemeClr val="bg1"/>
                </a:solidFill>
              </a:rPr>
              <a:t>learning”</a:t>
            </a:r>
          </a:p>
          <a:p>
            <a:pPr marL="457200" lvl="1" indent="0">
              <a:spcBef>
                <a:spcPts val="1000"/>
              </a:spcBef>
              <a:spcAft>
                <a:spcPts val="500"/>
              </a:spcAft>
              <a:buNone/>
            </a:pPr>
            <a:r>
              <a:rPr lang="en-US" sz="2800" dirty="0" smtClean="0">
                <a:solidFill>
                  <a:schemeClr val="bg1"/>
                </a:solidFill>
              </a:rPr>
              <a:t>(Revised): “Professor </a:t>
            </a:r>
            <a:r>
              <a:rPr lang="en-US" sz="2800" dirty="0" err="1">
                <a:solidFill>
                  <a:schemeClr val="bg1"/>
                </a:solidFill>
              </a:rPr>
              <a:t>Catlove</a:t>
            </a:r>
            <a:r>
              <a:rPr lang="en-US" sz="2800" dirty="0">
                <a:solidFill>
                  <a:schemeClr val="bg1"/>
                </a:solidFill>
              </a:rPr>
              <a:t> opens a </a:t>
            </a:r>
            <a:r>
              <a:rPr lang="en-US" sz="2800" dirty="0" smtClean="0">
                <a:solidFill>
                  <a:schemeClr val="bg1"/>
                </a:solidFill>
              </a:rPr>
              <a:t>can </a:t>
            </a:r>
            <a:r>
              <a:rPr lang="en-US" sz="2800" dirty="0">
                <a:solidFill>
                  <a:schemeClr val="bg1"/>
                </a:solidFill>
              </a:rPr>
              <a:t>of cat food and his </a:t>
            </a:r>
            <a:r>
              <a:rPr lang="en-US" sz="2800" dirty="0" smtClean="0">
                <a:solidFill>
                  <a:schemeClr val="bg1"/>
                </a:solidFill>
              </a:rPr>
              <a:t>cats </a:t>
            </a:r>
            <a:r>
              <a:rPr lang="en-US" sz="2800" dirty="0">
                <a:solidFill>
                  <a:schemeClr val="bg1"/>
                </a:solidFill>
              </a:rPr>
              <a:t>run into the kitchen </a:t>
            </a:r>
            <a:r>
              <a:rPr lang="en-US" sz="2800" dirty="0" smtClean="0">
                <a:solidFill>
                  <a:schemeClr val="bg1"/>
                </a:solidFill>
              </a:rPr>
              <a:t>purring, meowing, </a:t>
            </a:r>
            <a:r>
              <a:rPr lang="en-US" sz="2800" dirty="0">
                <a:solidFill>
                  <a:schemeClr val="bg1"/>
                </a:solidFill>
              </a:rPr>
              <a:t>and rubbing his </a:t>
            </a:r>
            <a:r>
              <a:rPr lang="en-US" sz="2800" dirty="0" smtClean="0">
                <a:solidFill>
                  <a:schemeClr val="bg1"/>
                </a:solidFill>
              </a:rPr>
              <a:t>legs</a:t>
            </a:r>
            <a:r>
              <a:rPr lang="en-US" sz="2800" dirty="0">
                <a:solidFill>
                  <a:schemeClr val="bg1"/>
                </a:solidFill>
              </a:rPr>
              <a:t>.  What examples of classical conditioning, </a:t>
            </a:r>
            <a:r>
              <a:rPr lang="en-US" sz="2800" dirty="0" smtClean="0">
                <a:solidFill>
                  <a:schemeClr val="bg1"/>
                </a:solidFill>
              </a:rPr>
              <a:t>operant conditioning</a:t>
            </a:r>
            <a:r>
              <a:rPr lang="en-US" sz="2800" dirty="0">
                <a:solidFill>
                  <a:schemeClr val="bg1"/>
                </a:solidFill>
              </a:rPr>
              <a:t>, and social learning are at work </a:t>
            </a:r>
            <a:r>
              <a:rPr lang="en-US" sz="2800" dirty="0" smtClean="0">
                <a:solidFill>
                  <a:schemeClr val="bg1"/>
                </a:solidFill>
              </a:rPr>
              <a:t>here?” 	</a:t>
            </a:r>
            <a:r>
              <a:rPr lang="en-US" sz="2600" dirty="0" smtClean="0">
                <a:solidFill>
                  <a:schemeClr val="bg1"/>
                </a:solidFill>
              </a:rPr>
              <a:t>	</a:t>
            </a:r>
          </a:p>
          <a:p>
            <a:pPr marL="457200" lvl="1" indent="0">
              <a:buNone/>
            </a:pPr>
            <a:r>
              <a:rPr lang="en-US" sz="2600" dirty="0" smtClean="0">
                <a:solidFill>
                  <a:schemeClr val="bg1"/>
                </a:solidFill>
              </a:rPr>
              <a:t>	</a:t>
            </a:r>
          </a:p>
          <a:p>
            <a:pPr marL="457200" lvl="1" indent="0">
              <a:buNone/>
            </a:pPr>
            <a:r>
              <a:rPr lang="en-US" sz="2200" dirty="0" smtClean="0">
                <a:solidFill>
                  <a:schemeClr val="bg1"/>
                </a:solidFill>
              </a:rPr>
              <a:t>-Bean, John C. </a:t>
            </a:r>
            <a:r>
              <a:rPr lang="en-US" sz="2200" i="1" dirty="0" smtClean="0">
                <a:solidFill>
                  <a:schemeClr val="bg1"/>
                </a:solidFill>
              </a:rPr>
              <a:t>Engaging Ideas</a:t>
            </a:r>
            <a:r>
              <a:rPr lang="en-US" sz="2200" dirty="0" smtClean="0">
                <a:solidFill>
                  <a:schemeClr val="bg1"/>
                </a:solidFill>
              </a:rPr>
              <a:t>. 2</a:t>
            </a:r>
            <a:r>
              <a:rPr lang="en-US" sz="2200" baseline="30000" dirty="0" smtClean="0">
                <a:solidFill>
                  <a:schemeClr val="bg1"/>
                </a:solidFill>
              </a:rPr>
              <a:t>nd</a:t>
            </a:r>
            <a:r>
              <a:rPr lang="en-US" sz="2200" dirty="0" smtClean="0">
                <a:solidFill>
                  <a:schemeClr val="bg1"/>
                </a:solidFill>
              </a:rPr>
              <a:t> Ed. 2011. San Francisco, CA: </a:t>
            </a:r>
            <a:r>
              <a:rPr lang="en-US" sz="2200" dirty="0" err="1" smtClean="0">
                <a:solidFill>
                  <a:schemeClr val="bg1"/>
                </a:solidFill>
              </a:rPr>
              <a:t>Jossey</a:t>
            </a:r>
            <a:r>
              <a:rPr lang="en-US" sz="2200" dirty="0" smtClean="0">
                <a:solidFill>
                  <a:schemeClr val="bg1"/>
                </a:solidFill>
              </a:rPr>
              <a:t>-Bass.</a:t>
            </a:r>
            <a:endParaRPr lang="en-US" sz="2200" dirty="0">
              <a:solidFill>
                <a:schemeClr val="bg1"/>
              </a:solidFill>
            </a:endParaRPr>
          </a:p>
          <a:p>
            <a:pPr lvl="1"/>
            <a:endParaRPr lang="en-US" dirty="0">
              <a:solidFill>
                <a:schemeClr val="bg1"/>
              </a:solidFill>
            </a:endParaRPr>
          </a:p>
          <a:p>
            <a:pPr lvl="1"/>
            <a:endParaRPr lang="en-US" dirty="0">
              <a:solidFill>
                <a:schemeClr val="bg1"/>
              </a:solidFill>
            </a:endParaRPr>
          </a:p>
          <a:p>
            <a:pPr lvl="1"/>
            <a:endParaRPr lang="en-US" dirty="0" smtClean="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1037858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Empower students	</a:t>
            </a:r>
            <a:endParaRPr lang="en-US" dirty="0">
              <a:solidFill>
                <a:schemeClr val="bg2"/>
              </a:solidFill>
            </a:endParaRPr>
          </a:p>
        </p:txBody>
      </p:sp>
      <p:sp>
        <p:nvSpPr>
          <p:cNvPr id="3" name="Content Placeholder 2"/>
          <p:cNvSpPr>
            <a:spLocks noGrp="1"/>
          </p:cNvSpPr>
          <p:nvPr>
            <p:ph sz="quarter" idx="1"/>
          </p:nvPr>
        </p:nvSpPr>
        <p:spPr/>
        <p:txBody>
          <a:bodyPr>
            <a:normAutofit/>
          </a:bodyPr>
          <a:lstStyle/>
          <a:p>
            <a:pPr marL="512064">
              <a:lnSpc>
                <a:spcPct val="110000"/>
              </a:lnSpc>
              <a:spcAft>
                <a:spcPts val="500"/>
              </a:spcAft>
              <a:buClr>
                <a:schemeClr val="accent1"/>
              </a:buClr>
              <a:buSzPct val="100000"/>
              <a:buFont typeface="Arial"/>
              <a:buChar char="•"/>
            </a:pPr>
            <a:r>
              <a:rPr lang="en-US" sz="3300" dirty="0" smtClean="0">
                <a:solidFill>
                  <a:schemeClr val="bg1"/>
                </a:solidFill>
              </a:rPr>
              <a:t>Students’ opinion </a:t>
            </a:r>
          </a:p>
          <a:p>
            <a:pPr marL="832104" lvl="1">
              <a:lnSpc>
                <a:spcPct val="110000"/>
              </a:lnSpc>
              <a:spcAft>
                <a:spcPts val="500"/>
              </a:spcAft>
              <a:buSzPct val="100000"/>
              <a:buFont typeface="Arial"/>
              <a:buChar char="•"/>
            </a:pPr>
            <a:r>
              <a:rPr lang="en-US" sz="3300" dirty="0" smtClean="0">
                <a:solidFill>
                  <a:schemeClr val="bg1"/>
                </a:solidFill>
              </a:rPr>
              <a:t>Example: Thought question</a:t>
            </a:r>
          </a:p>
          <a:p>
            <a:pPr marL="512064">
              <a:lnSpc>
                <a:spcPct val="90000"/>
              </a:lnSpc>
              <a:spcAft>
                <a:spcPts val="500"/>
              </a:spcAft>
              <a:buClr>
                <a:schemeClr val="accent1"/>
              </a:buClr>
              <a:buSzPct val="100000"/>
              <a:buFont typeface="Arial"/>
              <a:buChar char="•"/>
            </a:pPr>
            <a:r>
              <a:rPr lang="en-US" sz="3600" dirty="0" smtClean="0">
                <a:solidFill>
                  <a:schemeClr val="bg1"/>
                </a:solidFill>
              </a:rPr>
              <a:t>Avoid discouraging feedback</a:t>
            </a:r>
          </a:p>
        </p:txBody>
      </p:sp>
      <p:sp>
        <p:nvSpPr>
          <p:cNvPr id="5" name="Slide Number Placeholder 12"/>
          <p:cNvSpPr>
            <a:spLocks noGrp="1"/>
          </p:cNvSpPr>
          <p:nvPr>
            <p:ph type="sldNum" sz="quarter" idx="12"/>
          </p:nvPr>
        </p:nvSpPr>
        <p:spPr>
          <a:xfrm>
            <a:off x="8610600" y="6032500"/>
            <a:ext cx="2743200" cy="365125"/>
          </a:xfrm>
        </p:spPr>
        <p:txBody>
          <a:bodyPr>
            <a:normAutofit fontScale="62500" lnSpcReduction="20000"/>
          </a:bodyPr>
          <a:lstStyle/>
          <a:p>
            <a:fld id="{6D22F896-40B5-4ADD-8801-0D06FADFA095}" type="slidenum">
              <a:rPr lang="en-US" sz="3400" smtClean="0"/>
              <a:pPr/>
              <a:t>16</a:t>
            </a:fld>
            <a:endParaRPr lang="en-US"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a:r>
              <a:rPr lang="en-US" altLang="zh-CN" dirty="0" smtClean="0">
                <a:solidFill>
                  <a:srgbClr val="94B6D2"/>
                </a:solidFill>
                <a:ea typeface="华文仿宋" charset="-122"/>
                <a:cs typeface="华文仿宋" charset="-122"/>
                <a:sym typeface="Tw Cen MT" charset="0"/>
              </a:rPr>
              <a:t>4. </a:t>
            </a:r>
            <a:r>
              <a:rPr lang="en-US" altLang="zh-CN" dirty="0" smtClean="0">
                <a:solidFill>
                  <a:schemeClr val="bg2"/>
                </a:solidFill>
                <a:ea typeface="华文仿宋" charset="-122"/>
                <a:cs typeface="华文仿宋" charset="-122"/>
                <a:sym typeface="Tw Cen MT" charset="0"/>
              </a:rPr>
              <a:t>Teaching Paraphrase</a:t>
            </a:r>
            <a:endParaRPr lang="en-US" altLang="zh-CN" dirty="0">
              <a:solidFill>
                <a:schemeClr val="bg2"/>
              </a:solidFill>
              <a:ea typeface="华文仿宋" charset="-122"/>
              <a:cs typeface="华文仿宋" charset="-122"/>
              <a:sym typeface="Tw Cen MT" charset="0"/>
            </a:endParaRPr>
          </a:p>
        </p:txBody>
      </p:sp>
      <p:sp>
        <p:nvSpPr>
          <p:cNvPr id="3" name="Content Placeholder 2"/>
          <p:cNvSpPr>
            <a:spLocks noGrp="1"/>
          </p:cNvSpPr>
          <p:nvPr>
            <p:ph sz="quarter" idx="1"/>
          </p:nvPr>
        </p:nvSpPr>
        <p:spPr/>
        <p:txBody>
          <a:bodyPr>
            <a:noAutofit/>
          </a:bodyPr>
          <a:lstStyle/>
          <a:p>
            <a:pPr marL="512064">
              <a:lnSpc>
                <a:spcPct val="90000"/>
              </a:lnSpc>
              <a:spcAft>
                <a:spcPts val="500"/>
              </a:spcAft>
              <a:buClr>
                <a:schemeClr val="accent1"/>
              </a:buClr>
              <a:buSzPct val="100000"/>
              <a:buFont typeface="Arial"/>
              <a:buChar char="•"/>
            </a:pPr>
            <a:r>
              <a:rPr lang="en-US" altLang="zh-CN" sz="3300" dirty="0" smtClean="0">
                <a:solidFill>
                  <a:schemeClr val="bg1"/>
                </a:solidFill>
                <a:ea typeface="Arial" charset="0"/>
                <a:cs typeface="Tw Cen MT"/>
              </a:rPr>
              <a:t>Paraphrasing is </a:t>
            </a:r>
            <a:r>
              <a:rPr lang="en-US" altLang="zh-CN" sz="3300" b="1" u="sng" dirty="0" smtClean="0">
                <a:solidFill>
                  <a:schemeClr val="bg1"/>
                </a:solidFill>
                <a:ea typeface="Arial" charset="0"/>
                <a:cs typeface="Tw Cen MT"/>
              </a:rPr>
              <a:t>difficult</a:t>
            </a:r>
          </a:p>
          <a:p>
            <a:pPr marL="832104" lvl="1">
              <a:lnSpc>
                <a:spcPct val="90000"/>
              </a:lnSpc>
              <a:spcAft>
                <a:spcPts val="500"/>
              </a:spcAft>
              <a:buSzPct val="100000"/>
              <a:buFont typeface="Arial"/>
              <a:buChar char="•"/>
            </a:pPr>
            <a:r>
              <a:rPr lang="en-US" altLang="zh-CN" sz="3300" dirty="0" smtClean="0">
                <a:solidFill>
                  <a:schemeClr val="bg1"/>
                </a:solidFill>
                <a:ea typeface="Arial" charset="0"/>
                <a:cs typeface="Tw Cen MT"/>
              </a:rPr>
              <a:t>Tough cognitive ability (native and ELL students)</a:t>
            </a:r>
          </a:p>
          <a:p>
            <a:pPr marL="512064">
              <a:lnSpc>
                <a:spcPct val="90000"/>
              </a:lnSpc>
              <a:spcAft>
                <a:spcPts val="500"/>
              </a:spcAft>
              <a:buClr>
                <a:schemeClr val="accent1"/>
              </a:buClr>
              <a:buSzPct val="100000"/>
              <a:buFont typeface="Arial"/>
              <a:buChar char="•"/>
            </a:pPr>
            <a:r>
              <a:rPr lang="en-US" altLang="zh-CN" sz="3300" dirty="0" smtClean="0">
                <a:solidFill>
                  <a:schemeClr val="bg1"/>
                </a:solidFill>
                <a:ea typeface="Arial" charset="0"/>
                <a:cs typeface="Tw Cen MT"/>
              </a:rPr>
              <a:t>Developing paraphrasing skills</a:t>
            </a:r>
          </a:p>
          <a:p>
            <a:pPr marL="832104" lvl="1">
              <a:lnSpc>
                <a:spcPct val="90000"/>
              </a:lnSpc>
              <a:spcAft>
                <a:spcPts val="500"/>
              </a:spcAft>
              <a:buSzPct val="100000"/>
              <a:buFont typeface="Arial"/>
              <a:buChar char="•"/>
            </a:pPr>
            <a:r>
              <a:rPr lang="en-US" altLang="zh-CN" sz="3300" dirty="0" smtClean="0">
                <a:solidFill>
                  <a:schemeClr val="bg1"/>
                </a:solidFill>
                <a:ea typeface="Arial" charset="0"/>
                <a:cs typeface="Tw Cen MT"/>
              </a:rPr>
              <a:t>Beyond summary </a:t>
            </a:r>
            <a:r>
              <a:rPr lang="en-US" altLang="zh-CN" sz="3300" dirty="0" err="1" smtClean="0">
                <a:solidFill>
                  <a:schemeClr val="bg1"/>
                </a:solidFill>
                <a:ea typeface="Arial" charset="0"/>
                <a:cs typeface="Tw Cen MT"/>
                <a:sym typeface="Wingdings"/>
              </a:rPr>
              <a:t></a:t>
            </a:r>
            <a:r>
              <a:rPr lang="en-US" altLang="zh-CN" sz="3300" dirty="0" smtClean="0">
                <a:solidFill>
                  <a:schemeClr val="bg1"/>
                </a:solidFill>
                <a:ea typeface="Arial" charset="0"/>
                <a:cs typeface="Tw Cen MT"/>
                <a:sym typeface="Wingdings"/>
              </a:rPr>
              <a:t> </a:t>
            </a:r>
            <a:r>
              <a:rPr lang="en-US" altLang="zh-CN" sz="3300" dirty="0" smtClean="0">
                <a:solidFill>
                  <a:schemeClr val="bg1"/>
                </a:solidFill>
                <a:ea typeface="Arial" charset="0"/>
                <a:cs typeface="Tw Cen MT"/>
              </a:rPr>
              <a:t>synthesis </a:t>
            </a:r>
          </a:p>
          <a:p>
            <a:pPr marL="1106424" lvl="2">
              <a:lnSpc>
                <a:spcPct val="90000"/>
              </a:lnSpc>
              <a:spcAft>
                <a:spcPts val="500"/>
              </a:spcAft>
              <a:buClr>
                <a:schemeClr val="accent1"/>
              </a:buClr>
              <a:buSzPct val="100000"/>
              <a:buFont typeface="Arial"/>
              <a:buChar char="•"/>
            </a:pPr>
            <a:r>
              <a:rPr lang="en-US" altLang="zh-CN" sz="3300" dirty="0" smtClean="0">
                <a:solidFill>
                  <a:schemeClr val="bg1"/>
                </a:solidFill>
                <a:ea typeface="Arial" charset="0"/>
                <a:cs typeface="Tw Cen MT"/>
              </a:rPr>
              <a:t>Develop student voice</a:t>
            </a:r>
          </a:p>
          <a:p>
            <a:pPr marL="786384" lvl="2" indent="-320040">
              <a:lnSpc>
                <a:spcPct val="90000"/>
              </a:lnSpc>
              <a:spcBef>
                <a:spcPts val="700"/>
              </a:spcBef>
              <a:spcAft>
                <a:spcPts val="500"/>
              </a:spcAft>
              <a:buClr>
                <a:schemeClr val="accent1"/>
              </a:buClr>
              <a:buSzPct val="100000"/>
              <a:buFont typeface="Arial"/>
              <a:buChar char="•"/>
            </a:pPr>
            <a:r>
              <a:rPr lang="en-US" altLang="zh-CN" sz="3300" dirty="0" smtClean="0">
                <a:solidFill>
                  <a:schemeClr val="bg1"/>
                </a:solidFill>
                <a:ea typeface="Arial" charset="0"/>
                <a:cs typeface="Tw Cen MT"/>
              </a:rPr>
              <a:t>Model good paraphrasing</a:t>
            </a:r>
          </a:p>
          <a:p>
            <a:pPr marL="786384" lvl="2" indent="-320040">
              <a:lnSpc>
                <a:spcPct val="90000"/>
              </a:lnSpc>
              <a:spcBef>
                <a:spcPts val="700"/>
              </a:spcBef>
              <a:spcAft>
                <a:spcPts val="500"/>
              </a:spcAft>
              <a:buClr>
                <a:schemeClr val="accent1"/>
              </a:buClr>
              <a:buSzPct val="100000"/>
              <a:buFont typeface="Arial"/>
              <a:buChar char="•"/>
            </a:pPr>
            <a:r>
              <a:rPr lang="en-US" altLang="zh-CN" sz="3300" dirty="0" smtClean="0">
                <a:solidFill>
                  <a:schemeClr val="bg1"/>
                </a:solidFill>
                <a:ea typeface="Arial" charset="0"/>
                <a:cs typeface="Tw Cen MT"/>
              </a:rPr>
              <a:t>Understand course content</a:t>
            </a:r>
          </a:p>
          <a:p>
            <a:pPr marL="512064">
              <a:lnSpc>
                <a:spcPct val="90000"/>
              </a:lnSpc>
              <a:spcAft>
                <a:spcPts val="500"/>
              </a:spcAft>
              <a:buClr>
                <a:schemeClr val="accent1"/>
              </a:buClr>
              <a:buSzPct val="100000"/>
              <a:buFont typeface="Arial"/>
              <a:buChar char="•"/>
            </a:pPr>
            <a:endParaRPr lang="en-US" altLang="zh-CN" sz="3300" dirty="0">
              <a:solidFill>
                <a:schemeClr val="bg1"/>
              </a:solidFill>
              <a:ea typeface="Arial" charset="0"/>
              <a:cs typeface="Tw Cen MT"/>
            </a:endParaRPr>
          </a:p>
        </p:txBody>
      </p:sp>
      <p:sp>
        <p:nvSpPr>
          <p:cNvPr id="5" name="Slide Number Placeholder 12"/>
          <p:cNvSpPr>
            <a:spLocks noGrp="1"/>
          </p:cNvSpPr>
          <p:nvPr>
            <p:ph type="sldNum" sz="quarter" idx="12"/>
          </p:nvPr>
        </p:nvSpPr>
        <p:spPr>
          <a:xfrm>
            <a:off x="8610600" y="6032500"/>
            <a:ext cx="2743200" cy="365125"/>
          </a:xfrm>
        </p:spPr>
        <p:txBody>
          <a:bodyPr>
            <a:normAutofit fontScale="62500" lnSpcReduction="20000"/>
          </a:bodyPr>
          <a:lstStyle/>
          <a:p>
            <a:fld id="{6D22F896-40B5-4ADD-8801-0D06FADFA095}" type="slidenum">
              <a:rPr lang="en-US" sz="3400" smtClean="0"/>
              <a:pPr/>
              <a:t>17</a:t>
            </a:fld>
            <a:endParaRPr lang="en-US"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2"/>
                </a:solidFill>
              </a:rPr>
              <a:t>Group Exercise</a:t>
            </a:r>
            <a:endParaRPr lang="en-US" dirty="0">
              <a:solidFill>
                <a:schemeClr val="bg2"/>
              </a:solidFill>
            </a:endParaRPr>
          </a:p>
        </p:txBody>
      </p:sp>
      <p:sp>
        <p:nvSpPr>
          <p:cNvPr id="4" name="Slide Number Placeholder 3"/>
          <p:cNvSpPr>
            <a:spLocks noGrp="1"/>
          </p:cNvSpPr>
          <p:nvPr>
            <p:ph type="sldNum" sz="quarter" idx="12"/>
          </p:nvPr>
        </p:nvSpPr>
        <p:spPr>
          <a:xfrm>
            <a:off x="8610600" y="6192520"/>
            <a:ext cx="2743200" cy="365125"/>
          </a:xfrm>
        </p:spPr>
        <p:txBody>
          <a:bodyPr>
            <a:normAutofit fontScale="62500" lnSpcReduction="20000"/>
          </a:bodyPr>
          <a:lstStyle/>
          <a:p>
            <a:fld id="{6D22F896-40B5-4ADD-8801-0D06FADFA095}" type="slidenum">
              <a:rPr lang="en-US" sz="3400" smtClean="0"/>
              <a:pPr/>
              <a:t>18</a:t>
            </a:fld>
            <a:endParaRPr lang="en-US" sz="3400" dirty="0"/>
          </a:p>
        </p:txBody>
      </p:sp>
      <p:sp>
        <p:nvSpPr>
          <p:cNvPr id="3" name="Content Placeholder 2"/>
          <p:cNvSpPr>
            <a:spLocks noGrp="1"/>
          </p:cNvSpPr>
          <p:nvPr>
            <p:ph sz="quarter" idx="1"/>
          </p:nvPr>
        </p:nvSpPr>
        <p:spPr>
          <a:xfrm>
            <a:off x="1185314" y="1956253"/>
            <a:ext cx="10233800" cy="4351338"/>
          </a:xfrm>
        </p:spPr>
        <p:txBody>
          <a:bodyPr>
            <a:normAutofit/>
          </a:bodyPr>
          <a:lstStyle/>
          <a:p>
            <a:pPr marL="0" indent="0">
              <a:buNone/>
            </a:pPr>
            <a:r>
              <a:rPr lang="en-US" sz="3600" dirty="0" smtClean="0">
                <a:solidFill>
                  <a:schemeClr val="bg1"/>
                </a:solidFill>
              </a:rPr>
              <a:t>Revise the following assignment to make it more plagiarism-resistant, using strategies such as scaffolding, using specific details, and incorporating low-stakes assignments, etc:</a:t>
            </a:r>
          </a:p>
          <a:p>
            <a:pPr marL="0" indent="0" algn="ctr">
              <a:buNone/>
            </a:pPr>
            <a:endParaRPr lang="en-US" sz="3600" dirty="0">
              <a:solidFill>
                <a:schemeClr val="bg1"/>
              </a:solidFill>
            </a:endParaRPr>
          </a:p>
          <a:p>
            <a:pPr marL="0" indent="0" algn="ctr">
              <a:buNone/>
            </a:pPr>
            <a:r>
              <a:rPr lang="en-US" sz="3600" dirty="0" smtClean="0">
                <a:solidFill>
                  <a:schemeClr val="bg1"/>
                </a:solidFill>
              </a:rPr>
              <a:t>“Write a 10-15 page paper on the </a:t>
            </a:r>
          </a:p>
          <a:p>
            <a:pPr marL="0" indent="0" algn="ctr">
              <a:buNone/>
            </a:pPr>
            <a:r>
              <a:rPr lang="en-US" sz="3600" dirty="0" smtClean="0">
                <a:solidFill>
                  <a:schemeClr val="bg1"/>
                </a:solidFill>
              </a:rPr>
              <a:t>role of technology in education.”</a:t>
            </a:r>
          </a:p>
        </p:txBody>
      </p:sp>
    </p:spTree>
    <p:extLst>
      <p:ext uri="{BB962C8B-B14F-4D97-AF65-F5344CB8AC3E}">
        <p14:creationId xmlns:p14="http://schemas.microsoft.com/office/powerpoint/2010/main" val="127470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1675" y="3052804"/>
            <a:ext cx="10871200" cy="990600"/>
          </a:xfrm>
        </p:spPr>
        <p:txBody>
          <a:bodyPr>
            <a:noAutofit/>
          </a:bodyPr>
          <a:lstStyle/>
          <a:p>
            <a:pPr algn="ctr"/>
            <a:r>
              <a:rPr lang="en-US" sz="6400" dirty="0" smtClean="0">
                <a:solidFill>
                  <a:srgbClr val="94B6D2"/>
                </a:solidFill>
              </a:rPr>
              <a:t>III. </a:t>
            </a:r>
            <a:r>
              <a:rPr lang="en-US" sz="6400" dirty="0" smtClean="0">
                <a:solidFill>
                  <a:schemeClr val="bg2"/>
                </a:solidFill>
              </a:rPr>
              <a:t>Responding to Plagiarism</a:t>
            </a:r>
            <a:endParaRPr lang="en-US" sz="6400" dirty="0">
              <a:solidFill>
                <a:schemeClr val="bg2"/>
              </a:solidFill>
            </a:endParaRPr>
          </a:p>
        </p:txBody>
      </p:sp>
      <p:sp>
        <p:nvSpPr>
          <p:cNvPr id="4" name="Slide Number Placeholder 12"/>
          <p:cNvSpPr>
            <a:spLocks noGrp="1"/>
          </p:cNvSpPr>
          <p:nvPr>
            <p:ph type="sldNum" sz="quarter" idx="12"/>
          </p:nvPr>
        </p:nvSpPr>
        <p:spPr>
          <a:xfrm>
            <a:off x="8610600" y="6032500"/>
            <a:ext cx="2743200" cy="365125"/>
          </a:xfrm>
        </p:spPr>
        <p:txBody>
          <a:bodyPr>
            <a:normAutofit fontScale="62500" lnSpcReduction="20000"/>
          </a:bodyPr>
          <a:lstStyle/>
          <a:p>
            <a:fld id="{6D22F896-40B5-4ADD-8801-0D06FADFA095}" type="slidenum">
              <a:rPr lang="en-US" sz="3400" smtClean="0"/>
              <a:pPr/>
              <a:t>19</a:t>
            </a:fld>
            <a:endParaRPr lang="en-US" sz="3400" dirty="0"/>
          </a:p>
        </p:txBody>
      </p:sp>
    </p:spTree>
    <p:extLst>
      <p:ext uri="{BB962C8B-B14F-4D97-AF65-F5344CB8AC3E}">
        <p14:creationId xmlns:p14="http://schemas.microsoft.com/office/powerpoint/2010/main" val="691295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Workshop Agenda</a:t>
            </a:r>
            <a:endParaRPr lang="en-US" dirty="0">
              <a:solidFill>
                <a:schemeClr val="bg2"/>
              </a:solidFill>
            </a:endParaRPr>
          </a:p>
        </p:txBody>
      </p:sp>
      <p:sp>
        <p:nvSpPr>
          <p:cNvPr id="4" name="Slide Number Placeholder 3"/>
          <p:cNvSpPr>
            <a:spLocks noGrp="1"/>
          </p:cNvSpPr>
          <p:nvPr>
            <p:ph type="sldNum" sz="quarter" idx="12"/>
          </p:nvPr>
        </p:nvSpPr>
        <p:spPr>
          <a:xfrm>
            <a:off x="8595360" y="6127750"/>
            <a:ext cx="2743200" cy="365125"/>
          </a:xfrm>
        </p:spPr>
        <p:txBody>
          <a:bodyPr>
            <a:normAutofit fontScale="62500" lnSpcReduction="20000"/>
          </a:bodyPr>
          <a:lstStyle/>
          <a:p>
            <a:fld id="{6D22F896-40B5-4ADD-8801-0D06FADFA095}" type="slidenum">
              <a:rPr lang="en-US" sz="3400" smtClean="0"/>
              <a:pPr/>
              <a:t>2</a:t>
            </a:fld>
            <a:endParaRPr lang="en-US" sz="3400" dirty="0"/>
          </a:p>
        </p:txBody>
      </p:sp>
      <p:sp>
        <p:nvSpPr>
          <p:cNvPr id="3" name="Content Placeholder 2"/>
          <p:cNvSpPr>
            <a:spLocks noGrp="1"/>
          </p:cNvSpPr>
          <p:nvPr>
            <p:ph sz="quarter" idx="1"/>
          </p:nvPr>
        </p:nvSpPr>
        <p:spPr>
          <a:xfrm>
            <a:off x="1139050" y="1538514"/>
            <a:ext cx="10233800" cy="4657499"/>
          </a:xfrm>
        </p:spPr>
        <p:txBody>
          <a:bodyPr>
            <a:noAutofit/>
          </a:bodyPr>
          <a:lstStyle/>
          <a:p>
            <a:pPr marL="512064" lvl="1" indent="-512064">
              <a:lnSpc>
                <a:spcPct val="90000"/>
              </a:lnSpc>
              <a:spcBef>
                <a:spcPts val="700"/>
              </a:spcBef>
              <a:spcAft>
                <a:spcPts val="500"/>
              </a:spcAft>
              <a:buFont typeface="+mj-lt"/>
              <a:buAutoNum type="romanUcPeriod"/>
            </a:pPr>
            <a:r>
              <a:rPr lang="en-US" sz="3300" dirty="0" smtClean="0">
                <a:solidFill>
                  <a:schemeClr val="bg1"/>
                </a:solidFill>
              </a:rPr>
              <a:t>Understanding plagiarism</a:t>
            </a:r>
          </a:p>
          <a:p>
            <a:pPr marL="512064" lvl="1" indent="-512064">
              <a:lnSpc>
                <a:spcPct val="90000"/>
              </a:lnSpc>
              <a:spcBef>
                <a:spcPts val="700"/>
              </a:spcBef>
              <a:spcAft>
                <a:spcPts val="500"/>
              </a:spcAft>
              <a:buFont typeface="+mj-lt"/>
              <a:buAutoNum type="romanUcPeriod"/>
            </a:pPr>
            <a:r>
              <a:rPr lang="en-US" sz="3300" dirty="0" smtClean="0">
                <a:solidFill>
                  <a:schemeClr val="bg1"/>
                </a:solidFill>
              </a:rPr>
              <a:t>Strategies for preventing </a:t>
            </a:r>
            <a:r>
              <a:rPr lang="en-US" sz="3300" dirty="0">
                <a:solidFill>
                  <a:schemeClr val="bg1"/>
                </a:solidFill>
              </a:rPr>
              <a:t>p</a:t>
            </a:r>
            <a:r>
              <a:rPr lang="en-US" sz="3300" dirty="0" smtClean="0">
                <a:solidFill>
                  <a:schemeClr val="bg1"/>
                </a:solidFill>
              </a:rPr>
              <a:t>lagiarism</a:t>
            </a:r>
          </a:p>
          <a:p>
            <a:pPr marL="969264" lvl="4" indent="-512064">
              <a:lnSpc>
                <a:spcPct val="90000"/>
              </a:lnSpc>
              <a:spcBef>
                <a:spcPts val="700"/>
              </a:spcBef>
              <a:spcAft>
                <a:spcPts val="500"/>
              </a:spcAft>
              <a:buClr>
                <a:schemeClr val="accent1"/>
              </a:buClr>
              <a:buAutoNum type="arabicPeriod"/>
            </a:pPr>
            <a:r>
              <a:rPr lang="en-US" sz="3300" dirty="0" smtClean="0">
                <a:solidFill>
                  <a:schemeClr val="bg1"/>
                </a:solidFill>
              </a:rPr>
              <a:t>Educate students and explain research</a:t>
            </a:r>
          </a:p>
          <a:p>
            <a:pPr marL="969264" lvl="4" indent="-512064">
              <a:lnSpc>
                <a:spcPct val="90000"/>
              </a:lnSpc>
              <a:spcBef>
                <a:spcPts val="700"/>
              </a:spcBef>
              <a:spcAft>
                <a:spcPts val="500"/>
              </a:spcAft>
              <a:buClr>
                <a:schemeClr val="accent1"/>
              </a:buClr>
              <a:buAutoNum type="arabicPeriod"/>
            </a:pPr>
            <a:r>
              <a:rPr lang="en-US" sz="3300" dirty="0" smtClean="0">
                <a:solidFill>
                  <a:schemeClr val="bg1"/>
                </a:solidFill>
              </a:rPr>
              <a:t>Library support</a:t>
            </a:r>
          </a:p>
          <a:p>
            <a:pPr marL="969264" lvl="4" indent="-512064">
              <a:lnSpc>
                <a:spcPct val="90000"/>
              </a:lnSpc>
              <a:spcBef>
                <a:spcPts val="700"/>
              </a:spcBef>
              <a:spcAft>
                <a:spcPts val="500"/>
              </a:spcAft>
              <a:buClr>
                <a:schemeClr val="accent1"/>
              </a:buClr>
              <a:buAutoNum type="arabicPeriod"/>
            </a:pPr>
            <a:r>
              <a:rPr lang="en-US" sz="3300" dirty="0" smtClean="0">
                <a:solidFill>
                  <a:schemeClr val="bg1"/>
                </a:solidFill>
              </a:rPr>
              <a:t>Design plagiarism-resistant assignments</a:t>
            </a:r>
          </a:p>
          <a:p>
            <a:pPr marL="969264" lvl="4" indent="-512064">
              <a:lnSpc>
                <a:spcPct val="90000"/>
              </a:lnSpc>
              <a:spcBef>
                <a:spcPts val="700"/>
              </a:spcBef>
              <a:spcAft>
                <a:spcPts val="500"/>
              </a:spcAft>
              <a:buClr>
                <a:schemeClr val="accent1"/>
              </a:buClr>
              <a:buAutoNum type="arabicPeriod"/>
            </a:pPr>
            <a:r>
              <a:rPr lang="en-US" sz="3300" dirty="0" smtClean="0">
                <a:solidFill>
                  <a:schemeClr val="bg1"/>
                </a:solidFill>
              </a:rPr>
              <a:t>Teaching paraphrase</a:t>
            </a:r>
          </a:p>
          <a:p>
            <a:pPr marL="512064" lvl="1" indent="-512064">
              <a:lnSpc>
                <a:spcPct val="90000"/>
              </a:lnSpc>
              <a:spcBef>
                <a:spcPts val="700"/>
              </a:spcBef>
              <a:spcAft>
                <a:spcPts val="500"/>
              </a:spcAft>
              <a:buFont typeface="+mj-lt"/>
              <a:buAutoNum type="romanUcPeriod"/>
            </a:pPr>
            <a:r>
              <a:rPr lang="en-US" sz="3300" dirty="0" smtClean="0">
                <a:solidFill>
                  <a:schemeClr val="bg1"/>
                </a:solidFill>
              </a:rPr>
              <a:t>Responding to plagiarism</a:t>
            </a:r>
          </a:p>
          <a:p>
            <a:pPr marL="512064" lvl="1" indent="-512064">
              <a:lnSpc>
                <a:spcPct val="90000"/>
              </a:lnSpc>
              <a:spcBef>
                <a:spcPts val="700"/>
              </a:spcBef>
              <a:spcAft>
                <a:spcPts val="500"/>
              </a:spcAft>
              <a:buNone/>
            </a:pPr>
            <a:endParaRPr lang="en-US" sz="3300" dirty="0" smtClean="0">
              <a:solidFill>
                <a:schemeClr val="bg1"/>
              </a:solidFill>
            </a:endParaRPr>
          </a:p>
          <a:p>
            <a:pPr marL="512064" lvl="1" indent="-512064">
              <a:lnSpc>
                <a:spcPct val="90000"/>
              </a:lnSpc>
              <a:spcBef>
                <a:spcPts val="700"/>
              </a:spcBef>
              <a:spcAft>
                <a:spcPts val="500"/>
              </a:spcAft>
              <a:buNone/>
            </a:pPr>
            <a:endParaRPr lang="en-US" sz="3300" dirty="0">
              <a:solidFill>
                <a:schemeClr val="bg1"/>
              </a:solidFill>
            </a:endParaRPr>
          </a:p>
        </p:txBody>
      </p:sp>
    </p:spTree>
    <p:extLst>
      <p:ext uri="{BB962C8B-B14F-4D97-AF65-F5344CB8AC3E}">
        <p14:creationId xmlns:p14="http://schemas.microsoft.com/office/powerpoint/2010/main" val="649829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2"/>
                </a:solidFill>
              </a:rPr>
              <a:t>Detecting Plagiarism</a:t>
            </a:r>
            <a:endParaRPr lang="en-US" dirty="0">
              <a:solidFill>
                <a:schemeClr val="bg2"/>
              </a:solidFill>
            </a:endParaRPr>
          </a:p>
        </p:txBody>
      </p:sp>
      <p:sp>
        <p:nvSpPr>
          <p:cNvPr id="4" name="Slide Number Placeholder 3"/>
          <p:cNvSpPr>
            <a:spLocks noGrp="1"/>
          </p:cNvSpPr>
          <p:nvPr>
            <p:ph type="sldNum" sz="quarter" idx="12"/>
          </p:nvPr>
        </p:nvSpPr>
        <p:spPr>
          <a:xfrm>
            <a:off x="8511540" y="6146800"/>
            <a:ext cx="2743200" cy="365125"/>
          </a:xfrm>
        </p:spPr>
        <p:txBody>
          <a:bodyPr>
            <a:normAutofit fontScale="62500" lnSpcReduction="20000"/>
          </a:bodyPr>
          <a:lstStyle/>
          <a:p>
            <a:fld id="{6D22F896-40B5-4ADD-8801-0D06FADFA095}" type="slidenum">
              <a:rPr lang="en-US" sz="3400" smtClean="0"/>
              <a:pPr/>
              <a:t>20</a:t>
            </a:fld>
            <a:endParaRPr lang="en-US" sz="3400" dirty="0"/>
          </a:p>
        </p:txBody>
      </p:sp>
      <p:sp>
        <p:nvSpPr>
          <p:cNvPr id="3" name="Content Placeholder 2"/>
          <p:cNvSpPr>
            <a:spLocks noGrp="1"/>
          </p:cNvSpPr>
          <p:nvPr>
            <p:ph sz="quarter" idx="1"/>
          </p:nvPr>
        </p:nvSpPr>
        <p:spPr/>
        <p:txBody>
          <a:bodyPr>
            <a:normAutofit/>
          </a:bodyPr>
          <a:lstStyle/>
          <a:p>
            <a:pPr marL="0" indent="0">
              <a:spcAft>
                <a:spcPts val="500"/>
              </a:spcAft>
              <a:buNone/>
            </a:pPr>
            <a:r>
              <a:rPr lang="en-US" sz="3600" dirty="0" smtClean="0">
                <a:solidFill>
                  <a:schemeClr val="bg1"/>
                </a:solidFill>
              </a:rPr>
              <a:t>We </a:t>
            </a:r>
            <a:r>
              <a:rPr lang="en-US" sz="3600" b="1" dirty="0" smtClean="0"/>
              <a:t>have </a:t>
            </a:r>
            <a:r>
              <a:rPr lang="en-US" sz="3600" dirty="0" smtClean="0">
                <a:solidFill>
                  <a:schemeClr val="bg1"/>
                </a:solidFill>
              </a:rPr>
              <a:t>to report every case of plagiarism.</a:t>
            </a:r>
          </a:p>
          <a:p>
            <a:pPr marL="0" indent="0">
              <a:spcAft>
                <a:spcPts val="500"/>
              </a:spcAft>
              <a:buNone/>
            </a:pPr>
            <a:r>
              <a:rPr lang="en-US" sz="3600" dirty="0" smtClean="0">
                <a:solidFill>
                  <a:schemeClr val="bg1"/>
                </a:solidFill>
              </a:rPr>
              <a:t>Electronic resource for suspected plagiarism:</a:t>
            </a:r>
          </a:p>
          <a:p>
            <a:pPr marL="512064" lvl="1" indent="-320040">
              <a:spcBef>
                <a:spcPts val="700"/>
              </a:spcBef>
              <a:spcAft>
                <a:spcPts val="500"/>
              </a:spcAft>
              <a:buSzPct val="100000"/>
              <a:buFont typeface="Arial"/>
              <a:buChar char="•"/>
            </a:pPr>
            <a:r>
              <a:rPr lang="en-US" sz="3600" dirty="0" smtClean="0">
                <a:solidFill>
                  <a:schemeClr val="bg1"/>
                </a:solidFill>
              </a:rPr>
              <a:t> </a:t>
            </a:r>
            <a:r>
              <a:rPr lang="en-US" sz="3600" dirty="0" err="1" smtClean="0">
                <a:solidFill>
                  <a:schemeClr val="bg1"/>
                </a:solidFill>
              </a:rPr>
              <a:t>SafeAssign</a:t>
            </a:r>
            <a:endParaRPr lang="en-US" sz="3600" dirty="0" smtClean="0">
              <a:solidFill>
                <a:schemeClr val="bg1"/>
              </a:solidFill>
            </a:endParaRPr>
          </a:p>
        </p:txBody>
      </p:sp>
    </p:spTree>
    <p:extLst>
      <p:ext uri="{BB962C8B-B14F-4D97-AF65-F5344CB8AC3E}">
        <p14:creationId xmlns:p14="http://schemas.microsoft.com/office/powerpoint/2010/main" val="383339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2"/>
                </a:solidFill>
              </a:rPr>
              <a:t>Academic Integrity Committee</a:t>
            </a:r>
            <a:endParaRPr lang="en-US" dirty="0">
              <a:solidFill>
                <a:schemeClr val="bg2"/>
              </a:solidFill>
            </a:endParaRPr>
          </a:p>
        </p:txBody>
      </p:sp>
      <p:sp>
        <p:nvSpPr>
          <p:cNvPr id="3" name="Content Placeholder 2"/>
          <p:cNvSpPr>
            <a:spLocks noGrp="1"/>
          </p:cNvSpPr>
          <p:nvPr>
            <p:ph sz="quarter" idx="1"/>
          </p:nvPr>
        </p:nvSpPr>
        <p:spPr>
          <a:xfrm>
            <a:off x="816864" y="1600200"/>
            <a:ext cx="10476778" cy="4928937"/>
          </a:xfrm>
        </p:spPr>
        <p:txBody>
          <a:bodyPr>
            <a:normAutofit/>
          </a:bodyPr>
          <a:lstStyle/>
          <a:p>
            <a:pPr marL="0" indent="0">
              <a:spcAft>
                <a:spcPts val="500"/>
              </a:spcAft>
              <a:buNone/>
            </a:pPr>
            <a:endParaRPr lang="en-US" sz="2800" dirty="0" smtClean="0">
              <a:solidFill>
                <a:schemeClr val="bg1"/>
              </a:solidFill>
            </a:endParaRPr>
          </a:p>
          <a:p>
            <a:pPr marL="0" indent="0">
              <a:spcAft>
                <a:spcPts val="500"/>
              </a:spcAft>
              <a:buNone/>
            </a:pPr>
            <a:r>
              <a:rPr lang="en-US" sz="3200" dirty="0" smtClean="0">
                <a:solidFill>
                  <a:schemeClr val="bg1"/>
                </a:solidFill>
              </a:rPr>
              <a:t>Refer to the Academic Integrity Policy Manual for info about how to report cases of plagiarism. </a:t>
            </a:r>
          </a:p>
          <a:p>
            <a:pPr marL="0" indent="0">
              <a:spcAft>
                <a:spcPts val="500"/>
              </a:spcAft>
              <a:buNone/>
            </a:pPr>
            <a:endParaRPr lang="en-US" sz="3200" dirty="0">
              <a:solidFill>
                <a:schemeClr val="bg1"/>
              </a:solidFill>
            </a:endParaRPr>
          </a:p>
          <a:p>
            <a:pPr marL="0" indent="0">
              <a:spcAft>
                <a:spcPts val="500"/>
              </a:spcAft>
              <a:buNone/>
            </a:pPr>
            <a:r>
              <a:rPr lang="en-US" sz="3200" dirty="0" smtClean="0">
                <a:solidFill>
                  <a:schemeClr val="bg1"/>
                </a:solidFill>
              </a:rPr>
              <a:t>While the consequences for plagiarizing are very serious, it is still possible to respond constructively and make sure that your students understand what is expected of them moving forward.</a:t>
            </a:r>
          </a:p>
        </p:txBody>
      </p:sp>
      <p:sp>
        <p:nvSpPr>
          <p:cNvPr id="4" name="Slide Number Placeholder 12"/>
          <p:cNvSpPr>
            <a:spLocks noGrp="1"/>
          </p:cNvSpPr>
          <p:nvPr>
            <p:ph type="sldNum" sz="quarter" idx="12"/>
          </p:nvPr>
        </p:nvSpPr>
        <p:spPr>
          <a:xfrm>
            <a:off x="8610600" y="6032500"/>
            <a:ext cx="2743200" cy="365125"/>
          </a:xfrm>
        </p:spPr>
        <p:txBody>
          <a:bodyPr>
            <a:normAutofit fontScale="62500" lnSpcReduction="20000"/>
          </a:bodyPr>
          <a:lstStyle/>
          <a:p>
            <a:fld id="{6D22F896-40B5-4ADD-8801-0D06FADFA095}" type="slidenum">
              <a:rPr lang="en-US" sz="3400" smtClean="0"/>
              <a:pPr/>
              <a:t>21</a:t>
            </a:fld>
            <a:endParaRPr lang="en-US" sz="3400" dirty="0"/>
          </a:p>
        </p:txBody>
      </p:sp>
    </p:spTree>
    <p:extLst>
      <p:ext uri="{BB962C8B-B14F-4D97-AF65-F5344CB8AC3E}">
        <p14:creationId xmlns:p14="http://schemas.microsoft.com/office/powerpoint/2010/main" val="691295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2"/>
                </a:solidFill>
              </a:rPr>
              <a:t>Recommended</a:t>
            </a:r>
            <a:endParaRPr lang="en-US" dirty="0">
              <a:solidFill>
                <a:schemeClr val="bg2"/>
              </a:solidFill>
            </a:endParaRPr>
          </a:p>
        </p:txBody>
      </p:sp>
      <p:sp>
        <p:nvSpPr>
          <p:cNvPr id="3" name="Content Placeholder 2"/>
          <p:cNvSpPr>
            <a:spLocks noGrp="1"/>
          </p:cNvSpPr>
          <p:nvPr>
            <p:ph sz="quarter" idx="1"/>
          </p:nvPr>
        </p:nvSpPr>
        <p:spPr>
          <a:xfrm>
            <a:off x="816864" y="1600200"/>
            <a:ext cx="10476778" cy="4928937"/>
          </a:xfrm>
        </p:spPr>
        <p:txBody>
          <a:bodyPr>
            <a:normAutofit fontScale="92500" lnSpcReduction="10000"/>
          </a:bodyPr>
          <a:lstStyle/>
          <a:p>
            <a:pPr>
              <a:spcAft>
                <a:spcPts val="500"/>
              </a:spcAft>
              <a:buClr>
                <a:schemeClr val="accent1"/>
              </a:buClr>
              <a:buSzPct val="100000"/>
              <a:buFont typeface="Arial"/>
              <a:buChar char="•"/>
            </a:pPr>
            <a:r>
              <a:rPr lang="en-US" sz="3200" dirty="0" smtClean="0">
                <a:solidFill>
                  <a:schemeClr val="bg1"/>
                </a:solidFill>
              </a:rPr>
              <a:t>Discuss you your expectations when introducing any assignment. Checklists can help. </a:t>
            </a:r>
          </a:p>
          <a:p>
            <a:pPr>
              <a:spcAft>
                <a:spcPts val="500"/>
              </a:spcAft>
              <a:buClr>
                <a:schemeClr val="accent1"/>
              </a:buClr>
              <a:buSzPct val="100000"/>
              <a:buFont typeface="Arial"/>
              <a:buChar char="•"/>
            </a:pPr>
            <a:r>
              <a:rPr lang="en-US" sz="3200" dirty="0" smtClean="0">
                <a:solidFill>
                  <a:schemeClr val="bg1"/>
                </a:solidFill>
              </a:rPr>
              <a:t>Keep copies of student work, including any written comments or feedback you’ve given.</a:t>
            </a:r>
          </a:p>
          <a:p>
            <a:pPr>
              <a:spcAft>
                <a:spcPts val="500"/>
              </a:spcAft>
              <a:buClr>
                <a:schemeClr val="accent1"/>
              </a:buClr>
              <a:buSzPct val="100000"/>
              <a:buFont typeface="Arial"/>
              <a:buChar char="•"/>
            </a:pPr>
            <a:r>
              <a:rPr lang="en-US" sz="3200" dirty="0" smtClean="0">
                <a:solidFill>
                  <a:schemeClr val="bg1"/>
                </a:solidFill>
              </a:rPr>
              <a:t>Keep records of your interactions with the student (office hours, conversations, etc.). </a:t>
            </a:r>
          </a:p>
          <a:p>
            <a:pPr>
              <a:spcAft>
                <a:spcPts val="500"/>
              </a:spcAft>
              <a:buClr>
                <a:schemeClr val="accent1"/>
              </a:buClr>
              <a:buSzPct val="100000"/>
              <a:buFont typeface="Arial"/>
              <a:buChar char="•"/>
            </a:pPr>
            <a:r>
              <a:rPr lang="en-US" sz="3200" dirty="0" smtClean="0">
                <a:solidFill>
                  <a:schemeClr val="bg1"/>
                </a:solidFill>
              </a:rPr>
              <a:t>Schedule a meeting with your student to discuss which elements of their work failed to meet standards listed on your syllabus. </a:t>
            </a:r>
          </a:p>
          <a:p>
            <a:pPr>
              <a:spcAft>
                <a:spcPts val="500"/>
              </a:spcAft>
              <a:buClr>
                <a:schemeClr val="accent1"/>
              </a:buClr>
              <a:buSzPct val="100000"/>
              <a:buFont typeface="Arial"/>
              <a:buChar char="•"/>
            </a:pPr>
            <a:r>
              <a:rPr lang="en-US" sz="3200" dirty="0" smtClean="0">
                <a:solidFill>
                  <a:schemeClr val="bg1"/>
                </a:solidFill>
              </a:rPr>
              <a:t>If passing the class is still a possibility, make sure students understand what kinds of grades they will need to achieve. </a:t>
            </a:r>
          </a:p>
        </p:txBody>
      </p:sp>
      <p:sp>
        <p:nvSpPr>
          <p:cNvPr id="4" name="Slide Number Placeholder 12"/>
          <p:cNvSpPr>
            <a:spLocks noGrp="1"/>
          </p:cNvSpPr>
          <p:nvPr>
            <p:ph type="sldNum" sz="quarter" idx="12"/>
          </p:nvPr>
        </p:nvSpPr>
        <p:spPr>
          <a:xfrm>
            <a:off x="9014675" y="6492875"/>
            <a:ext cx="2743200" cy="365125"/>
          </a:xfrm>
        </p:spPr>
        <p:txBody>
          <a:bodyPr>
            <a:normAutofit fontScale="62500" lnSpcReduction="20000"/>
          </a:bodyPr>
          <a:lstStyle/>
          <a:p>
            <a:fld id="{6D22F896-40B5-4ADD-8801-0D06FADFA095}" type="slidenum">
              <a:rPr lang="en-US" sz="3400" smtClean="0"/>
              <a:pPr/>
              <a:t>22</a:t>
            </a:fld>
            <a:endParaRPr lang="en-US" sz="3400" dirty="0"/>
          </a:p>
        </p:txBody>
      </p:sp>
    </p:spTree>
    <p:extLst>
      <p:ext uri="{BB962C8B-B14F-4D97-AF65-F5344CB8AC3E}">
        <p14:creationId xmlns:p14="http://schemas.microsoft.com/office/powerpoint/2010/main" val="3815936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chemeClr val="bg2"/>
                </a:solidFill>
              </a:rPr>
              <a:t>Contact</a:t>
            </a:r>
            <a:endParaRPr lang="en-US" dirty="0">
              <a:solidFill>
                <a:schemeClr val="bg2"/>
              </a:solidFill>
            </a:endParaRPr>
          </a:p>
        </p:txBody>
      </p:sp>
      <p:sp>
        <p:nvSpPr>
          <p:cNvPr id="4" name="Slide Number Placeholder 3"/>
          <p:cNvSpPr>
            <a:spLocks noGrp="1"/>
          </p:cNvSpPr>
          <p:nvPr>
            <p:ph type="sldNum" sz="quarter" idx="12"/>
          </p:nvPr>
        </p:nvSpPr>
        <p:spPr>
          <a:xfrm>
            <a:off x="8591550" y="6168027"/>
            <a:ext cx="2743200" cy="365125"/>
          </a:xfrm>
        </p:spPr>
        <p:txBody>
          <a:bodyPr>
            <a:normAutofit fontScale="62500" lnSpcReduction="20000"/>
          </a:bodyPr>
          <a:lstStyle/>
          <a:p>
            <a:fld id="{6D22F896-40B5-4ADD-8801-0D06FADFA095}" type="slidenum">
              <a:rPr lang="en-US" sz="3400" smtClean="0"/>
              <a:pPr/>
              <a:t>23</a:t>
            </a:fld>
            <a:endParaRPr lang="en-US" sz="3400" dirty="0"/>
          </a:p>
        </p:txBody>
      </p:sp>
      <p:sp>
        <p:nvSpPr>
          <p:cNvPr id="3" name="Content Placeholder 2"/>
          <p:cNvSpPr>
            <a:spLocks noGrp="1"/>
          </p:cNvSpPr>
          <p:nvPr>
            <p:ph sz="quarter" idx="1"/>
          </p:nvPr>
        </p:nvSpPr>
        <p:spPr/>
        <p:txBody>
          <a:bodyPr>
            <a:normAutofit fontScale="92500" lnSpcReduction="10000"/>
          </a:bodyPr>
          <a:lstStyle/>
          <a:p>
            <a:pPr>
              <a:spcAft>
                <a:spcPts val="500"/>
              </a:spcAft>
            </a:pPr>
            <a:endParaRPr lang="en-US" sz="3200" dirty="0" smtClean="0"/>
          </a:p>
          <a:p>
            <a:pPr>
              <a:spcAft>
                <a:spcPts val="1000"/>
              </a:spcAft>
              <a:buClr>
                <a:schemeClr val="accent1"/>
              </a:buClr>
              <a:buSzPct val="100000"/>
              <a:buFont typeface="Arial"/>
              <a:buChar char="•"/>
            </a:pPr>
            <a:r>
              <a:rPr lang="en-US" sz="3200" dirty="0" smtClean="0">
                <a:solidFill>
                  <a:schemeClr val="bg1"/>
                </a:solidFill>
              </a:rPr>
              <a:t>Jake Cohen: </a:t>
            </a:r>
            <a:r>
              <a:rPr lang="en-US" sz="3200" dirty="0" err="1" smtClean="0">
                <a:solidFill>
                  <a:schemeClr val="bg1"/>
                </a:solidFill>
                <a:hlinkClick r:id="rId2"/>
              </a:rPr>
              <a:t>jcohen@citytech.cuny.edu</a:t>
            </a:r>
            <a:endParaRPr lang="en-US" sz="3200" dirty="0" smtClean="0">
              <a:solidFill>
                <a:schemeClr val="bg1"/>
              </a:solidFill>
            </a:endParaRPr>
          </a:p>
          <a:p>
            <a:pPr>
              <a:spcAft>
                <a:spcPts val="1000"/>
              </a:spcAft>
              <a:buClr>
                <a:schemeClr val="accent1"/>
              </a:buClr>
              <a:buSzPct val="100000"/>
              <a:buFont typeface="Arial"/>
              <a:buChar char="•"/>
            </a:pPr>
            <a:r>
              <a:rPr lang="en-US" sz="3200" dirty="0" err="1" smtClean="0">
                <a:solidFill>
                  <a:schemeClr val="bg1"/>
                </a:solidFill>
              </a:rPr>
              <a:t>Bronwen</a:t>
            </a:r>
            <a:r>
              <a:rPr lang="en-US" sz="3200" dirty="0" smtClean="0">
                <a:solidFill>
                  <a:schemeClr val="bg1"/>
                </a:solidFill>
              </a:rPr>
              <a:t> </a:t>
            </a:r>
            <a:r>
              <a:rPr lang="en-US" sz="3200" dirty="0" err="1" smtClean="0">
                <a:solidFill>
                  <a:schemeClr val="bg1"/>
                </a:solidFill>
              </a:rPr>
              <a:t>Densmore</a:t>
            </a:r>
            <a:r>
              <a:rPr lang="en-US" sz="3200" dirty="0" smtClean="0">
                <a:solidFill>
                  <a:schemeClr val="bg1"/>
                </a:solidFill>
              </a:rPr>
              <a:t>: </a:t>
            </a:r>
            <a:r>
              <a:rPr lang="en-US" sz="3200" dirty="0" smtClean="0">
                <a:solidFill>
                  <a:schemeClr val="bg1"/>
                </a:solidFill>
                <a:hlinkClick r:id="rId3"/>
              </a:rPr>
              <a:t>bdensmore@citytech.cuny.edu</a:t>
            </a:r>
            <a:endParaRPr lang="en-US" sz="3200" dirty="0" smtClean="0">
              <a:solidFill>
                <a:schemeClr val="bg1"/>
              </a:solidFill>
            </a:endParaRPr>
          </a:p>
          <a:p>
            <a:pPr>
              <a:spcAft>
                <a:spcPts val="1000"/>
              </a:spcAft>
              <a:buClr>
                <a:schemeClr val="accent1"/>
              </a:buClr>
              <a:buSzPct val="100000"/>
              <a:buFont typeface="Arial"/>
              <a:buChar char="•"/>
            </a:pPr>
            <a:r>
              <a:rPr lang="en-US" sz="3200" dirty="0" smtClean="0">
                <a:solidFill>
                  <a:schemeClr val="bg1"/>
                </a:solidFill>
              </a:rPr>
              <a:t>Claire </a:t>
            </a:r>
            <a:r>
              <a:rPr lang="en-US" sz="3200" dirty="0" err="1" smtClean="0">
                <a:solidFill>
                  <a:schemeClr val="bg1"/>
                </a:solidFill>
              </a:rPr>
              <a:t>Hoogendoorn</a:t>
            </a:r>
            <a:r>
              <a:rPr lang="en-US" sz="3200" dirty="0" smtClean="0">
                <a:solidFill>
                  <a:schemeClr val="bg1"/>
                </a:solidFill>
              </a:rPr>
              <a:t>: </a:t>
            </a:r>
            <a:r>
              <a:rPr lang="en-US" sz="3200" dirty="0" smtClean="0">
                <a:solidFill>
                  <a:schemeClr val="bg1"/>
                </a:solidFill>
                <a:hlinkClick r:id="rId4"/>
              </a:rPr>
              <a:t>choogendoorn@citytech.cuny.edu</a:t>
            </a:r>
            <a:endParaRPr lang="en-US" sz="3200" dirty="0" smtClean="0">
              <a:solidFill>
                <a:schemeClr val="bg1"/>
              </a:solidFill>
            </a:endParaRPr>
          </a:p>
          <a:p>
            <a:pPr>
              <a:spcAft>
                <a:spcPts val="1000"/>
              </a:spcAft>
              <a:buClr>
                <a:schemeClr val="accent1"/>
              </a:buClr>
              <a:buSzPct val="100000"/>
              <a:buFont typeface="Arial"/>
              <a:buChar char="•"/>
            </a:pPr>
            <a:endParaRPr lang="en-US" sz="3200" dirty="0" smtClean="0">
              <a:solidFill>
                <a:schemeClr val="bg1"/>
              </a:solidFill>
            </a:endParaRPr>
          </a:p>
          <a:p>
            <a:pPr>
              <a:spcAft>
                <a:spcPts val="1000"/>
              </a:spcAft>
              <a:buClr>
                <a:schemeClr val="accent1"/>
              </a:buClr>
              <a:buSzPct val="100000"/>
              <a:buFont typeface="Arial"/>
              <a:buChar char="•"/>
            </a:pPr>
            <a:r>
              <a:rPr lang="en-US" sz="3200" dirty="0" smtClean="0">
                <a:solidFill>
                  <a:schemeClr val="bg1"/>
                </a:solidFill>
              </a:rPr>
              <a:t>NEXT WORKSHOP: The Creative Classroom, </a:t>
            </a:r>
            <a:r>
              <a:rPr lang="en-US" sz="3200" dirty="0" err="1" smtClean="0">
                <a:solidFill>
                  <a:schemeClr val="bg1"/>
                </a:solidFill>
              </a:rPr>
              <a:t>Tu</a:t>
            </a:r>
            <a:r>
              <a:rPr lang="en-US" sz="3200" dirty="0" smtClean="0">
                <a:solidFill>
                  <a:schemeClr val="bg1"/>
                </a:solidFill>
              </a:rPr>
              <a:t> 12/9, </a:t>
            </a:r>
            <a:r>
              <a:rPr lang="en-US" sz="3200" dirty="0" err="1" smtClean="0">
                <a:solidFill>
                  <a:schemeClr val="bg1"/>
                </a:solidFill>
              </a:rPr>
              <a:t>Namm</a:t>
            </a:r>
            <a:r>
              <a:rPr lang="en-US" sz="3200" dirty="0" smtClean="0">
                <a:solidFill>
                  <a:schemeClr val="bg1"/>
                </a:solidFill>
              </a:rPr>
              <a:t> 1105</a:t>
            </a:r>
          </a:p>
          <a:p>
            <a:pPr>
              <a:spcAft>
                <a:spcPts val="1000"/>
              </a:spcAft>
              <a:buClr>
                <a:schemeClr val="accent1"/>
              </a:buClr>
              <a:buSzPct val="100000"/>
              <a:buFont typeface="Arial"/>
              <a:buChar char="•"/>
            </a:pPr>
            <a:r>
              <a:rPr lang="en-US" sz="3200" dirty="0" smtClean="0">
                <a:solidFill>
                  <a:schemeClr val="bg1"/>
                </a:solidFill>
                <a:hlinkClick r:id="rId5"/>
              </a:rPr>
              <a:t>http://openlab.citytech.cuny.edu/writingacrossthecurriculum</a:t>
            </a:r>
            <a:endParaRPr lang="en-US" sz="3200" dirty="0" smtClean="0">
              <a:solidFill>
                <a:schemeClr val="bg1"/>
              </a:solidFill>
            </a:endParaRPr>
          </a:p>
          <a:p>
            <a:pPr>
              <a:spcAft>
                <a:spcPts val="1000"/>
              </a:spcAft>
              <a:buClr>
                <a:schemeClr val="accent1"/>
              </a:buClr>
              <a:buSzPct val="100000"/>
              <a:buFont typeface="Arial"/>
              <a:buChar char="•"/>
            </a:pPr>
            <a:endParaRPr lang="en-US" sz="3200" dirty="0">
              <a:solidFill>
                <a:schemeClr val="bg1"/>
              </a:solidFill>
            </a:endParaRPr>
          </a:p>
          <a:p>
            <a:pPr>
              <a:buClr>
                <a:schemeClr val="accent1"/>
              </a:buClr>
              <a:buSzPct val="100000"/>
              <a:buFont typeface="Arial"/>
              <a:buChar char="•"/>
            </a:pPr>
            <a:endParaRPr lang="en-US" dirty="0" smtClean="0"/>
          </a:p>
          <a:p>
            <a:pPr>
              <a:buNone/>
            </a:pPr>
            <a:endParaRPr lang="en-US" dirty="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lgn="ctr"/>
            <a:r>
              <a:rPr lang="en-US" dirty="0" smtClean="0"/>
              <a:t/>
            </a:r>
            <a:br>
              <a:rPr lang="en-US" dirty="0" smtClean="0"/>
            </a:br>
            <a:r>
              <a:rPr lang="en-US" dirty="0" smtClean="0">
                <a:solidFill>
                  <a:schemeClr val="accent1"/>
                </a:solidFill>
              </a:rPr>
              <a:t>I. </a:t>
            </a:r>
            <a:r>
              <a:rPr lang="en-US" dirty="0" smtClean="0">
                <a:solidFill>
                  <a:schemeClr val="bg2"/>
                </a:solidFill>
              </a:rPr>
              <a:t>Understanding Plagiarism</a:t>
            </a:r>
            <a:br>
              <a:rPr lang="en-US" dirty="0" smtClean="0">
                <a:solidFill>
                  <a:schemeClr val="bg2"/>
                </a:solidFill>
              </a:rPr>
            </a:br>
            <a:endParaRPr lang="en-US" sz="4400" dirty="0">
              <a:solidFill>
                <a:schemeClr val="bg2"/>
              </a:solidFill>
            </a:endParaRPr>
          </a:p>
        </p:txBody>
      </p:sp>
      <p:sp>
        <p:nvSpPr>
          <p:cNvPr id="13" name="Slide Number Placeholder 12"/>
          <p:cNvSpPr>
            <a:spLocks noGrp="1"/>
          </p:cNvSpPr>
          <p:nvPr>
            <p:ph type="sldNum" sz="quarter" idx="12"/>
          </p:nvPr>
        </p:nvSpPr>
        <p:spPr>
          <a:xfrm>
            <a:off x="8610600" y="6032500"/>
            <a:ext cx="2743200" cy="365125"/>
          </a:xfrm>
        </p:spPr>
        <p:txBody>
          <a:bodyPr>
            <a:normAutofit fontScale="62500" lnSpcReduction="20000"/>
          </a:bodyPr>
          <a:lstStyle/>
          <a:p>
            <a:fld id="{6D22F896-40B5-4ADD-8801-0D06FADFA095}" type="slidenum">
              <a:rPr lang="en-US" sz="3400" smtClean="0"/>
              <a:pPr/>
              <a:t>3</a:t>
            </a:fld>
            <a:endParaRPr lang="en-US" sz="3400" dirty="0"/>
          </a:p>
        </p:txBody>
      </p:sp>
      <p:sp>
        <p:nvSpPr>
          <p:cNvPr id="3" name="Content Placeholder 2"/>
          <p:cNvSpPr>
            <a:spLocks noGrp="1"/>
          </p:cNvSpPr>
          <p:nvPr>
            <p:ph sz="quarter" idx="1"/>
          </p:nvPr>
        </p:nvSpPr>
        <p:spPr>
          <a:xfrm>
            <a:off x="0" y="1657350"/>
            <a:ext cx="12192000" cy="5200650"/>
          </a:xfrm>
        </p:spPr>
        <p:txBody>
          <a:bodyPr>
            <a:normAutofit/>
          </a:bodyPr>
          <a:lstStyle/>
          <a:p>
            <a:pPr marL="1588" indent="-1588">
              <a:spcAft>
                <a:spcPts val="500"/>
              </a:spcAft>
              <a:buNone/>
            </a:pPr>
            <a:r>
              <a:rPr lang="en-US" sz="3300" dirty="0" smtClean="0">
                <a:solidFill>
                  <a:srgbClr val="FFFFFF"/>
                </a:solidFill>
              </a:rPr>
              <a:t>“Students and all others who work with information, ideas, texts, images, music, inventions, and other intellectual property owe their audience and sources accuracy and honesty in using, crediting, and citing sources. As a community of intellectual and professional workers, the College recognizes its responsibility for providing instruction in information literacy and academic integrity, offering models of good practice, and responding vigilantly and appropriately to infractions of academic integrity.” </a:t>
            </a:r>
            <a:r>
              <a:rPr lang="en-US" sz="3300" dirty="0" smtClean="0">
                <a:solidFill>
                  <a:schemeClr val="bg2"/>
                </a:solidFill>
              </a:rPr>
              <a:t>– NYCCT statement on academic integrity</a:t>
            </a:r>
            <a:endParaRPr lang="en-US" sz="3300" b="1" dirty="0" smtClean="0">
              <a:solidFill>
                <a:schemeClr val="bg2"/>
              </a:solidFill>
            </a:endParaRPr>
          </a:p>
        </p:txBody>
      </p:sp>
      <p:sp>
        <p:nvSpPr>
          <p:cNvPr id="7" name="Content Placeholder 2"/>
          <p:cNvSpPr txBox="1">
            <a:spLocks/>
          </p:cNvSpPr>
          <p:nvPr/>
        </p:nvSpPr>
        <p:spPr>
          <a:xfrm>
            <a:off x="0" y="1657350"/>
            <a:ext cx="12192000" cy="5200650"/>
          </a:xfrm>
          <a:prstGeom prst="rect">
            <a:avLst/>
          </a:prstGeom>
        </p:spPr>
        <p:txBody>
          <a:bodyPr vert="horz">
            <a:normAutofit/>
          </a:bodyPr>
          <a:lstStyle/>
          <a:p>
            <a:pPr marL="1588" marR="0" lvl="0" indent="-1588" algn="l" defTabSz="914400" rtl="0" eaLnBrk="1" fontAlgn="auto" latinLnBrk="0" hangingPunct="1">
              <a:lnSpc>
                <a:spcPct val="100000"/>
              </a:lnSpc>
              <a:spcBef>
                <a:spcPts val="700"/>
              </a:spcBef>
              <a:spcAft>
                <a:spcPts val="500"/>
              </a:spcAft>
              <a:buClr>
                <a:schemeClr val="accent2"/>
              </a:buClr>
              <a:buSzPct val="60000"/>
              <a:buFont typeface="Wingdings"/>
              <a:buNone/>
              <a:tabLst/>
              <a:defRPr/>
            </a:pPr>
            <a:r>
              <a:rPr kumimoji="0" lang="en-US" sz="3300" b="0" i="0" u="none" strike="noStrike" kern="1200" cap="none" spc="0" normalizeH="0" baseline="0" noProof="0" dirty="0" smtClean="0">
                <a:ln>
                  <a:noFill/>
                </a:ln>
                <a:solidFill>
                  <a:srgbClr val="FFFFFF"/>
                </a:solidFill>
                <a:effectLst/>
                <a:uLnTx/>
                <a:uFillTx/>
                <a:latin typeface="+mn-lt"/>
                <a:ea typeface="+mn-ea"/>
                <a:cs typeface="+mn-cs"/>
              </a:rPr>
              <a:t>“Students and all others who work with information, ideas, texts, images, music, inventions, and other intellectual property owe their audience and sources accuracy and honesty in using, crediting, and citing sources. As a community of intellectual and professional workers, </a:t>
            </a:r>
            <a:r>
              <a:rPr kumimoji="0" lang="en-US" sz="3300" b="0" i="0" u="none" strike="noStrike" kern="1200" cap="none" spc="0" normalizeH="0" baseline="0" noProof="0" dirty="0" smtClean="0">
                <a:ln>
                  <a:noFill/>
                </a:ln>
                <a:solidFill>
                  <a:srgbClr val="000000"/>
                </a:solidFill>
                <a:effectLst/>
                <a:uLnTx/>
                <a:uFillTx/>
                <a:latin typeface="+mn-lt"/>
                <a:ea typeface="+mn-ea"/>
                <a:cs typeface="+mn-cs"/>
              </a:rPr>
              <a:t>the College recognizes its responsibility for providing instruction in information literacy and academic integrity</a:t>
            </a:r>
            <a:r>
              <a:rPr kumimoji="0" lang="en-US" sz="3300" b="0" i="0" u="none" strike="noStrike" kern="1200" cap="none" spc="0" normalizeH="0" baseline="0" noProof="0" dirty="0" smtClean="0">
                <a:ln>
                  <a:noFill/>
                </a:ln>
                <a:solidFill>
                  <a:srgbClr val="FFFFFF"/>
                </a:solidFill>
                <a:effectLst/>
                <a:uLnTx/>
                <a:uFillTx/>
                <a:latin typeface="+mn-lt"/>
                <a:ea typeface="+mn-ea"/>
                <a:cs typeface="+mn-cs"/>
              </a:rPr>
              <a:t>, offering models of good practice, and responding vigilantly and appropriately to infractions of academic integrity.” </a:t>
            </a:r>
            <a:r>
              <a:rPr kumimoji="0" lang="en-US" sz="3300" b="0" i="0" u="none" strike="noStrike" kern="1200" cap="none" spc="0" normalizeH="0" baseline="0" noProof="0" dirty="0" smtClean="0">
                <a:ln>
                  <a:noFill/>
                </a:ln>
                <a:solidFill>
                  <a:schemeClr val="bg2"/>
                </a:solidFill>
                <a:effectLst/>
                <a:uLnTx/>
                <a:uFillTx/>
                <a:latin typeface="+mn-lt"/>
                <a:ea typeface="+mn-ea"/>
                <a:cs typeface="+mn-cs"/>
              </a:rPr>
              <a:t>– NYCCT statement on academic integrity</a:t>
            </a:r>
            <a:endParaRPr kumimoji="0" lang="en-US" sz="3300" b="1" i="0" u="none" strike="noStrike" kern="1200" cap="none" spc="0" normalizeH="0" baseline="0" noProof="0" dirty="0" smtClean="0">
              <a:ln>
                <a:noFill/>
              </a:ln>
              <a:solidFill>
                <a:schemeClr val="bg2"/>
              </a:solidFill>
              <a:effectLst/>
              <a:uLnTx/>
              <a:uFillTx/>
              <a:latin typeface="+mn-lt"/>
              <a:ea typeface="+mn-ea"/>
              <a:cs typeface="+mn-cs"/>
            </a:endParaRPr>
          </a:p>
        </p:txBody>
      </p:sp>
      <p:sp>
        <p:nvSpPr>
          <p:cNvPr id="8" name="Content Placeholder 2"/>
          <p:cNvSpPr txBox="1">
            <a:spLocks/>
          </p:cNvSpPr>
          <p:nvPr/>
        </p:nvSpPr>
        <p:spPr>
          <a:xfrm>
            <a:off x="0" y="1657350"/>
            <a:ext cx="12192000" cy="5200650"/>
          </a:xfrm>
          <a:prstGeom prst="rect">
            <a:avLst/>
          </a:prstGeom>
        </p:spPr>
        <p:txBody>
          <a:bodyPr vert="horz">
            <a:normAutofit/>
          </a:bodyPr>
          <a:lstStyle/>
          <a:p>
            <a:pPr marL="1588" marR="0" lvl="0" indent="-1588" algn="l" defTabSz="914400" rtl="0" eaLnBrk="1" fontAlgn="auto" latinLnBrk="0" hangingPunct="1">
              <a:lnSpc>
                <a:spcPct val="100000"/>
              </a:lnSpc>
              <a:spcBef>
                <a:spcPts val="700"/>
              </a:spcBef>
              <a:spcAft>
                <a:spcPts val="500"/>
              </a:spcAft>
              <a:buClr>
                <a:schemeClr val="accent2"/>
              </a:buClr>
              <a:buSzPct val="60000"/>
              <a:buFont typeface="Wingdings"/>
              <a:buNone/>
              <a:tabLst/>
              <a:defRPr/>
            </a:pPr>
            <a:r>
              <a:rPr kumimoji="0" lang="en-US" sz="3300" b="0" i="0" u="none" strike="noStrike" kern="1200" cap="none" spc="0" normalizeH="0" baseline="0" noProof="0" dirty="0" smtClean="0">
                <a:ln>
                  <a:noFill/>
                </a:ln>
                <a:solidFill>
                  <a:srgbClr val="FFFFFF"/>
                </a:solidFill>
                <a:effectLst/>
                <a:uLnTx/>
                <a:uFillTx/>
                <a:latin typeface="+mn-lt"/>
                <a:ea typeface="+mn-ea"/>
                <a:cs typeface="+mn-cs"/>
              </a:rPr>
              <a:t>“Students and all others who work with information, ideas, texts, images, music, inventions, and other intellectual property owe their audience and sources accuracy and honesty in using, crediting, and citing sources. As a community of intellectual and professional workers, the College recognizes its responsibility for providing instruction in information literacy and academic integrity, </a:t>
            </a:r>
            <a:r>
              <a:rPr kumimoji="0" lang="en-US" sz="3300" b="0" i="0" u="none" strike="noStrike" kern="1200" cap="none" spc="0" normalizeH="0" baseline="0" noProof="0" dirty="0" smtClean="0">
                <a:ln>
                  <a:noFill/>
                </a:ln>
                <a:solidFill>
                  <a:srgbClr val="000000"/>
                </a:solidFill>
                <a:effectLst/>
                <a:uLnTx/>
                <a:uFillTx/>
                <a:latin typeface="+mn-lt"/>
                <a:ea typeface="+mn-ea"/>
                <a:cs typeface="+mn-cs"/>
              </a:rPr>
              <a:t>offering models of good practice</a:t>
            </a:r>
            <a:r>
              <a:rPr kumimoji="0" lang="en-US" sz="3300" b="0" i="0" u="none" strike="noStrike" kern="1200" cap="none" spc="0" normalizeH="0" baseline="0" noProof="0" dirty="0" smtClean="0">
                <a:ln>
                  <a:noFill/>
                </a:ln>
                <a:solidFill>
                  <a:srgbClr val="FFFFFF"/>
                </a:solidFill>
                <a:effectLst/>
                <a:uLnTx/>
                <a:uFillTx/>
                <a:latin typeface="+mn-lt"/>
                <a:ea typeface="+mn-ea"/>
                <a:cs typeface="+mn-cs"/>
              </a:rPr>
              <a:t>, and responding vigilantly and appropriately to infractions of academic integrity.” </a:t>
            </a:r>
            <a:r>
              <a:rPr kumimoji="0" lang="en-US" sz="3300" b="0" i="0" u="none" strike="noStrike" kern="1200" cap="none" spc="0" normalizeH="0" baseline="0" noProof="0" dirty="0" smtClean="0">
                <a:ln>
                  <a:noFill/>
                </a:ln>
                <a:solidFill>
                  <a:schemeClr val="bg2"/>
                </a:solidFill>
                <a:effectLst/>
                <a:uLnTx/>
                <a:uFillTx/>
                <a:latin typeface="+mn-lt"/>
                <a:ea typeface="+mn-ea"/>
                <a:cs typeface="+mn-cs"/>
              </a:rPr>
              <a:t>– NYCCT statement on academic integrity</a:t>
            </a:r>
            <a:endParaRPr kumimoji="0" lang="en-US" sz="3300" b="1" i="0" u="none" strike="noStrike" kern="1200" cap="none" spc="0" normalizeH="0" baseline="0" noProof="0" dirty="0" smtClean="0">
              <a:ln>
                <a:noFill/>
              </a:ln>
              <a:solidFill>
                <a:schemeClr val="bg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7"/>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7" grpId="0"/>
      <p:bldP spid="7" grpId="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solidFill>
                  <a:schemeClr val="bg2"/>
                </a:solidFill>
              </a:rPr>
              <a:t>Brainstorming Questions</a:t>
            </a:r>
            <a:endParaRPr lang="en-US" sz="4400" dirty="0">
              <a:solidFill>
                <a:schemeClr val="bg2"/>
              </a:solidFill>
            </a:endParaRPr>
          </a:p>
        </p:txBody>
      </p:sp>
      <p:sp>
        <p:nvSpPr>
          <p:cNvPr id="3" name="Content Placeholder 2"/>
          <p:cNvSpPr>
            <a:spLocks noGrp="1"/>
          </p:cNvSpPr>
          <p:nvPr>
            <p:ph sz="quarter" idx="1"/>
          </p:nvPr>
        </p:nvSpPr>
        <p:spPr>
          <a:xfrm>
            <a:off x="1120000" y="1857829"/>
            <a:ext cx="10233800" cy="4319133"/>
          </a:xfrm>
        </p:spPr>
        <p:txBody>
          <a:bodyPr>
            <a:normAutofit/>
          </a:bodyPr>
          <a:lstStyle/>
          <a:p>
            <a:pPr marL="514350" indent="-514350">
              <a:lnSpc>
                <a:spcPct val="90000"/>
              </a:lnSpc>
              <a:spcAft>
                <a:spcPts val="500"/>
              </a:spcAft>
              <a:buClr>
                <a:schemeClr val="accent1"/>
              </a:buClr>
              <a:buSzPct val="100000"/>
              <a:buAutoNum type="arabicPeriod"/>
            </a:pPr>
            <a:r>
              <a:rPr lang="en-US" sz="3300" dirty="0" smtClean="0">
                <a:solidFill>
                  <a:schemeClr val="bg1"/>
                </a:solidFill>
              </a:rPr>
              <a:t>How do you address plagiarism with your classes?</a:t>
            </a:r>
          </a:p>
          <a:p>
            <a:pPr marL="514350" indent="-514350">
              <a:lnSpc>
                <a:spcPct val="90000"/>
              </a:lnSpc>
              <a:spcAft>
                <a:spcPts val="500"/>
              </a:spcAft>
              <a:buClr>
                <a:schemeClr val="accent1"/>
              </a:buClr>
              <a:buSzPct val="100000"/>
              <a:buAutoNum type="arabicPeriod"/>
            </a:pPr>
            <a:r>
              <a:rPr lang="en-US" sz="3300" dirty="0" smtClean="0">
                <a:solidFill>
                  <a:schemeClr val="bg1"/>
                </a:solidFill>
              </a:rPr>
              <a:t>Are there </a:t>
            </a:r>
            <a:r>
              <a:rPr lang="en-US" sz="3300" i="1" u="sng" dirty="0" smtClean="0">
                <a:solidFill>
                  <a:schemeClr val="bg1"/>
                </a:solidFill>
              </a:rPr>
              <a:t>kinds</a:t>
            </a:r>
            <a:r>
              <a:rPr lang="en-US" sz="3300" i="1" dirty="0" smtClean="0">
                <a:solidFill>
                  <a:schemeClr val="bg1"/>
                </a:solidFill>
              </a:rPr>
              <a:t> </a:t>
            </a:r>
            <a:r>
              <a:rPr lang="en-US" sz="3300" dirty="0" smtClean="0">
                <a:solidFill>
                  <a:schemeClr val="bg1"/>
                </a:solidFill>
              </a:rPr>
              <a:t>or </a:t>
            </a:r>
            <a:r>
              <a:rPr lang="en-US" sz="3300" i="1" u="sng" dirty="0" smtClean="0">
                <a:solidFill>
                  <a:schemeClr val="bg1"/>
                </a:solidFill>
              </a:rPr>
              <a:t>levels</a:t>
            </a:r>
            <a:r>
              <a:rPr lang="en-US" sz="3300" i="1" dirty="0" smtClean="0">
                <a:solidFill>
                  <a:schemeClr val="bg1"/>
                </a:solidFill>
              </a:rPr>
              <a:t> </a:t>
            </a:r>
            <a:r>
              <a:rPr lang="en-US" sz="3300" dirty="0" smtClean="0">
                <a:solidFill>
                  <a:schemeClr val="bg1"/>
                </a:solidFill>
              </a:rPr>
              <a:t>of plagiarism?</a:t>
            </a:r>
          </a:p>
          <a:p>
            <a:pPr marL="514350" indent="-514350">
              <a:lnSpc>
                <a:spcPct val="90000"/>
              </a:lnSpc>
              <a:spcAft>
                <a:spcPts val="500"/>
              </a:spcAft>
              <a:buClr>
                <a:schemeClr val="accent1"/>
              </a:buClr>
              <a:buSzPct val="100000"/>
              <a:buAutoNum type="arabicPeriod"/>
            </a:pPr>
            <a:r>
              <a:rPr lang="en-US" sz="3300" dirty="0" smtClean="0">
                <a:solidFill>
                  <a:schemeClr val="bg1"/>
                </a:solidFill>
              </a:rPr>
              <a:t>What, in your opinion, are the main causes of plagiarism?</a:t>
            </a:r>
          </a:p>
          <a:p>
            <a:pPr marL="514350" indent="-514350">
              <a:lnSpc>
                <a:spcPct val="90000"/>
              </a:lnSpc>
              <a:spcAft>
                <a:spcPts val="500"/>
              </a:spcAft>
              <a:buClr>
                <a:schemeClr val="accent1"/>
              </a:buClr>
              <a:buFont typeface="+mj-lt"/>
              <a:buAutoNum type="arabicPeriod"/>
            </a:pPr>
            <a:endParaRPr lang="en-US" sz="3300" dirty="0" smtClean="0"/>
          </a:p>
          <a:p>
            <a:pPr marL="514350" indent="-514350">
              <a:lnSpc>
                <a:spcPct val="90000"/>
              </a:lnSpc>
              <a:spcAft>
                <a:spcPts val="500"/>
              </a:spcAft>
              <a:buClr>
                <a:schemeClr val="accent1"/>
              </a:buClr>
              <a:buFont typeface="+mj-lt"/>
              <a:buAutoNum type="arabicPeriod"/>
            </a:pPr>
            <a:endParaRPr lang="en-US" sz="3300" dirty="0"/>
          </a:p>
        </p:txBody>
      </p:sp>
      <p:sp>
        <p:nvSpPr>
          <p:cNvPr id="5" name="Slide Number Placeholder 12"/>
          <p:cNvSpPr txBox="1">
            <a:spLocks/>
          </p:cNvSpPr>
          <p:nvPr/>
        </p:nvSpPr>
        <p:spPr>
          <a:xfrm>
            <a:off x="8610600" y="6032500"/>
            <a:ext cx="2743200" cy="365125"/>
          </a:xfrm>
          <a:prstGeom prst="rect">
            <a:avLst/>
          </a:prstGeom>
        </p:spPr>
        <p:txBody>
          <a:bodyPr vert="horz" anchor="ctr" anchorCtr="0">
            <a:normAutofit fontScale="62500" lnSpcReduction="20000"/>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3400" b="1" i="0" u="none" strike="noStrike" kern="1200" cap="none" spc="0" normalizeH="0" baseline="0" noProof="0" smtClean="0">
                <a:ln>
                  <a:noFill/>
                </a:ln>
                <a:solidFill>
                  <a:srgbClr val="FFFFFF"/>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sz="3400" b="1"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16864" y="0"/>
            <a:ext cx="10871200" cy="990600"/>
          </a:xfrm>
        </p:spPr>
        <p:txBody>
          <a:bodyPr>
            <a:normAutofit fontScale="90000"/>
          </a:bodyPr>
          <a:lstStyle/>
          <a:p>
            <a:r>
              <a:rPr lang="en-US" dirty="0" smtClean="0">
                <a:solidFill>
                  <a:schemeClr val="bg2"/>
                </a:solidFill>
              </a:rPr>
              <a:t>Common Justifications and/or </a:t>
            </a:r>
            <a:br>
              <a:rPr lang="en-US" dirty="0" smtClean="0">
                <a:solidFill>
                  <a:schemeClr val="bg2"/>
                </a:solidFill>
              </a:rPr>
            </a:br>
            <a:r>
              <a:rPr lang="en-US" dirty="0" smtClean="0">
                <a:solidFill>
                  <a:schemeClr val="bg2"/>
                </a:solidFill>
              </a:rPr>
              <a:t>Actual Reasons for Plagiarism:</a:t>
            </a:r>
            <a:endParaRPr lang="en-US" dirty="0">
              <a:solidFill>
                <a:schemeClr val="bg2"/>
              </a:solidFill>
            </a:endParaRPr>
          </a:p>
        </p:txBody>
      </p:sp>
      <p:sp>
        <p:nvSpPr>
          <p:cNvPr id="4" name="Slide Number Placeholder 3"/>
          <p:cNvSpPr>
            <a:spLocks noGrp="1"/>
          </p:cNvSpPr>
          <p:nvPr>
            <p:ph type="sldNum" sz="quarter" idx="12"/>
          </p:nvPr>
        </p:nvSpPr>
        <p:spPr>
          <a:xfrm>
            <a:off x="8610600" y="6108701"/>
            <a:ext cx="2667000" cy="337820"/>
          </a:xfrm>
        </p:spPr>
        <p:txBody>
          <a:bodyPr>
            <a:normAutofit fontScale="55000" lnSpcReduction="20000"/>
          </a:bodyPr>
          <a:lstStyle/>
          <a:p>
            <a:fld id="{6D22F896-40B5-4ADD-8801-0D06FADFA095}" type="slidenum">
              <a:rPr lang="en-US" sz="3400" smtClean="0"/>
              <a:pPr/>
              <a:t>5</a:t>
            </a:fld>
            <a:endParaRPr lang="en-US" sz="3400" dirty="0"/>
          </a:p>
        </p:txBody>
      </p:sp>
      <p:sp>
        <p:nvSpPr>
          <p:cNvPr id="3" name="Content Placeholder 2"/>
          <p:cNvSpPr>
            <a:spLocks noGrp="1"/>
          </p:cNvSpPr>
          <p:nvPr>
            <p:ph sz="quarter" idx="1"/>
          </p:nvPr>
        </p:nvSpPr>
        <p:spPr/>
        <p:txBody>
          <a:bodyPr>
            <a:noAutofit/>
          </a:bodyPr>
          <a:lstStyle/>
          <a:p>
            <a:pPr marL="514350" indent="-514350">
              <a:lnSpc>
                <a:spcPct val="90000"/>
              </a:lnSpc>
              <a:spcAft>
                <a:spcPts val="500"/>
              </a:spcAft>
              <a:buClr>
                <a:schemeClr val="accent1"/>
              </a:buClr>
              <a:buSzPct val="100000"/>
              <a:buFont typeface="+mj-lt"/>
              <a:buAutoNum type="arabicPeriod"/>
            </a:pPr>
            <a:r>
              <a:rPr lang="en-US" sz="3300" dirty="0" smtClean="0">
                <a:solidFill>
                  <a:schemeClr val="bg1"/>
                </a:solidFill>
              </a:rPr>
              <a:t>“I didn’t know this was plagiarism.”</a:t>
            </a:r>
          </a:p>
          <a:p>
            <a:pPr marL="514350" indent="-514350">
              <a:lnSpc>
                <a:spcPct val="90000"/>
              </a:lnSpc>
              <a:spcAft>
                <a:spcPts val="500"/>
              </a:spcAft>
              <a:buClr>
                <a:schemeClr val="accent1"/>
              </a:buClr>
              <a:buSzPct val="100000"/>
              <a:buFont typeface="+mj-lt"/>
              <a:buAutoNum type="arabicPeriod"/>
            </a:pPr>
            <a:r>
              <a:rPr lang="en-US" sz="3300" dirty="0" smtClean="0">
                <a:solidFill>
                  <a:schemeClr val="bg1"/>
                </a:solidFill>
              </a:rPr>
              <a:t>“But, my professor asked for two quotations and that’s what I did!”</a:t>
            </a:r>
          </a:p>
          <a:p>
            <a:pPr marL="514350" indent="-514350">
              <a:lnSpc>
                <a:spcPct val="90000"/>
              </a:lnSpc>
              <a:spcAft>
                <a:spcPts val="500"/>
              </a:spcAft>
              <a:buClr>
                <a:schemeClr val="accent1"/>
              </a:buClr>
              <a:buSzPct val="100000"/>
              <a:buFont typeface="+mj-lt"/>
              <a:buAutoNum type="arabicPeriod"/>
            </a:pPr>
            <a:r>
              <a:rPr lang="en-US" sz="3300" dirty="0" smtClean="0">
                <a:solidFill>
                  <a:schemeClr val="bg1"/>
                </a:solidFill>
              </a:rPr>
              <a:t>“My writing isn’t good enough.”</a:t>
            </a:r>
          </a:p>
          <a:p>
            <a:pPr marL="514350" indent="-514350">
              <a:lnSpc>
                <a:spcPct val="90000"/>
              </a:lnSpc>
              <a:spcAft>
                <a:spcPts val="500"/>
              </a:spcAft>
              <a:buClr>
                <a:schemeClr val="accent1"/>
              </a:buClr>
              <a:buSzPct val="100000"/>
              <a:buFont typeface="+mj-lt"/>
              <a:buAutoNum type="arabicPeriod"/>
            </a:pPr>
            <a:r>
              <a:rPr lang="en-US" sz="3300" dirty="0" smtClean="0">
                <a:solidFill>
                  <a:schemeClr val="bg1"/>
                </a:solidFill>
              </a:rPr>
              <a:t>“My English isn’t strong enough.”</a:t>
            </a:r>
          </a:p>
          <a:p>
            <a:pPr marL="514350" indent="-514350">
              <a:lnSpc>
                <a:spcPct val="90000"/>
              </a:lnSpc>
              <a:spcAft>
                <a:spcPts val="500"/>
              </a:spcAft>
              <a:buClr>
                <a:schemeClr val="accent1"/>
              </a:buClr>
              <a:buSzPct val="100000"/>
              <a:buFont typeface="+mj-lt"/>
              <a:buAutoNum type="arabicPeriod"/>
            </a:pPr>
            <a:r>
              <a:rPr lang="en-US" sz="3300" dirty="0" smtClean="0">
                <a:solidFill>
                  <a:schemeClr val="bg1"/>
                </a:solidFill>
              </a:rPr>
              <a:t>“I’m not an expert in this topic, what could I possibly have to say that’s important?”</a:t>
            </a:r>
          </a:p>
          <a:p>
            <a:pPr marL="514350" indent="-514350">
              <a:lnSpc>
                <a:spcPct val="90000"/>
              </a:lnSpc>
              <a:spcAft>
                <a:spcPts val="500"/>
              </a:spcAft>
              <a:buClr>
                <a:schemeClr val="accent1"/>
              </a:buClr>
              <a:buSzPct val="100000"/>
              <a:buFont typeface="+mj-lt"/>
              <a:buAutoNum type="arabicPeriod"/>
            </a:pPr>
            <a:r>
              <a:rPr lang="en-US" sz="3300" dirty="0" smtClean="0">
                <a:solidFill>
                  <a:schemeClr val="bg1"/>
                </a:solidFill>
              </a:rPr>
              <a:t>“I can’t write this entire paper tonight!”</a:t>
            </a:r>
          </a:p>
          <a:p>
            <a:pPr marL="514350" indent="-514350">
              <a:lnSpc>
                <a:spcPct val="90000"/>
              </a:lnSpc>
              <a:spcAft>
                <a:spcPts val="500"/>
              </a:spcAft>
              <a:buClr>
                <a:schemeClr val="accent1"/>
              </a:buClr>
              <a:buSzPct val="100000"/>
              <a:buFont typeface="+mj-lt"/>
              <a:buAutoNum type="arabicPeriod"/>
            </a:pPr>
            <a:endParaRPr lang="en-US" sz="3300" dirty="0" smtClean="0">
              <a:solidFill>
                <a:schemeClr val="bg1"/>
              </a:solidFill>
            </a:endParaRPr>
          </a:p>
          <a:p>
            <a:pPr marL="514350" indent="-514350">
              <a:lnSpc>
                <a:spcPct val="90000"/>
              </a:lnSpc>
              <a:spcAft>
                <a:spcPts val="500"/>
              </a:spcAft>
              <a:buClr>
                <a:schemeClr val="accent1"/>
              </a:buClr>
              <a:buSzPct val="100000"/>
              <a:buFont typeface="+mj-lt"/>
              <a:buAutoNum type="arabicPeriod"/>
            </a:pPr>
            <a:endParaRPr lang="en-US" sz="3300" dirty="0" smtClean="0">
              <a:solidFill>
                <a:schemeClr val="bg1"/>
              </a:solidFill>
            </a:endParaRPr>
          </a:p>
        </p:txBody>
      </p:sp>
    </p:spTree>
    <p:extLst>
      <p:ext uri="{BB962C8B-B14F-4D97-AF65-F5344CB8AC3E}">
        <p14:creationId xmlns:p14="http://schemas.microsoft.com/office/powerpoint/2010/main" val="204641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16864" y="0"/>
            <a:ext cx="10871200" cy="990600"/>
          </a:xfrm>
        </p:spPr>
        <p:txBody>
          <a:bodyPr>
            <a:normAutofit/>
          </a:bodyPr>
          <a:lstStyle/>
          <a:p>
            <a:r>
              <a:rPr lang="en-US" dirty="0" smtClean="0">
                <a:solidFill>
                  <a:schemeClr val="bg2"/>
                </a:solidFill>
              </a:rPr>
              <a:t>Unintentional Plagiarism</a:t>
            </a:r>
            <a:endParaRPr lang="en-US" dirty="0">
              <a:solidFill>
                <a:schemeClr val="bg2"/>
              </a:solidFill>
            </a:endParaRPr>
          </a:p>
        </p:txBody>
      </p:sp>
      <p:sp>
        <p:nvSpPr>
          <p:cNvPr id="6" name="Slide Number Placeholder 12"/>
          <p:cNvSpPr>
            <a:spLocks noGrp="1"/>
          </p:cNvSpPr>
          <p:nvPr>
            <p:ph type="sldNum" sz="quarter" idx="12"/>
          </p:nvPr>
        </p:nvSpPr>
        <p:spPr>
          <a:xfrm>
            <a:off x="8610600" y="6032500"/>
            <a:ext cx="2743200" cy="365125"/>
          </a:xfrm>
        </p:spPr>
        <p:txBody>
          <a:bodyPr>
            <a:normAutofit fontScale="62500" lnSpcReduction="20000"/>
          </a:bodyPr>
          <a:lstStyle/>
          <a:p>
            <a:fld id="{6D22F896-40B5-4ADD-8801-0D06FADFA095}" type="slidenum">
              <a:rPr lang="en-US" sz="3400" smtClean="0"/>
              <a:pPr/>
              <a:t>6</a:t>
            </a:fld>
            <a:endParaRPr lang="en-US" sz="3400" dirty="0"/>
          </a:p>
        </p:txBody>
      </p:sp>
      <p:sp>
        <p:nvSpPr>
          <p:cNvPr id="7" name="TextBox 6"/>
          <p:cNvSpPr txBox="1"/>
          <p:nvPr/>
        </p:nvSpPr>
        <p:spPr>
          <a:xfrm>
            <a:off x="389161" y="1964389"/>
            <a:ext cx="11041304" cy="4223464"/>
          </a:xfrm>
          <a:prstGeom prst="rect">
            <a:avLst/>
          </a:prstGeom>
          <a:noFill/>
        </p:spPr>
        <p:txBody>
          <a:bodyPr wrap="square" rtlCol="0">
            <a:spAutoFit/>
          </a:bodyPr>
          <a:lstStyle/>
          <a:p>
            <a:pPr marL="512064" indent="-320040">
              <a:lnSpc>
                <a:spcPct val="90000"/>
              </a:lnSpc>
              <a:spcBef>
                <a:spcPts val="700"/>
              </a:spcBef>
              <a:spcAft>
                <a:spcPts val="500"/>
              </a:spcAft>
              <a:buClr>
                <a:schemeClr val="accent1"/>
              </a:buClr>
              <a:buFont typeface="Arial"/>
              <a:buChar char="•"/>
            </a:pPr>
            <a:r>
              <a:rPr lang="en-US" sz="3300" dirty="0" smtClean="0">
                <a:solidFill>
                  <a:schemeClr val="bg1"/>
                </a:solidFill>
              </a:rPr>
              <a:t> Students aren’t always trying to cheat when they plagiarize!</a:t>
            </a:r>
          </a:p>
          <a:p>
            <a:pPr marL="969264" lvl="1" indent="-320040">
              <a:lnSpc>
                <a:spcPct val="90000"/>
              </a:lnSpc>
              <a:spcBef>
                <a:spcPts val="700"/>
              </a:spcBef>
              <a:spcAft>
                <a:spcPts val="500"/>
              </a:spcAft>
              <a:buClr>
                <a:schemeClr val="accent1"/>
              </a:buClr>
              <a:buFont typeface="Arial"/>
              <a:buChar char="•"/>
            </a:pPr>
            <a:r>
              <a:rPr lang="en-US" sz="3300" dirty="0" smtClean="0">
                <a:solidFill>
                  <a:schemeClr val="bg1"/>
                </a:solidFill>
              </a:rPr>
              <a:t>(Sometimes they do cheat)</a:t>
            </a:r>
          </a:p>
          <a:p>
            <a:pPr marL="512064" indent="-320040">
              <a:lnSpc>
                <a:spcPct val="90000"/>
              </a:lnSpc>
              <a:spcBef>
                <a:spcPts val="700"/>
              </a:spcBef>
              <a:spcAft>
                <a:spcPts val="500"/>
              </a:spcAft>
              <a:buClr>
                <a:schemeClr val="accent1"/>
              </a:buClr>
              <a:buFont typeface="Arial"/>
              <a:buChar char="•"/>
            </a:pPr>
            <a:r>
              <a:rPr lang="en-US" sz="3300" dirty="0" smtClean="0">
                <a:solidFill>
                  <a:schemeClr val="bg1"/>
                </a:solidFill>
              </a:rPr>
              <a:t> “Good faith” citation errors</a:t>
            </a:r>
          </a:p>
          <a:p>
            <a:pPr marL="512064" indent="-320040">
              <a:lnSpc>
                <a:spcPct val="90000"/>
              </a:lnSpc>
              <a:spcBef>
                <a:spcPts val="700"/>
              </a:spcBef>
              <a:spcAft>
                <a:spcPts val="500"/>
              </a:spcAft>
              <a:buClr>
                <a:schemeClr val="accent1"/>
              </a:buClr>
              <a:buFont typeface="Arial"/>
              <a:buChar char="•"/>
            </a:pPr>
            <a:r>
              <a:rPr lang="en-US" sz="3300" dirty="0" smtClean="0">
                <a:solidFill>
                  <a:schemeClr val="bg1"/>
                </a:solidFill>
              </a:rPr>
              <a:t> Bad Paraphrasing</a:t>
            </a:r>
          </a:p>
          <a:p>
            <a:pPr marL="512064" indent="-320040">
              <a:lnSpc>
                <a:spcPct val="90000"/>
              </a:lnSpc>
              <a:spcBef>
                <a:spcPts val="700"/>
              </a:spcBef>
              <a:spcAft>
                <a:spcPts val="500"/>
              </a:spcAft>
              <a:buClr>
                <a:schemeClr val="accent1"/>
              </a:buClr>
              <a:buFont typeface="Arial"/>
              <a:buChar char="•"/>
            </a:pPr>
            <a:r>
              <a:rPr lang="en-US" sz="3300" dirty="0" smtClean="0">
                <a:solidFill>
                  <a:schemeClr val="bg1"/>
                </a:solidFill>
              </a:rPr>
              <a:t> Cultural differences</a:t>
            </a:r>
          </a:p>
          <a:p>
            <a:pPr marL="512064" indent="-320040">
              <a:lnSpc>
                <a:spcPct val="90000"/>
              </a:lnSpc>
              <a:spcBef>
                <a:spcPts val="700"/>
              </a:spcBef>
              <a:spcAft>
                <a:spcPts val="500"/>
              </a:spcAft>
              <a:buClr>
                <a:schemeClr val="accent1"/>
              </a:buClr>
              <a:buFont typeface="Arial"/>
              <a:buChar char="•"/>
            </a:pPr>
            <a:endParaRPr lang="en-US" sz="3300" dirty="0" smtClean="0">
              <a:solidFill>
                <a:schemeClr val="bg1"/>
              </a:solidFill>
            </a:endParaRPr>
          </a:p>
          <a:p>
            <a:pPr marL="512064" indent="-320040">
              <a:lnSpc>
                <a:spcPct val="90000"/>
              </a:lnSpc>
              <a:spcBef>
                <a:spcPts val="700"/>
              </a:spcBef>
              <a:spcAft>
                <a:spcPts val="500"/>
              </a:spcAft>
              <a:buClr>
                <a:schemeClr val="accent1"/>
              </a:buClr>
              <a:buFont typeface="Arial"/>
              <a:buChar char="•"/>
            </a:pPr>
            <a:endParaRPr lang="en-US" sz="33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549640" y="6203950"/>
            <a:ext cx="2743200" cy="365125"/>
          </a:xfrm>
        </p:spPr>
        <p:txBody>
          <a:bodyPr>
            <a:normAutofit fontScale="62500" lnSpcReduction="20000"/>
          </a:bodyPr>
          <a:lstStyle/>
          <a:p>
            <a:fld id="{6D22F896-40B5-4ADD-8801-0D06FADFA095}" type="slidenum">
              <a:rPr lang="en-US" sz="3400" smtClean="0"/>
              <a:pPr/>
              <a:t>7</a:t>
            </a:fld>
            <a:endParaRPr lang="en-US" sz="3400" dirty="0"/>
          </a:p>
        </p:txBody>
      </p:sp>
      <p:sp>
        <p:nvSpPr>
          <p:cNvPr id="3" name="Content Placeholder 2"/>
          <p:cNvSpPr>
            <a:spLocks noGrp="1"/>
          </p:cNvSpPr>
          <p:nvPr>
            <p:ph sz="quarter" idx="1"/>
          </p:nvPr>
        </p:nvSpPr>
        <p:spPr>
          <a:xfrm>
            <a:off x="948550" y="968375"/>
            <a:ext cx="10233800" cy="4351338"/>
          </a:xfrm>
        </p:spPr>
        <p:txBody>
          <a:bodyPr/>
          <a:lstStyle/>
          <a:p>
            <a:endParaRPr lang="en-US" dirty="0" smtClean="0">
              <a:solidFill>
                <a:srgbClr val="EBDDC3"/>
              </a:solidFill>
            </a:endParaRPr>
          </a:p>
          <a:p>
            <a:pPr marL="0" indent="0" algn="ctr">
              <a:buNone/>
            </a:pPr>
            <a:endParaRPr lang="en-US" sz="6400" dirty="0" smtClean="0">
              <a:solidFill>
                <a:srgbClr val="EBDDC3"/>
              </a:solidFill>
            </a:endParaRPr>
          </a:p>
          <a:p>
            <a:pPr marL="0" indent="0" algn="ctr">
              <a:buNone/>
            </a:pPr>
            <a:r>
              <a:rPr lang="en-US" sz="6400" dirty="0" smtClean="0">
                <a:solidFill>
                  <a:schemeClr val="accent1"/>
                </a:solidFill>
              </a:rPr>
              <a:t>II. </a:t>
            </a:r>
            <a:r>
              <a:rPr lang="en-US" sz="6400" dirty="0" smtClean="0">
                <a:solidFill>
                  <a:srgbClr val="EBDDC3"/>
                </a:solidFill>
              </a:rPr>
              <a:t>Strategies for Preventing Plagiarism</a:t>
            </a:r>
          </a:p>
          <a:p>
            <a:pPr marL="0" indent="0" algn="ctr">
              <a:buNone/>
            </a:pPr>
            <a:endParaRPr lang="en-US" sz="4800" dirty="0" smtClean="0">
              <a:solidFill>
                <a:srgbClr val="EBDDC3"/>
              </a:solidFill>
            </a:endParaRPr>
          </a:p>
          <a:p>
            <a:pPr marL="0" indent="0" algn="ctr">
              <a:buNone/>
            </a:pPr>
            <a:endParaRPr lang="en-US" sz="4800" dirty="0" smtClean="0">
              <a:solidFill>
                <a:srgbClr val="EBDDC3"/>
              </a:solidFill>
            </a:endParaRPr>
          </a:p>
          <a:p>
            <a:pPr marL="0" indent="0" algn="ctr">
              <a:buNone/>
            </a:pPr>
            <a:endParaRPr lang="en-US" sz="4800" dirty="0">
              <a:solidFill>
                <a:srgbClr val="EBDDC3"/>
              </a:solidFill>
            </a:endParaRPr>
          </a:p>
        </p:txBody>
      </p:sp>
    </p:spTree>
    <p:extLst>
      <p:ext uri="{BB962C8B-B14F-4D97-AF65-F5344CB8AC3E}">
        <p14:creationId xmlns:p14="http://schemas.microsoft.com/office/powerpoint/2010/main" val="1106649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solidFill>
                  <a:schemeClr val="bg2"/>
                </a:solidFill>
              </a:rPr>
              <a:t/>
            </a:r>
            <a:br>
              <a:rPr lang="en-US" dirty="0" smtClean="0">
                <a:solidFill>
                  <a:schemeClr val="bg2"/>
                </a:solidFill>
              </a:rPr>
            </a:br>
            <a:r>
              <a:rPr lang="en-US" dirty="0" smtClean="0">
                <a:solidFill>
                  <a:schemeClr val="accent1"/>
                </a:solidFill>
              </a:rPr>
              <a:t>1.</a:t>
            </a:r>
            <a:r>
              <a:rPr lang="en-US" dirty="0" smtClean="0">
                <a:solidFill>
                  <a:schemeClr val="bg2"/>
                </a:solidFill>
              </a:rPr>
              <a:t>	 Education and Awareness</a:t>
            </a:r>
            <a:br>
              <a:rPr lang="en-US" dirty="0" smtClean="0">
                <a:solidFill>
                  <a:schemeClr val="bg2"/>
                </a:solidFill>
              </a:rPr>
            </a:br>
            <a:endParaRPr lang="en-US" dirty="0">
              <a:solidFill>
                <a:schemeClr val="bg2"/>
              </a:solidFill>
            </a:endParaRPr>
          </a:p>
        </p:txBody>
      </p:sp>
      <p:sp>
        <p:nvSpPr>
          <p:cNvPr id="4" name="Slide Number Placeholder 3"/>
          <p:cNvSpPr>
            <a:spLocks noGrp="1"/>
          </p:cNvSpPr>
          <p:nvPr>
            <p:ph type="sldNum" sz="quarter" idx="12"/>
          </p:nvPr>
        </p:nvSpPr>
        <p:spPr>
          <a:xfrm>
            <a:off x="8692242" y="6160407"/>
            <a:ext cx="2743200" cy="365125"/>
          </a:xfrm>
        </p:spPr>
        <p:txBody>
          <a:bodyPr>
            <a:normAutofit fontScale="62500" lnSpcReduction="20000"/>
          </a:bodyPr>
          <a:lstStyle/>
          <a:p>
            <a:fld id="{6D22F896-40B5-4ADD-8801-0D06FADFA095}" type="slidenum">
              <a:rPr lang="en-US" sz="3400" smtClean="0"/>
              <a:pPr/>
              <a:t>8</a:t>
            </a:fld>
            <a:endParaRPr lang="en-US" sz="3400" dirty="0"/>
          </a:p>
        </p:txBody>
      </p:sp>
      <p:sp>
        <p:nvSpPr>
          <p:cNvPr id="3" name="Content Placeholder 2"/>
          <p:cNvSpPr>
            <a:spLocks noGrp="1"/>
          </p:cNvSpPr>
          <p:nvPr>
            <p:ph sz="quarter" idx="1"/>
          </p:nvPr>
        </p:nvSpPr>
        <p:spPr>
          <a:xfrm>
            <a:off x="965200" y="1574724"/>
            <a:ext cx="10388600" cy="5046133"/>
          </a:xfrm>
        </p:spPr>
        <p:txBody>
          <a:bodyPr>
            <a:noAutofit/>
          </a:bodyPr>
          <a:lstStyle/>
          <a:p>
            <a:pPr marL="512064">
              <a:lnSpc>
                <a:spcPct val="90000"/>
              </a:lnSpc>
              <a:spcAft>
                <a:spcPts val="500"/>
              </a:spcAft>
              <a:buClr>
                <a:schemeClr val="accent1"/>
              </a:buClr>
              <a:buSzPct val="100000"/>
              <a:buFont typeface="Arial"/>
              <a:buChar char="•"/>
            </a:pPr>
            <a:r>
              <a:rPr lang="en-US" sz="3300" dirty="0" smtClean="0">
                <a:solidFill>
                  <a:schemeClr val="bg1"/>
                </a:solidFill>
              </a:rPr>
              <a:t>Discussion, assignment, handouts</a:t>
            </a:r>
          </a:p>
          <a:p>
            <a:pPr marL="832104" lvl="1">
              <a:lnSpc>
                <a:spcPct val="90000"/>
              </a:lnSpc>
              <a:spcAft>
                <a:spcPts val="500"/>
              </a:spcAft>
              <a:buSzPct val="100000"/>
              <a:buFont typeface="Arial"/>
              <a:buChar char="•"/>
            </a:pPr>
            <a:r>
              <a:rPr lang="en-US" sz="3000" dirty="0" smtClean="0">
                <a:solidFill>
                  <a:schemeClr val="bg1"/>
                </a:solidFill>
              </a:rPr>
              <a:t>Student workshop in the spring</a:t>
            </a:r>
          </a:p>
          <a:p>
            <a:pPr marL="512064">
              <a:lnSpc>
                <a:spcPct val="90000"/>
              </a:lnSpc>
              <a:spcAft>
                <a:spcPts val="500"/>
              </a:spcAft>
              <a:buClr>
                <a:schemeClr val="accent1"/>
              </a:buClr>
              <a:buSzPct val="100000"/>
              <a:buFont typeface="Arial"/>
              <a:buChar char="•"/>
            </a:pPr>
            <a:r>
              <a:rPr lang="en-US" sz="3300" dirty="0" smtClean="0">
                <a:solidFill>
                  <a:schemeClr val="bg1"/>
                </a:solidFill>
              </a:rPr>
              <a:t>Pedagogical purpose of research</a:t>
            </a:r>
          </a:p>
          <a:p>
            <a:pPr marL="832104" lvl="1">
              <a:lnSpc>
                <a:spcPct val="90000"/>
              </a:lnSpc>
              <a:spcAft>
                <a:spcPts val="500"/>
              </a:spcAft>
              <a:buSzPct val="100000"/>
              <a:buFont typeface="Arial"/>
              <a:buChar char="•"/>
            </a:pPr>
            <a:r>
              <a:rPr lang="en-US" sz="3000" dirty="0" smtClean="0">
                <a:solidFill>
                  <a:schemeClr val="bg1"/>
                </a:solidFill>
              </a:rPr>
              <a:t>“Coach” not “Police”</a:t>
            </a:r>
          </a:p>
          <a:p>
            <a:pPr marL="512064">
              <a:lnSpc>
                <a:spcPct val="90000"/>
              </a:lnSpc>
              <a:spcAft>
                <a:spcPts val="500"/>
              </a:spcAft>
              <a:buClr>
                <a:schemeClr val="accent1"/>
              </a:buClr>
              <a:buSzPct val="100000"/>
              <a:buFont typeface="Arial"/>
              <a:buChar char="•"/>
            </a:pPr>
            <a:r>
              <a:rPr lang="en-US" sz="3300" dirty="0" smtClean="0">
                <a:solidFill>
                  <a:schemeClr val="bg1"/>
                </a:solidFill>
              </a:rPr>
              <a:t>Provide students with examples</a:t>
            </a:r>
          </a:p>
          <a:p>
            <a:pPr marL="832104" lvl="1">
              <a:lnSpc>
                <a:spcPct val="90000"/>
              </a:lnSpc>
              <a:spcAft>
                <a:spcPts val="500"/>
              </a:spcAft>
              <a:buSzPct val="100000"/>
              <a:buFont typeface="Arial"/>
              <a:buChar char="•"/>
            </a:pPr>
            <a:r>
              <a:rPr lang="en-US" sz="3000" dirty="0" smtClean="0">
                <a:solidFill>
                  <a:schemeClr val="bg1"/>
                </a:solidFill>
                <a:hlinkClick r:id="rId3"/>
              </a:rPr>
              <a:t>Baruch library tutorial</a:t>
            </a:r>
            <a:endParaRPr lang="en-US" sz="3000" dirty="0" smtClean="0">
              <a:solidFill>
                <a:schemeClr val="bg1"/>
              </a:solidFill>
            </a:endParaRPr>
          </a:p>
          <a:p>
            <a:pPr marL="832104" lvl="1">
              <a:lnSpc>
                <a:spcPct val="90000"/>
              </a:lnSpc>
              <a:spcAft>
                <a:spcPts val="500"/>
              </a:spcAft>
              <a:buSzPct val="100000"/>
              <a:buFont typeface="Arial"/>
              <a:buChar char="•"/>
            </a:pPr>
            <a:r>
              <a:rPr lang="en-US" sz="3000" dirty="0" smtClean="0">
                <a:solidFill>
                  <a:schemeClr val="bg1"/>
                </a:solidFill>
              </a:rPr>
              <a:t>Quiz</a:t>
            </a:r>
          </a:p>
          <a:p>
            <a:pPr marL="512064">
              <a:lnSpc>
                <a:spcPct val="90000"/>
              </a:lnSpc>
              <a:spcAft>
                <a:spcPts val="500"/>
              </a:spcAft>
              <a:buClr>
                <a:schemeClr val="accent1"/>
              </a:buClr>
              <a:buSzPct val="100000"/>
              <a:buFont typeface="Arial"/>
              <a:buChar char="•"/>
            </a:pPr>
            <a:r>
              <a:rPr lang="en-US" sz="3300" dirty="0" smtClean="0">
                <a:solidFill>
                  <a:schemeClr val="bg1"/>
                </a:solidFill>
              </a:rPr>
              <a:t>Model </a:t>
            </a:r>
            <a:r>
              <a:rPr lang="en-US" sz="3300" dirty="0">
                <a:solidFill>
                  <a:schemeClr val="bg1"/>
                </a:solidFill>
              </a:rPr>
              <a:t>correct citation format </a:t>
            </a:r>
          </a:p>
          <a:p>
            <a:pPr marL="512064">
              <a:lnSpc>
                <a:spcPct val="90000"/>
              </a:lnSpc>
              <a:spcAft>
                <a:spcPts val="500"/>
              </a:spcAft>
              <a:buClr>
                <a:schemeClr val="accent1"/>
              </a:buClr>
              <a:buSzPct val="100000"/>
              <a:buFont typeface="Arial"/>
              <a:buChar char="•"/>
            </a:pPr>
            <a:endParaRPr lang="en-US" sz="3300" dirty="0" smtClean="0">
              <a:solidFill>
                <a:schemeClr val="bg1"/>
              </a:solidFill>
            </a:endParaRPr>
          </a:p>
        </p:txBody>
      </p:sp>
    </p:spTree>
    <p:extLst>
      <p:ext uri="{BB962C8B-B14F-4D97-AF65-F5344CB8AC3E}">
        <p14:creationId xmlns:p14="http://schemas.microsoft.com/office/powerpoint/2010/main" val="1701378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16864" y="0"/>
            <a:ext cx="10871200" cy="990600"/>
          </a:xfrm>
        </p:spPr>
        <p:txBody>
          <a:bodyPr>
            <a:noAutofit/>
          </a:bodyPr>
          <a:lstStyle/>
          <a:p>
            <a:r>
              <a:rPr lang="en-US" sz="4400" dirty="0" smtClean="0">
                <a:solidFill>
                  <a:schemeClr val="bg2"/>
                </a:solidFill>
              </a:rPr>
              <a:t>Group Exercise: Gray Areas </a:t>
            </a:r>
            <a:br>
              <a:rPr lang="en-US" sz="4400" dirty="0" smtClean="0">
                <a:solidFill>
                  <a:schemeClr val="bg2"/>
                </a:solidFill>
              </a:rPr>
            </a:br>
            <a:r>
              <a:rPr lang="en-US" sz="4400" dirty="0" smtClean="0">
                <a:solidFill>
                  <a:schemeClr val="bg2"/>
                </a:solidFill>
              </a:rPr>
              <a:t>(Sample from Plagiarism Quiz on Handout)</a:t>
            </a:r>
            <a:endParaRPr lang="en-US" sz="4400" dirty="0">
              <a:solidFill>
                <a:schemeClr val="bg2"/>
              </a:solidFill>
            </a:endParaRPr>
          </a:p>
        </p:txBody>
      </p:sp>
      <p:sp>
        <p:nvSpPr>
          <p:cNvPr id="3" name="Content Placeholder 2"/>
          <p:cNvSpPr>
            <a:spLocks noGrp="1"/>
          </p:cNvSpPr>
          <p:nvPr>
            <p:ph sz="quarter" idx="1"/>
          </p:nvPr>
        </p:nvSpPr>
        <p:spPr>
          <a:xfrm>
            <a:off x="788915" y="1838585"/>
            <a:ext cx="10233800" cy="1702269"/>
          </a:xfrm>
        </p:spPr>
        <p:txBody>
          <a:bodyPr>
            <a:normAutofit/>
          </a:bodyPr>
          <a:lstStyle/>
          <a:p>
            <a:pPr>
              <a:spcAft>
                <a:spcPts val="500"/>
              </a:spcAft>
              <a:buClr>
                <a:schemeClr val="accent1"/>
              </a:buClr>
              <a:buSzPct val="100000"/>
              <a:buFont typeface="Arial"/>
              <a:buChar char="•"/>
            </a:pPr>
            <a:r>
              <a:rPr lang="en-US" sz="2800" dirty="0" smtClean="0">
                <a:solidFill>
                  <a:srgbClr val="FFFFFF"/>
                </a:solidFill>
              </a:rPr>
              <a:t>4. “After my friends and I had a big discussion and disagreement about the reading, I used some of our points in my paper.”</a:t>
            </a:r>
          </a:p>
          <a:p>
            <a:pPr>
              <a:spcAft>
                <a:spcPts val="500"/>
              </a:spcAft>
              <a:buClr>
                <a:schemeClr val="accent1"/>
              </a:buClr>
              <a:buSzPct val="100000"/>
              <a:buNone/>
            </a:pPr>
            <a:endParaRPr lang="en-US" sz="2800" dirty="0">
              <a:solidFill>
                <a:srgbClr val="FFFFFF"/>
              </a:solidFill>
            </a:endParaRPr>
          </a:p>
        </p:txBody>
      </p:sp>
      <p:sp>
        <p:nvSpPr>
          <p:cNvPr id="5" name="Slide Number Placeholder 12"/>
          <p:cNvSpPr>
            <a:spLocks noGrp="1"/>
          </p:cNvSpPr>
          <p:nvPr>
            <p:ph type="sldNum" sz="quarter" idx="12"/>
          </p:nvPr>
        </p:nvSpPr>
        <p:spPr>
          <a:xfrm>
            <a:off x="8610600" y="6032500"/>
            <a:ext cx="2743200" cy="365125"/>
          </a:xfrm>
        </p:spPr>
        <p:txBody>
          <a:bodyPr>
            <a:normAutofit fontScale="62500" lnSpcReduction="20000"/>
          </a:bodyPr>
          <a:lstStyle/>
          <a:p>
            <a:fld id="{6D22F896-40B5-4ADD-8801-0D06FADFA095}" type="slidenum">
              <a:rPr lang="en-US" sz="3400" smtClean="0"/>
              <a:pPr/>
              <a:t>9</a:t>
            </a:fld>
            <a:endParaRPr lang="en-US" sz="3400" dirty="0"/>
          </a:p>
        </p:txBody>
      </p:sp>
      <p:sp>
        <p:nvSpPr>
          <p:cNvPr id="7" name="TextBox 6"/>
          <p:cNvSpPr txBox="1"/>
          <p:nvPr/>
        </p:nvSpPr>
        <p:spPr>
          <a:xfrm>
            <a:off x="11006233" y="2020597"/>
            <a:ext cx="923600" cy="600164"/>
          </a:xfrm>
          <a:prstGeom prst="rect">
            <a:avLst/>
          </a:prstGeom>
          <a:noFill/>
        </p:spPr>
        <p:txBody>
          <a:bodyPr wrap="square" rtlCol="0">
            <a:spAutoFit/>
          </a:bodyPr>
          <a:lstStyle/>
          <a:p>
            <a:r>
              <a:rPr lang="en-US" sz="3300" b="1" dirty="0" smtClean="0">
                <a:solidFill>
                  <a:schemeClr val="accent1"/>
                </a:solidFill>
              </a:rPr>
              <a:t>NO</a:t>
            </a:r>
            <a:endParaRPr lang="en-US" sz="3300" b="1" dirty="0">
              <a:solidFill>
                <a:schemeClr val="accent1"/>
              </a:solidFill>
            </a:endParaRPr>
          </a:p>
        </p:txBody>
      </p:sp>
      <p:sp>
        <p:nvSpPr>
          <p:cNvPr id="8" name="TextBox 7"/>
          <p:cNvSpPr txBox="1"/>
          <p:nvPr/>
        </p:nvSpPr>
        <p:spPr>
          <a:xfrm>
            <a:off x="788907" y="2982785"/>
            <a:ext cx="10582916" cy="954107"/>
          </a:xfrm>
          <a:prstGeom prst="rect">
            <a:avLst/>
          </a:prstGeom>
          <a:noFill/>
        </p:spPr>
        <p:txBody>
          <a:bodyPr wrap="square" rtlCol="0">
            <a:spAutoFit/>
          </a:bodyPr>
          <a:lstStyle/>
          <a:p>
            <a:pPr marL="320040" indent="-320040">
              <a:spcBef>
                <a:spcPts val="700"/>
              </a:spcBef>
              <a:spcAft>
                <a:spcPts val="500"/>
              </a:spcAft>
              <a:buClr>
                <a:schemeClr val="accent1"/>
              </a:buClr>
              <a:buSzPct val="100000"/>
              <a:buFont typeface="Arial"/>
              <a:buChar char="•"/>
            </a:pPr>
            <a:r>
              <a:rPr lang="en-US" sz="2800" dirty="0" smtClean="0">
                <a:solidFill>
                  <a:srgbClr val="FFFFFF"/>
                </a:solidFill>
              </a:rPr>
              <a:t>6. “I read an article on the internet, used some parts of it word-for-word in my paper, and listed the article on my works cited page.”</a:t>
            </a:r>
          </a:p>
        </p:txBody>
      </p:sp>
      <p:sp>
        <p:nvSpPr>
          <p:cNvPr id="9" name="Rectangle 8"/>
          <p:cNvSpPr/>
          <p:nvPr/>
        </p:nvSpPr>
        <p:spPr>
          <a:xfrm>
            <a:off x="796723" y="4006770"/>
            <a:ext cx="9593775" cy="954107"/>
          </a:xfrm>
          <a:prstGeom prst="rect">
            <a:avLst/>
          </a:prstGeom>
        </p:spPr>
        <p:txBody>
          <a:bodyPr wrap="square">
            <a:spAutoFit/>
          </a:bodyPr>
          <a:lstStyle/>
          <a:p>
            <a:pPr marL="320040" indent="-320040">
              <a:spcBef>
                <a:spcPts val="700"/>
              </a:spcBef>
              <a:spcAft>
                <a:spcPts val="500"/>
              </a:spcAft>
              <a:buClr>
                <a:schemeClr val="accent1"/>
              </a:buClr>
              <a:buSzPct val="100000"/>
              <a:buFont typeface="Arial"/>
              <a:buChar char="•"/>
            </a:pPr>
            <a:r>
              <a:rPr lang="en-US" sz="2800" dirty="0" smtClean="0">
                <a:solidFill>
                  <a:srgbClr val="FFFFFF"/>
                </a:solidFill>
              </a:rPr>
              <a:t>11. “My tutor rewrote my thesis statement to change it from a summary to something that opens up an argument.”</a:t>
            </a:r>
          </a:p>
        </p:txBody>
      </p:sp>
      <p:sp>
        <p:nvSpPr>
          <p:cNvPr id="10" name="Rectangle 9"/>
          <p:cNvSpPr/>
          <p:nvPr/>
        </p:nvSpPr>
        <p:spPr>
          <a:xfrm>
            <a:off x="969901" y="5242436"/>
            <a:ext cx="9420598" cy="987450"/>
          </a:xfrm>
          <a:prstGeom prst="rect">
            <a:avLst/>
          </a:prstGeom>
        </p:spPr>
        <p:txBody>
          <a:bodyPr wrap="square">
            <a:spAutoFit/>
          </a:bodyPr>
          <a:lstStyle/>
          <a:p>
            <a:pPr>
              <a:spcAft>
                <a:spcPts val="500"/>
              </a:spcAft>
              <a:buClr>
                <a:schemeClr val="accent1"/>
              </a:buClr>
              <a:buSzPct val="100000"/>
            </a:pPr>
            <a:endParaRPr lang="en-US" dirty="0" smtClean="0">
              <a:solidFill>
                <a:srgbClr val="FFFFFF"/>
              </a:solidFill>
            </a:endParaRPr>
          </a:p>
          <a:p>
            <a:pPr marL="6350" indent="-6350">
              <a:spcAft>
                <a:spcPts val="500"/>
              </a:spcAft>
              <a:buClr>
                <a:schemeClr val="accent1"/>
              </a:buClr>
              <a:buSzPct val="100000"/>
              <a:buNone/>
            </a:pPr>
            <a:r>
              <a:rPr lang="en-US" dirty="0" smtClean="0">
                <a:solidFill>
                  <a:srgbClr val="FFFFFF"/>
                </a:solidFill>
              </a:rPr>
              <a:t>This quiz was originally generated by the Freshman English Office at the University of Connecticut; small adaptations were made by Rebecca Devers. </a:t>
            </a:r>
          </a:p>
        </p:txBody>
      </p:sp>
      <p:sp>
        <p:nvSpPr>
          <p:cNvPr id="11" name="TextBox 10"/>
          <p:cNvSpPr txBox="1"/>
          <p:nvPr/>
        </p:nvSpPr>
        <p:spPr>
          <a:xfrm>
            <a:off x="11004699" y="3231404"/>
            <a:ext cx="923600" cy="600164"/>
          </a:xfrm>
          <a:prstGeom prst="rect">
            <a:avLst/>
          </a:prstGeom>
          <a:noFill/>
        </p:spPr>
        <p:txBody>
          <a:bodyPr wrap="square" rtlCol="0">
            <a:spAutoFit/>
          </a:bodyPr>
          <a:lstStyle/>
          <a:p>
            <a:r>
              <a:rPr lang="en-US" sz="3300" b="1" dirty="0" smtClean="0">
                <a:solidFill>
                  <a:schemeClr val="accent1"/>
                </a:solidFill>
              </a:rPr>
              <a:t>YES</a:t>
            </a:r>
            <a:endParaRPr lang="en-US" sz="3300" b="1" dirty="0">
              <a:solidFill>
                <a:schemeClr val="accent1"/>
              </a:solidFill>
            </a:endParaRPr>
          </a:p>
        </p:txBody>
      </p:sp>
      <p:sp>
        <p:nvSpPr>
          <p:cNvPr id="12" name="TextBox 11"/>
          <p:cNvSpPr txBox="1"/>
          <p:nvPr/>
        </p:nvSpPr>
        <p:spPr>
          <a:xfrm>
            <a:off x="11010382" y="4288262"/>
            <a:ext cx="923600" cy="600164"/>
          </a:xfrm>
          <a:prstGeom prst="rect">
            <a:avLst/>
          </a:prstGeom>
          <a:noFill/>
        </p:spPr>
        <p:txBody>
          <a:bodyPr wrap="square" rtlCol="0">
            <a:spAutoFit/>
          </a:bodyPr>
          <a:lstStyle/>
          <a:p>
            <a:r>
              <a:rPr lang="en-US" sz="3300" b="1" dirty="0" smtClean="0">
                <a:solidFill>
                  <a:schemeClr val="accent1"/>
                </a:solidFill>
              </a:rPr>
              <a:t>YES</a:t>
            </a:r>
            <a:endParaRPr lang="en-US" sz="3300" b="1" dirty="0">
              <a:solidFill>
                <a:schemeClr val="accent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animEffect transition="in" filter="fade">
                                      <p:cBhvr>
                                        <p:cTn id="9" dur="2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7" grpId="0"/>
      <p:bldP spid="8" grpId="0"/>
      <p:bldP spid="9" grpId="0"/>
      <p:bldP spid="10" grpId="0"/>
      <p:bldP spid="11" grpId="0"/>
      <p:bldP spid="1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Median.thmx</Template>
  <TotalTime>10687</TotalTime>
  <Words>2125</Words>
  <Application>Microsoft Office PowerPoint</Application>
  <PresentationFormat>Widescreen</PresentationFormat>
  <Paragraphs>308</Paragraphs>
  <Slides>23</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华文仿宋</vt:lpstr>
      <vt:lpstr>Tw Cen MT</vt:lpstr>
      <vt:lpstr>Tw Cen MT (headings)</vt:lpstr>
      <vt:lpstr>Wingdings</vt:lpstr>
      <vt:lpstr>Wingdings 2</vt:lpstr>
      <vt:lpstr>Median</vt:lpstr>
      <vt:lpstr>Avoiding Plagiarism  and Using Library RESources</vt:lpstr>
      <vt:lpstr>Workshop Agenda</vt:lpstr>
      <vt:lpstr> I. Understanding Plagiarism </vt:lpstr>
      <vt:lpstr>Brainstorming Questions</vt:lpstr>
      <vt:lpstr>Common Justifications and/or  Actual Reasons for Plagiarism:</vt:lpstr>
      <vt:lpstr>Unintentional Plagiarism</vt:lpstr>
      <vt:lpstr>PowerPoint Presentation</vt:lpstr>
      <vt:lpstr> 1.  Education and Awareness </vt:lpstr>
      <vt:lpstr>Group Exercise: Gray Areas  (Sample from Plagiarism Quiz on Handout)</vt:lpstr>
      <vt:lpstr>2. Library Support</vt:lpstr>
      <vt:lpstr>Library Resources</vt:lpstr>
      <vt:lpstr> 3. Plagiarism-Resistant Assignments  </vt:lpstr>
      <vt:lpstr>Scaffolding and Low-Stakes Assignments</vt:lpstr>
      <vt:lpstr>Sample Scaffolded Schedule</vt:lpstr>
      <vt:lpstr>Use Details in Assignments</vt:lpstr>
      <vt:lpstr>Empower students </vt:lpstr>
      <vt:lpstr>4. Teaching Paraphrase</vt:lpstr>
      <vt:lpstr>Group Exercise</vt:lpstr>
      <vt:lpstr>III. Responding to Plagiarism</vt:lpstr>
      <vt:lpstr>Detecting Plagiarism</vt:lpstr>
      <vt:lpstr>Academic Integrity Committee</vt:lpstr>
      <vt:lpstr>Recommended</vt:lpstr>
      <vt:lpstr>Contact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Review Workshop</dc:title>
  <dc:creator>Melanie Lorek</dc:creator>
  <cp:lastModifiedBy>Faculty</cp:lastModifiedBy>
  <cp:revision>478</cp:revision>
  <dcterms:created xsi:type="dcterms:W3CDTF">2014-11-11T16:23:32Z</dcterms:created>
  <dcterms:modified xsi:type="dcterms:W3CDTF">2014-11-11T19:20:55Z</dcterms:modified>
</cp:coreProperties>
</file>