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50" d="100"/>
          <a:sy n="150" d="100"/>
        </p:scale>
        <p:origin x="-125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B8F22F-0349-F84A-96AE-D76BD628B7A2}" type="datetimeFigureOut">
              <a:rPr lang="en-US" smtClean="0"/>
              <a:pPr/>
              <a:t>12/5/16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0A922-8BB3-F449-9E74-AF1EBB7905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Whether you are drawing a comic book, a kid's book, or creating characters for animation, chances are your character will be seen from more than one viewpoint.</a:t>
            </a:r>
            <a:endParaRPr lang="en-US" dirty="0"/>
          </a:p>
        </p:txBody>
      </p:sp>
      <p:sp>
        <p:nvSpPr>
          <p:cNvPr id="4" name="Slide Number Placeholder 3"/>
          <p:cNvSpPr>
            <a:spLocks noGrp="1"/>
          </p:cNvSpPr>
          <p:nvPr>
            <p:ph type="sldNum" sz="quarter" idx="10"/>
          </p:nvPr>
        </p:nvSpPr>
        <p:spPr/>
        <p:txBody>
          <a:bodyPr/>
          <a:lstStyle/>
          <a:p>
            <a:fld id="{3D40A922-8BB3-F449-9E74-AF1EBB79055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A model sheet, is a template of a character shown from every side. </a:t>
            </a:r>
          </a:p>
          <a:p>
            <a:r>
              <a:rPr lang="en-US" sz="1200" b="1" i="1" kern="1200" dirty="0" smtClean="0">
                <a:solidFill>
                  <a:schemeClr val="tx1"/>
                </a:solidFill>
                <a:latin typeface="+mn-lt"/>
                <a:ea typeface="+mn-ea"/>
                <a:cs typeface="+mn-cs"/>
              </a:rPr>
              <a:t>Model sheets ensure that the structure, proportion, and design for a character and their costume details make sense and remain consistent. When working on a sequential project it is very easy for small variations to happen in the character's design from page to page. By referencing the model sheet, we know what our character is supposed to look like from a given point of view, and we can be sure that they have the same number of stripes on their sneakers, for example, on page 1 as they do on page 32.</a:t>
            </a:r>
            <a:endParaRPr lang="en-US" dirty="0"/>
          </a:p>
        </p:txBody>
      </p:sp>
      <p:sp>
        <p:nvSpPr>
          <p:cNvPr id="4" name="Slide Number Placeholder 3"/>
          <p:cNvSpPr>
            <a:spLocks noGrp="1"/>
          </p:cNvSpPr>
          <p:nvPr>
            <p:ph type="sldNum" sz="quarter" idx="10"/>
          </p:nvPr>
        </p:nvSpPr>
        <p:spPr/>
        <p:txBody>
          <a:bodyPr/>
          <a:lstStyle/>
          <a:p>
            <a:fld id="{3D40A922-8BB3-F449-9E74-AF1EBB79055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A model sheet, is a template of a character shown from every side. </a:t>
            </a:r>
          </a:p>
          <a:p>
            <a:r>
              <a:rPr lang="en-US" sz="1200" b="1" i="1" kern="1200" dirty="0" smtClean="0">
                <a:solidFill>
                  <a:schemeClr val="tx1"/>
                </a:solidFill>
                <a:latin typeface="+mn-lt"/>
                <a:ea typeface="+mn-ea"/>
                <a:cs typeface="+mn-cs"/>
              </a:rPr>
              <a:t>Model sheets ensure that the structure, proportion, and design for a character and their costume details make sense and remain consistent. When working on a sequential project it is very easy for small variations to happen in the character's design from page to page. By referencing the model sheet, we know what our character is supposed to look like from a given point of view, and we can be sure that they have the same number of stripes on their sneakers, for example, on page 1 as they do on page 32.</a:t>
            </a:r>
            <a:endParaRPr lang="en-US" dirty="0"/>
          </a:p>
        </p:txBody>
      </p:sp>
      <p:sp>
        <p:nvSpPr>
          <p:cNvPr id="4" name="Slide Number Placeholder 3"/>
          <p:cNvSpPr>
            <a:spLocks noGrp="1"/>
          </p:cNvSpPr>
          <p:nvPr>
            <p:ph type="sldNum" sz="quarter" idx="10"/>
          </p:nvPr>
        </p:nvSpPr>
        <p:spPr/>
        <p:txBody>
          <a:bodyPr/>
          <a:lstStyle/>
          <a:p>
            <a:fld id="{3D40A922-8BB3-F449-9E74-AF1EBB79055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A model sheet, is a template of a character shown from every side. </a:t>
            </a:r>
          </a:p>
          <a:p>
            <a:r>
              <a:rPr lang="en-US" sz="1200" b="1" i="1" kern="1200" dirty="0" smtClean="0">
                <a:solidFill>
                  <a:schemeClr val="tx1"/>
                </a:solidFill>
                <a:latin typeface="+mn-lt"/>
                <a:ea typeface="+mn-ea"/>
                <a:cs typeface="+mn-cs"/>
              </a:rPr>
              <a:t>Model sheets ensure that the structure, proportion, and design for a character and their costume details make sense and remain consistent. When working on a sequential project it is very easy for small variations to happen in the character's design from page to page. By referencing the model sheet, we know what our character is supposed to look like from a given point of view, and we can be sure that they have the same number of stripes on their sneakers, for example, on page 1 as they do on page 32.</a:t>
            </a:r>
            <a:endParaRPr lang="en-US" dirty="0"/>
          </a:p>
        </p:txBody>
      </p:sp>
      <p:sp>
        <p:nvSpPr>
          <p:cNvPr id="4" name="Slide Number Placeholder 3"/>
          <p:cNvSpPr>
            <a:spLocks noGrp="1"/>
          </p:cNvSpPr>
          <p:nvPr>
            <p:ph type="sldNum" sz="quarter" idx="10"/>
          </p:nvPr>
        </p:nvSpPr>
        <p:spPr/>
        <p:txBody>
          <a:bodyPr/>
          <a:lstStyle/>
          <a:p>
            <a:fld id="{3D40A922-8BB3-F449-9E74-AF1EBB79055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we are focused of facial expressions</a:t>
            </a:r>
            <a:endParaRPr lang="en-US" dirty="0"/>
          </a:p>
        </p:txBody>
      </p:sp>
      <p:sp>
        <p:nvSpPr>
          <p:cNvPr id="4" name="Slide Number Placeholder 3"/>
          <p:cNvSpPr>
            <a:spLocks noGrp="1"/>
          </p:cNvSpPr>
          <p:nvPr>
            <p:ph type="sldNum" sz="quarter" idx="10"/>
          </p:nvPr>
        </p:nvSpPr>
        <p:spPr/>
        <p:txBody>
          <a:bodyPr/>
          <a:lstStyle/>
          <a:p>
            <a:fld id="{3D40A922-8BB3-F449-9E74-AF1EBB79055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40A922-8BB3-F449-9E74-AF1EBB79055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here on gesture</a:t>
            </a:r>
            <a:endParaRPr lang="en-US" dirty="0"/>
          </a:p>
        </p:txBody>
      </p:sp>
      <p:sp>
        <p:nvSpPr>
          <p:cNvPr id="4" name="Slide Number Placeholder 3"/>
          <p:cNvSpPr>
            <a:spLocks noGrp="1"/>
          </p:cNvSpPr>
          <p:nvPr>
            <p:ph type="sldNum" sz="quarter" idx="10"/>
          </p:nvPr>
        </p:nvSpPr>
        <p:spPr/>
        <p:txBody>
          <a:bodyPr/>
          <a:lstStyle/>
          <a:p>
            <a:fld id="{3D40A922-8BB3-F449-9E74-AF1EBB79055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http://livlily.blogspot.com/2010/11/model-sheets-production-drawings.html</a:t>
            </a:r>
            <a:endParaRPr lang="en-US" dirty="0"/>
          </a:p>
        </p:txBody>
      </p:sp>
      <p:sp>
        <p:nvSpPr>
          <p:cNvPr id="4" name="Slide Number Placeholder 3"/>
          <p:cNvSpPr>
            <a:spLocks noGrp="1"/>
          </p:cNvSpPr>
          <p:nvPr>
            <p:ph type="sldNum" sz="quarter" idx="10"/>
          </p:nvPr>
        </p:nvSpPr>
        <p:spPr/>
        <p:txBody>
          <a:bodyPr/>
          <a:lstStyle/>
          <a:p>
            <a:fld id="{3D40A922-8BB3-F449-9E74-AF1EBB790558}"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FBE1BC-E3C6-0E41-9A8D-AA8220A28DED}" type="datetimeFigureOut">
              <a:rPr lang="en-US" smtClean="0"/>
              <a:pPr/>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9988A-7B1C-B543-B387-3214BF20F1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FBE1BC-E3C6-0E41-9A8D-AA8220A28DED}" type="datetimeFigureOut">
              <a:rPr lang="en-US" smtClean="0"/>
              <a:pPr/>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9988A-7B1C-B543-B387-3214BF20F1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FBE1BC-E3C6-0E41-9A8D-AA8220A28DED}" type="datetimeFigureOut">
              <a:rPr lang="en-US" smtClean="0"/>
              <a:pPr/>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9988A-7B1C-B543-B387-3214BF20F1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FBE1BC-E3C6-0E41-9A8D-AA8220A28DED}" type="datetimeFigureOut">
              <a:rPr lang="en-US" smtClean="0"/>
              <a:pPr/>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9988A-7B1C-B543-B387-3214BF20F1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FBE1BC-E3C6-0E41-9A8D-AA8220A28DED}" type="datetimeFigureOut">
              <a:rPr lang="en-US" smtClean="0"/>
              <a:pPr/>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9988A-7B1C-B543-B387-3214BF20F1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FBE1BC-E3C6-0E41-9A8D-AA8220A28DED}" type="datetimeFigureOut">
              <a:rPr lang="en-US" smtClean="0"/>
              <a:pPr/>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9988A-7B1C-B543-B387-3214BF20F1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FBE1BC-E3C6-0E41-9A8D-AA8220A28DED}" type="datetimeFigureOut">
              <a:rPr lang="en-US" smtClean="0"/>
              <a:pPr/>
              <a:t>12/5/16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9988A-7B1C-B543-B387-3214BF20F1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FBE1BC-E3C6-0E41-9A8D-AA8220A28DED}" type="datetimeFigureOut">
              <a:rPr lang="en-US" smtClean="0"/>
              <a:pPr/>
              <a:t>12/5/16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9988A-7B1C-B543-B387-3214BF20F1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FBE1BC-E3C6-0E41-9A8D-AA8220A28DED}" type="datetimeFigureOut">
              <a:rPr lang="en-US" smtClean="0"/>
              <a:pPr/>
              <a:t>12/5/16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9988A-7B1C-B543-B387-3214BF20F1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FBE1BC-E3C6-0E41-9A8D-AA8220A28DED}" type="datetimeFigureOut">
              <a:rPr lang="en-US" smtClean="0"/>
              <a:pPr/>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9988A-7B1C-B543-B387-3214BF20F1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FBE1BC-E3C6-0E41-9A8D-AA8220A28DED}" type="datetimeFigureOut">
              <a:rPr lang="en-US" smtClean="0"/>
              <a:pPr/>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9988A-7B1C-B543-B387-3214BF20F1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FBE1BC-E3C6-0E41-9A8D-AA8220A28DED}" type="datetimeFigureOut">
              <a:rPr lang="en-US" smtClean="0"/>
              <a:pPr/>
              <a:t>12/5/16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9988A-7B1C-B543-B387-3214BF20F1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126067" y="5816600"/>
            <a:ext cx="7357533" cy="646331"/>
          </a:xfrm>
          <a:prstGeom prst="rect">
            <a:avLst/>
          </a:prstGeom>
        </p:spPr>
        <p:txBody>
          <a:bodyPr wrap="square">
            <a:spAutoFit/>
          </a:bodyPr>
          <a:lstStyle/>
          <a:p>
            <a:r>
              <a:rPr lang="en-US" dirty="0"/>
              <a:t>Sure, this character portrait of Wonder Woman is lovely! But it does not have the information a sequential artist would need to begin a project.</a:t>
            </a:r>
            <a:r>
              <a:rPr lang="en-US" dirty="0" smtClean="0"/>
              <a:t> </a:t>
            </a:r>
            <a:endParaRPr lang="en-US" dirty="0"/>
          </a:p>
        </p:txBody>
      </p:sp>
      <p:pic>
        <p:nvPicPr>
          <p:cNvPr id="3074" name="Picture 2"/>
          <p:cNvPicPr>
            <a:picLocks noChangeAspect="1" noChangeArrowheads="1"/>
          </p:cNvPicPr>
          <p:nvPr/>
        </p:nvPicPr>
        <p:blipFill>
          <a:blip r:embed="rId3"/>
          <a:srcRect/>
          <a:stretch>
            <a:fillRect/>
          </a:stretch>
        </p:blipFill>
        <p:spPr bwMode="auto">
          <a:xfrm>
            <a:off x="2522780" y="539539"/>
            <a:ext cx="4013003" cy="515463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MODEL </a:t>
            </a:r>
            <a:r>
              <a:rPr lang="en-US" b="1" dirty="0" smtClean="0"/>
              <a:t>SHEET</a:t>
            </a:r>
            <a:endParaRPr lang="en-US" dirty="0"/>
          </a:p>
        </p:txBody>
      </p:sp>
      <p:pic>
        <p:nvPicPr>
          <p:cNvPr id="16386" name="Picture 2"/>
          <p:cNvPicPr>
            <a:picLocks noChangeAspect="1" noChangeArrowheads="1"/>
          </p:cNvPicPr>
          <p:nvPr/>
        </p:nvPicPr>
        <p:blipFill>
          <a:blip r:embed="rId3"/>
          <a:srcRect/>
          <a:stretch>
            <a:fillRect/>
          </a:stretch>
        </p:blipFill>
        <p:spPr bwMode="auto">
          <a:xfrm>
            <a:off x="1123422" y="1754188"/>
            <a:ext cx="7300912" cy="44323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1471555654377.jpg"/>
          <p:cNvPicPr>
            <a:picLocks noChangeAspect="1"/>
          </p:cNvPicPr>
          <p:nvPr/>
        </p:nvPicPr>
        <p:blipFill>
          <a:blip r:embed="rId3"/>
          <a:stretch>
            <a:fillRect/>
          </a:stretch>
        </p:blipFill>
        <p:spPr>
          <a:xfrm>
            <a:off x="1098550" y="1335617"/>
            <a:ext cx="7302500" cy="41021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1471555697448.jpg"/>
          <p:cNvPicPr>
            <a:picLocks noChangeAspect="1"/>
          </p:cNvPicPr>
          <p:nvPr/>
        </p:nvPicPr>
        <p:blipFill>
          <a:blip r:embed="rId3"/>
          <a:stretch>
            <a:fillRect/>
          </a:stretch>
        </p:blipFill>
        <p:spPr>
          <a:xfrm>
            <a:off x="1194330" y="715963"/>
            <a:ext cx="7162800" cy="5613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cq5dam.web.695.600-2.jpeg"/>
          <p:cNvPicPr>
            <a:picLocks noChangeAspect="1"/>
          </p:cNvPicPr>
          <p:nvPr/>
        </p:nvPicPr>
        <p:blipFill>
          <a:blip r:embed="rId3"/>
          <a:stretch>
            <a:fillRect/>
          </a:stretch>
        </p:blipFill>
        <p:spPr>
          <a:xfrm>
            <a:off x="461433" y="561446"/>
            <a:ext cx="8284634" cy="54475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q5dam.web.695.600-3.jpeg"/>
          <p:cNvPicPr>
            <a:picLocks noChangeAspect="1"/>
          </p:cNvPicPr>
          <p:nvPr/>
        </p:nvPicPr>
        <p:blipFill>
          <a:blip r:embed="rId3"/>
          <a:stretch>
            <a:fillRect/>
          </a:stretch>
        </p:blipFill>
        <p:spPr>
          <a:xfrm>
            <a:off x="583671" y="609600"/>
            <a:ext cx="7698359" cy="56044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cq5dam.web.695.600-1.jpeg"/>
          <p:cNvPicPr>
            <a:picLocks noChangeAspect="1"/>
          </p:cNvPicPr>
          <p:nvPr/>
        </p:nvPicPr>
        <p:blipFill>
          <a:blip r:embed="rId3"/>
          <a:stretch>
            <a:fillRect/>
          </a:stretch>
        </p:blipFill>
        <p:spPr>
          <a:xfrm>
            <a:off x="544300" y="443893"/>
            <a:ext cx="8147198" cy="577923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haracter model sheet.jpg"/>
          <p:cNvPicPr>
            <a:picLocks noChangeAspect="1"/>
          </p:cNvPicPr>
          <p:nvPr/>
        </p:nvPicPr>
        <p:blipFill>
          <a:blip r:embed="rId3"/>
          <a:stretch>
            <a:fillRect/>
          </a:stretch>
        </p:blipFill>
        <p:spPr>
          <a:xfrm>
            <a:off x="2091267" y="2267609"/>
            <a:ext cx="4538134" cy="3507109"/>
          </a:xfrm>
          <a:prstGeom prst="rect">
            <a:avLst/>
          </a:prstGeom>
        </p:spPr>
      </p:pic>
      <p:sp>
        <p:nvSpPr>
          <p:cNvPr id="5" name="TextBox 4"/>
          <p:cNvSpPr txBox="1"/>
          <p:nvPr/>
        </p:nvSpPr>
        <p:spPr>
          <a:xfrm>
            <a:off x="541867" y="635000"/>
            <a:ext cx="8043334" cy="1477328"/>
          </a:xfrm>
          <a:prstGeom prst="rect">
            <a:avLst/>
          </a:prstGeom>
          <a:noFill/>
        </p:spPr>
        <p:txBody>
          <a:bodyPr wrap="square" rtlCol="0">
            <a:spAutoFit/>
          </a:bodyPr>
          <a:lstStyle/>
          <a:p>
            <a:r>
              <a:rPr lang="en-US" dirty="0" smtClean="0"/>
              <a:t>Your final designs for your characters are due next week, including a model sheet and a sheet of facial expressions and gestures.</a:t>
            </a:r>
          </a:p>
          <a:p>
            <a:endParaRPr lang="en-US" dirty="0" smtClean="0"/>
          </a:p>
          <a:p>
            <a:r>
              <a:rPr lang="en-US" dirty="0" smtClean="0"/>
              <a:t>This template is available on OPENLAB. </a:t>
            </a:r>
          </a:p>
          <a:p>
            <a:r>
              <a:rPr lang="en-US" dirty="0" smtClean="0"/>
              <a:t> You may choose to use it or not, depending on how well it suits your needs.</a:t>
            </a:r>
          </a:p>
        </p:txBody>
      </p:sp>
      <p:sp>
        <p:nvSpPr>
          <p:cNvPr id="6" name="TextBox 5"/>
          <p:cNvSpPr txBox="1"/>
          <p:nvPr/>
        </p:nvSpPr>
        <p:spPr>
          <a:xfrm>
            <a:off x="660400" y="5977925"/>
            <a:ext cx="8229600" cy="369332"/>
          </a:xfrm>
          <a:prstGeom prst="rect">
            <a:avLst/>
          </a:prstGeom>
          <a:noFill/>
        </p:spPr>
        <p:txBody>
          <a:bodyPr wrap="square" rtlCol="0">
            <a:spAutoFit/>
          </a:bodyPr>
          <a:lstStyle/>
          <a:p>
            <a:pPr algn="ctr"/>
            <a:r>
              <a:rPr lang="en-US" dirty="0" smtClean="0"/>
              <a:t>For INSPIRATION go to </a:t>
            </a:r>
            <a:r>
              <a:rPr lang="en-US" dirty="0" smtClean="0">
                <a:solidFill>
                  <a:schemeClr val="accent1">
                    <a:lumMod val="75000"/>
                  </a:schemeClr>
                </a:solidFill>
              </a:rPr>
              <a:t>LIVING LINES LIBRARY </a:t>
            </a:r>
            <a:r>
              <a:rPr lang="en-US" dirty="0" smtClean="0"/>
              <a:t>and click on Production Art!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TotalTime>
  <Words>515</Words>
  <Application>Microsoft Macintosh PowerPoint</Application>
  <PresentationFormat>On-screen Show (4:3)</PresentationFormat>
  <Paragraphs>25</Paragraphs>
  <Slides>8</Slides>
  <Notes>8</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Slide 1</vt:lpstr>
      <vt:lpstr>THE MODEL SHEET</vt:lpstr>
      <vt:lpstr>Slide 3</vt:lpstr>
      <vt:lpstr>Slide 4</vt:lpstr>
      <vt:lpstr>Slide 5</vt:lpstr>
      <vt:lpstr>Slide 6</vt:lpstr>
      <vt:lpstr>Slide 7</vt:lpstr>
      <vt:lpstr>Slide 8</vt:lpstr>
    </vt:vector>
  </TitlesOfParts>
  <Company>92715-511-9522226-12732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 Woolley</dc:creator>
  <cp:lastModifiedBy>Sara Woolley</cp:lastModifiedBy>
  <cp:revision>3</cp:revision>
  <dcterms:created xsi:type="dcterms:W3CDTF">2016-12-05T23:37:58Z</dcterms:created>
  <dcterms:modified xsi:type="dcterms:W3CDTF">2016-12-05T23:38:13Z</dcterms:modified>
</cp:coreProperties>
</file>