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sldIdLst>
    <p:sldId id="256" r:id="rId2"/>
    <p:sldId id="258" r:id="rId3"/>
    <p:sldId id="259" r:id="rId4"/>
    <p:sldId id="260" r:id="rId5"/>
    <p:sldId id="261" r:id="rId6"/>
    <p:sldId id="262" r:id="rId7"/>
    <p:sldId id="264" r:id="rId8"/>
    <p:sldId id="263" r:id="rId9"/>
    <p:sldId id="267"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98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D22F3-CCED-144F-ADB8-B28BA50EE74B}" type="datetimeFigureOut">
              <a:rPr lang="en-US" smtClean="0"/>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E2899-400B-504F-9686-02AFA8E61CC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t>When creating a fictional character, you must take the time to fully flesh them out. Do the necessary work to bring them to life! If you do not understand your character, he or she will not be credible</a:t>
            </a:r>
            <a:endParaRPr lang="en-US" dirty="0" smtClean="0"/>
          </a:p>
          <a:p>
            <a:endParaRPr lang="en-US" dirty="0"/>
          </a:p>
        </p:txBody>
      </p:sp>
      <p:sp>
        <p:nvSpPr>
          <p:cNvPr id="4" name="Slide Number Placeholder 3"/>
          <p:cNvSpPr>
            <a:spLocks noGrp="1"/>
          </p:cNvSpPr>
          <p:nvPr>
            <p:ph type="sldNum" sz="quarter" idx="10"/>
          </p:nvPr>
        </p:nvSpPr>
        <p:spPr/>
        <p:txBody>
          <a:bodyPr/>
          <a:lstStyle/>
          <a:p>
            <a:fld id="{2FCE2899-400B-504F-9686-02AFA8E61CC6}"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Once you have an understanding of </a:t>
            </a:r>
            <a:r>
              <a:rPr lang="en-US" b="1" i="1" dirty="0" smtClean="0"/>
              <a:t>who you are drawing, it's time to begin fleshing out your character. </a:t>
            </a:r>
          </a:p>
          <a:p>
            <a:r>
              <a:rPr lang="en-US" b="1" i="1" dirty="0" smtClean="0"/>
              <a:t>Your character profile will have given you some key features to begin with, or at least some.</a:t>
            </a:r>
          </a:p>
          <a:p>
            <a:r>
              <a:rPr lang="en-US" b="1" dirty="0" smtClean="0"/>
              <a:t>Though as we learned</a:t>
            </a:r>
            <a:r>
              <a:rPr lang="en-US" b="1" baseline="0" dirty="0" smtClean="0"/>
              <a:t> </a:t>
            </a:r>
            <a:r>
              <a:rPr lang="en-US" b="1" dirty="0" smtClean="0"/>
              <a:t>visual language can vary between cultures, shape has a way of communicating universally.</a:t>
            </a:r>
            <a:endParaRPr lang="en-US" dirty="0" smtClean="0"/>
          </a:p>
          <a:p>
            <a:endParaRPr lang="en-US" dirty="0"/>
          </a:p>
        </p:txBody>
      </p:sp>
      <p:sp>
        <p:nvSpPr>
          <p:cNvPr id="4" name="Slide Number Placeholder 3"/>
          <p:cNvSpPr>
            <a:spLocks noGrp="1"/>
          </p:cNvSpPr>
          <p:nvPr>
            <p:ph type="sldNum" sz="quarter" idx="10"/>
          </p:nvPr>
        </p:nvSpPr>
        <p:spPr/>
        <p:txBody>
          <a:bodyPr/>
          <a:lstStyle/>
          <a:p>
            <a:fld id="{2FCE2899-400B-504F-9686-02AFA8E61CC6}"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Remember that clarity in illustration is key, and exploring a character's overall shape or </a:t>
            </a:r>
            <a:r>
              <a:rPr lang="en-US" sz="1200" i="1" dirty="0" smtClean="0"/>
              <a:t>silhouette at the beginning of the design process will help a character's readability and can communicate a character's personality.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This approach has its roots in animation.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Animators strive to create clearly define characters whose gestures are easily recognizable.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FCE2899-400B-504F-9686-02AFA8E61CC6}"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Examine these characters from Pixar Animation Studios' </a:t>
            </a:r>
            <a:r>
              <a:rPr lang="en-US" sz="1200" i="1" dirty="0" smtClean="0"/>
              <a:t>Up and their silhouetted shapes. </a:t>
            </a:r>
            <a:endParaRPr lang="en-US" dirty="0"/>
          </a:p>
        </p:txBody>
      </p:sp>
      <p:sp>
        <p:nvSpPr>
          <p:cNvPr id="4" name="Slide Number Placeholder 3"/>
          <p:cNvSpPr>
            <a:spLocks noGrp="1"/>
          </p:cNvSpPr>
          <p:nvPr>
            <p:ph type="sldNum" sz="quarter" idx="10"/>
          </p:nvPr>
        </p:nvSpPr>
        <p:spPr/>
        <p:txBody>
          <a:bodyPr/>
          <a:lstStyle/>
          <a:p>
            <a:fld id="{2FCE2899-400B-504F-9686-02AFA8E61CC6}"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we can see Carlos </a:t>
            </a:r>
            <a:r>
              <a:rPr lang="en-US" sz="1200" b="1" kern="1200" dirty="0" err="1" smtClean="0">
                <a:solidFill>
                  <a:schemeClr val="tx1"/>
                </a:solidFill>
                <a:latin typeface="+mn-lt"/>
                <a:ea typeface="+mn-ea"/>
                <a:cs typeface="+mn-cs"/>
              </a:rPr>
              <a:t>Grangel</a:t>
            </a:r>
            <a:r>
              <a:rPr lang="en-US" sz="1200" b="1" kern="1200" dirty="0" smtClean="0">
                <a:solidFill>
                  <a:schemeClr val="tx1"/>
                </a:solidFill>
                <a:latin typeface="+mn-lt"/>
                <a:ea typeface="+mn-ea"/>
                <a:cs typeface="+mn-cs"/>
              </a:rPr>
              <a:t> trying many different variations on the same overall character, testing to see how swapping on detail for another effects the overall </a:t>
            </a:r>
            <a:r>
              <a:rPr lang="en-US" sz="1200" b="1" kern="1200" dirty="0" err="1" smtClean="0">
                <a:solidFill>
                  <a:schemeClr val="tx1"/>
                </a:solidFill>
                <a:latin typeface="+mn-lt"/>
                <a:ea typeface="+mn-ea"/>
                <a:cs typeface="+mn-cs"/>
              </a:rPr>
              <a:t>read.When</a:t>
            </a:r>
            <a:r>
              <a:rPr lang="en-US" sz="1200" b="1" kern="1200" dirty="0" smtClean="0">
                <a:solidFill>
                  <a:schemeClr val="tx1"/>
                </a:solidFill>
                <a:latin typeface="+mn-lt"/>
                <a:ea typeface="+mn-ea"/>
                <a:cs typeface="+mn-cs"/>
              </a:rPr>
              <a:t> you are designing your own characters, don't settle! Take the time to test out many different variations on the theme. What would your character look like with an upturned nose? Or a more rounded one?</a:t>
            </a:r>
            <a:endParaRPr lang="en-US" dirty="0"/>
          </a:p>
        </p:txBody>
      </p:sp>
      <p:sp>
        <p:nvSpPr>
          <p:cNvPr id="4" name="Slide Number Placeholder 3"/>
          <p:cNvSpPr>
            <a:spLocks noGrp="1"/>
          </p:cNvSpPr>
          <p:nvPr>
            <p:ph type="sldNum" sz="quarter" idx="10"/>
          </p:nvPr>
        </p:nvSpPr>
        <p:spPr/>
        <p:txBody>
          <a:bodyPr/>
          <a:lstStyle/>
          <a:p>
            <a:fld id="{2FCE2899-400B-504F-9686-02AFA8E61CC6}"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Here we can see Carlos </a:t>
            </a:r>
            <a:r>
              <a:rPr lang="en-US" sz="1200" b="1" kern="1200" dirty="0" err="1" smtClean="0">
                <a:solidFill>
                  <a:schemeClr val="tx1"/>
                </a:solidFill>
                <a:latin typeface="+mn-lt"/>
                <a:ea typeface="+mn-ea"/>
                <a:cs typeface="+mn-cs"/>
              </a:rPr>
              <a:t>Grangel</a:t>
            </a:r>
            <a:r>
              <a:rPr lang="en-US" sz="1200" b="1" kern="1200" dirty="0" smtClean="0">
                <a:solidFill>
                  <a:schemeClr val="tx1"/>
                </a:solidFill>
                <a:latin typeface="+mn-lt"/>
                <a:ea typeface="+mn-ea"/>
                <a:cs typeface="+mn-cs"/>
              </a:rPr>
              <a:t> trying many different variations on the same overall character, testing to see how swapping on detail for another effects the overall read.</a:t>
            </a:r>
            <a:endParaRPr lang="en-US" dirty="0"/>
          </a:p>
        </p:txBody>
      </p:sp>
      <p:sp>
        <p:nvSpPr>
          <p:cNvPr id="4" name="Slide Number Placeholder 3"/>
          <p:cNvSpPr>
            <a:spLocks noGrp="1"/>
          </p:cNvSpPr>
          <p:nvPr>
            <p:ph type="sldNum" sz="quarter" idx="10"/>
          </p:nvPr>
        </p:nvSpPr>
        <p:spPr/>
        <p:txBody>
          <a:bodyPr/>
          <a:lstStyle/>
          <a:p>
            <a:fld id="{2FCE2899-400B-504F-9686-02AFA8E61CC6}"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you are designing your own characters, don't settle! Take the time to test out many different variations on the theme. </a:t>
            </a:r>
            <a:endParaRPr lang="en-US" dirty="0"/>
          </a:p>
        </p:txBody>
      </p:sp>
      <p:sp>
        <p:nvSpPr>
          <p:cNvPr id="4" name="Slide Number Placeholder 3"/>
          <p:cNvSpPr>
            <a:spLocks noGrp="1"/>
          </p:cNvSpPr>
          <p:nvPr>
            <p:ph type="sldNum" sz="quarter" idx="10"/>
          </p:nvPr>
        </p:nvSpPr>
        <p:spPr/>
        <p:txBody>
          <a:bodyPr/>
          <a:lstStyle/>
          <a:p>
            <a:fld id="{2FCE2899-400B-504F-9686-02AFA8E61CC6}"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Or what if you swapped out the big round eyes for smaller, beady ones? How do these changes effect our overall impression of him or her? Take some risks!</a:t>
            </a:r>
          </a:p>
          <a:p>
            <a:r>
              <a:rPr lang="en-US" sz="1200" b="1" kern="1200" dirty="0" smtClean="0">
                <a:solidFill>
                  <a:schemeClr val="tx1"/>
                </a:solidFill>
                <a:latin typeface="+mn-lt"/>
                <a:ea typeface="+mn-ea"/>
                <a:cs typeface="+mn-cs"/>
              </a:rPr>
              <a:t>DOWNLOAD PDF on OPEN</a:t>
            </a:r>
            <a:r>
              <a:rPr lang="en-US" sz="1200" b="1" kern="1200" baseline="0" dirty="0" smtClean="0">
                <a:solidFill>
                  <a:schemeClr val="tx1"/>
                </a:solidFill>
                <a:latin typeface="+mn-lt"/>
                <a:ea typeface="+mn-ea"/>
                <a:cs typeface="+mn-cs"/>
              </a:rPr>
              <a:t> LAB</a:t>
            </a:r>
            <a:endParaRPr lang="en-US" dirty="0"/>
          </a:p>
        </p:txBody>
      </p:sp>
      <p:sp>
        <p:nvSpPr>
          <p:cNvPr id="4" name="Slide Number Placeholder 3"/>
          <p:cNvSpPr>
            <a:spLocks noGrp="1"/>
          </p:cNvSpPr>
          <p:nvPr>
            <p:ph type="sldNum" sz="quarter" idx="10"/>
          </p:nvPr>
        </p:nvSpPr>
        <p:spPr/>
        <p:txBody>
          <a:bodyPr/>
          <a:lstStyle/>
          <a:p>
            <a:fld id="{2FCE2899-400B-504F-9686-02AFA8E61CC6}"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B1BBC6-9479-3749-B19C-0193E6157CBE}"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176A-B38D-8446-A590-313D80A89AD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1BBC6-9479-3749-B19C-0193E6157CBE}"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176A-B38D-8446-A590-313D80A89A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1BBC6-9479-3749-B19C-0193E6157CBE}"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176A-B38D-8446-A590-313D80A89A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1BBC6-9479-3749-B19C-0193E6157CBE}"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176A-B38D-8446-A590-313D80A89A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B1BBC6-9479-3749-B19C-0193E6157CBE}"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176A-B38D-8446-A590-313D80A89A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B1BBC6-9479-3749-B19C-0193E6157CBE}"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176A-B38D-8446-A590-313D80A89A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B1BBC6-9479-3749-B19C-0193E6157CBE}" type="datetimeFigureOut">
              <a:rPr lang="en-US" smtClean="0"/>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D176A-B38D-8446-A590-313D80A89A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B1BBC6-9479-3749-B19C-0193E6157CBE}" type="datetimeFigureOut">
              <a:rPr lang="en-US" smtClean="0"/>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D176A-B38D-8446-A590-313D80A89A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1BBC6-9479-3749-B19C-0193E6157CBE}" type="datetimeFigureOut">
              <a:rPr lang="en-US" smtClean="0"/>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D176A-B38D-8446-A590-313D80A89A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1BBC6-9479-3749-B19C-0193E6157CBE}"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176A-B38D-8446-A590-313D80A89A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1BBC6-9479-3749-B19C-0193E6157CBE}"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176A-B38D-8446-A590-313D80A89A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1BBC6-9479-3749-B19C-0193E6157CBE}" type="datetimeFigureOut">
              <a:rPr lang="en-US" smtClean="0"/>
              <a:t>12/5/16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D176A-B38D-8446-A590-313D80A89A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1473291676363.jpg"/>
          <p:cNvPicPr>
            <a:picLocks noChangeAspect="1"/>
          </p:cNvPicPr>
          <p:nvPr/>
        </p:nvPicPr>
        <p:blipFill>
          <a:blip r:embed="rId3"/>
          <a:stretch>
            <a:fillRect/>
          </a:stretch>
        </p:blipFill>
        <p:spPr>
          <a:xfrm>
            <a:off x="1029484" y="657015"/>
            <a:ext cx="4598987" cy="5964104"/>
          </a:xfrm>
          <a:prstGeom prst="rect">
            <a:avLst/>
          </a:prstGeom>
        </p:spPr>
      </p:pic>
      <p:sp>
        <p:nvSpPr>
          <p:cNvPr id="5" name="TextBox 4"/>
          <p:cNvSpPr txBox="1"/>
          <p:nvPr/>
        </p:nvSpPr>
        <p:spPr>
          <a:xfrm>
            <a:off x="5393268" y="821266"/>
            <a:ext cx="3513666" cy="4524316"/>
          </a:xfrm>
          <a:prstGeom prst="rect">
            <a:avLst/>
          </a:prstGeom>
          <a:noFill/>
        </p:spPr>
        <p:txBody>
          <a:bodyPr wrap="square" rtlCol="0">
            <a:spAutoFit/>
          </a:bodyPr>
          <a:lstStyle/>
          <a:p>
            <a:r>
              <a:rPr lang="en-US" b="1" i="1" dirty="0" smtClean="0"/>
              <a:t>Getting </a:t>
            </a:r>
            <a:r>
              <a:rPr lang="en-US" b="1" i="1" dirty="0"/>
              <a:t>to know a character is like getting to know a new friend.</a:t>
            </a:r>
            <a:r>
              <a:rPr lang="en-US" b="1" i="1" dirty="0" smtClean="0"/>
              <a:t> </a:t>
            </a:r>
          </a:p>
          <a:p>
            <a:endParaRPr lang="en-US" b="1" i="1" dirty="0"/>
          </a:p>
          <a:p>
            <a:r>
              <a:rPr lang="en-US" b="1" i="1" dirty="0" smtClean="0"/>
              <a:t>In </a:t>
            </a:r>
            <a:r>
              <a:rPr lang="en-US" b="1" i="1" dirty="0"/>
              <a:t>order to do it you need to ask questions, questions such as</a:t>
            </a:r>
            <a:r>
              <a:rPr lang="en-US" b="1" i="1" dirty="0" smtClean="0"/>
              <a:t>:</a:t>
            </a:r>
          </a:p>
          <a:p>
            <a:endParaRPr lang="en-US" b="1" i="1" dirty="0" smtClean="0"/>
          </a:p>
          <a:p>
            <a:endParaRPr lang="en-US" b="1" i="1" dirty="0" smtClean="0"/>
          </a:p>
          <a:p>
            <a:r>
              <a:rPr lang="en-US" b="1" i="1" dirty="0" smtClean="0"/>
              <a:t>Where </a:t>
            </a:r>
            <a:r>
              <a:rPr lang="en-US" b="1" i="1" dirty="0"/>
              <a:t>are they from</a:t>
            </a:r>
            <a:r>
              <a:rPr lang="en-US" b="1" i="1" dirty="0" smtClean="0"/>
              <a:t>?</a:t>
            </a:r>
          </a:p>
          <a:p>
            <a:endParaRPr lang="en-US" b="1" i="1" dirty="0" smtClean="0"/>
          </a:p>
          <a:p>
            <a:r>
              <a:rPr lang="en-US" b="1" i="1" dirty="0" smtClean="0"/>
              <a:t>What </a:t>
            </a:r>
            <a:r>
              <a:rPr lang="en-US" b="1" i="1" dirty="0"/>
              <a:t>are their likes and </a:t>
            </a:r>
            <a:r>
              <a:rPr lang="en-US" b="1" i="1" dirty="0" smtClean="0"/>
              <a:t>dislikes?</a:t>
            </a:r>
          </a:p>
          <a:p>
            <a:endParaRPr lang="en-US" b="1" i="1" dirty="0"/>
          </a:p>
          <a:p>
            <a:r>
              <a:rPr lang="en-US" b="1" i="1" dirty="0" smtClean="0"/>
              <a:t>What is </a:t>
            </a:r>
            <a:r>
              <a:rPr lang="en-US" b="1" i="1" dirty="0"/>
              <a:t>their personality like</a:t>
            </a:r>
            <a:r>
              <a:rPr lang="en-US" b="1" i="1" dirty="0" smtClean="0"/>
              <a:t>?</a:t>
            </a:r>
          </a:p>
          <a:p>
            <a:endParaRPr lang="en-US" b="1" i="1" dirty="0"/>
          </a:p>
          <a:p>
            <a:r>
              <a:rPr lang="en-US" b="1" i="1" dirty="0" smtClean="0"/>
              <a:t>What </a:t>
            </a:r>
            <a:r>
              <a:rPr lang="en-US" b="1" i="1" dirty="0"/>
              <a:t>motivates them</a:t>
            </a:r>
            <a:r>
              <a:rPr lang="en-US" b="1" i="1" dirty="0" smtClean="0"/>
              <a:t>?</a:t>
            </a:r>
          </a:p>
          <a:p>
            <a:endParaRPr lang="en-US" b="1" i="1" dirty="0" smtClean="0"/>
          </a:p>
          <a:p>
            <a:r>
              <a:rPr lang="en-US" b="1" i="1" dirty="0" smtClean="0"/>
              <a:t>Who </a:t>
            </a:r>
            <a:r>
              <a:rPr lang="en-US" b="1" i="1" dirty="0"/>
              <a:t>are they</a:t>
            </a:r>
            <a:r>
              <a:rPr lang="en-US" b="1" i="1" dirty="0" smtClean="0"/>
              <a:t>?</a:t>
            </a:r>
            <a:endParaRPr lang="en-US" dirty="0"/>
          </a:p>
        </p:txBody>
      </p:sp>
      <p:sp>
        <p:nvSpPr>
          <p:cNvPr id="7" name="TextBox 6"/>
          <p:cNvSpPr txBox="1"/>
          <p:nvPr/>
        </p:nvSpPr>
        <p:spPr>
          <a:xfrm>
            <a:off x="1041400" y="296332"/>
            <a:ext cx="5816600" cy="923330"/>
          </a:xfrm>
          <a:prstGeom prst="rect">
            <a:avLst/>
          </a:prstGeom>
          <a:noFill/>
        </p:spPr>
        <p:txBody>
          <a:bodyPr wrap="square" rtlCol="0">
            <a:spAutoFit/>
          </a:bodyPr>
          <a:lstStyle/>
          <a:p>
            <a:r>
              <a:rPr lang="en-US" b="1" dirty="0" smtClean="0"/>
              <a:t> </a:t>
            </a:r>
            <a:r>
              <a:rPr lang="en-US" b="1" i="1" dirty="0" smtClean="0"/>
              <a:t>"</a:t>
            </a:r>
            <a:r>
              <a:rPr lang="en-US" b="1" i="1" dirty="0" err="1" smtClean="0"/>
              <a:t>Whoooo</a:t>
            </a:r>
            <a:r>
              <a:rPr lang="en-US" b="1" i="1" dirty="0" smtClean="0"/>
              <a:t> are you?" asked the caterpillar</a:t>
            </a:r>
          </a:p>
          <a:p>
            <a:endParaRPr lang="en-US" b="1" i="1"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719665" y="1192079"/>
            <a:ext cx="3437467" cy="5301856"/>
          </a:xfrm>
          <a:prstGeom prst="rect">
            <a:avLst/>
          </a:prstGeom>
          <a:noFill/>
          <a:ln w="9525">
            <a:noFill/>
            <a:miter lim="800000"/>
            <a:headEnd/>
            <a:tailEnd/>
          </a:ln>
          <a:effectLst/>
        </p:spPr>
      </p:pic>
      <p:pic>
        <p:nvPicPr>
          <p:cNvPr id="30723" name="Picture 3"/>
          <p:cNvPicPr>
            <a:picLocks noChangeAspect="1" noChangeArrowheads="1"/>
          </p:cNvPicPr>
          <p:nvPr/>
        </p:nvPicPr>
        <p:blipFill>
          <a:blip r:embed="rId4"/>
          <a:srcRect/>
          <a:stretch>
            <a:fillRect/>
          </a:stretch>
        </p:blipFill>
        <p:spPr bwMode="auto">
          <a:xfrm>
            <a:off x="6265334" y="381000"/>
            <a:ext cx="2270810" cy="5492750"/>
          </a:xfrm>
          <a:prstGeom prst="rect">
            <a:avLst/>
          </a:prstGeom>
          <a:noFill/>
          <a:ln w="9525">
            <a:noFill/>
            <a:miter lim="800000"/>
            <a:headEnd/>
            <a:tailEnd/>
          </a:ln>
          <a:effectLst/>
        </p:spPr>
      </p:pic>
      <p:sp>
        <p:nvSpPr>
          <p:cNvPr id="6" name="TextBox 5"/>
          <p:cNvSpPr txBox="1"/>
          <p:nvPr/>
        </p:nvSpPr>
        <p:spPr>
          <a:xfrm>
            <a:off x="262468" y="381000"/>
            <a:ext cx="6002866" cy="646331"/>
          </a:xfrm>
          <a:prstGeom prst="rect">
            <a:avLst/>
          </a:prstGeom>
          <a:noFill/>
        </p:spPr>
        <p:txBody>
          <a:bodyPr wrap="square" rtlCol="0">
            <a:spAutoFit/>
          </a:bodyPr>
          <a:lstStyle/>
          <a:p>
            <a:r>
              <a:rPr lang="en-US" dirty="0"/>
              <a:t>What would your character look like with an upturned nose? Or a more rounded one?</a:t>
            </a:r>
          </a:p>
        </p:txBody>
      </p:sp>
      <p:sp>
        <p:nvSpPr>
          <p:cNvPr id="8" name="TextBox 7"/>
          <p:cNvSpPr txBox="1"/>
          <p:nvPr/>
        </p:nvSpPr>
        <p:spPr>
          <a:xfrm>
            <a:off x="5300133" y="5847604"/>
            <a:ext cx="3843866" cy="646331"/>
          </a:xfrm>
          <a:prstGeom prst="rect">
            <a:avLst/>
          </a:prstGeom>
          <a:noFill/>
        </p:spPr>
        <p:txBody>
          <a:bodyPr wrap="square" rtlCol="0">
            <a:spAutoFit/>
          </a:bodyPr>
          <a:lstStyle/>
          <a:p>
            <a:r>
              <a:rPr lang="en-US" dirty="0" smtClean="0"/>
              <a:t>What if you changed the “T shape”, </a:t>
            </a:r>
          </a:p>
          <a:p>
            <a:r>
              <a:rPr lang="en-US" dirty="0" smtClean="0"/>
              <a:t>or distance of the features?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4866" y="584200"/>
            <a:ext cx="3191933" cy="5541963"/>
          </a:xfrm>
        </p:spPr>
        <p:txBody>
          <a:bodyPr>
            <a:normAutofit fontScale="47500" lnSpcReduction="20000"/>
          </a:bodyPr>
          <a:lstStyle/>
          <a:p>
            <a:pPr>
              <a:buNone/>
            </a:pPr>
            <a:r>
              <a:rPr lang="en-US" b="1" i="1" dirty="0" smtClean="0"/>
              <a:t>Be sure to ask specific questions that can help you focus on what this character should look like.</a:t>
            </a:r>
          </a:p>
          <a:p>
            <a:pPr>
              <a:buNone/>
            </a:pPr>
            <a:endParaRPr lang="en-US" b="1" i="1" dirty="0"/>
          </a:p>
          <a:p>
            <a:pPr>
              <a:buNone/>
            </a:pPr>
            <a:r>
              <a:rPr lang="en-US" b="1" i="1" dirty="0" smtClean="0"/>
              <a:t>For example:</a:t>
            </a:r>
          </a:p>
          <a:p>
            <a:pPr>
              <a:buNone/>
            </a:pPr>
            <a:endParaRPr lang="en-US" b="1" i="1" dirty="0"/>
          </a:p>
          <a:p>
            <a:pPr>
              <a:buNone/>
            </a:pPr>
            <a:r>
              <a:rPr lang="en-US" b="1" i="1" dirty="0" smtClean="0">
                <a:solidFill>
                  <a:schemeClr val="accent3">
                    <a:lumMod val="50000"/>
                  </a:schemeClr>
                </a:solidFill>
              </a:rPr>
              <a:t>physical appearance: </a:t>
            </a:r>
            <a:r>
              <a:rPr lang="en-US" b="1" i="1" dirty="0" smtClean="0"/>
              <a:t>species, age, gender, size, and ethnicity</a:t>
            </a:r>
          </a:p>
          <a:p>
            <a:pPr>
              <a:buNone/>
            </a:pPr>
            <a:endParaRPr lang="en-US" b="1" i="1" dirty="0"/>
          </a:p>
          <a:p>
            <a:pPr>
              <a:buNone/>
            </a:pPr>
            <a:r>
              <a:rPr lang="en-US" b="1" i="1" dirty="0" smtClean="0">
                <a:solidFill>
                  <a:srgbClr val="4F6228"/>
                </a:solidFill>
              </a:rPr>
              <a:t>personality</a:t>
            </a:r>
            <a:r>
              <a:rPr lang="en-US" b="1" i="1" dirty="0" smtClean="0"/>
              <a:t>: thoughtful, angry, selfish, silly, introverted, extroverted etc.</a:t>
            </a:r>
          </a:p>
          <a:p>
            <a:pPr>
              <a:buNone/>
            </a:pPr>
            <a:endParaRPr lang="en-US" b="1" i="1" dirty="0"/>
          </a:p>
          <a:p>
            <a:pPr>
              <a:buNone/>
            </a:pPr>
            <a:r>
              <a:rPr lang="en-US" b="1" i="1" dirty="0" smtClean="0">
                <a:solidFill>
                  <a:srgbClr val="4F6228"/>
                </a:solidFill>
              </a:rPr>
              <a:t>personal or professional history: </a:t>
            </a:r>
            <a:r>
              <a:rPr lang="en-US" b="1" i="1" dirty="0" smtClean="0"/>
              <a:t>education, occupation, relationships, beliefs</a:t>
            </a:r>
          </a:p>
          <a:p>
            <a:pPr>
              <a:buNone/>
            </a:pPr>
            <a:endParaRPr lang="en-US" b="1" i="1" dirty="0"/>
          </a:p>
          <a:p>
            <a:pPr>
              <a:buNone/>
            </a:pPr>
            <a:r>
              <a:rPr lang="en-US" b="1" i="1" dirty="0" smtClean="0">
                <a:solidFill>
                  <a:srgbClr val="4F6228"/>
                </a:solidFill>
              </a:rPr>
              <a:t>character motivations: </a:t>
            </a:r>
            <a:r>
              <a:rPr lang="en-US" b="1" i="1" dirty="0" smtClean="0"/>
              <a:t>goals, money, sex, power, revenge, friendships, love, etc.</a:t>
            </a:r>
          </a:p>
          <a:p>
            <a:pPr>
              <a:buNone/>
            </a:pPr>
            <a:endParaRPr lang="en-US" b="1" i="1" dirty="0"/>
          </a:p>
          <a:p>
            <a:pPr>
              <a:buNone/>
            </a:pPr>
            <a:r>
              <a:rPr lang="en-US" b="1" i="1" dirty="0" smtClean="0">
                <a:solidFill>
                  <a:srgbClr val="4F6228"/>
                </a:solidFill>
              </a:rPr>
              <a:t>important events: </a:t>
            </a:r>
            <a:r>
              <a:rPr lang="en-US" b="1" i="1" dirty="0" smtClean="0"/>
              <a:t>life-changing moments or experiences that affect who the character is</a:t>
            </a:r>
            <a:endParaRPr lang="en-US" dirty="0" smtClean="0"/>
          </a:p>
          <a:p>
            <a:endParaRPr lang="en-US" dirty="0" smtClean="0"/>
          </a:p>
          <a:p>
            <a:endParaRPr lang="en-US" dirty="0"/>
          </a:p>
        </p:txBody>
      </p:sp>
      <p:pic>
        <p:nvPicPr>
          <p:cNvPr id="6146" name="Picture 2"/>
          <p:cNvPicPr>
            <a:picLocks noChangeAspect="1" noChangeArrowheads="1"/>
          </p:cNvPicPr>
          <p:nvPr/>
        </p:nvPicPr>
        <p:blipFill>
          <a:blip r:embed="rId2"/>
          <a:srcRect/>
          <a:stretch>
            <a:fillRect/>
          </a:stretch>
        </p:blipFill>
        <p:spPr bwMode="auto">
          <a:xfrm>
            <a:off x="550333" y="441576"/>
            <a:ext cx="4737100" cy="5820054"/>
          </a:xfrm>
          <a:prstGeom prst="rect">
            <a:avLst/>
          </a:prstGeom>
          <a:noFill/>
          <a:ln w="9525">
            <a:noFill/>
            <a:miter lim="800000"/>
            <a:headEnd/>
            <a:tailEnd/>
          </a:ln>
          <a:effectLst/>
        </p:spPr>
      </p:pic>
      <p:sp>
        <p:nvSpPr>
          <p:cNvPr id="5" name="TextBox 4"/>
          <p:cNvSpPr txBox="1"/>
          <p:nvPr/>
        </p:nvSpPr>
        <p:spPr>
          <a:xfrm>
            <a:off x="550333" y="6261630"/>
            <a:ext cx="2048934" cy="246221"/>
          </a:xfrm>
          <a:prstGeom prst="rect">
            <a:avLst/>
          </a:prstGeom>
          <a:noFill/>
        </p:spPr>
        <p:txBody>
          <a:bodyPr wrap="square" rtlCol="0">
            <a:spAutoFit/>
          </a:bodyPr>
          <a:lstStyle/>
          <a:p>
            <a:r>
              <a:rPr lang="en-US" sz="1000" dirty="0" smtClean="0"/>
              <a:t>Sam </a:t>
            </a:r>
            <a:r>
              <a:rPr lang="en-US" sz="1000" dirty="0"/>
              <a:t>W</a:t>
            </a:r>
            <a:r>
              <a:rPr lang="en-US" sz="1000" dirty="0" smtClean="0"/>
              <a:t>eber</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Character </a:t>
            </a:r>
            <a:r>
              <a:rPr lang="en-US" sz="3600" b="1" dirty="0" smtClean="0"/>
              <a:t>Design: </a:t>
            </a:r>
            <a:r>
              <a:rPr lang="en-US" sz="3600" b="1" dirty="0"/>
              <a:t>Form and </a:t>
            </a:r>
            <a:r>
              <a:rPr lang="en-US" sz="3600" b="1" dirty="0" smtClean="0"/>
              <a:t>Personality</a:t>
            </a:r>
            <a:endParaRPr lang="en-US" sz="3600" dirty="0"/>
          </a:p>
        </p:txBody>
      </p:sp>
      <p:sp>
        <p:nvSpPr>
          <p:cNvPr id="3" name="Content Placeholder 2"/>
          <p:cNvSpPr>
            <a:spLocks noGrp="1"/>
          </p:cNvSpPr>
          <p:nvPr>
            <p:ph idx="1"/>
          </p:nvPr>
        </p:nvSpPr>
        <p:spPr>
          <a:xfrm>
            <a:off x="753534" y="1417638"/>
            <a:ext cx="7933266" cy="4932362"/>
          </a:xfrm>
        </p:spPr>
        <p:txBody>
          <a:bodyPr>
            <a:normAutofit fontScale="92500" lnSpcReduction="20000"/>
          </a:bodyPr>
          <a:lstStyle/>
          <a:p>
            <a:pPr>
              <a:buNone/>
            </a:pPr>
            <a:r>
              <a:rPr lang="en-US" sz="1800" dirty="0" smtClean="0"/>
              <a:t>	First </a:t>
            </a:r>
            <a:r>
              <a:rPr lang="en-US" sz="1800" dirty="0"/>
              <a:t>impressions are everything</a:t>
            </a:r>
            <a:r>
              <a:rPr lang="en-US" sz="1800" dirty="0" smtClean="0"/>
              <a:t>!</a:t>
            </a:r>
          </a:p>
          <a:p>
            <a:pPr>
              <a:buNone/>
            </a:pPr>
            <a:endParaRPr lang="en-US" sz="1800" dirty="0" smtClean="0"/>
          </a:p>
          <a:p>
            <a:pPr>
              <a:buNone/>
            </a:pPr>
            <a:r>
              <a:rPr lang="en-US" sz="1800" dirty="0" smtClean="0"/>
              <a:t>	Overall </a:t>
            </a:r>
            <a:r>
              <a:rPr lang="en-US" sz="1800" dirty="0"/>
              <a:t>shape can say a lot about who </a:t>
            </a:r>
            <a:r>
              <a:rPr lang="en-US" sz="1800" dirty="0" smtClean="0"/>
              <a:t>a character is to your viewer. </a:t>
            </a: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r>
              <a:rPr lang="en-US" sz="1800" dirty="0" smtClean="0"/>
              <a:t>	We </a:t>
            </a:r>
            <a:r>
              <a:rPr lang="en-US" sz="1800" dirty="0"/>
              <a:t>have instinctive reactions towards shape based on our sense of touch </a:t>
            </a:r>
            <a:r>
              <a:rPr lang="en-US" sz="1800" dirty="0" smtClean="0"/>
              <a:t>and real life </a:t>
            </a:r>
            <a:r>
              <a:rPr lang="en-US" sz="1800" dirty="0"/>
              <a:t>experiences. Rounded shapes tend to be soft or safe, while angular shapes make us feel cautious.</a:t>
            </a:r>
            <a:r>
              <a:rPr lang="en-US" sz="1800" dirty="0" smtClean="0"/>
              <a:t> </a:t>
            </a:r>
          </a:p>
          <a:p>
            <a:pPr>
              <a:buNone/>
            </a:pPr>
            <a:endParaRPr lang="en-US" sz="1800" dirty="0" smtClean="0"/>
          </a:p>
          <a:p>
            <a:pPr>
              <a:buNone/>
            </a:pPr>
            <a:r>
              <a:rPr lang="en-US" sz="1800" dirty="0"/>
              <a:t>	</a:t>
            </a:r>
            <a:r>
              <a:rPr lang="en-US" sz="1800" dirty="0" smtClean="0"/>
              <a:t>Therefore </a:t>
            </a:r>
            <a:r>
              <a:rPr lang="en-US" sz="1800" dirty="0"/>
              <a:t>overall shape tends </a:t>
            </a:r>
            <a:r>
              <a:rPr lang="en-US" sz="1800" dirty="0" smtClean="0"/>
              <a:t>to </a:t>
            </a:r>
            <a:r>
              <a:rPr lang="en-US" sz="1800" i="1" dirty="0"/>
              <a:t>imply character traits.</a:t>
            </a:r>
            <a:endParaRPr lang="en-US" sz="1800" dirty="0"/>
          </a:p>
        </p:txBody>
      </p:sp>
      <p:pic>
        <p:nvPicPr>
          <p:cNvPr id="7170" name="Picture 2"/>
          <p:cNvPicPr>
            <a:picLocks noChangeAspect="1" noChangeArrowheads="1"/>
          </p:cNvPicPr>
          <p:nvPr/>
        </p:nvPicPr>
        <p:blipFill>
          <a:blip r:embed="rId3"/>
          <a:srcRect/>
          <a:stretch>
            <a:fillRect/>
          </a:stretch>
        </p:blipFill>
        <p:spPr bwMode="auto">
          <a:xfrm>
            <a:off x="1032935" y="2410885"/>
            <a:ext cx="7300912" cy="23241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2"/>
            <a:ext cx="8229600" cy="1143000"/>
          </a:xfrm>
        </p:spPr>
        <p:txBody>
          <a:bodyPr>
            <a:normAutofit/>
          </a:bodyPr>
          <a:lstStyle/>
          <a:p>
            <a:r>
              <a:rPr lang="en-US" sz="3600" dirty="0" smtClean="0"/>
              <a:t>THE BASIC SHAPES</a:t>
            </a:r>
            <a:endParaRPr lang="en-US" sz="3600" dirty="0"/>
          </a:p>
        </p:txBody>
      </p:sp>
      <p:sp>
        <p:nvSpPr>
          <p:cNvPr id="3" name="Content Placeholder 2"/>
          <p:cNvSpPr>
            <a:spLocks noGrp="1"/>
          </p:cNvSpPr>
          <p:nvPr>
            <p:ph idx="1"/>
          </p:nvPr>
        </p:nvSpPr>
        <p:spPr>
          <a:xfrm>
            <a:off x="753534" y="3564466"/>
            <a:ext cx="7933266" cy="3183467"/>
          </a:xfrm>
        </p:spPr>
        <p:txBody>
          <a:bodyPr>
            <a:normAutofit lnSpcReduction="10000"/>
          </a:bodyPr>
          <a:lstStyle/>
          <a:p>
            <a:pPr>
              <a:buNone/>
            </a:pPr>
            <a:r>
              <a:rPr lang="en-US" sz="1800" dirty="0" smtClean="0">
                <a:solidFill>
                  <a:schemeClr val="accent1">
                    <a:lumMod val="75000"/>
                  </a:schemeClr>
                </a:solidFill>
              </a:rPr>
              <a:t>CIRCLES</a:t>
            </a:r>
          </a:p>
          <a:p>
            <a:pPr>
              <a:buNone/>
            </a:pPr>
            <a:r>
              <a:rPr lang="en-US" sz="1800" dirty="0" smtClean="0"/>
              <a:t>Circular </a:t>
            </a:r>
            <a:r>
              <a:rPr lang="en-US" sz="1800" dirty="0"/>
              <a:t>shapes or soft shapes read as the friendliest.</a:t>
            </a:r>
            <a:r>
              <a:rPr lang="en-US" sz="1800" dirty="0" smtClean="0"/>
              <a:t>  Circular </a:t>
            </a:r>
            <a:r>
              <a:rPr lang="en-US" sz="1800" dirty="0"/>
              <a:t>shapes in nature have a tendency to be harmless, so they make </a:t>
            </a:r>
            <a:r>
              <a:rPr lang="en-US" sz="1800" dirty="0" smtClean="0"/>
              <a:t>us predisposed </a:t>
            </a:r>
            <a:r>
              <a:rPr lang="en-US" sz="1800" dirty="0"/>
              <a:t>to like the round character</a:t>
            </a:r>
            <a:r>
              <a:rPr lang="en-US" sz="1800" dirty="0" smtClean="0"/>
              <a:t>.</a:t>
            </a:r>
          </a:p>
          <a:p>
            <a:pPr>
              <a:buNone/>
            </a:pPr>
            <a:r>
              <a:rPr lang="en-US" sz="1800" dirty="0" smtClean="0">
                <a:solidFill>
                  <a:srgbClr val="376092"/>
                </a:solidFill>
              </a:rPr>
              <a:t>SQUARES</a:t>
            </a:r>
            <a:r>
              <a:rPr lang="en-US" sz="1800" dirty="0" smtClean="0"/>
              <a:t> </a:t>
            </a:r>
          </a:p>
          <a:p>
            <a:pPr>
              <a:buNone/>
            </a:pPr>
            <a:r>
              <a:rPr lang="en-US" sz="1800" dirty="0" smtClean="0"/>
              <a:t>Square</a:t>
            </a:r>
            <a:r>
              <a:rPr lang="en-US" sz="1800" dirty="0"/>
              <a:t>-like shapes communicate strength, stability, and confidence. They often depict steadfast characters who are dependable, like Wreck-it-Ralph</a:t>
            </a:r>
            <a:r>
              <a:rPr lang="en-US" sz="1800" dirty="0" smtClean="0"/>
              <a:t>.</a:t>
            </a:r>
          </a:p>
          <a:p>
            <a:pPr>
              <a:buNone/>
            </a:pPr>
            <a:r>
              <a:rPr lang="en-US" sz="1800" dirty="0" smtClean="0">
                <a:solidFill>
                  <a:srgbClr val="376092"/>
                </a:solidFill>
              </a:rPr>
              <a:t>TRIANGLES</a:t>
            </a:r>
          </a:p>
          <a:p>
            <a:pPr>
              <a:buNone/>
            </a:pPr>
            <a:r>
              <a:rPr lang="en-US" sz="1800" dirty="0" smtClean="0"/>
              <a:t>Triangles </a:t>
            </a:r>
            <a:r>
              <a:rPr lang="en-US" sz="1800" dirty="0"/>
              <a:t>are composed of diagonal angular lines. They are the most dynamic of the three shapes. This shape is often the basis for bad guys or villains, as the shape form is easily made to appear sinister and </a:t>
            </a:r>
            <a:r>
              <a:rPr lang="en-US" sz="1800" dirty="0" smtClean="0"/>
              <a:t>communicate </a:t>
            </a:r>
            <a:r>
              <a:rPr lang="en-US" sz="1800" dirty="0" smtClean="0"/>
              <a:t>aggression.</a:t>
            </a:r>
            <a:endParaRPr lang="en-US" sz="1800" dirty="0"/>
          </a:p>
        </p:txBody>
      </p:sp>
      <p:pic>
        <p:nvPicPr>
          <p:cNvPr id="20482" name="Picture 2"/>
          <p:cNvPicPr>
            <a:picLocks noChangeAspect="1" noChangeArrowheads="1"/>
          </p:cNvPicPr>
          <p:nvPr/>
        </p:nvPicPr>
        <p:blipFill>
          <a:blip r:embed="rId3"/>
          <a:srcRect/>
          <a:stretch>
            <a:fillRect/>
          </a:stretch>
        </p:blipFill>
        <p:spPr bwMode="auto">
          <a:xfrm>
            <a:off x="855134" y="910162"/>
            <a:ext cx="7300912" cy="25527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2"/>
            <a:ext cx="8229600" cy="1143000"/>
          </a:xfrm>
        </p:spPr>
        <p:txBody>
          <a:bodyPr>
            <a:normAutofit/>
          </a:bodyPr>
          <a:lstStyle/>
          <a:p>
            <a:r>
              <a:rPr lang="en-US" sz="3600" dirty="0" smtClean="0"/>
              <a:t>Character Design of Pixar’s </a:t>
            </a:r>
            <a:r>
              <a:rPr lang="en-US" sz="3600" i="1" dirty="0" smtClean="0"/>
              <a:t>UP</a:t>
            </a:r>
            <a:endParaRPr lang="en-US" sz="3600" i="1" dirty="0"/>
          </a:p>
        </p:txBody>
      </p:sp>
      <p:sp>
        <p:nvSpPr>
          <p:cNvPr id="3" name="Content Placeholder 2"/>
          <p:cNvSpPr>
            <a:spLocks noGrp="1"/>
          </p:cNvSpPr>
          <p:nvPr>
            <p:ph idx="1"/>
          </p:nvPr>
        </p:nvSpPr>
        <p:spPr>
          <a:xfrm>
            <a:off x="753534" y="3564466"/>
            <a:ext cx="7933266" cy="3183467"/>
          </a:xfrm>
        </p:spPr>
        <p:txBody>
          <a:bodyPr>
            <a:normAutofit/>
          </a:bodyPr>
          <a:lstStyle/>
          <a:p>
            <a:pPr>
              <a:buNone/>
            </a:pPr>
            <a:r>
              <a:rPr lang="en-US" sz="1800" dirty="0" smtClean="0">
                <a:solidFill>
                  <a:schemeClr val="accent1">
                    <a:lumMod val="75000"/>
                  </a:schemeClr>
                </a:solidFill>
              </a:rPr>
              <a:t>CARL </a:t>
            </a:r>
            <a:r>
              <a:rPr lang="en-US" sz="1800" i="1" dirty="0" smtClean="0"/>
              <a:t>is </a:t>
            </a:r>
            <a:r>
              <a:rPr lang="en-US" sz="1800" i="1" dirty="0"/>
              <a:t>a grouchy, stubborn old man who wants to stay put, and his solid and static manner is revealed in his square-like shape</a:t>
            </a:r>
            <a:r>
              <a:rPr lang="en-US" sz="1800" i="1" dirty="0" smtClean="0"/>
              <a:t>.</a:t>
            </a:r>
          </a:p>
          <a:p>
            <a:pPr>
              <a:buNone/>
            </a:pPr>
            <a:r>
              <a:rPr lang="en-US" sz="1800" i="1" dirty="0" smtClean="0">
                <a:solidFill>
                  <a:srgbClr val="376092"/>
                </a:solidFill>
              </a:rPr>
              <a:t>Charles </a:t>
            </a:r>
            <a:r>
              <a:rPr lang="en-US" sz="1800" i="1" dirty="0" err="1">
                <a:solidFill>
                  <a:srgbClr val="376092"/>
                </a:solidFill>
              </a:rPr>
              <a:t>Muntz</a:t>
            </a:r>
            <a:r>
              <a:rPr lang="en-US" sz="1800" i="1" dirty="0"/>
              <a:t>, Carl's adversary, has a much more angular design. We can see this in his head, shoes and cane. When silhouetted we can easily recognize that his major shape is triangular</a:t>
            </a:r>
            <a:r>
              <a:rPr lang="en-US" sz="1800" i="1" dirty="0" smtClean="0"/>
              <a:t>.</a:t>
            </a:r>
          </a:p>
          <a:p>
            <a:pPr>
              <a:buNone/>
            </a:pPr>
            <a:r>
              <a:rPr lang="en-US" sz="1800" i="1" dirty="0" smtClean="0">
                <a:solidFill>
                  <a:srgbClr val="376092"/>
                </a:solidFill>
              </a:rPr>
              <a:t>Alpha</a:t>
            </a:r>
            <a:r>
              <a:rPr lang="en-US" sz="1800" i="1" dirty="0" smtClean="0"/>
              <a:t>, </a:t>
            </a:r>
            <a:r>
              <a:rPr lang="en-US" sz="1800" i="1" dirty="0" err="1" smtClean="0"/>
              <a:t>Muntz</a:t>
            </a:r>
            <a:r>
              <a:rPr lang="en-US" sz="1800" i="1" dirty="0" smtClean="0"/>
              <a:t>' dog, </a:t>
            </a:r>
            <a:r>
              <a:rPr lang="en-US" sz="1800" i="1" dirty="0" smtClean="0"/>
              <a:t>has </a:t>
            </a:r>
            <a:r>
              <a:rPr lang="en-US" sz="1800" i="1" dirty="0"/>
              <a:t>a hostile </a:t>
            </a:r>
            <a:r>
              <a:rPr lang="en-US" sz="1800" i="1" dirty="0" smtClean="0"/>
              <a:t>appearance.</a:t>
            </a:r>
          </a:p>
          <a:p>
            <a:pPr>
              <a:buNone/>
            </a:pPr>
            <a:r>
              <a:rPr lang="en-US" sz="1800" i="1" dirty="0" smtClean="0">
                <a:solidFill>
                  <a:srgbClr val="376092"/>
                </a:solidFill>
              </a:rPr>
              <a:t>Dug </a:t>
            </a:r>
            <a:r>
              <a:rPr lang="en-US" sz="1800" i="1" dirty="0" smtClean="0">
                <a:solidFill>
                  <a:srgbClr val="000000"/>
                </a:solidFill>
              </a:rPr>
              <a:t>has </a:t>
            </a:r>
            <a:r>
              <a:rPr lang="en-US" sz="1800" i="1" dirty="0"/>
              <a:t>obviously friendly </a:t>
            </a:r>
            <a:r>
              <a:rPr lang="en-US" sz="1800" i="1" dirty="0" smtClean="0"/>
              <a:t>appearance. </a:t>
            </a:r>
          </a:p>
          <a:p>
            <a:pPr>
              <a:buNone/>
            </a:pPr>
            <a:endParaRPr lang="en-US" sz="1800" i="1" dirty="0" smtClean="0"/>
          </a:p>
          <a:p>
            <a:pPr>
              <a:buNone/>
            </a:pPr>
            <a:r>
              <a:rPr lang="en-US" sz="1800" i="1" dirty="0" smtClean="0"/>
              <a:t>The two dogs appearance differences are a </a:t>
            </a:r>
            <a:r>
              <a:rPr lang="en-US" sz="1800" i="1" dirty="0"/>
              <a:t>triangle</a:t>
            </a:r>
            <a:r>
              <a:rPr lang="en-US" sz="1800" i="1" dirty="0" smtClean="0"/>
              <a:t> shape versus </a:t>
            </a:r>
            <a:r>
              <a:rPr lang="en-US" sz="1800" i="1" dirty="0"/>
              <a:t>a </a:t>
            </a:r>
            <a:r>
              <a:rPr lang="en-US" sz="1800" i="1" dirty="0" smtClean="0"/>
              <a:t>circular one.</a:t>
            </a:r>
            <a:endParaRPr lang="en-US" sz="1800" dirty="0"/>
          </a:p>
        </p:txBody>
      </p:sp>
      <p:pic>
        <p:nvPicPr>
          <p:cNvPr id="22530" name="Picture 2"/>
          <p:cNvPicPr>
            <a:picLocks noChangeAspect="1" noChangeArrowheads="1"/>
          </p:cNvPicPr>
          <p:nvPr/>
        </p:nvPicPr>
        <p:blipFill>
          <a:blip r:embed="rId3"/>
          <a:srcRect/>
          <a:stretch>
            <a:fillRect/>
          </a:stretch>
        </p:blipFill>
        <p:spPr bwMode="auto">
          <a:xfrm>
            <a:off x="753533" y="1295400"/>
            <a:ext cx="7780719" cy="176053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71317" y="139166"/>
            <a:ext cx="6941589" cy="641202"/>
          </a:xfrm>
        </p:spPr>
        <p:txBody>
          <a:bodyPr>
            <a:normAutofit fontScale="90000"/>
          </a:bodyPr>
          <a:lstStyle/>
          <a:p>
            <a:r>
              <a:rPr lang="en-US" b="1" dirty="0"/>
              <a:t>TRIAL AND ERROR</a:t>
            </a:r>
            <a:endParaRPr lang="en-US" dirty="0"/>
          </a:p>
        </p:txBody>
      </p:sp>
      <p:pic>
        <p:nvPicPr>
          <p:cNvPr id="24578" name="Picture 2"/>
          <p:cNvPicPr>
            <a:picLocks noChangeAspect="1" noChangeArrowheads="1"/>
          </p:cNvPicPr>
          <p:nvPr/>
        </p:nvPicPr>
        <p:blipFill>
          <a:blip r:embed="rId3"/>
          <a:srcRect/>
          <a:stretch>
            <a:fillRect/>
          </a:stretch>
        </p:blipFill>
        <p:spPr bwMode="auto">
          <a:xfrm>
            <a:off x="347133" y="915840"/>
            <a:ext cx="8229600" cy="4628799"/>
          </a:xfrm>
          <a:prstGeom prst="rect">
            <a:avLst/>
          </a:prstGeom>
          <a:noFill/>
          <a:ln w="9525">
            <a:noFill/>
            <a:miter lim="800000"/>
            <a:headEnd/>
            <a:tailEnd/>
          </a:ln>
          <a:effectLst/>
        </p:spPr>
      </p:pic>
      <p:sp>
        <p:nvSpPr>
          <p:cNvPr id="5" name="TextBox 4"/>
          <p:cNvSpPr txBox="1"/>
          <p:nvPr/>
        </p:nvSpPr>
        <p:spPr>
          <a:xfrm>
            <a:off x="347133" y="5677076"/>
            <a:ext cx="8229600" cy="646331"/>
          </a:xfrm>
          <a:prstGeom prst="rect">
            <a:avLst/>
          </a:prstGeom>
          <a:noFill/>
        </p:spPr>
        <p:txBody>
          <a:bodyPr wrap="square" rtlCol="0">
            <a:spAutoFit/>
          </a:bodyPr>
          <a:lstStyle/>
          <a:p>
            <a:pPr algn="ctr"/>
            <a:r>
              <a:rPr lang="en-US" dirty="0"/>
              <a:t>As we have seen in so many aspects of illustration, our designs are strengthened by multiple attempts.</a:t>
            </a:r>
            <a:r>
              <a:rPr lang="en-US" dirty="0" smtClean="0"/>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313267" y="387875"/>
            <a:ext cx="8571124" cy="4827588"/>
          </a:xfrm>
          <a:prstGeom prst="rect">
            <a:avLst/>
          </a:prstGeom>
          <a:noFill/>
          <a:ln w="9525">
            <a:noFill/>
            <a:miter lim="800000"/>
            <a:headEnd/>
            <a:tailEnd/>
          </a:ln>
          <a:effectLst/>
        </p:spPr>
      </p:pic>
      <p:sp>
        <p:nvSpPr>
          <p:cNvPr id="7" name="TextBox 6"/>
          <p:cNvSpPr txBox="1"/>
          <p:nvPr/>
        </p:nvSpPr>
        <p:spPr>
          <a:xfrm>
            <a:off x="313267" y="5215464"/>
            <a:ext cx="8571124" cy="1200329"/>
          </a:xfrm>
          <a:prstGeom prst="rect">
            <a:avLst/>
          </a:prstGeom>
          <a:noFill/>
        </p:spPr>
        <p:txBody>
          <a:bodyPr wrap="square" rtlCol="0">
            <a:spAutoFit/>
          </a:bodyPr>
          <a:lstStyle/>
          <a:p>
            <a:r>
              <a:rPr lang="en-US" dirty="0" smtClean="0"/>
              <a:t>Once you have a basic form, try out different smaller shapes, for example swapping out different facial features, to achieve a memorable character communicating the right personality to the viewer.</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srcRect/>
          <a:stretch>
            <a:fillRect/>
          </a:stretch>
        </p:blipFill>
        <p:spPr bwMode="auto">
          <a:xfrm>
            <a:off x="457200" y="1600200"/>
            <a:ext cx="8229600" cy="463522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1064153" y="864351"/>
            <a:ext cx="7029980" cy="5627465"/>
          </a:xfrm>
          <a:prstGeom prst="rect">
            <a:avLst/>
          </a:prstGeom>
          <a:noFill/>
          <a:ln w="9525">
            <a:noFill/>
            <a:miter lim="800000"/>
            <a:headEnd/>
            <a:tailEnd/>
          </a:ln>
          <a:effectLst/>
        </p:spPr>
      </p:pic>
      <p:sp>
        <p:nvSpPr>
          <p:cNvPr id="5" name="TextBox 4"/>
          <p:cNvSpPr txBox="1"/>
          <p:nvPr/>
        </p:nvSpPr>
        <p:spPr>
          <a:xfrm>
            <a:off x="601133" y="262467"/>
            <a:ext cx="7493000" cy="923330"/>
          </a:xfrm>
          <a:prstGeom prst="rect">
            <a:avLst/>
          </a:prstGeom>
          <a:noFill/>
        </p:spPr>
        <p:txBody>
          <a:bodyPr wrap="square" rtlCol="0">
            <a:spAutoFit/>
          </a:bodyPr>
          <a:lstStyle/>
          <a:p>
            <a:pPr algn="ctr"/>
            <a:r>
              <a:rPr lang="en-US" dirty="0"/>
              <a:t>When you are designing your own characters, don't settle! Take the time to test out many different variations on the theme.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TotalTime>
  <Words>910</Words>
  <Application>Microsoft Macintosh PowerPoint</Application>
  <PresentationFormat>On-screen Show (4:3)</PresentationFormat>
  <Paragraphs>88</Paragraphs>
  <Slides>10</Slides>
  <Notes>8</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Slide 1</vt:lpstr>
      <vt:lpstr>Slide 2</vt:lpstr>
      <vt:lpstr>Character Design: Form and Personality</vt:lpstr>
      <vt:lpstr>THE BASIC SHAPES</vt:lpstr>
      <vt:lpstr>Character Design of Pixar’s UP</vt:lpstr>
      <vt:lpstr>TRIAL AND ERROR</vt:lpstr>
      <vt:lpstr>Slide 7</vt:lpstr>
      <vt:lpstr>Slide 8</vt:lpstr>
      <vt:lpstr>Slide 9</vt:lpstr>
      <vt:lpstr>Slide 10</vt:lpstr>
    </vt:vector>
  </TitlesOfParts>
  <Company>92715-511-9522226-12732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 Woolley</dc:creator>
  <cp:lastModifiedBy>Sara Woolley</cp:lastModifiedBy>
  <cp:revision>4</cp:revision>
  <dcterms:created xsi:type="dcterms:W3CDTF">2016-12-05T21:58:45Z</dcterms:created>
  <dcterms:modified xsi:type="dcterms:W3CDTF">2016-12-05T23:13:00Z</dcterms:modified>
</cp:coreProperties>
</file>