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4" r:id="rId2"/>
  </p:sldMasterIdLst>
  <p:notesMasterIdLst>
    <p:notesMasterId r:id="rId16"/>
  </p:notesMasterIdLst>
  <p:sldIdLst>
    <p:sldId id="256" r:id="rId3"/>
    <p:sldId id="257" r:id="rId4"/>
    <p:sldId id="267" r:id="rId5"/>
    <p:sldId id="268" r:id="rId6"/>
    <p:sldId id="274" r:id="rId7"/>
    <p:sldId id="276" r:id="rId8"/>
    <p:sldId id="258" r:id="rId9"/>
    <p:sldId id="260" r:id="rId10"/>
    <p:sldId id="271" r:id="rId11"/>
    <p:sldId id="272" r:id="rId12"/>
    <p:sldId id="269" r:id="rId13"/>
    <p:sldId id="275" r:id="rId14"/>
    <p:sldId id="265" r:id="rId15"/>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590" autoAdjust="0"/>
  </p:normalViewPr>
  <p:slideViewPr>
    <p:cSldViewPr>
      <p:cViewPr varScale="1">
        <p:scale>
          <a:sx n="87" d="100"/>
          <a:sy n="87" d="100"/>
        </p:scale>
        <p:origin x="1512" y="90"/>
      </p:cViewPr>
      <p:guideLst>
        <p:guide orient="horz" pos="2160"/>
        <p:guide pos="2880"/>
      </p:guideLst>
    </p:cSldViewPr>
  </p:slideViewPr>
  <p:outlineViewPr>
    <p:cViewPr>
      <p:scale>
        <a:sx n="33" d="100"/>
        <a:sy n="33" d="100"/>
      </p:scale>
      <p:origin x="0" y="722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a:defRPr sz="1200"/>
            </a:lvl1pPr>
          </a:lstStyle>
          <a:p>
            <a:fld id="{2447E72A-D913-4DC2-9E0A-E520CE8FCC86}" type="datetimeFigureOut">
              <a:rPr lang="en-US" smtClean="0"/>
              <a:pPr/>
              <a:t>11/1/2016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lstStyle>
          <a:p>
            <a:fld id="{A5D78FC6-CE17-4259-A63C-DDFC12E048FC}" type="slidenum">
              <a:rPr lang="en-US" smtClean="0"/>
              <a:pPr/>
              <a:t>‹#›</a:t>
            </a:fld>
            <a:endParaRPr lang="en-US" dirty="0"/>
          </a:p>
        </p:txBody>
      </p:sp>
    </p:spTree>
    <p:extLst>
      <p:ext uri="{BB962C8B-B14F-4D97-AF65-F5344CB8AC3E}">
        <p14:creationId xmlns:p14="http://schemas.microsoft.com/office/powerpoint/2010/main" val="2637038782"/>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a:t>
            </a:fld>
            <a:endParaRPr lang="en-US" dirty="0"/>
          </a:p>
        </p:txBody>
      </p:sp>
    </p:spTree>
    <p:extLst>
      <p:ext uri="{BB962C8B-B14F-4D97-AF65-F5344CB8AC3E}">
        <p14:creationId xmlns:p14="http://schemas.microsoft.com/office/powerpoint/2010/main" val="31844574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13</a:t>
            </a:fld>
            <a:endParaRPr lang="en-US" dirty="0"/>
          </a:p>
        </p:txBody>
      </p:sp>
    </p:spTree>
    <p:extLst>
      <p:ext uri="{BB962C8B-B14F-4D97-AF65-F5344CB8AC3E}">
        <p14:creationId xmlns:p14="http://schemas.microsoft.com/office/powerpoint/2010/main" val="30409814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a:t>
            </a:r>
            <a:r>
              <a:rPr lang="en-US" baseline="0" dirty="0" smtClean="0"/>
              <a:t> the beginning of time, women were as equal as men until things became to change where women were losing their status to become inferior to men.</a:t>
            </a:r>
          </a:p>
          <a:p>
            <a:r>
              <a:rPr lang="en-US" baseline="0" dirty="0" smtClean="0"/>
              <a:t>Women held high position in the history of India.</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2</a:t>
            </a:fld>
            <a:endParaRPr lang="en-US" dirty="0"/>
          </a:p>
        </p:txBody>
      </p:sp>
    </p:spTree>
    <p:extLst>
      <p:ext uri="{BB962C8B-B14F-4D97-AF65-F5344CB8AC3E}">
        <p14:creationId xmlns:p14="http://schemas.microsoft.com/office/powerpoint/2010/main" val="14431715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Even though some women were very advanced career wise, others were not so fortunate. The British wanted to better the lives of those women.</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3</a:t>
            </a:fld>
            <a:endParaRPr lang="en-US" dirty="0"/>
          </a:p>
        </p:txBody>
      </p:sp>
    </p:spTree>
    <p:extLst>
      <p:ext uri="{BB962C8B-B14F-4D97-AF65-F5344CB8AC3E}">
        <p14:creationId xmlns:p14="http://schemas.microsoft.com/office/powerpoint/2010/main" val="6492176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Feminism in India is a set of movements aimed at defining, establishing, and defending equal political, economic, and social rights and equal opportunities for Indian women. It is the pursuit of women's rights within the society of India. Feminists in India seek gender equality: the right to work for equal wages, the right to equal access to health and education, and equal political rights.</a:t>
            </a:r>
            <a:r>
              <a:rPr lang="en-US" baseline="0" dirty="0" smtClean="0"/>
              <a:t> </a:t>
            </a:r>
            <a:r>
              <a:rPr lang="en-US" dirty="0" smtClean="0"/>
              <a:t>Indian feminists also have fought against culture-specific issues within India's patriarchal society.</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4</a:t>
            </a:fld>
            <a:endParaRPr lang="en-US" dirty="0"/>
          </a:p>
        </p:txBody>
      </p:sp>
    </p:spTree>
    <p:extLst>
      <p:ext uri="{BB962C8B-B14F-4D97-AF65-F5344CB8AC3E}">
        <p14:creationId xmlns:p14="http://schemas.microsoft.com/office/powerpoint/2010/main" val="20648378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7</a:t>
            </a:fld>
            <a:endParaRPr lang="en-US" dirty="0"/>
          </a:p>
        </p:txBody>
      </p:sp>
    </p:spTree>
    <p:extLst>
      <p:ext uri="{BB962C8B-B14F-4D97-AF65-F5344CB8AC3E}">
        <p14:creationId xmlns:p14="http://schemas.microsoft.com/office/powerpoint/2010/main" val="41530680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8</a:t>
            </a:fld>
            <a:endParaRPr lang="en-US" dirty="0"/>
          </a:p>
        </p:txBody>
      </p:sp>
    </p:spTree>
    <p:extLst>
      <p:ext uri="{BB962C8B-B14F-4D97-AF65-F5344CB8AC3E}">
        <p14:creationId xmlns:p14="http://schemas.microsoft.com/office/powerpoint/2010/main" val="6143490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9</a:t>
            </a:fld>
            <a:endParaRPr lang="en-US" dirty="0"/>
          </a:p>
        </p:txBody>
      </p:sp>
    </p:spTree>
    <p:extLst>
      <p:ext uri="{BB962C8B-B14F-4D97-AF65-F5344CB8AC3E}">
        <p14:creationId xmlns:p14="http://schemas.microsoft.com/office/powerpoint/2010/main" val="19402344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10</a:t>
            </a:fld>
            <a:endParaRPr lang="en-US" dirty="0"/>
          </a:p>
        </p:txBody>
      </p:sp>
    </p:spTree>
    <p:extLst>
      <p:ext uri="{BB962C8B-B14F-4D97-AF65-F5344CB8AC3E}">
        <p14:creationId xmlns:p14="http://schemas.microsoft.com/office/powerpoint/2010/main" val="36757617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11</a:t>
            </a:fld>
            <a:endParaRPr lang="en-US" dirty="0"/>
          </a:p>
        </p:txBody>
      </p:sp>
    </p:spTree>
    <p:extLst>
      <p:ext uri="{BB962C8B-B14F-4D97-AF65-F5344CB8AC3E}">
        <p14:creationId xmlns:p14="http://schemas.microsoft.com/office/powerpoint/2010/main" val="6112319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1">
          <a:blip r:embed="rId2">
            <a:duotone>
              <a:schemeClr val="bg2">
                <a:shade val="45000"/>
                <a:satMod val="135000"/>
              </a:schemeClr>
              <a:prstClr val="white"/>
            </a:duotone>
            <a:lum/>
          </a:blip>
          <a:srcRect/>
          <a:stretch>
            <a:fillRect r="-20000"/>
          </a:stretch>
        </a:blipFill>
        <a:effectLst/>
      </p:bgPr>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dirty="0"/>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lgn="ctr"/>
            <a:fld id="{743653DA-8BF4-4869-96FE-9BCF43372D46}" type="datetime8">
              <a:rPr lang="en-US" smtClean="0"/>
              <a:pPr algn="ctr"/>
              <a:t>11/1/2016 3:30 PM</a:t>
            </a:fld>
            <a:endParaRPr lang="en-US" sz="2000" dirty="0">
              <a:solidFill>
                <a:srgbClr val="FFFFFF"/>
              </a:solidFill>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lgn="r"/>
            <a:endParaRPr lang="en-US" dirty="0">
              <a:solidFill>
                <a:schemeClr val="tx2"/>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72AC53DF-4216-466D-99A7-94400E6C2A25}" type="slidenum">
              <a:rPr lang="en-US" smtClean="0"/>
              <a:pPr/>
              <a:t>‹#›</a:t>
            </a:fld>
            <a:endParaRPr lang="en-US" dirty="0">
              <a:solidFill>
                <a:schemeClr val="tx2"/>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3816DF-213E-421B-92D3-C068DBB023D6}" type="datetime8">
              <a:rPr lang="en-US" smtClean="0">
                <a:solidFill>
                  <a:schemeClr val="tx2"/>
                </a:solidFill>
              </a:rPr>
              <a:pPr/>
              <a:t>11/1/2016 3:30 PM</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AC53DF-4216-466D-99A7-94400E6C2A25}" type="slidenum">
              <a:rPr lang="en-US" sz="1200" smtClean="0">
                <a:solidFill>
                  <a:schemeClr val="tx2"/>
                </a:solidFill>
              </a: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553200" y="6248402"/>
            <a:ext cx="2209800" cy="365125"/>
          </a:xfrm>
        </p:spPr>
        <p:txBody>
          <a:bodyPr/>
          <a:lstStyle/>
          <a:p>
            <a:fld id="{8D3816DF-213E-421B-92D3-C068DBB023D6}" type="datetime8">
              <a:rPr lang="en-US" smtClean="0">
                <a:solidFill>
                  <a:schemeClr val="tx2"/>
                </a:solidFill>
              </a:rPr>
              <a:pPr/>
              <a:t>11/1/2016 3:30 PM</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2"/>
          </p:nvPr>
        </p:nvSpPr>
        <p:spPr>
          <a:xfrm rot="5400000">
            <a:off x="5989638" y="144462"/>
            <a:ext cx="533400" cy="244476"/>
          </a:xfrm>
        </p:spPr>
        <p:txBody>
          <a:bodyPr/>
          <a:lstStyle/>
          <a:p>
            <a:fld id="{72AC53DF-4216-466D-99A7-94400E6C2A25}" type="slidenum">
              <a:rPr lang="en-US" sz="1200" smtClean="0">
                <a:solidFill>
                  <a:schemeClr val="tx2"/>
                </a:solidFill>
              </a: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B7129108-AC8D-4212-9283-60D9E99BF07A}" type="datetime8">
              <a:rPr lang="en-US" smtClean="0"/>
              <a:pPr/>
              <a:t>11/1/2016 3:30 PM</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a:t>
            </a:fld>
            <a:endParaRPr lang="en-US" dirty="0">
              <a:solidFill>
                <a:srgbClr val="FFFFFF"/>
              </a:solidFill>
            </a:endParaRPr>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dirty="0"/>
          </a:p>
        </p:txBody>
      </p:sp>
      <p:sp>
        <p:nvSpPr>
          <p:cNvPr id="12" name="Date Placeholder 11"/>
          <p:cNvSpPr>
            <a:spLocks noGrp="1"/>
          </p:cNvSpPr>
          <p:nvPr>
            <p:ph type="dt" sz="half" idx="10"/>
          </p:nvPr>
        </p:nvSpPr>
        <p:spPr/>
        <p:txBody>
          <a:bodyPr/>
          <a:lstStyle/>
          <a:p>
            <a:fld id="{B6DED3D3-6235-4F4C-B439-DF277FB555A7}" type="datetime8">
              <a:rPr lang="en-US" smtClean="0"/>
              <a:pPr/>
              <a:t>11/1/2016 3:30 PM</a:t>
            </a:fld>
            <a:endParaRPr lang="en-US" dirty="0"/>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lgn="ctr"/>
            <a:fld id="{1AD93096-5B34-4342-9326-69289CEAE4C2}" type="slidenum">
              <a:rPr lang="en-US" smtClean="0"/>
              <a:pPr algn="ctr"/>
              <a:t>‹#›</a:t>
            </a:fld>
            <a:endParaRPr lang="en-US" sz="2400" dirty="0">
              <a:solidFill>
                <a:srgbClr val="FFFFFF"/>
              </a:solidFill>
            </a:endParaRPr>
          </a:p>
        </p:txBody>
      </p:sp>
      <p:sp>
        <p:nvSpPr>
          <p:cNvPr id="14" name="Footer Placeholder 13"/>
          <p:cNvSpPr>
            <a:spLocks noGrp="1"/>
          </p:cNvSpPr>
          <p:nvPr>
            <p:ph type="ftr" sz="quarter" idx="12"/>
          </p:nvPr>
        </p:nvSpPr>
        <p:spPr/>
        <p:txBody>
          <a:body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5"/>
          </p:nvPr>
        </p:nvSpPr>
        <p:spPr/>
        <p:txBody>
          <a:bodyPr rtlCol="0"/>
          <a:lstStyle/>
          <a:p>
            <a:fld id="{3B5F1E3E-4B2F-4895-B65E-28B2E64F39F6}" type="datetime8">
              <a:rPr lang="en-US" smtClean="0"/>
              <a:pPr/>
              <a:t>11/1/2016 3:30 PM</a:t>
            </a:fld>
            <a:endParaRPr lang="en-US" dirty="0"/>
          </a:p>
        </p:txBody>
      </p:sp>
      <p:sp>
        <p:nvSpPr>
          <p:cNvPr id="10" name="Slide Number Placeholder 9"/>
          <p:cNvSpPr>
            <a:spLocks noGrp="1"/>
          </p:cNvSpPr>
          <p:nvPr>
            <p:ph type="sldNum" sz="quarter" idx="16"/>
          </p:nvPr>
        </p:nvSpPr>
        <p:spPr/>
        <p:txBody>
          <a:bodyPr rtlCol="0"/>
          <a:lstStyle/>
          <a:p>
            <a:pPr algn="ctr"/>
            <a:fld id="{1AD93096-5B34-4342-9326-69289CEAE4C2}" type="slidenum">
              <a:rPr lang="en-US" smtClean="0"/>
              <a:pPr algn="ctr"/>
              <a:t>‹#›</a:t>
            </a:fld>
            <a:endParaRPr lang="en-US" dirty="0"/>
          </a:p>
        </p:txBody>
      </p:sp>
      <p:sp>
        <p:nvSpPr>
          <p:cNvPr id="12" name="Footer Placeholder 11"/>
          <p:cNvSpPr>
            <a:spLocks noGrp="1"/>
          </p:cNvSpPr>
          <p:nvPr>
            <p:ph type="ftr" sz="quarter" idx="17"/>
          </p:nvPr>
        </p:nvSpPr>
        <p:spPr/>
        <p:txBody>
          <a:bodyPr rtlCol="0"/>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lang="en-US" smtClean="0"/>
              <a:t>Click to edit Master title style</a:t>
            </a:r>
            <a:endParaRPr lang="en-US" dirty="0"/>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Date Placeholder 9"/>
          <p:cNvSpPr>
            <a:spLocks noGrp="1"/>
          </p:cNvSpPr>
          <p:nvPr>
            <p:ph type="dt" sz="half" idx="15"/>
          </p:nvPr>
        </p:nvSpPr>
        <p:spPr/>
        <p:txBody>
          <a:bodyPr rtlCol="0"/>
          <a:lstStyle/>
          <a:p>
            <a:fld id="{63085435-8225-4333-BFFA-0096413F0D76}" type="datetime8">
              <a:rPr lang="en-US" smtClean="0"/>
              <a:pPr/>
              <a:t>11/1/2016 3:30 PM</a:t>
            </a:fld>
            <a:endParaRPr lang="en-US" dirty="0"/>
          </a:p>
        </p:txBody>
      </p:sp>
      <p:sp>
        <p:nvSpPr>
          <p:cNvPr id="12" name="Slide Number Placeholder 11"/>
          <p:cNvSpPr>
            <a:spLocks noGrp="1"/>
          </p:cNvSpPr>
          <p:nvPr>
            <p:ph type="sldNum" sz="quarter" idx="16"/>
          </p:nvPr>
        </p:nvSpPr>
        <p:spPr/>
        <p:txBody>
          <a:bodyPr rtlCol="0"/>
          <a:lstStyle/>
          <a:p>
            <a:pPr algn="ctr"/>
            <a:fld id="{1AD93096-5B34-4342-9326-69289CEAE4C2}" type="slidenum">
              <a:rPr lang="en-US" smtClean="0"/>
              <a:pPr algn="ctr"/>
              <a:t>‹#›</a:t>
            </a:fld>
            <a:endParaRPr lang="en-US" dirty="0"/>
          </a:p>
        </p:txBody>
      </p:sp>
      <p:sp>
        <p:nvSpPr>
          <p:cNvPr id="14" name="Footer Placeholder 13"/>
          <p:cNvSpPr>
            <a:spLocks noGrp="1"/>
          </p:cNvSpPr>
          <p:nvPr>
            <p:ph type="ftr" sz="quarter" idx="17"/>
          </p:nvPr>
        </p:nvSpPr>
        <p:spPr/>
        <p:txBody>
          <a:bodyPr rtlCol="0"/>
          <a:lstStyle/>
          <a:p>
            <a:endParaRPr lang="en-US"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83C494-2A87-468C-A21B-CB14FB9ABB00}" type="datetime8">
              <a:rPr lang="en-US" smtClean="0"/>
              <a:pPr/>
              <a:t>11/1/2016 3:30 PM</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a:t>
            </a:fld>
            <a:endParaRPr lang="en-US"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180FA0-5B31-4864-A2BB-719EA5A679C6}" type="datetime8">
              <a:rPr lang="en-US" smtClean="0"/>
              <a:pPr/>
              <a:t>11/1/2016 3:30 PM</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1AD93096-5B34-4342-9326-69289CEAE4C2}" type="slidenum">
              <a:rPr lang="en-US" smtClean="0"/>
              <a:pPr/>
              <a:t>‹#›</a:t>
            </a:fld>
            <a:endParaRPr lang="en-US" dirty="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4BECC0C8-36B8-442A-833D-B6AACE86BB77}" type="datetime8">
              <a:rPr lang="en-US" smtClean="0"/>
              <a:pPr/>
              <a:t>11/1/2016 3:30 PM</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a:t>
            </a:fld>
            <a:endParaRPr lang="en-US" dirty="0">
              <a:solidFill>
                <a:srgbClr val="FFFFFF"/>
              </a:solidFill>
            </a:endParaRP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8" name="Picture 7" descr="sm_book.png"/>
          <p:cNvPicPr>
            <a:picLocks noChangeAspect="1"/>
          </p:cNvPicPr>
          <p:nvPr userDrawn="1"/>
        </p:nvPicPr>
        <p:blipFill>
          <a:blip r:embed="rId2"/>
          <a:stretch>
            <a:fillRect/>
          </a:stretch>
        </p:blipFill>
        <p:spPr>
          <a:xfrm>
            <a:off x="612648" y="1755648"/>
            <a:ext cx="1615307" cy="1688453"/>
          </a:xfrm>
          <a:prstGeom prst="rect">
            <a:avLst/>
          </a:prstGeom>
          <a:ln w="50800" cap="sq" cmpd="dbl">
            <a:solidFill>
              <a:schemeClr val="accent2"/>
            </a:solidFill>
            <a:miter lim="800000"/>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lang="en-US" smtClean="0"/>
              <a:t>Click to edit Master title style</a:t>
            </a:r>
            <a:endParaRPr lang="en-US" dirty="0"/>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2" name="Date Placeholder 11"/>
          <p:cNvSpPr>
            <a:spLocks noGrp="1"/>
          </p:cNvSpPr>
          <p:nvPr>
            <p:ph type="dt" sz="half" idx="10"/>
          </p:nvPr>
        </p:nvSpPr>
        <p:spPr>
          <a:xfrm>
            <a:off x="6248400" y="6248400"/>
            <a:ext cx="2667000" cy="365125"/>
          </a:xfrm>
        </p:spPr>
        <p:txBody>
          <a:bodyPr rtlCol="0"/>
          <a:lstStyle/>
          <a:p>
            <a:fld id="{51E20EC5-AC53-4169-941E-EDF10CD23748}" type="datetime8">
              <a:rPr lang="en-US" smtClean="0"/>
              <a:pPr/>
              <a:t>11/1/2016 3:30 PM</a:t>
            </a:fld>
            <a:endParaRPr lang="en-US" dirty="0"/>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lgn="ctr"/>
            <a:fld id="{1AD93096-5B34-4342-9326-69289CEAE4C2}" type="slidenum">
              <a:rPr lang="en-US" smtClean="0"/>
              <a:pPr algn="ctr"/>
              <a:t>‹#›</a:t>
            </a:fld>
            <a:endParaRPr lang="en-US" sz="2800" dirty="0"/>
          </a:p>
        </p:txBody>
      </p:sp>
      <p:sp>
        <p:nvSpPr>
          <p:cNvPr id="14" name="Footer Placeholder 13"/>
          <p:cNvSpPr>
            <a:spLocks noGrp="1"/>
          </p:cNvSpPr>
          <p:nvPr>
            <p:ph type="ftr" sz="quarter" idx="12"/>
          </p:nvPr>
        </p:nvSpPr>
        <p:spPr>
          <a:xfrm>
            <a:off x="1600200" y="6248206"/>
            <a:ext cx="4572000" cy="365125"/>
          </a:xfrm>
        </p:spPr>
        <p:txBody>
          <a:bodyPr rtlCol="0"/>
          <a:lstStyle/>
          <a:p>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lang="en-US" dirty="0"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lang="en-US" smtClean="0"/>
              <a:t>Click to edit Master title style</a:t>
            </a:r>
            <a:endParaRPr lang="en-US" dirty="0"/>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a:defRPr sz="1400">
                <a:solidFill>
                  <a:schemeClr val="tx2"/>
                </a:solidFill>
              </a:defRPr>
            </a:lvl1pPr>
          </a:lstStyle>
          <a:p>
            <a:fld id="{8D3816DF-213E-421B-92D3-C068DBB023D6}" type="datetime8">
              <a:rPr lang="en-US" smtClean="0">
                <a:solidFill>
                  <a:schemeClr val="tx2"/>
                </a:solidFill>
              </a:rPr>
              <a:pPr/>
              <a:t>11/1/2016 3:30 PM</a:t>
            </a:fld>
            <a:endParaRPr lang="en-US" sz="1400" dirty="0">
              <a:solidFill>
                <a:schemeClr val="tx2"/>
              </a:solidFill>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a:defRPr sz="1400">
                <a:solidFill>
                  <a:schemeClr val="tx2"/>
                </a:solidFill>
              </a:defRPr>
            </a:lvl1pPr>
          </a:lstStyle>
          <a:p>
            <a:pPr algn="r"/>
            <a:endParaRPr lang="en-US" sz="1400" dirty="0">
              <a:solidFill>
                <a:schemeClr val="tx2"/>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a:defRPr sz="1400" b="1">
                <a:solidFill>
                  <a:srgbClr val="FFFFFF"/>
                </a:solidFill>
              </a:defRPr>
            </a:lvl1p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xStyles>
    <p:titleStyle>
      <a:lvl1pPr algn="l" rtl="0" eaLnBrk="1" latinLnBrk="0" hangingPunct="1">
        <a:spcBef>
          <a:spcPct val="0"/>
        </a:spcBef>
        <a:buNone/>
        <a:defRPr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deepblue.lib.umich.edu/handle/2027.42/55734"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p:nvPr>
        </p:nvSpPr>
        <p:spPr>
          <a:xfrm>
            <a:off x="2286000" y="3886200"/>
            <a:ext cx="6477000" cy="1905000"/>
          </a:xfrm>
        </p:spPr>
        <p:txBody>
          <a:bodyPr>
            <a:normAutofit/>
          </a:bodyPr>
          <a:lstStyle/>
          <a:p>
            <a:r>
              <a:rPr lang="en-US" sz="3200" b="1" dirty="0" smtClean="0">
                <a:solidFill>
                  <a:schemeClr val="accent1">
                    <a:lumMod val="75000"/>
                  </a:schemeClr>
                </a:solidFill>
                <a:cs typeface="Times New Roman" panose="02020603050405020304" pitchFamily="18" charset="0"/>
              </a:rPr>
              <a:t>World Feminism project Interviewee: Flavia Agnes</a:t>
            </a:r>
            <a:r>
              <a:rPr lang="en-US" sz="3600" dirty="0">
                <a:solidFill>
                  <a:schemeClr val="accent1">
                    <a:lumMod val="75000"/>
                  </a:schemeClr>
                </a:solidFill>
              </a:rPr>
              <a:t/>
            </a:r>
            <a:br>
              <a:rPr lang="en-US" sz="3600" dirty="0">
                <a:solidFill>
                  <a:schemeClr val="accent1">
                    <a:lumMod val="75000"/>
                  </a:schemeClr>
                </a:solidFill>
              </a:rPr>
            </a:br>
            <a:r>
              <a:rPr lang="en-US" sz="3600" dirty="0" smtClean="0">
                <a:solidFill>
                  <a:schemeClr val="accent1">
                    <a:lumMod val="75000"/>
                  </a:schemeClr>
                </a:solidFill>
              </a:rPr>
              <a:t>Stephanie Chapusette</a:t>
            </a:r>
            <a:endParaRPr lang="en-US" dirty="0">
              <a:solidFill>
                <a:schemeClr val="accent1">
                  <a:lumMod val="75000"/>
                </a:schemeClr>
              </a:solidFill>
            </a:endParaRPr>
          </a:p>
        </p:txBody>
      </p:sp>
      <p:sp>
        <p:nvSpPr>
          <p:cNvPr id="3" name="Rectangle 2"/>
          <p:cNvSpPr>
            <a:spLocks noGrp="1"/>
          </p:cNvSpPr>
          <p:nvPr>
            <p:ph type="subTitle" idx="1"/>
          </p:nvPr>
        </p:nvSpPr>
        <p:spPr/>
        <p:txBody>
          <a:bodyPr>
            <a:normAutofit fontScale="92500" lnSpcReduction="20000"/>
          </a:bodyPr>
          <a:lstStyle/>
          <a:p>
            <a:r>
              <a:rPr lang="en-US" dirty="0" smtClean="0"/>
              <a:t>Instructor Laura Westengard </a:t>
            </a:r>
            <a:br>
              <a:rPr lang="en-US" dirty="0" smtClean="0"/>
            </a:br>
            <a:r>
              <a:rPr lang="en-US" dirty="0" smtClean="0"/>
              <a:t>Course English 2160</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dirty="0" smtClean="0"/>
              <a:t>Childhood </a:t>
            </a:r>
            <a:r>
              <a:rPr lang="en-US" dirty="0" err="1" smtClean="0"/>
              <a:t>cont</a:t>
            </a:r>
            <a:r>
              <a:rPr lang="en-US" dirty="0" smtClean="0"/>
              <a:t>’</a:t>
            </a:r>
            <a:endParaRPr lang="en-US" dirty="0"/>
          </a:p>
        </p:txBody>
      </p:sp>
      <p:sp>
        <p:nvSpPr>
          <p:cNvPr id="3" name="Content Placeholder 2"/>
          <p:cNvSpPr>
            <a:spLocks noGrp="1"/>
          </p:cNvSpPr>
          <p:nvPr>
            <p:ph sz="quarter" idx="1"/>
          </p:nvPr>
        </p:nvSpPr>
        <p:spPr>
          <a:xfrm>
            <a:off x="762000" y="1676400"/>
            <a:ext cx="7239000" cy="4572000"/>
          </a:xfrm>
        </p:spPr>
        <p:txBody>
          <a:bodyPr>
            <a:normAutofit/>
          </a:bodyPr>
          <a:lstStyle/>
          <a:p>
            <a:pPr>
              <a:buFont typeface="Wingdings" panose="05000000000000000000" pitchFamily="2" charset="2"/>
              <a:buChar char="Ø"/>
            </a:pPr>
            <a:r>
              <a:rPr lang="en-US" sz="1600" dirty="0" smtClean="0"/>
              <a:t>She </a:t>
            </a:r>
            <a:r>
              <a:rPr lang="en-US" sz="1600" dirty="0"/>
              <a:t>lost her father soon after she moved in with them so she does not have a lot of memories of him.</a:t>
            </a:r>
          </a:p>
          <a:p>
            <a:pPr>
              <a:buFont typeface="Wingdings" panose="05000000000000000000" pitchFamily="2" charset="2"/>
              <a:buChar char="Ø"/>
            </a:pPr>
            <a:r>
              <a:rPr lang="en-US" sz="1600" dirty="0" smtClean="0"/>
              <a:t>The </a:t>
            </a:r>
            <a:r>
              <a:rPr lang="en-US" sz="1600" dirty="0" smtClean="0"/>
              <a:t>family got alone well and everyone in the house had a job that they do.</a:t>
            </a:r>
          </a:p>
          <a:p>
            <a:pPr>
              <a:buFont typeface="Wingdings" panose="05000000000000000000" pitchFamily="2" charset="2"/>
              <a:buChar char="Ø"/>
            </a:pPr>
            <a:r>
              <a:rPr lang="en-US" sz="1600" dirty="0" smtClean="0"/>
              <a:t>They </a:t>
            </a:r>
            <a:r>
              <a:rPr lang="en-US" sz="1600" dirty="0"/>
              <a:t>were very independent because they were no separation in the job done at home. She said: “My sister used to drive. So we felt much more liberated than many other families around. So we became a sort of a very early kind of feminism. If you would like to term it that way. Very no dependence on men. Trying to live your life. Even electrical connections to fix up. Whatever had to be done, in the house we used to do. Repairing the car, changing the </a:t>
            </a:r>
            <a:r>
              <a:rPr lang="en-US" sz="1600" dirty="0" smtClean="0"/>
              <a:t>tire</a:t>
            </a:r>
            <a:r>
              <a:rPr lang="en-US" sz="1600" dirty="0"/>
              <a:t>. So there was no segregation that this is men’s job, this is women’s job(Agnes ,05:27).”</a:t>
            </a:r>
          </a:p>
          <a:p>
            <a:pPr>
              <a:buFont typeface="Wingdings" panose="05000000000000000000" pitchFamily="2" charset="2"/>
              <a:buChar char="Ø"/>
            </a:pPr>
            <a:endParaRPr lang="en-US" sz="1600" dirty="0" smtClean="0"/>
          </a:p>
          <a:p>
            <a:pPr>
              <a:buFont typeface="Wingdings" panose="05000000000000000000" pitchFamily="2" charset="2"/>
              <a:buChar char="Ø"/>
            </a:pPr>
            <a:endParaRPr lang="en-US" sz="1600" dirty="0"/>
          </a:p>
          <a:p>
            <a:pPr>
              <a:buFont typeface="Wingdings" panose="05000000000000000000" pitchFamily="2" charset="2"/>
              <a:buChar char="Ø"/>
            </a:pPr>
            <a:endParaRPr lang="en-US" sz="1600" dirty="0"/>
          </a:p>
          <a:p>
            <a:pPr>
              <a:buFont typeface="Wingdings" panose="05000000000000000000" pitchFamily="2" charset="2"/>
              <a:buChar char="Ø"/>
            </a:pPr>
            <a:endParaRPr lang="en-US" sz="1600" dirty="0" smtClean="0"/>
          </a:p>
          <a:p>
            <a:pPr marL="0" indent="0">
              <a:buNone/>
            </a:pPr>
            <a:endParaRPr lang="en-US" sz="1600" dirty="0" smtClean="0"/>
          </a:p>
          <a:p>
            <a:pPr>
              <a:buFont typeface="Wingdings" panose="05000000000000000000" pitchFamily="2" charset="2"/>
              <a:buChar char="Ø"/>
            </a:pPr>
            <a:endParaRPr lang="en-US" sz="1600" dirty="0" smtClean="0"/>
          </a:p>
          <a:p>
            <a:pPr marL="0" indent="0">
              <a:buNone/>
            </a:pPr>
            <a:endParaRPr lang="en-US" sz="1600" dirty="0" smtClean="0"/>
          </a:p>
        </p:txBody>
      </p:sp>
    </p:spTree>
    <p:extLst>
      <p:ext uri="{BB962C8B-B14F-4D97-AF65-F5344CB8AC3E}">
        <p14:creationId xmlns:p14="http://schemas.microsoft.com/office/powerpoint/2010/main" val="10582292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r>
              <a:rPr lang="en-US" sz="3600" dirty="0" smtClean="0"/>
              <a:t>Her involvement in the feminist movement</a:t>
            </a:r>
            <a:endParaRPr lang="en-US" sz="3600" dirty="0"/>
          </a:p>
        </p:txBody>
      </p:sp>
      <p:sp>
        <p:nvSpPr>
          <p:cNvPr id="3" name="Rectangle 2"/>
          <p:cNvSpPr>
            <a:spLocks noGrp="1"/>
          </p:cNvSpPr>
          <p:nvPr>
            <p:ph sz="quarter" idx="1"/>
          </p:nvPr>
        </p:nvSpPr>
        <p:spPr/>
        <p:txBody>
          <a:bodyPr>
            <a:normAutofit/>
          </a:bodyPr>
          <a:lstStyle/>
          <a:p>
            <a:pPr>
              <a:buFont typeface="Wingdings" pitchFamily="2" charset="2"/>
              <a:buChar char="Ø"/>
            </a:pPr>
            <a:r>
              <a:rPr lang="en-US" sz="1600" dirty="0" smtClean="0"/>
              <a:t>She was married woman with three children and an abusive husband. She knew she had to do something but did not know what.</a:t>
            </a:r>
          </a:p>
          <a:p>
            <a:pPr>
              <a:buFont typeface="Wingdings" pitchFamily="2" charset="2"/>
              <a:buChar char="Ø"/>
            </a:pPr>
            <a:r>
              <a:rPr lang="en-US" sz="1600" dirty="0" smtClean="0"/>
              <a:t>One day after church, there was a speaker </a:t>
            </a:r>
            <a:r>
              <a:rPr lang="en-US" sz="1600" dirty="0"/>
              <a:t>speaking from the Forum  Against  Oppression  of  </a:t>
            </a:r>
            <a:r>
              <a:rPr lang="en-US" sz="1600" dirty="0" smtClean="0"/>
              <a:t>Women, formerly known as Forum Against Rape. She wanted to get involved and started going to their meetings.</a:t>
            </a:r>
          </a:p>
          <a:p>
            <a:pPr>
              <a:buFont typeface="Wingdings" pitchFamily="2" charset="2"/>
              <a:buChar char="Ø"/>
            </a:pPr>
            <a:r>
              <a:rPr lang="en-US" sz="1600" dirty="0" smtClean="0"/>
              <a:t> Forum Against Oppression of Women started in 1979, fought for women’s rights issues such as dowry, domestic abuse and sexual harassment.</a:t>
            </a:r>
          </a:p>
          <a:p>
            <a:pPr>
              <a:buFont typeface="Wingdings" pitchFamily="2" charset="2"/>
              <a:buChar char="Ø"/>
            </a:pPr>
            <a:r>
              <a:rPr lang="en-US" sz="1600" dirty="0">
                <a:hlinkClick r:id="rId3"/>
              </a:rPr>
              <a:t>https://</a:t>
            </a:r>
            <a:r>
              <a:rPr lang="en-US" sz="1600" dirty="0" smtClean="0">
                <a:hlinkClick r:id="rId3"/>
              </a:rPr>
              <a:t>deepblue.lib.umich.edu/handle/2027.42/55734</a:t>
            </a:r>
            <a:endParaRPr lang="en-US" sz="1600" dirty="0" smtClean="0"/>
          </a:p>
          <a:p>
            <a:pPr marL="0" indent="0">
              <a:buNone/>
            </a:pPr>
            <a:r>
              <a:rPr lang="en-US" sz="1600" dirty="0" smtClean="0"/>
              <a:t>(24.57-25.27) In this part of the clip, she was telling the Forum why she wanted to join  them. She was abused herself by her husband and members of the Forum asked why she did not leave her house. She had no where to go and had to worry about her kids.</a:t>
            </a:r>
          </a:p>
          <a:p>
            <a:pPr marL="0" indent="0">
              <a:buNone/>
            </a:pPr>
            <a:r>
              <a:rPr lang="en-US" sz="1600" dirty="0" smtClean="0"/>
              <a:t>She said how can they fight women’s rights and don’t understand why women stay in abusive home.</a:t>
            </a:r>
          </a:p>
          <a:p>
            <a:pPr>
              <a:buFont typeface="Wingdings" pitchFamily="2" charset="2"/>
              <a:buChar char="Ø"/>
            </a:pPr>
            <a:endParaRPr lang="en-US" sz="1600" dirty="0" smtClean="0"/>
          </a:p>
          <a:p>
            <a:pPr>
              <a:buFont typeface="Wingdings" pitchFamily="2" charset="2"/>
              <a:buChar char="Ø"/>
            </a:pPr>
            <a:endParaRPr lang="en-US" sz="16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endParaRPr lang="en-US" dirty="0"/>
          </a:p>
        </p:txBody>
      </p:sp>
      <p:sp>
        <p:nvSpPr>
          <p:cNvPr id="3" name="Content Placeholder 2"/>
          <p:cNvSpPr>
            <a:spLocks noGrp="1"/>
          </p:cNvSpPr>
          <p:nvPr>
            <p:ph sz="quarter" idx="1"/>
          </p:nvPr>
        </p:nvSpPr>
        <p:spPr>
          <a:xfrm>
            <a:off x="609600" y="2514600"/>
            <a:ext cx="8153400" cy="4495800"/>
          </a:xfrm>
        </p:spPr>
        <p:txBody>
          <a:bodyPr>
            <a:normAutofit/>
          </a:bodyPr>
          <a:lstStyle/>
          <a:p>
            <a:pPr>
              <a:buFont typeface="Wingdings" panose="05000000000000000000" pitchFamily="2" charset="2"/>
              <a:buChar char="Ø"/>
            </a:pPr>
            <a:r>
              <a:rPr lang="en-US" sz="1600" dirty="0" smtClean="0"/>
              <a:t>In order to better assist women in their fight, she went back to school to finish and became a lawyer.</a:t>
            </a:r>
          </a:p>
          <a:p>
            <a:pPr>
              <a:buFont typeface="Wingdings" panose="05000000000000000000" pitchFamily="2" charset="2"/>
              <a:buChar char="Ø"/>
            </a:pPr>
            <a:r>
              <a:rPr lang="en-US" sz="1600" dirty="0" smtClean="0"/>
              <a:t>Women’s Centre was found by Flavia because to her, the </a:t>
            </a:r>
            <a:r>
              <a:rPr lang="en-US" sz="1600" dirty="0"/>
              <a:t>Forum Against Oppression of </a:t>
            </a:r>
            <a:r>
              <a:rPr lang="en-US" sz="1600" dirty="0" smtClean="0"/>
              <a:t>Women was not structured to help women with their cases since it was a campaign group. Her goal was to fight crimes against women.</a:t>
            </a:r>
          </a:p>
          <a:p>
            <a:pPr>
              <a:buFont typeface="Wingdings" panose="05000000000000000000" pitchFamily="2" charset="2"/>
              <a:buChar char="Ø"/>
            </a:pPr>
            <a:r>
              <a:rPr lang="en-US" sz="1600" dirty="0" smtClean="0"/>
              <a:t>Also with the help of </a:t>
            </a:r>
            <a:r>
              <a:rPr lang="en-US" sz="1600" dirty="0"/>
              <a:t>her </a:t>
            </a:r>
            <a:r>
              <a:rPr lang="en-US" sz="1600" dirty="0" smtClean="0"/>
              <a:t>interviewer Madhushree Dutta, they found </a:t>
            </a:r>
            <a:r>
              <a:rPr lang="en-US" sz="1600" dirty="0" err="1" smtClean="0"/>
              <a:t>Majlis</a:t>
            </a:r>
            <a:r>
              <a:rPr lang="en-US" sz="1600" dirty="0" smtClean="0"/>
              <a:t> in 1990. </a:t>
            </a:r>
            <a:r>
              <a:rPr lang="en-US" sz="1600" dirty="0" err="1" smtClean="0"/>
              <a:t>Majlis</a:t>
            </a:r>
            <a:r>
              <a:rPr lang="en-US" sz="1600" dirty="0" smtClean="0"/>
              <a:t> is a legal and cultural resource Centre. </a:t>
            </a:r>
            <a:r>
              <a:rPr lang="en-US" sz="1600" dirty="0"/>
              <a:t>It provides  legal representation for women on issues of matrimonial </a:t>
            </a:r>
            <a:r>
              <a:rPr lang="en-US" sz="1600" dirty="0" smtClean="0"/>
              <a:t>rights and </a:t>
            </a:r>
            <a:r>
              <a:rPr lang="en-US" sz="1600" dirty="0"/>
              <a:t>child </a:t>
            </a:r>
            <a:r>
              <a:rPr lang="en-US" sz="1600" dirty="0" smtClean="0"/>
              <a:t>custody.</a:t>
            </a:r>
            <a:endParaRPr lang="en-US" sz="1600" dirty="0"/>
          </a:p>
        </p:txBody>
      </p:sp>
    </p:spTree>
    <p:extLst>
      <p:ext uri="{BB962C8B-B14F-4D97-AF65-F5344CB8AC3E}">
        <p14:creationId xmlns:p14="http://schemas.microsoft.com/office/powerpoint/2010/main" val="42789767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End</a:t>
            </a:r>
            <a:endParaRPr lang="en-US" dirty="0"/>
          </a:p>
        </p:txBody>
      </p:sp>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90800" y="1752600"/>
            <a:ext cx="5946775" cy="2030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dirty="0" smtClean="0"/>
              <a:t>History of women in India</a:t>
            </a:r>
            <a:endParaRPr lang="en-US" dirty="0"/>
          </a:p>
        </p:txBody>
      </p:sp>
      <p:sp>
        <p:nvSpPr>
          <p:cNvPr id="3" name="Rectangle 2"/>
          <p:cNvSpPr>
            <a:spLocks noGrp="1"/>
          </p:cNvSpPr>
          <p:nvPr>
            <p:ph sz="quarter" idx="1"/>
          </p:nvPr>
        </p:nvSpPr>
        <p:spPr>
          <a:xfrm>
            <a:off x="685800" y="3352800"/>
            <a:ext cx="3352800" cy="2438400"/>
          </a:xfrm>
          <a:ln w="19050" cmpd="dbl">
            <a:solidFill>
              <a:schemeClr val="accent2">
                <a:lumMod val="75000"/>
              </a:schemeClr>
            </a:solidFill>
          </a:ln>
        </p:spPr>
        <p:txBody>
          <a:bodyPr>
            <a:normAutofit/>
          </a:bodyPr>
          <a:lstStyle/>
          <a:p>
            <a:pPr>
              <a:buFont typeface="Wingdings" pitchFamily="2" charset="2"/>
              <a:buChar char="Ø"/>
            </a:pPr>
            <a:r>
              <a:rPr lang="en-US" sz="1600" dirty="0" smtClean="0"/>
              <a:t>Educated</a:t>
            </a:r>
          </a:p>
          <a:p>
            <a:pPr>
              <a:buFont typeface="Wingdings" pitchFamily="2" charset="2"/>
              <a:buChar char="Ø"/>
            </a:pPr>
            <a:r>
              <a:rPr lang="en-US" sz="1600" dirty="0" smtClean="0"/>
              <a:t>Equal status as men</a:t>
            </a:r>
          </a:p>
          <a:p>
            <a:pPr>
              <a:buFont typeface="Wingdings" pitchFamily="2" charset="2"/>
              <a:buChar char="Ø"/>
            </a:pPr>
            <a:r>
              <a:rPr lang="en-US" sz="1600" dirty="0" smtClean="0"/>
              <a:t>Married at mature age and free to choose their own husbands</a:t>
            </a:r>
          </a:p>
          <a:p>
            <a:pPr lvl="1">
              <a:buFont typeface="Wingdings" pitchFamily="2" charset="2"/>
              <a:buChar char="Ø"/>
            </a:pPr>
            <a:r>
              <a:rPr lang="en-US" sz="1600" dirty="0" smtClean="0"/>
              <a:t>Child marriage begins around sixth century</a:t>
            </a:r>
          </a:p>
          <a:p>
            <a:pPr lvl="1">
              <a:buFont typeface="Wingdings" pitchFamily="2" charset="2"/>
              <a:buChar char="Ø"/>
            </a:pPr>
            <a:r>
              <a:rPr lang="en-US" sz="1600" dirty="0" smtClean="0"/>
              <a:t>Women status begins to decline around 500 B.C.</a:t>
            </a:r>
          </a:p>
          <a:p>
            <a:pPr>
              <a:buFont typeface="Wingdings" pitchFamily="2" charset="2"/>
              <a:buChar char="Ø"/>
            </a:pPr>
            <a:endParaRPr lang="en-US" dirty="0" smtClean="0"/>
          </a:p>
        </p:txBody>
      </p:sp>
      <p:sp>
        <p:nvSpPr>
          <p:cNvPr id="9" name="Content Placeholder 8"/>
          <p:cNvSpPr>
            <a:spLocks noGrp="1"/>
          </p:cNvSpPr>
          <p:nvPr>
            <p:ph sz="quarter" idx="2"/>
          </p:nvPr>
        </p:nvSpPr>
        <p:spPr>
          <a:xfrm>
            <a:off x="4800600" y="2705100"/>
            <a:ext cx="3886200" cy="3810000"/>
          </a:xfrm>
          <a:ln w="12700" cmpd="dbl">
            <a:solidFill>
              <a:schemeClr val="accent2">
                <a:lumMod val="75000"/>
              </a:schemeClr>
            </a:solidFill>
          </a:ln>
        </p:spPr>
        <p:txBody>
          <a:bodyPr>
            <a:normAutofit/>
          </a:bodyPr>
          <a:lstStyle/>
          <a:p>
            <a:pPr>
              <a:buFont typeface="Wingdings" pitchFamily="2" charset="2"/>
              <a:buChar char="Ø"/>
            </a:pPr>
            <a:endParaRPr lang="en-US" dirty="0" smtClean="0"/>
          </a:p>
          <a:p>
            <a:pPr lvl="1">
              <a:buFont typeface="Wingdings" pitchFamily="2" charset="2"/>
              <a:buChar char="Ø"/>
            </a:pPr>
            <a:r>
              <a:rPr lang="en-US" sz="1600" dirty="0" smtClean="0"/>
              <a:t>Women status deteriorated even farther</a:t>
            </a:r>
          </a:p>
          <a:p>
            <a:pPr lvl="1">
              <a:buFont typeface="Wingdings" pitchFamily="2" charset="2"/>
              <a:buChar char="Ø"/>
            </a:pPr>
            <a:r>
              <a:rPr lang="en-US" sz="1600" dirty="0" smtClean="0"/>
              <a:t>Ban on remarriage by widow to protect family honor and property</a:t>
            </a:r>
          </a:p>
          <a:p>
            <a:pPr>
              <a:buFont typeface="Wingdings" pitchFamily="2" charset="2"/>
              <a:buChar char="Ø"/>
            </a:pPr>
            <a:r>
              <a:rPr lang="en-US" sz="1600" dirty="0" smtClean="0"/>
              <a:t>Polygamy was a way of life in some part of </a:t>
            </a:r>
            <a:r>
              <a:rPr lang="en-US" sz="1600" dirty="0"/>
              <a:t>I</a:t>
            </a:r>
            <a:r>
              <a:rPr lang="en-US" sz="1600" dirty="0" smtClean="0"/>
              <a:t>ndia</a:t>
            </a:r>
          </a:p>
          <a:p>
            <a:pPr lvl="1">
              <a:buFont typeface="Wingdings" pitchFamily="2" charset="2"/>
              <a:buChar char="Ø"/>
            </a:pPr>
            <a:r>
              <a:rPr lang="en-US" sz="1700" dirty="0" smtClean="0"/>
              <a:t>All through that, you still have women who were prominent in politics, literature, education and religion</a:t>
            </a:r>
          </a:p>
          <a:p>
            <a:pPr lvl="1">
              <a:buFont typeface="Wingdings" pitchFamily="2" charset="2"/>
              <a:buChar char="Ø"/>
            </a:pPr>
            <a:r>
              <a:rPr lang="en-US" sz="1600" dirty="0" smtClean="0"/>
              <a:t>India had women ruler and queens.</a:t>
            </a:r>
          </a:p>
          <a:p>
            <a:pPr lvl="1">
              <a:buFont typeface="Wingdings" pitchFamily="2" charset="2"/>
              <a:buChar char="Ø"/>
            </a:pPr>
            <a:endParaRPr lang="en-US" dirty="0" smtClean="0"/>
          </a:p>
          <a:p>
            <a:endParaRPr lang="en-US" dirty="0"/>
          </a:p>
        </p:txBody>
      </p:sp>
      <p:sp>
        <p:nvSpPr>
          <p:cNvPr id="4" name="Rectangle 3"/>
          <p:cNvSpPr/>
          <p:nvPr/>
        </p:nvSpPr>
        <p:spPr>
          <a:xfrm>
            <a:off x="1066800" y="2209800"/>
            <a:ext cx="2390775"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Women in Ancient India</a:t>
            </a:r>
            <a:endParaRPr lang="en-US" dirty="0"/>
          </a:p>
        </p:txBody>
      </p:sp>
      <p:sp>
        <p:nvSpPr>
          <p:cNvPr id="5" name="Rectangle 4"/>
          <p:cNvSpPr/>
          <p:nvPr/>
        </p:nvSpPr>
        <p:spPr>
          <a:xfrm>
            <a:off x="5638800" y="1962150"/>
            <a:ext cx="2438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Women in Medieval India</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fontScale="90000"/>
          </a:bodyPr>
          <a:lstStyle/>
          <a:p>
            <a:r>
              <a:rPr lang="en-US" dirty="0" smtClean="0"/>
              <a:t>British Time in India mid-19</a:t>
            </a:r>
            <a:r>
              <a:rPr lang="en-US" baseline="30000" dirty="0" smtClean="0"/>
              <a:t>th</a:t>
            </a:r>
            <a:r>
              <a:rPr lang="en-US" dirty="0" smtClean="0"/>
              <a:t> century</a:t>
            </a:r>
            <a:endParaRPr lang="en-US" dirty="0"/>
          </a:p>
        </p:txBody>
      </p:sp>
      <p:sp>
        <p:nvSpPr>
          <p:cNvPr id="3" name="Rectangle 2"/>
          <p:cNvSpPr>
            <a:spLocks noGrp="1"/>
          </p:cNvSpPr>
          <p:nvPr>
            <p:ph sz="quarter" idx="1"/>
          </p:nvPr>
        </p:nvSpPr>
        <p:spPr>
          <a:xfrm>
            <a:off x="2667000" y="2133600"/>
            <a:ext cx="6096000" cy="4191000"/>
          </a:xfrm>
        </p:spPr>
        <p:txBody>
          <a:bodyPr/>
          <a:lstStyle/>
          <a:p>
            <a:pPr>
              <a:buFont typeface="Wingdings" pitchFamily="2" charset="2"/>
              <a:buChar char="Ø"/>
            </a:pPr>
            <a:r>
              <a:rPr lang="en-US" sz="1600" dirty="0" smtClean="0"/>
              <a:t>First free school for girls in1847</a:t>
            </a:r>
          </a:p>
          <a:p>
            <a:pPr lvl="1">
              <a:buFont typeface="Wingdings" pitchFamily="2" charset="2"/>
              <a:buChar char="Ø"/>
            </a:pPr>
            <a:r>
              <a:rPr lang="en-US" sz="1600" b="1" dirty="0" smtClean="0"/>
              <a:t>Widow Remarriage Act in 1856</a:t>
            </a:r>
            <a:r>
              <a:rPr lang="en-US" sz="1600" dirty="0" smtClean="0"/>
              <a:t>: provides legal safeguards against loss of inheritance for remarrying and leaving the first husband’s heritance</a:t>
            </a:r>
          </a:p>
          <a:p>
            <a:pPr lvl="1">
              <a:buFont typeface="Wingdings" pitchFamily="2" charset="2"/>
              <a:buChar char="Ø"/>
            </a:pPr>
            <a:r>
              <a:rPr lang="en-US" sz="1600" dirty="0" smtClean="0"/>
              <a:t>In 1917</a:t>
            </a:r>
            <a:r>
              <a:rPr lang="en-US" sz="1600" dirty="0"/>
              <a:t>, first women's delegation </a:t>
            </a:r>
            <a:r>
              <a:rPr lang="en-US" sz="1600" dirty="0" smtClean="0"/>
              <a:t>meets </a:t>
            </a:r>
            <a:r>
              <a:rPr lang="en-US" sz="1600" dirty="0"/>
              <a:t>the Secretary of State to demand women's political rights, supported by the Indian National Congress</a:t>
            </a:r>
            <a:endParaRPr lang="en-US" sz="1600" dirty="0" smtClean="0"/>
          </a:p>
          <a:p>
            <a:pPr lvl="1">
              <a:buFont typeface="Wingdings" pitchFamily="2" charset="2"/>
              <a:buChar char="Ø"/>
            </a:pPr>
            <a:r>
              <a:rPr lang="en-US" sz="1600" dirty="0" smtClean="0"/>
              <a:t>The </a:t>
            </a:r>
            <a:r>
              <a:rPr lang="en-US" sz="1600" dirty="0"/>
              <a:t>All India Women's Education Conference </a:t>
            </a:r>
            <a:r>
              <a:rPr lang="en-US" sz="1600" dirty="0" smtClean="0"/>
              <a:t>is </a:t>
            </a:r>
            <a:r>
              <a:rPr lang="en-US" sz="1600" dirty="0"/>
              <a:t>held in Pune in 1927, it became a major </a:t>
            </a:r>
            <a:r>
              <a:rPr lang="en-US" sz="1600" dirty="0" smtClean="0"/>
              <a:t>organization </a:t>
            </a:r>
            <a:r>
              <a:rPr lang="en-US" sz="1600" dirty="0"/>
              <a:t>in the movement for social change</a:t>
            </a:r>
            <a:endParaRPr lang="en-US" sz="1600" dirty="0" smtClean="0"/>
          </a:p>
          <a:p>
            <a:pPr lvl="1">
              <a:buFont typeface="Wingdings" pitchFamily="2" charset="2"/>
              <a:buChar char="Ø"/>
            </a:pPr>
            <a:r>
              <a:rPr lang="en-US" dirty="0"/>
              <a:t> </a:t>
            </a:r>
            <a:r>
              <a:rPr lang="en-US" sz="1600" dirty="0"/>
              <a:t>In 1929, the </a:t>
            </a:r>
            <a:r>
              <a:rPr lang="en-US" sz="1600" b="1" dirty="0"/>
              <a:t>Child Marriage Restraint Act </a:t>
            </a:r>
            <a:r>
              <a:rPr lang="en-US" sz="1600" dirty="0"/>
              <a:t>i</a:t>
            </a:r>
            <a:r>
              <a:rPr lang="en-US" sz="1600" dirty="0" smtClean="0"/>
              <a:t>s passed to allow  </a:t>
            </a:r>
            <a:r>
              <a:rPr lang="en-US" sz="1600" dirty="0"/>
              <a:t>fourteen </a:t>
            </a:r>
            <a:r>
              <a:rPr lang="en-US" sz="1600" dirty="0" smtClean="0"/>
              <a:t>to be </a:t>
            </a:r>
            <a:r>
              <a:rPr lang="en-US" sz="1600" dirty="0"/>
              <a:t>the minimum age of marriage for a girl (Nelasco ,11)</a:t>
            </a:r>
            <a:endParaRPr lang="en-US" sz="1600" dirty="0" smtClean="0"/>
          </a:p>
          <a:p>
            <a:pPr lvl="1">
              <a:buFont typeface="Wingdings" pitchFamily="2" charset="2"/>
              <a:buChar char="Ø"/>
            </a:pPr>
            <a:endParaRPr lang="en-US" sz="16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r>
              <a:rPr lang="en-US" dirty="0" smtClean="0"/>
              <a:t>Independent India 1915-1947</a:t>
            </a:r>
            <a:endParaRPr lang="en-US" dirty="0"/>
          </a:p>
        </p:txBody>
      </p:sp>
      <p:sp>
        <p:nvSpPr>
          <p:cNvPr id="3" name="Rectangle 2"/>
          <p:cNvSpPr>
            <a:spLocks noGrp="1"/>
          </p:cNvSpPr>
          <p:nvPr>
            <p:ph sz="quarter" idx="1"/>
          </p:nvPr>
        </p:nvSpPr>
        <p:spPr>
          <a:xfrm>
            <a:off x="609600" y="1600200"/>
            <a:ext cx="8153400" cy="4495800"/>
          </a:xfrm>
        </p:spPr>
        <p:txBody>
          <a:bodyPr>
            <a:normAutofit fontScale="62500" lnSpcReduction="20000"/>
          </a:bodyPr>
          <a:lstStyle/>
          <a:p>
            <a:pPr marL="0" indent="0">
              <a:buNone/>
            </a:pPr>
            <a:endParaRPr lang="en-US" sz="2300" b="1" dirty="0" smtClean="0"/>
          </a:p>
          <a:p>
            <a:pPr>
              <a:buFont typeface="Wingdings" pitchFamily="2" charset="2"/>
              <a:buChar char="Ø"/>
            </a:pPr>
            <a:r>
              <a:rPr lang="en-US" sz="2300" b="1" dirty="0" smtClean="0"/>
              <a:t>Constitution </a:t>
            </a:r>
            <a:r>
              <a:rPr lang="en-US" sz="2300" b="1" dirty="0"/>
              <a:t>of India </a:t>
            </a:r>
            <a:r>
              <a:rPr lang="en-US" sz="2300" dirty="0"/>
              <a:t>guarantees to all Indian women </a:t>
            </a:r>
            <a:r>
              <a:rPr lang="en-US" sz="2300" dirty="0" smtClean="0"/>
              <a:t>equality, </a:t>
            </a:r>
            <a:r>
              <a:rPr lang="en-US" sz="2300" dirty="0"/>
              <a:t>no discrimination by the </a:t>
            </a:r>
            <a:r>
              <a:rPr lang="en-US" sz="2300" dirty="0" smtClean="0"/>
              <a:t>State, </a:t>
            </a:r>
            <a:r>
              <a:rPr lang="en-US" sz="2300" dirty="0"/>
              <a:t>equality of </a:t>
            </a:r>
            <a:r>
              <a:rPr lang="en-US" sz="2300" dirty="0" smtClean="0"/>
              <a:t>opportunity </a:t>
            </a:r>
            <a:r>
              <a:rPr lang="en-US" sz="2300" dirty="0"/>
              <a:t>and equal pay for equal </a:t>
            </a:r>
            <a:r>
              <a:rPr lang="en-US" sz="2300" dirty="0" smtClean="0"/>
              <a:t>work.</a:t>
            </a:r>
          </a:p>
          <a:p>
            <a:pPr>
              <a:buFont typeface="Wingdings" pitchFamily="2" charset="2"/>
              <a:buChar char="Ø"/>
            </a:pPr>
            <a:r>
              <a:rPr lang="en-US" sz="2300" dirty="0" smtClean="0"/>
              <a:t> </a:t>
            </a:r>
            <a:r>
              <a:rPr lang="en-US" sz="2300" dirty="0"/>
              <a:t>it allows special provisions to be made by the State in </a:t>
            </a:r>
            <a:r>
              <a:rPr lang="en-US" sz="2300" dirty="0" smtClean="0"/>
              <a:t>favor </a:t>
            </a:r>
            <a:r>
              <a:rPr lang="en-US" sz="2300" dirty="0"/>
              <a:t>of women and children </a:t>
            </a:r>
            <a:r>
              <a:rPr lang="en-US" sz="2300" dirty="0" smtClean="0"/>
              <a:t>renounces </a:t>
            </a:r>
            <a:r>
              <a:rPr lang="en-US" sz="2300" dirty="0"/>
              <a:t>practices derogatory to the dignity of </a:t>
            </a:r>
            <a:r>
              <a:rPr lang="en-US" sz="2300" dirty="0" smtClean="0"/>
              <a:t>women and </a:t>
            </a:r>
            <a:r>
              <a:rPr lang="en-US" sz="2300" dirty="0"/>
              <a:t>also allows for provisions to be made by the State for securing </a:t>
            </a:r>
            <a:r>
              <a:rPr lang="en-US" sz="2300" dirty="0" smtClean="0"/>
              <a:t>just </a:t>
            </a:r>
            <a:r>
              <a:rPr lang="en-US" sz="2300" dirty="0"/>
              <a:t>and humane conditions of work and for maternity </a:t>
            </a:r>
            <a:r>
              <a:rPr lang="en-US" sz="2300" dirty="0" smtClean="0"/>
              <a:t>relief.</a:t>
            </a:r>
          </a:p>
          <a:p>
            <a:pPr>
              <a:buFont typeface="Wingdings" pitchFamily="2" charset="2"/>
              <a:buChar char="Ø"/>
            </a:pPr>
            <a:r>
              <a:rPr lang="en-US" sz="2300" b="1" dirty="0" smtClean="0"/>
              <a:t>Feminist activism in India </a:t>
            </a:r>
            <a:r>
              <a:rPr lang="en-US" sz="2300" dirty="0" smtClean="0"/>
              <a:t>becomes very popular in the late 1970s because of its involvement in a rape trial. Some police officers were acquitted for raping a girl leading to protests in1979-1980.</a:t>
            </a:r>
          </a:p>
          <a:p>
            <a:pPr>
              <a:buFont typeface="Wingdings" pitchFamily="2" charset="2"/>
              <a:buChar char="Ø"/>
            </a:pPr>
            <a:r>
              <a:rPr lang="en-US" sz="2300" dirty="0" smtClean="0"/>
              <a:t>Results?</a:t>
            </a:r>
          </a:p>
          <a:p>
            <a:pPr>
              <a:buFont typeface="Wingdings" pitchFamily="2" charset="2"/>
              <a:buChar char="Ø"/>
            </a:pPr>
            <a:r>
              <a:rPr lang="en-US" sz="2300" dirty="0" smtClean="0"/>
              <a:t>Change in </a:t>
            </a:r>
            <a:r>
              <a:rPr lang="en-US" sz="2300" dirty="0"/>
              <a:t>the Evidence Act, the Criminal Procedure Code, and the Indian Penal </a:t>
            </a:r>
            <a:r>
              <a:rPr lang="en-US" sz="2300" dirty="0" smtClean="0"/>
              <a:t>Code, and create </a:t>
            </a:r>
            <a:r>
              <a:rPr lang="en-US" sz="2300" dirty="0"/>
              <a:t>a new offence, custodial rape</a:t>
            </a:r>
            <a:endParaRPr lang="en-US" sz="2300" dirty="0" smtClean="0"/>
          </a:p>
          <a:p>
            <a:pPr>
              <a:buFont typeface="Wingdings" pitchFamily="2" charset="2"/>
              <a:buChar char="Ø"/>
            </a:pPr>
            <a:r>
              <a:rPr lang="en-US" sz="2300" dirty="0" smtClean="0"/>
              <a:t>Evidence Act: set of rules admissible in Indian Court</a:t>
            </a:r>
          </a:p>
          <a:p>
            <a:pPr>
              <a:buFont typeface="Wingdings" pitchFamily="2" charset="2"/>
              <a:buChar char="Ø"/>
            </a:pPr>
            <a:r>
              <a:rPr lang="en-US" sz="2300" dirty="0" smtClean="0"/>
              <a:t>Criminal Procedure Code</a:t>
            </a:r>
            <a:r>
              <a:rPr lang="en-US" sz="2300" dirty="0"/>
              <a:t>: providing the  machinery for the investigation of crime, apprehension of suspected criminals, collection of evidence, determination of guilt or innocence of the accused person and the determination of punishment of the guilty</a:t>
            </a:r>
          </a:p>
          <a:p>
            <a:pPr>
              <a:buFont typeface="Wingdings" pitchFamily="2" charset="2"/>
              <a:buChar char="Ø"/>
            </a:pPr>
            <a:r>
              <a:rPr lang="en-US" sz="2300" dirty="0" smtClean="0"/>
              <a:t>Indian </a:t>
            </a:r>
            <a:r>
              <a:rPr lang="en-US" sz="2300" dirty="0"/>
              <a:t>Penal Code</a:t>
            </a:r>
            <a:r>
              <a:rPr lang="en-US" sz="2300" dirty="0" smtClean="0"/>
              <a:t>: document </a:t>
            </a:r>
            <a:r>
              <a:rPr lang="en-US" sz="2300" dirty="0"/>
              <a:t>that covers almost all the crime happening in the society</a:t>
            </a:r>
          </a:p>
          <a:p>
            <a:pPr>
              <a:buFont typeface="Wingdings" pitchFamily="2" charset="2"/>
              <a:buChar char="Ø"/>
            </a:pPr>
            <a:r>
              <a:rPr lang="en-US" sz="2300" dirty="0" smtClean="0"/>
              <a:t>Custodial </a:t>
            </a:r>
            <a:r>
              <a:rPr lang="en-US" sz="2300" dirty="0"/>
              <a:t>Rape: a form of rape which takes place while the victim is "in custody" and constrained from leaving, and the rapist or rapists are an agent of the power that is keeping the victim in custody</a:t>
            </a:r>
            <a:endParaRPr lang="en-US" sz="2300" dirty="0" smtClean="0"/>
          </a:p>
          <a:p>
            <a:pPr lvl="1">
              <a:buFont typeface="Wingdings" pitchFamily="2" charset="2"/>
              <a:buChar char="Ø"/>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Crimes against women</a:t>
            </a:r>
            <a:endParaRPr lang="en-US" dirty="0"/>
          </a:p>
        </p:txBody>
      </p:sp>
      <p:sp>
        <p:nvSpPr>
          <p:cNvPr id="3" name="Content Placeholder 2"/>
          <p:cNvSpPr>
            <a:spLocks noGrp="1"/>
          </p:cNvSpPr>
          <p:nvPr>
            <p:ph sz="quarter" idx="1"/>
          </p:nvPr>
        </p:nvSpPr>
        <p:spPr>
          <a:xfrm>
            <a:off x="609600" y="1676400"/>
            <a:ext cx="7921752" cy="4114800"/>
          </a:xfrm>
        </p:spPr>
        <p:txBody>
          <a:bodyPr>
            <a:normAutofit fontScale="85000" lnSpcReduction="20000"/>
          </a:bodyPr>
          <a:lstStyle/>
          <a:p>
            <a:pPr>
              <a:buFont typeface="Wingdings" panose="05000000000000000000" pitchFamily="2" charset="2"/>
              <a:buChar char="Ø"/>
            </a:pPr>
            <a:r>
              <a:rPr lang="en-US" sz="1600" b="1" dirty="0" smtClean="0"/>
              <a:t>Acid Throwing</a:t>
            </a:r>
          </a:p>
          <a:p>
            <a:pPr marL="0" indent="0">
              <a:buNone/>
            </a:pPr>
            <a:r>
              <a:rPr lang="en-US" sz="1600" dirty="0" smtClean="0"/>
              <a:t>Acid is thrown at woman for refusing a marriage proposal or asking for a divorce</a:t>
            </a:r>
          </a:p>
          <a:p>
            <a:pPr>
              <a:buFont typeface="Wingdings" panose="05000000000000000000" pitchFamily="2" charset="2"/>
              <a:buChar char="Ø"/>
            </a:pPr>
            <a:r>
              <a:rPr lang="en-US" sz="1600" b="1" dirty="0" smtClean="0"/>
              <a:t>Child Marriage</a:t>
            </a:r>
          </a:p>
          <a:p>
            <a:pPr marL="0" indent="0">
              <a:buNone/>
            </a:pPr>
            <a:r>
              <a:rPr lang="en-US" sz="1600" dirty="0" smtClean="0"/>
              <a:t>A tradition in India, till today. The child will stay with their parents until puberty</a:t>
            </a:r>
            <a:r>
              <a:rPr lang="en-US" sz="1600" dirty="0"/>
              <a:t>. 47% of India's women aged 20–24 were married before the legal age of 18, rising to 56% in rural areas(State of The World's Children</a:t>
            </a:r>
            <a:r>
              <a:rPr lang="en-US" sz="1600" dirty="0" smtClean="0"/>
              <a:t>). </a:t>
            </a:r>
            <a:endParaRPr lang="en-US" sz="1600" dirty="0"/>
          </a:p>
          <a:p>
            <a:pPr>
              <a:buFont typeface="Wingdings" panose="05000000000000000000" pitchFamily="2" charset="2"/>
              <a:buChar char="Ø"/>
            </a:pPr>
            <a:r>
              <a:rPr lang="en-US" sz="1600" b="1" dirty="0" smtClean="0"/>
              <a:t>Domestic violence </a:t>
            </a:r>
          </a:p>
          <a:p>
            <a:pPr marL="0" indent="0">
              <a:buNone/>
            </a:pPr>
            <a:r>
              <a:rPr lang="en-US" sz="1600" dirty="0" smtClean="0"/>
              <a:t>70% of women have been abused </a:t>
            </a:r>
            <a:r>
              <a:rPr lang="en-US" sz="1600" dirty="0"/>
              <a:t>in India. The National Crime Records Bureau </a:t>
            </a:r>
            <a:r>
              <a:rPr lang="en-US" sz="1600" dirty="0" smtClean="0"/>
              <a:t>reveals that </a:t>
            </a:r>
            <a:r>
              <a:rPr lang="en-US" sz="1600" dirty="0"/>
              <a:t>a crime against a woman is committed every three minutes, a woman is raped every 29 minutes, a dowry death occurs every 77 minutes, and one case of cruelty committed by either the husband or relative of the husband occurs every nine minutes</a:t>
            </a:r>
            <a:r>
              <a:rPr lang="en-US" sz="1600" dirty="0" smtClean="0"/>
              <a:t>. </a:t>
            </a:r>
            <a:r>
              <a:rPr lang="en-US" sz="1600" dirty="0"/>
              <a:t>This occurs despite the fact that women in India are legally protected from domestic abuse under the Protection of Women from Domestic Violence </a:t>
            </a:r>
            <a:r>
              <a:rPr lang="en-US" sz="1600" dirty="0" smtClean="0"/>
              <a:t>Act</a:t>
            </a:r>
          </a:p>
          <a:p>
            <a:pPr>
              <a:buFont typeface="Wingdings" panose="05000000000000000000" pitchFamily="2" charset="2"/>
              <a:buChar char="Ø"/>
            </a:pPr>
            <a:r>
              <a:rPr lang="en-US" sz="1600" b="1" dirty="0" smtClean="0"/>
              <a:t>Dowry Killing</a:t>
            </a:r>
          </a:p>
          <a:p>
            <a:r>
              <a:rPr lang="en-US" sz="1600" dirty="0"/>
              <a:t>      Dowry is </a:t>
            </a:r>
            <a:r>
              <a:rPr lang="en-US" sz="1600" dirty="0" smtClean="0"/>
              <a:t>durable </a:t>
            </a:r>
            <a:r>
              <a:rPr lang="en-US" sz="1600" dirty="0"/>
              <a:t>goods, cash, and </a:t>
            </a:r>
            <a:r>
              <a:rPr lang="en-US" sz="1600" dirty="0" smtClean="0"/>
              <a:t>property </a:t>
            </a:r>
            <a:r>
              <a:rPr lang="en-US" sz="1600" dirty="0"/>
              <a:t>that the bride's family gives to the bridegroom, his parents, or his relatives as a condition of the </a:t>
            </a:r>
            <a:r>
              <a:rPr lang="en-US" sz="1600" dirty="0" smtClean="0"/>
              <a:t>marriage</a:t>
            </a:r>
            <a:r>
              <a:rPr lang="en-US" sz="1600" dirty="0" smtClean="0"/>
              <a:t>. </a:t>
            </a:r>
            <a:endParaRPr lang="en-US" sz="1600" dirty="0" smtClean="0"/>
          </a:p>
          <a:p>
            <a:pPr>
              <a:buFont typeface="Wingdings" panose="05000000000000000000" pitchFamily="2" charset="2"/>
              <a:buChar char="q"/>
            </a:pPr>
            <a:r>
              <a:rPr lang="en-US" sz="1600" dirty="0" smtClean="0"/>
              <a:t>In </a:t>
            </a:r>
            <a:r>
              <a:rPr lang="en-US" sz="1600" dirty="0"/>
              <a:t>1961, the Government of India passed the Dowry Prohibition </a:t>
            </a:r>
            <a:r>
              <a:rPr lang="en-US" sz="1600" dirty="0" smtClean="0"/>
              <a:t>Act, making it illegal to demand dowry wedding arrangements; but many </a:t>
            </a:r>
            <a:r>
              <a:rPr lang="en-US" sz="1600" dirty="0"/>
              <a:t>cases of dowry-related domestic violence, suicides and murders have been reported. </a:t>
            </a:r>
            <a:endParaRPr lang="en-US" sz="1600" dirty="0" smtClean="0"/>
          </a:p>
          <a:p>
            <a:pPr>
              <a:buFont typeface="Wingdings" panose="05000000000000000000" pitchFamily="2" charset="2"/>
              <a:buChar char="Ø"/>
            </a:pPr>
            <a:endParaRPr lang="en-US" sz="1600" dirty="0"/>
          </a:p>
          <a:p>
            <a:pPr marL="0" indent="0">
              <a:buNone/>
            </a:pPr>
            <a:endParaRPr lang="en-US" sz="1600" dirty="0"/>
          </a:p>
        </p:txBody>
      </p:sp>
    </p:spTree>
    <p:extLst>
      <p:ext uri="{BB962C8B-B14F-4D97-AF65-F5344CB8AC3E}">
        <p14:creationId xmlns:p14="http://schemas.microsoft.com/office/powerpoint/2010/main" val="41018849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Crimes against Women </a:t>
            </a:r>
            <a:r>
              <a:rPr lang="en-US" dirty="0" err="1" smtClean="0"/>
              <a:t>cont</a:t>
            </a:r>
            <a:r>
              <a:rPr lang="en-US" dirty="0" smtClean="0"/>
              <a:t>’</a:t>
            </a:r>
            <a:endParaRPr lang="en-US" dirty="0"/>
          </a:p>
        </p:txBody>
      </p:sp>
      <p:sp>
        <p:nvSpPr>
          <p:cNvPr id="3" name="Content Placeholder 2"/>
          <p:cNvSpPr>
            <a:spLocks noGrp="1"/>
          </p:cNvSpPr>
          <p:nvPr>
            <p:ph sz="quarter" idx="1"/>
          </p:nvPr>
        </p:nvSpPr>
        <p:spPr>
          <a:xfrm>
            <a:off x="685800" y="1676400"/>
            <a:ext cx="7927848" cy="3962400"/>
          </a:xfrm>
        </p:spPr>
        <p:txBody>
          <a:bodyPr>
            <a:normAutofit fontScale="92500" lnSpcReduction="10000"/>
          </a:bodyPr>
          <a:lstStyle/>
          <a:p>
            <a:pPr>
              <a:buFont typeface="Wingdings" panose="05000000000000000000" pitchFamily="2" charset="2"/>
              <a:buChar char="Ø"/>
            </a:pPr>
            <a:r>
              <a:rPr lang="en-US" sz="1600" b="1" dirty="0" smtClean="0"/>
              <a:t>Female infanticide  and sex selection abortion</a:t>
            </a:r>
          </a:p>
          <a:p>
            <a:pPr marL="342900" indent="-342900">
              <a:buFont typeface="+mj-lt"/>
              <a:buAutoNum type="arabicPeriod"/>
            </a:pPr>
            <a:r>
              <a:rPr lang="en-US" sz="1600" dirty="0" smtClean="0"/>
              <a:t>Females babies are being killed in favor to male </a:t>
            </a:r>
            <a:r>
              <a:rPr lang="en-US" sz="1600" dirty="0"/>
              <a:t>babies. </a:t>
            </a:r>
            <a:r>
              <a:rPr lang="en-US" sz="1600" dirty="0" smtClean="0"/>
              <a:t>In 1994, </a:t>
            </a:r>
            <a:r>
              <a:rPr lang="en-US" sz="1600" dirty="0"/>
              <a:t>the Indian government passed a law forbidding women or their families from asking about the sex of the baby after an ultrasound scan </a:t>
            </a:r>
            <a:r>
              <a:rPr lang="en-US" sz="1600" dirty="0" smtClean="0"/>
              <a:t>and </a:t>
            </a:r>
            <a:r>
              <a:rPr lang="en-US" sz="1600" dirty="0"/>
              <a:t>also expressly forbade doctors or any other persons from providing that </a:t>
            </a:r>
            <a:r>
              <a:rPr lang="en-US" sz="1600" dirty="0" smtClean="0"/>
              <a:t>information.</a:t>
            </a:r>
          </a:p>
          <a:p>
            <a:pPr marL="342900" indent="-342900">
              <a:buFont typeface="+mj-lt"/>
              <a:buAutoNum type="arabicPeriod"/>
            </a:pPr>
            <a:r>
              <a:rPr lang="en-US" sz="1600" dirty="0" smtClean="0"/>
              <a:t>In </a:t>
            </a:r>
            <a:r>
              <a:rPr lang="en-US" sz="1600" dirty="0"/>
              <a:t>practice this </a:t>
            </a:r>
            <a:r>
              <a:rPr lang="en-US" sz="1600" dirty="0" smtClean="0"/>
              <a:t>law, like </a:t>
            </a:r>
            <a:r>
              <a:rPr lang="en-US" sz="1600" dirty="0"/>
              <a:t>the law forbidding </a:t>
            </a:r>
            <a:r>
              <a:rPr lang="en-US" sz="1600" dirty="0" smtClean="0"/>
              <a:t>dowries is </a:t>
            </a:r>
            <a:r>
              <a:rPr lang="en-US" sz="1600" dirty="0"/>
              <a:t>widely </a:t>
            </a:r>
            <a:r>
              <a:rPr lang="en-US" sz="1600" dirty="0" smtClean="0"/>
              <a:t>ignored, </a:t>
            </a:r>
            <a:r>
              <a:rPr lang="en-US" sz="1600" dirty="0" smtClean="0"/>
              <a:t>and </a:t>
            </a:r>
            <a:r>
              <a:rPr lang="en-US" sz="1600" dirty="0"/>
              <a:t>levels of abortion on female </a:t>
            </a:r>
            <a:r>
              <a:rPr lang="en-US" sz="1600" dirty="0" smtClean="0"/>
              <a:t>fetus </a:t>
            </a:r>
            <a:r>
              <a:rPr lang="en-US" sz="1600" dirty="0"/>
              <a:t>remain </a:t>
            </a:r>
            <a:r>
              <a:rPr lang="en-US" sz="1600" dirty="0" smtClean="0"/>
              <a:t>high.</a:t>
            </a:r>
          </a:p>
          <a:p>
            <a:pPr marL="0" indent="0">
              <a:buNone/>
            </a:pPr>
            <a:endParaRPr lang="en-US" sz="1600" b="1" dirty="0" smtClean="0"/>
          </a:p>
          <a:p>
            <a:pPr>
              <a:buFont typeface="Wingdings" panose="05000000000000000000" pitchFamily="2" charset="2"/>
              <a:buChar char="Ø"/>
            </a:pPr>
            <a:r>
              <a:rPr lang="en-US" sz="1600" b="1" dirty="0" smtClean="0"/>
              <a:t>Rape</a:t>
            </a:r>
          </a:p>
          <a:p>
            <a:pPr marL="0" indent="0">
              <a:buNone/>
            </a:pPr>
            <a:endParaRPr lang="en-US" sz="1600" b="1" dirty="0" smtClean="0"/>
          </a:p>
          <a:p>
            <a:pPr>
              <a:buFont typeface="Wingdings" panose="05000000000000000000" pitchFamily="2" charset="2"/>
              <a:buChar char="Ø"/>
            </a:pPr>
            <a:r>
              <a:rPr lang="en-US" sz="1600" b="1" dirty="0" smtClean="0"/>
              <a:t>Trafficking</a:t>
            </a:r>
            <a:endParaRPr lang="en-US" sz="1600" b="1" dirty="0"/>
          </a:p>
          <a:p>
            <a:pPr marL="0" indent="0">
              <a:buNone/>
            </a:pPr>
            <a:r>
              <a:rPr lang="en-US" sz="1600" dirty="0" smtClean="0"/>
              <a:t>Women and girls are being trafficked into prostitutions, domestic work and child labor.</a:t>
            </a:r>
          </a:p>
          <a:p>
            <a:pPr>
              <a:buFont typeface="Wingdings" panose="05000000000000000000" pitchFamily="2" charset="2"/>
              <a:buChar char="Ø"/>
            </a:pPr>
            <a:endParaRPr lang="en-US" sz="1600" dirty="0"/>
          </a:p>
          <a:p>
            <a:pPr>
              <a:buFont typeface="Wingdings" panose="05000000000000000000" pitchFamily="2" charset="2"/>
              <a:buChar char="Ø"/>
            </a:pPr>
            <a:r>
              <a:rPr lang="en-US" sz="1600" b="1" dirty="0" smtClean="0"/>
              <a:t>Sexual Harassment</a:t>
            </a:r>
          </a:p>
        </p:txBody>
      </p:sp>
    </p:spTree>
    <p:extLst>
      <p:ext uri="{BB962C8B-B14F-4D97-AF65-F5344CB8AC3E}">
        <p14:creationId xmlns:p14="http://schemas.microsoft.com/office/powerpoint/2010/main" val="4972149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dirty="0" smtClean="0"/>
              <a:t>Feminist Movement in India</a:t>
            </a:r>
            <a:endParaRPr lang="en-US" dirty="0"/>
          </a:p>
        </p:txBody>
      </p:sp>
      <p:sp>
        <p:nvSpPr>
          <p:cNvPr id="3" name="Rectangle 2"/>
          <p:cNvSpPr>
            <a:spLocks noGrp="1"/>
          </p:cNvSpPr>
          <p:nvPr>
            <p:ph sz="quarter" idx="1"/>
          </p:nvPr>
        </p:nvSpPr>
        <p:spPr/>
        <p:txBody>
          <a:bodyPr>
            <a:normAutofit/>
          </a:bodyPr>
          <a:lstStyle/>
          <a:p>
            <a:pPr>
              <a:buFont typeface="Wingdings" pitchFamily="2" charset="2"/>
              <a:buChar char="Ø"/>
            </a:pPr>
            <a:r>
              <a:rPr lang="en-US" sz="1600" dirty="0"/>
              <a:t>Female activists </a:t>
            </a:r>
            <a:r>
              <a:rPr lang="en-US" sz="1600" dirty="0" smtClean="0"/>
              <a:t>fought over </a:t>
            </a:r>
            <a:r>
              <a:rPr lang="en-US" sz="1600" dirty="0"/>
              <a:t>issues such as female infanticide, gender bias, women's health, women's safety, and women's literacy</a:t>
            </a:r>
            <a:endParaRPr lang="en-US" sz="1600" dirty="0" smtClean="0"/>
          </a:p>
          <a:p>
            <a:pPr lvl="1">
              <a:buFont typeface="Wingdings" pitchFamily="2" charset="2"/>
              <a:buChar char="Ø"/>
            </a:pPr>
            <a:r>
              <a:rPr lang="en-US" sz="1600" dirty="0" smtClean="0"/>
              <a:t>Female activists had a campaign against liquor because alcoholism is associated with violence against women</a:t>
            </a:r>
          </a:p>
          <a:p>
            <a:pPr>
              <a:buFont typeface="Wingdings" panose="05000000000000000000" pitchFamily="2" charset="2"/>
              <a:buChar char="Ø"/>
            </a:pPr>
            <a:r>
              <a:rPr lang="en-US" sz="1600" dirty="0"/>
              <a:t>In the 1990s, grants from foreign donor agencies </a:t>
            </a:r>
            <a:r>
              <a:rPr lang="en-US" sz="1600" dirty="0" smtClean="0"/>
              <a:t>allow the activists to create female oriented organizations for women</a:t>
            </a:r>
          </a:p>
          <a:p>
            <a:pPr lvl="1">
              <a:buFont typeface="Wingdings" pitchFamily="2" charset="2"/>
              <a:buChar char="Ø"/>
            </a:pPr>
            <a:r>
              <a:rPr lang="en-US" sz="1600" dirty="0"/>
              <a:t>One group</a:t>
            </a:r>
            <a:r>
              <a:rPr lang="en-US" sz="1600" dirty="0" smtClean="0"/>
              <a:t>: Self </a:t>
            </a:r>
            <a:r>
              <a:rPr lang="en-US" sz="1600" dirty="0"/>
              <a:t>Employed Women's Association (SEWA</a:t>
            </a:r>
            <a:r>
              <a:rPr lang="en-US" sz="1600" dirty="0" smtClean="0"/>
              <a:t>). It is for the advancement of women’s rights in India </a:t>
            </a:r>
          </a:p>
          <a:p>
            <a:pPr>
              <a:buFont typeface="Wingdings" pitchFamily="2" charset="2"/>
              <a:buChar char="Ø"/>
            </a:pPr>
            <a:r>
              <a:rPr lang="en-US" dirty="0"/>
              <a:t> </a:t>
            </a:r>
            <a:r>
              <a:rPr lang="en-US" sz="1600" dirty="0"/>
              <a:t>2001 as the Year of Women's Empowerment </a:t>
            </a:r>
            <a:r>
              <a:rPr lang="en-US" sz="1600" dirty="0" smtClean="0"/>
              <a:t>. The </a:t>
            </a:r>
            <a:r>
              <a:rPr lang="en-US" sz="1600" dirty="0"/>
              <a:t>National Policy For The Empowerment Of </a:t>
            </a:r>
            <a:r>
              <a:rPr lang="en-US" sz="1600" dirty="0" smtClean="0"/>
              <a:t>Women was </a:t>
            </a:r>
            <a:r>
              <a:rPr lang="en-US" sz="1600" dirty="0"/>
              <a:t>passed in 2001</a:t>
            </a:r>
            <a:r>
              <a:rPr lang="en-US" sz="1600" dirty="0" smtClean="0"/>
              <a:t>.</a:t>
            </a:r>
          </a:p>
          <a:p>
            <a:pPr lvl="1">
              <a:buFont typeface="Wingdings" pitchFamily="2" charset="2"/>
              <a:buChar char="Ø"/>
            </a:pPr>
            <a:r>
              <a:rPr lang="en-US" sz="1700" dirty="0"/>
              <a:t>On </a:t>
            </a:r>
            <a:r>
              <a:rPr lang="en-US" sz="1700" dirty="0" smtClean="0"/>
              <a:t>March 9, </a:t>
            </a:r>
            <a:r>
              <a:rPr lang="en-US" sz="1700" dirty="0"/>
              <a:t>2010, one day after International Women's </a:t>
            </a:r>
            <a:r>
              <a:rPr lang="en-US" sz="1700" dirty="0" smtClean="0"/>
              <a:t>day, the </a:t>
            </a:r>
            <a:r>
              <a:rPr lang="en-US" sz="1700" dirty="0" smtClean="0"/>
              <a:t>government passed </a:t>
            </a:r>
            <a:r>
              <a:rPr lang="en-US" sz="1700" dirty="0"/>
              <a:t>the Women's Reservation Bill requiring that 33% of seats in India's Parliament and state legislative bodies be reserved for women</a:t>
            </a:r>
            <a:endParaRPr lang="en-US" sz="1700" dirty="0" smtClean="0"/>
          </a:p>
          <a:p>
            <a:pPr marL="365760" lvl="1" indent="0">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dirty="0" smtClean="0"/>
              <a:t>Flavia Agnes</a:t>
            </a:r>
            <a:endParaRPr lang="en-US" dirty="0"/>
          </a:p>
        </p:txBody>
      </p:sp>
      <p:sp>
        <p:nvSpPr>
          <p:cNvPr id="3" name="Content Placeholder 2"/>
          <p:cNvSpPr>
            <a:spLocks noGrp="1"/>
          </p:cNvSpPr>
          <p:nvPr>
            <p:ph sz="quarter" idx="1"/>
          </p:nvPr>
        </p:nvSpPr>
        <p:spPr>
          <a:xfrm>
            <a:off x="990600" y="1905000"/>
            <a:ext cx="7083552" cy="3886200"/>
          </a:xfrm>
        </p:spPr>
        <p:txBody>
          <a:bodyPr>
            <a:normAutofit/>
          </a:bodyPr>
          <a:lstStyle/>
          <a:p>
            <a:pPr marL="0" indent="0">
              <a:buNone/>
            </a:pPr>
            <a:endParaRPr lang="en-US" sz="1600" dirty="0" smtClean="0"/>
          </a:p>
          <a:p>
            <a:pPr>
              <a:buFont typeface="Wingdings" panose="05000000000000000000" pitchFamily="2" charset="2"/>
              <a:buChar char="Ø"/>
            </a:pPr>
            <a:r>
              <a:rPr lang="en-US" sz="1600" dirty="0" smtClean="0"/>
              <a:t>Was Born in 1947 in Mumbai, </a:t>
            </a:r>
            <a:r>
              <a:rPr lang="en-US" sz="1600" dirty="0" smtClean="0"/>
              <a:t>India</a:t>
            </a:r>
            <a:endParaRPr lang="en-US" sz="1600" dirty="0" smtClean="0"/>
          </a:p>
          <a:p>
            <a:pPr>
              <a:buFont typeface="Wingdings" panose="05000000000000000000" pitchFamily="2" charset="2"/>
              <a:buChar char="Ø"/>
            </a:pPr>
            <a:r>
              <a:rPr lang="en-US" sz="1600" dirty="0" smtClean="0"/>
              <a:t>Women’s rights lawyer and writer</a:t>
            </a:r>
          </a:p>
          <a:p>
            <a:pPr>
              <a:buFont typeface="Wingdings" panose="05000000000000000000" pitchFamily="2" charset="2"/>
              <a:buChar char="Ø"/>
            </a:pPr>
            <a:r>
              <a:rPr lang="en-US" sz="1600" dirty="0" smtClean="0"/>
              <a:t>Writes </a:t>
            </a:r>
            <a:r>
              <a:rPr lang="en-US" sz="1600" dirty="0"/>
              <a:t>about women’s domestic violence, minority rights and feminist jurisprudence( the science,  the study and the theory of </a:t>
            </a:r>
            <a:r>
              <a:rPr lang="en-US" sz="1600" dirty="0" smtClean="0"/>
              <a:t>law)</a:t>
            </a:r>
          </a:p>
          <a:p>
            <a:pPr>
              <a:buFont typeface="Wingdings" panose="05000000000000000000" pitchFamily="2" charset="2"/>
              <a:buChar char="Ø"/>
            </a:pPr>
            <a:r>
              <a:rPr lang="en-US" sz="1600" dirty="0" smtClean="0"/>
              <a:t>Involves in the </a:t>
            </a:r>
            <a:r>
              <a:rPr lang="en-US" sz="1600" dirty="0"/>
              <a:t>women’s movement for the </a:t>
            </a:r>
            <a:r>
              <a:rPr lang="en-US" sz="1600" dirty="0" smtClean="0"/>
              <a:t>last two decades</a:t>
            </a:r>
          </a:p>
          <a:p>
            <a:pPr>
              <a:buFont typeface="Wingdings" panose="05000000000000000000" pitchFamily="2" charset="2"/>
              <a:buChar char="Ø"/>
            </a:pPr>
            <a:r>
              <a:rPr lang="en-US" sz="1600" dirty="0" smtClean="0"/>
              <a:t>Part of the  Forum Against Women’s Oppression</a:t>
            </a:r>
          </a:p>
          <a:p>
            <a:pPr>
              <a:buFont typeface="Wingdings" panose="05000000000000000000" pitchFamily="2" charset="2"/>
              <a:buChar char="Ø"/>
            </a:pPr>
            <a:r>
              <a:rPr lang="en-US" sz="1600" dirty="0" smtClean="0"/>
              <a:t>Founder of Women’s Centre in Mumbai</a:t>
            </a:r>
          </a:p>
          <a:p>
            <a:pPr>
              <a:buFont typeface="Wingdings" panose="05000000000000000000" pitchFamily="2" charset="2"/>
              <a:buChar char="Ø"/>
            </a:pPr>
            <a:r>
              <a:rPr lang="en-US" sz="1600" dirty="0" smtClean="0"/>
              <a:t>Runs the </a:t>
            </a:r>
            <a:r>
              <a:rPr lang="en-US" sz="1600" dirty="0" err="1" smtClean="0"/>
              <a:t>Majlis</a:t>
            </a:r>
            <a:r>
              <a:rPr lang="en-US" sz="1600" dirty="0"/>
              <a:t> </a:t>
            </a:r>
            <a:r>
              <a:rPr lang="en-US" sz="1600" dirty="0" smtClean="0"/>
              <a:t>which is a Centre for legal advocacy  and cultural action</a:t>
            </a:r>
          </a:p>
          <a:p>
            <a:pPr>
              <a:buFont typeface="Wingdings" panose="05000000000000000000" pitchFamily="2" charset="2"/>
              <a:buChar char="Ø"/>
            </a:pPr>
            <a:endParaRPr lang="en-US" sz="1600" dirty="0" smtClean="0"/>
          </a:p>
          <a:p>
            <a:pPr>
              <a:buFont typeface="Wingdings" panose="05000000000000000000" pitchFamily="2" charset="2"/>
              <a:buChar char="Ø"/>
            </a:pPr>
            <a:endParaRPr lang="en-US" sz="1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dirty="0" smtClean="0"/>
              <a:t>Childhood</a:t>
            </a:r>
            <a:endParaRPr lang="en-US" dirty="0"/>
          </a:p>
        </p:txBody>
      </p:sp>
      <p:sp>
        <p:nvSpPr>
          <p:cNvPr id="3" name="Content Placeholder 2"/>
          <p:cNvSpPr>
            <a:spLocks noGrp="1"/>
          </p:cNvSpPr>
          <p:nvPr>
            <p:ph sz="quarter" idx="1"/>
          </p:nvPr>
        </p:nvSpPr>
        <p:spPr>
          <a:xfrm>
            <a:off x="533400" y="1524000"/>
            <a:ext cx="7924800" cy="3352800"/>
          </a:xfrm>
        </p:spPr>
        <p:txBody>
          <a:bodyPr>
            <a:noAutofit/>
          </a:bodyPr>
          <a:lstStyle/>
          <a:p>
            <a:pPr>
              <a:buFont typeface="Wingdings" panose="05000000000000000000" pitchFamily="2" charset="2"/>
              <a:buChar char="Ø"/>
            </a:pPr>
            <a:r>
              <a:rPr lang="en-US" sz="1600" dirty="0" smtClean="0"/>
              <a:t>Raised by her aunt</a:t>
            </a:r>
          </a:p>
          <a:p>
            <a:pPr>
              <a:buFont typeface="Wingdings" panose="05000000000000000000" pitchFamily="2" charset="2"/>
              <a:buChar char="Ø"/>
            </a:pPr>
            <a:r>
              <a:rPr lang="en-US" sz="1600" dirty="0" smtClean="0"/>
              <a:t>Born in a family of six children and she was the only one left at her aunt’s. She felt  she was different than her family from the beginning. </a:t>
            </a:r>
          </a:p>
          <a:p>
            <a:pPr>
              <a:buFont typeface="Wingdings" panose="05000000000000000000" pitchFamily="2" charset="2"/>
              <a:buChar char="Ø"/>
            </a:pPr>
            <a:r>
              <a:rPr lang="en-US" sz="1600" dirty="0" smtClean="0"/>
              <a:t>She was an outsider in her own family because she was not accepted by her mother</a:t>
            </a:r>
          </a:p>
          <a:p>
            <a:pPr>
              <a:buFont typeface="Wingdings" panose="05000000000000000000" pitchFamily="2" charset="2"/>
              <a:buChar char="Ø"/>
            </a:pPr>
            <a:r>
              <a:rPr lang="en-US" sz="1600" dirty="0" smtClean="0"/>
              <a:t>There was a stereotype that girls raised by aunts go astray and she wanted to prove them wrong, to prove that statement was </a:t>
            </a:r>
            <a:r>
              <a:rPr lang="en-US" sz="1600" dirty="0"/>
              <a:t>not true(Agnes ,05:17</a:t>
            </a:r>
            <a:r>
              <a:rPr lang="en-US" sz="1600" dirty="0" smtClean="0"/>
              <a:t>).</a:t>
            </a:r>
            <a:endParaRPr lang="en-US" sz="1600" dirty="0"/>
          </a:p>
          <a:p>
            <a:pPr>
              <a:buFont typeface="Wingdings" panose="05000000000000000000" pitchFamily="2" charset="2"/>
              <a:buChar char="Ø"/>
            </a:pPr>
            <a:r>
              <a:rPr lang="en-US" sz="1600" dirty="0"/>
              <a:t>She felt she was alienated from her parents and siblings.</a:t>
            </a:r>
          </a:p>
          <a:p>
            <a:pPr>
              <a:buFont typeface="Wingdings" panose="05000000000000000000" pitchFamily="2" charset="2"/>
              <a:buChar char="Ø"/>
            </a:pPr>
            <a:r>
              <a:rPr lang="en-US" sz="1600" dirty="0" smtClean="0"/>
              <a:t>Her </a:t>
            </a:r>
            <a:r>
              <a:rPr lang="en-US" sz="1600" dirty="0" smtClean="0"/>
              <a:t>aunt died at the age 56. She lost her only anchor in life.</a:t>
            </a:r>
          </a:p>
          <a:p>
            <a:pPr>
              <a:buFont typeface="Wingdings" panose="05000000000000000000" pitchFamily="2" charset="2"/>
              <a:buChar char="Ø"/>
            </a:pPr>
            <a:r>
              <a:rPr lang="en-US" sz="1600" dirty="0" smtClean="0"/>
              <a:t>Her family had moved and when they came to visit for the funeral, there was a language barrier between her and her siblings since they were raised in different countries.</a:t>
            </a:r>
          </a:p>
          <a:p>
            <a:pPr>
              <a:buFont typeface="Wingdings" panose="05000000000000000000" pitchFamily="2" charset="2"/>
              <a:buChar char="Ø"/>
            </a:pPr>
            <a:r>
              <a:rPr lang="en-US" sz="1600" dirty="0" smtClean="0"/>
              <a:t>One </a:t>
            </a:r>
            <a:r>
              <a:rPr lang="en-US" sz="1600" dirty="0"/>
              <a:t>sister took her under her wings and help her get alone with the family.</a:t>
            </a:r>
          </a:p>
          <a:p>
            <a:pPr>
              <a:buFont typeface="Wingdings" panose="05000000000000000000" pitchFamily="2" charset="2"/>
              <a:buChar char="Ø"/>
            </a:pPr>
            <a:r>
              <a:rPr lang="en-US" sz="1600" dirty="0"/>
              <a:t>She moved with her parents and siblings.</a:t>
            </a:r>
          </a:p>
          <a:p>
            <a:pPr>
              <a:buFont typeface="Wingdings" panose="05000000000000000000" pitchFamily="2" charset="2"/>
              <a:buChar char="Ø"/>
            </a:pPr>
            <a:r>
              <a:rPr lang="en-US" sz="1600" dirty="0"/>
              <a:t>She learned English during that time.</a:t>
            </a:r>
          </a:p>
          <a:p>
            <a:pPr>
              <a:buFont typeface="Wingdings" panose="05000000000000000000" pitchFamily="2" charset="2"/>
              <a:buChar char="Ø"/>
            </a:pPr>
            <a:endParaRPr lang="en-US" sz="1600" dirty="0" smtClean="0"/>
          </a:p>
        </p:txBody>
      </p:sp>
    </p:spTree>
    <p:extLst>
      <p:ext uri="{BB962C8B-B14F-4D97-AF65-F5344CB8AC3E}">
        <p14:creationId xmlns:p14="http://schemas.microsoft.com/office/powerpoint/2010/main" val="316456575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cademicPresentation2">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3534D3FD-D06A-455F-9219-F6CA2F50DB6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AcademicPresentation2</Template>
  <TotalTime>0</TotalTime>
  <Words>1780</Words>
  <Application>Microsoft Office PowerPoint</Application>
  <PresentationFormat>On-screen Show (4:3)</PresentationFormat>
  <Paragraphs>116</Paragraphs>
  <Slides>13</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Calibri</vt:lpstr>
      <vt:lpstr>Times New Roman</vt:lpstr>
      <vt:lpstr>Tw Cen MT</vt:lpstr>
      <vt:lpstr>Wingdings</vt:lpstr>
      <vt:lpstr>Wingdings 2</vt:lpstr>
      <vt:lpstr>AcademicPresentation2</vt:lpstr>
      <vt:lpstr>World Feminism project Interviewee: Flavia Agnes Stephanie Chapusette</vt:lpstr>
      <vt:lpstr>History of women in India</vt:lpstr>
      <vt:lpstr>British Time in India mid-19th century</vt:lpstr>
      <vt:lpstr>Independent India 1915-1947</vt:lpstr>
      <vt:lpstr>Crimes against women</vt:lpstr>
      <vt:lpstr>Crimes against Women cont’</vt:lpstr>
      <vt:lpstr>Feminist Movement in India</vt:lpstr>
      <vt:lpstr>Flavia Agnes</vt:lpstr>
      <vt:lpstr>Childhood</vt:lpstr>
      <vt:lpstr>Childhood cont’</vt:lpstr>
      <vt:lpstr>Her involvement in the feminist movement</vt:lpstr>
      <vt:lpstr>Con’t</vt:lpstr>
      <vt:lpstr>The End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2016-10-18T22:39:42Z</dcterms:created>
  <dcterms:modified xsi:type="dcterms:W3CDTF">2016-11-01T19:35:35Z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TC101671251033</vt:lpwstr>
  </property>
</Properties>
</file>