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6" r:id="rId3"/>
    <p:sldId id="267" r:id="rId4"/>
    <p:sldId id="265" r:id="rId5"/>
    <p:sldId id="261" r:id="rId6"/>
    <p:sldId id="268"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494" y="-22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37796742-A227-446C-B027-DA6E946630ED}" type="datetimeFigureOut">
              <a:rPr lang="en-US" smtClean="0"/>
              <a:t>11/28/2016</a:t>
            </a:fld>
            <a:endParaRPr lang="en-US" dirty="0"/>
          </a:p>
        </p:txBody>
      </p:sp>
      <p:sp>
        <p:nvSpPr>
          <p:cNvPr id="16" name="Slide Number Placeholder 15"/>
          <p:cNvSpPr>
            <a:spLocks noGrp="1"/>
          </p:cNvSpPr>
          <p:nvPr>
            <p:ph type="sldNum" sz="quarter" idx="11"/>
          </p:nvPr>
        </p:nvSpPr>
        <p:spPr/>
        <p:txBody>
          <a:bodyPr/>
          <a:lstStyle/>
          <a:p>
            <a:fld id="{D0BF2D75-53D3-41C2-B78E-5C040B5776D5}"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796742-A227-446C-B027-DA6E946630ED}"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BF2D75-53D3-41C2-B78E-5C040B5776D5}" type="slidenum">
              <a:rPr lang="en-US" smtClean="0"/>
              <a:t>‹#›</a:t>
            </a:fld>
            <a:endParaRPr 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796742-A227-446C-B027-DA6E946630ED}"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BF2D75-53D3-41C2-B78E-5C040B5776D5}" type="slidenum">
              <a:rPr lang="en-US" smtClean="0"/>
              <a:t>‹#›</a:t>
            </a:fld>
            <a:endParaRPr lang="en-US"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37796742-A227-446C-B027-DA6E946630ED}" type="datetimeFigureOut">
              <a:rPr lang="en-US" smtClean="0"/>
              <a:t>11/28/2016</a:t>
            </a:fld>
            <a:endParaRPr lang="en-US" dirty="0"/>
          </a:p>
        </p:txBody>
      </p:sp>
      <p:sp>
        <p:nvSpPr>
          <p:cNvPr id="15" name="Slide Number Placeholder 14"/>
          <p:cNvSpPr>
            <a:spLocks noGrp="1"/>
          </p:cNvSpPr>
          <p:nvPr>
            <p:ph type="sldNum" sz="quarter" idx="15"/>
          </p:nvPr>
        </p:nvSpPr>
        <p:spPr/>
        <p:txBody>
          <a:bodyPr/>
          <a:lstStyle>
            <a:lvl1pPr algn="ctr">
              <a:defRPr/>
            </a:lvl1pPr>
          </a:lstStyle>
          <a:p>
            <a:fld id="{D0BF2D75-53D3-41C2-B78E-5C040B5776D5}"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796742-A227-446C-B027-DA6E946630ED}"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BF2D75-53D3-41C2-B78E-5C040B5776D5}"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7796742-A227-446C-B027-DA6E946630ED}" type="datetimeFigureOut">
              <a:rPr lang="en-US" smtClean="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BF2D75-53D3-41C2-B78E-5C040B5776D5}" type="slidenum">
              <a:rPr lang="en-US" smtClean="0"/>
              <a:t>‹#›</a:t>
            </a:fld>
            <a:endParaRPr lang="en-US" dirty="0"/>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0BF2D75-53D3-41C2-B78E-5C040B5776D5}"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37796742-A227-446C-B027-DA6E946630ED}" type="datetimeFigureOut">
              <a:rPr lang="en-US" smtClean="0"/>
              <a:t>11/28/2016</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796742-A227-446C-B027-DA6E946630ED}" type="datetimeFigureOut">
              <a:rPr lang="en-US" smtClean="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BF2D75-53D3-41C2-B78E-5C040B5776D5}" type="slidenum">
              <a:rPr lang="en-US" smtClean="0"/>
              <a:t>‹#›</a:t>
            </a:fld>
            <a:endParaRPr lang="en-US" dirty="0"/>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96742-A227-446C-B027-DA6E946630ED}" type="datetimeFigureOut">
              <a:rPr lang="en-US" smtClean="0"/>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BF2D75-53D3-41C2-B78E-5C040B5776D5}" type="slidenum">
              <a:rPr lang="en-US" smtClean="0"/>
              <a:t>‹#›</a:t>
            </a:fld>
            <a:endParaRPr lang="en-US"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37796742-A227-446C-B027-DA6E946630ED}" type="datetimeFigureOut">
              <a:rPr lang="en-US" smtClean="0"/>
              <a:t>11/28/2016</a:t>
            </a:fld>
            <a:endParaRPr lang="en-US" dirty="0"/>
          </a:p>
        </p:txBody>
      </p:sp>
      <p:sp>
        <p:nvSpPr>
          <p:cNvPr id="9" name="Slide Number Placeholder 8"/>
          <p:cNvSpPr>
            <a:spLocks noGrp="1"/>
          </p:cNvSpPr>
          <p:nvPr>
            <p:ph type="sldNum" sz="quarter" idx="15"/>
          </p:nvPr>
        </p:nvSpPr>
        <p:spPr/>
        <p:txBody>
          <a:bodyPr/>
          <a:lstStyle/>
          <a:p>
            <a:fld id="{D0BF2D75-53D3-41C2-B78E-5C040B5776D5}"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37796742-A227-446C-B027-DA6E946630ED}" type="datetimeFigureOut">
              <a:rPr lang="en-US" smtClean="0"/>
              <a:t>11/28/2016</a:t>
            </a:fld>
            <a:endParaRPr lang="en-US" dirty="0"/>
          </a:p>
        </p:txBody>
      </p:sp>
      <p:sp>
        <p:nvSpPr>
          <p:cNvPr id="9" name="Slide Number Placeholder 8"/>
          <p:cNvSpPr>
            <a:spLocks noGrp="1"/>
          </p:cNvSpPr>
          <p:nvPr>
            <p:ph type="sldNum" sz="quarter" idx="11"/>
          </p:nvPr>
        </p:nvSpPr>
        <p:spPr/>
        <p:txBody>
          <a:bodyPr/>
          <a:lstStyle/>
          <a:p>
            <a:fld id="{D0BF2D75-53D3-41C2-B78E-5C040B5776D5}"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7796742-A227-446C-B027-DA6E946630ED}" type="datetimeFigureOut">
              <a:rPr lang="en-US" smtClean="0"/>
              <a:t>11/28/2016</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0BF2D75-53D3-41C2-B78E-5C040B5776D5}"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uact=8&amp;ved=0ahUKEwiImInF2YfQAhXLSSYKHURFCO0QjRwIBw&amp;url=http://photogallery.indiatimes.com/events/delhi/lgbt-talks-jnu-campus/articleshow/29392200.cms&amp;psig=AFQjCNELNlUi9jsqcfl_g-FQVwZz5c3R9g&amp;ust=147809424499818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video" Target="https://www.youtube.com/embed/NYJF4-qigjQ"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Armed_Forces_(Special_Powers)_Act#cite_note-HinduAmnestyReport-6" TargetMode="External"/><Relationship Id="rId2" Type="http://schemas.openxmlformats.org/officeDocument/2006/relationships/hyperlink" Target="https://en.wikipedia.org/wiki/Armed_Forces_(Special_Powers)_Act#cite_note-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391400" cy="2667000"/>
          </a:xfrm>
        </p:spPr>
        <p:txBody>
          <a:bodyPr>
            <a:noAutofit/>
          </a:bodyPr>
          <a:lstStyle/>
          <a:p>
            <a:r>
              <a:rPr lang="en-US" sz="5000" dirty="0"/>
              <a:t>Global Feminisms Project</a:t>
            </a:r>
          </a:p>
          <a:p>
            <a:r>
              <a:rPr lang="en-US" sz="5000" dirty="0"/>
              <a:t>Country: INDIA</a:t>
            </a:r>
          </a:p>
          <a:p>
            <a:r>
              <a:rPr lang="en-US" sz="5000" dirty="0"/>
              <a:t>Interviewee: </a:t>
            </a:r>
            <a:r>
              <a:rPr lang="en-US" sz="5000" dirty="0" err="1"/>
              <a:t>Nivedita</a:t>
            </a:r>
            <a:r>
              <a:rPr lang="en-US" sz="5000" dirty="0"/>
              <a:t> </a:t>
            </a:r>
            <a:r>
              <a:rPr lang="en-US" sz="5000" dirty="0" err="1"/>
              <a:t>Menon</a:t>
            </a:r>
            <a:endParaRPr lang="en-US" sz="5000" dirty="0"/>
          </a:p>
        </p:txBody>
      </p:sp>
      <p:sp>
        <p:nvSpPr>
          <p:cNvPr id="2" name="Title 1"/>
          <p:cNvSpPr>
            <a:spLocks noGrp="1"/>
          </p:cNvSpPr>
          <p:nvPr>
            <p:ph type="ctrTitle"/>
          </p:nvPr>
        </p:nvSpPr>
        <p:spPr>
          <a:xfrm>
            <a:off x="2667000" y="4267200"/>
            <a:ext cx="3276600" cy="1393825"/>
          </a:xfrm>
        </p:spPr>
        <p:txBody>
          <a:bodyPr>
            <a:normAutofit/>
          </a:bodyPr>
          <a:lstStyle/>
          <a:p>
            <a:r>
              <a:rPr lang="en-US" sz="2000" b="1" dirty="0">
                <a:solidFill>
                  <a:srgbClr val="FFC000"/>
                </a:solidFill>
                <a:latin typeface="Arial" panose="020B0604020202020204" pitchFamily="34" charset="0"/>
                <a:cs typeface="Arial" panose="020B0604020202020204" pitchFamily="34" charset="0"/>
              </a:rPr>
              <a:t>SABRINA MANUEL</a:t>
            </a:r>
            <a:r>
              <a:rPr lang="en-US" dirty="0">
                <a:solidFill>
                  <a:srgbClr val="FFC000"/>
                </a:solidFill>
              </a:rPr>
              <a:t/>
            </a:r>
            <a:br>
              <a:rPr lang="en-US" dirty="0">
                <a:solidFill>
                  <a:srgbClr val="FFC000"/>
                </a:solidFill>
              </a:rPr>
            </a:br>
            <a:r>
              <a:rPr lang="en-US" sz="1600" dirty="0">
                <a:solidFill>
                  <a:srgbClr val="FFC000"/>
                </a:solidFill>
              </a:rPr>
              <a:t>ENG 2160	</a:t>
            </a:r>
            <a:br>
              <a:rPr lang="en-US" sz="1600" dirty="0">
                <a:solidFill>
                  <a:srgbClr val="FFC000"/>
                </a:solidFill>
              </a:rPr>
            </a:br>
            <a:r>
              <a:rPr lang="en-US" sz="1600" dirty="0">
                <a:solidFill>
                  <a:srgbClr val="FFC000"/>
                </a:solidFill>
              </a:rPr>
              <a:t>Section D540</a:t>
            </a:r>
            <a:br>
              <a:rPr lang="en-US" sz="1600" dirty="0">
                <a:solidFill>
                  <a:srgbClr val="FFC000"/>
                </a:solidFill>
              </a:rPr>
            </a:br>
            <a:r>
              <a:rPr lang="en-US" sz="1600" dirty="0">
                <a:solidFill>
                  <a:srgbClr val="FFC000"/>
                </a:solidFill>
              </a:rPr>
              <a:t>NOVEMBER 8</a:t>
            </a:r>
            <a:r>
              <a:rPr lang="en-US" sz="1600" baseline="30000" dirty="0">
                <a:solidFill>
                  <a:srgbClr val="FFC000"/>
                </a:solidFill>
              </a:rPr>
              <a:t>th,</a:t>
            </a:r>
            <a:r>
              <a:rPr lang="en-US" sz="1600" dirty="0">
                <a:solidFill>
                  <a:srgbClr val="FFC000"/>
                </a:solidFill>
              </a:rPr>
              <a:t> 2016</a:t>
            </a:r>
          </a:p>
        </p:txBody>
      </p:sp>
    </p:spTree>
    <p:extLst>
      <p:ext uri="{BB962C8B-B14F-4D97-AF65-F5344CB8AC3E}">
        <p14:creationId xmlns:p14="http://schemas.microsoft.com/office/powerpoint/2010/main" val="16407787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571500"/>
            <a:ext cx="85725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0199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5366657" cy="6934200"/>
          </a:xfrm>
        </p:spPr>
        <p:txBody>
          <a:bodyPr>
            <a:noAutofit/>
          </a:bodyPr>
          <a:lstStyle/>
          <a:p>
            <a:r>
              <a:rPr lang="en-US" sz="1800" dirty="0">
                <a:latin typeface="Times New Roman" panose="02020603050405020304" pitchFamily="18" charset="0"/>
                <a:cs typeface="Times New Roman" panose="02020603050405020304" pitchFamily="18" charset="0"/>
              </a:rPr>
              <a:t>Professor of Political Science (Jawaharlal Nehru University, </a:t>
            </a:r>
            <a:r>
              <a:rPr lang="en-US" sz="1800" dirty="0" smtClean="0">
                <a:latin typeface="Times New Roman" panose="02020603050405020304" pitchFamily="18" charset="0"/>
                <a:cs typeface="Times New Roman" panose="02020603050405020304" pitchFamily="18" charset="0"/>
              </a:rPr>
              <a:t>Delhi</a:t>
            </a:r>
            <a:r>
              <a:rPr lang="en-US" sz="1800" dirty="0">
                <a:latin typeface="Times New Roman" panose="02020603050405020304" pitchFamily="18" charset="0"/>
                <a:cs typeface="Times New Roman" panose="02020603050405020304" pitchFamily="18" charset="0"/>
              </a:rPr>
              <a:t>)</a:t>
            </a:r>
          </a:p>
          <a:p>
            <a:r>
              <a:rPr lang="en-US" sz="1800" dirty="0">
                <a:latin typeface="Times New Roman" panose="02020603050405020304" pitchFamily="18" charset="0"/>
                <a:cs typeface="Times New Roman" panose="02020603050405020304" pitchFamily="18" charset="0"/>
              </a:rPr>
              <a:t>Noted Feminist/Activist</a:t>
            </a:r>
          </a:p>
          <a:p>
            <a:r>
              <a:rPr lang="en-US" sz="1800" dirty="0">
                <a:latin typeface="Times New Roman" panose="02020603050405020304" pitchFamily="18" charset="0"/>
                <a:cs typeface="Times New Roman" panose="02020603050405020304" pitchFamily="18" charset="0"/>
              </a:rPr>
              <a:t>Hailed as one of the pioneers in feminist theory</a:t>
            </a:r>
          </a:p>
          <a:p>
            <a:r>
              <a:rPr lang="en-US" sz="1800" dirty="0">
                <a:latin typeface="Times New Roman" panose="02020603050405020304" pitchFamily="18" charset="0"/>
                <a:cs typeface="Times New Roman" panose="02020603050405020304" pitchFamily="18" charset="0"/>
              </a:rPr>
              <a:t>She has also been involved in many social and political movements</a:t>
            </a:r>
          </a:p>
          <a:p>
            <a:r>
              <a:rPr lang="en-US" sz="1800" dirty="0">
                <a:latin typeface="Times New Roman" panose="02020603050405020304" pitchFamily="18" charset="0"/>
                <a:cs typeface="Times New Roman" panose="02020603050405020304" pitchFamily="18" charset="0"/>
              </a:rPr>
              <a:t>Author of ‘Seeing Like a Feminist’ which is known as the Holy Grail amongst works in feminist theories</a:t>
            </a:r>
          </a:p>
          <a:p>
            <a:r>
              <a:rPr lang="en-US" sz="1800" dirty="0">
                <a:latin typeface="Times New Roman" panose="02020603050405020304" pitchFamily="18" charset="0"/>
                <a:cs typeface="Times New Roman" panose="02020603050405020304" pitchFamily="18" charset="0"/>
              </a:rPr>
              <a:t>Her opinion on feminism goes as follows: “feminism is not about that moment of final triumph over patriarchy but about the gradual transformation of the social field so decisively that old markers shift forever” (</a:t>
            </a:r>
            <a:r>
              <a:rPr lang="en-US" sz="1800" dirty="0" err="1">
                <a:latin typeface="Times New Roman" panose="02020603050405020304" pitchFamily="18" charset="0"/>
                <a:cs typeface="Times New Roman" panose="02020603050405020304" pitchFamily="18" charset="0"/>
              </a:rPr>
              <a:t>Nivedita</a:t>
            </a:r>
            <a:r>
              <a:rPr lang="en-US" sz="1800" dirty="0">
                <a:latin typeface="Times New Roman" panose="02020603050405020304" pitchFamily="18" charset="0"/>
                <a:cs typeface="Times New Roman" panose="02020603050405020304" pitchFamily="18" charset="0"/>
              </a:rPr>
              <a:t> Menon)  </a:t>
            </a:r>
          </a:p>
          <a:p>
            <a:pPr lvl="1"/>
            <a:r>
              <a:rPr lang="en-US" sz="1800" dirty="0">
                <a:latin typeface="Times New Roman" panose="02020603050405020304" pitchFamily="18" charset="0"/>
                <a:cs typeface="Times New Roman" panose="02020603050405020304" pitchFamily="18" charset="0"/>
              </a:rPr>
              <a:t>Best Peer Reviewed Publications</a:t>
            </a:r>
          </a:p>
          <a:p>
            <a:pPr lvl="1"/>
            <a:r>
              <a:rPr lang="en-US" sz="1800" dirty="0">
                <a:latin typeface="Times New Roman" panose="02020603050405020304" pitchFamily="18" charset="0"/>
                <a:cs typeface="Times New Roman" panose="02020603050405020304" pitchFamily="18" charset="0"/>
              </a:rPr>
              <a:t>1. “The Conundrum of Agency” Seminar January 2014</a:t>
            </a:r>
          </a:p>
          <a:p>
            <a:pPr lvl="1"/>
            <a:endParaRPr lang="en-US" sz="1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533400" y="32657"/>
            <a:ext cx="7924800" cy="884238"/>
          </a:xfrm>
        </p:spPr>
        <p:txBody>
          <a:bodyPr/>
          <a:lstStyle/>
          <a:p>
            <a:pPr algn="ctr"/>
            <a:r>
              <a:rPr lang="en-US" sz="3200" dirty="0"/>
              <a:t>NIVEDITA</a:t>
            </a:r>
            <a:r>
              <a:rPr lang="en-US" sz="4400" dirty="0"/>
              <a:t> </a:t>
            </a:r>
            <a:r>
              <a:rPr lang="en-US" sz="3200" dirty="0"/>
              <a:t>MENON</a:t>
            </a:r>
          </a:p>
        </p:txBody>
      </p:sp>
      <p:pic>
        <p:nvPicPr>
          <p:cNvPr id="2062" name="Picture 14" descr="Image result for nivedita men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99" y="1219200"/>
            <a:ext cx="3505201"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0122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invX="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0"/>
            <a:ext cx="5562600" cy="3657600"/>
          </a:xfrm>
        </p:spPr>
        <p:txBody>
          <a:bodyPr>
            <a:normAutofit/>
          </a:bodyPr>
          <a:lstStyle/>
          <a:p>
            <a:r>
              <a:rPr lang="en-US" sz="3200" dirty="0">
                <a:latin typeface="Angsana New" charset="0"/>
                <a:ea typeface="Angsana New" charset="0"/>
                <a:cs typeface="Angsana New" charset="0"/>
              </a:rPr>
              <a:t>Speech</a:t>
            </a:r>
            <a:r>
              <a:rPr lang="en-US" dirty="0">
                <a:latin typeface="Angsana New" charset="0"/>
                <a:ea typeface="Angsana New" charset="0"/>
                <a:cs typeface="Angsana New" charset="0"/>
              </a:rPr>
              <a:t> </a:t>
            </a:r>
            <a:r>
              <a:rPr lang="en-US" sz="3200" dirty="0">
                <a:latin typeface="Angsana New" charset="0"/>
                <a:ea typeface="Angsana New" charset="0"/>
                <a:cs typeface="Angsana New" charset="0"/>
              </a:rPr>
              <a:t>on</a:t>
            </a:r>
            <a:r>
              <a:rPr lang="en-US" dirty="0">
                <a:latin typeface="Angsana New" charset="0"/>
                <a:ea typeface="Angsana New" charset="0"/>
                <a:cs typeface="Angsana New" charset="0"/>
              </a:rPr>
              <a:t> </a:t>
            </a:r>
            <a:r>
              <a:rPr lang="en-US" sz="3200" dirty="0">
                <a:latin typeface="Angsana New" charset="0"/>
                <a:ea typeface="Angsana New" charset="0"/>
                <a:cs typeface="Angsana New" charset="0"/>
              </a:rPr>
              <a:t>Kashmir</a:t>
            </a:r>
            <a:r>
              <a:rPr lang="en-US" dirty="0">
                <a:latin typeface="Angsana New" charset="0"/>
                <a:ea typeface="Angsana New" charset="0"/>
                <a:cs typeface="Angsana New" charset="0"/>
              </a:rPr>
              <a:t> </a:t>
            </a:r>
            <a:r>
              <a:rPr lang="en-US" sz="3200" dirty="0" smtClean="0">
                <a:latin typeface="Angsana New" charset="0"/>
                <a:ea typeface="Angsana New" charset="0"/>
                <a:cs typeface="Angsana New" charset="0"/>
              </a:rPr>
              <a:t>Conflict</a:t>
            </a:r>
            <a:endParaRPr lang="en-US" sz="3200" dirty="0">
              <a:latin typeface="Angsana New" charset="0"/>
              <a:ea typeface="Angsana New" charset="0"/>
              <a:cs typeface="Angsana New" charset="0"/>
            </a:endParaRPr>
          </a:p>
        </p:txBody>
      </p:sp>
      <p:pic>
        <p:nvPicPr>
          <p:cNvPr id="4" name="NYJF4-qigjQ"/>
          <p:cNvPicPr>
            <a:picLocks noRot="1" noChangeAspect="1"/>
          </p:cNvPicPr>
          <p:nvPr>
            <a:videoFile r:link="rId1"/>
          </p:nvPr>
        </p:nvPicPr>
        <p:blipFill>
          <a:blip r:embed="rId3"/>
          <a:stretch>
            <a:fillRect/>
          </a:stretch>
        </p:blipFill>
        <p:spPr>
          <a:xfrm>
            <a:off x="1600200" y="1981200"/>
            <a:ext cx="5029200" cy="2571750"/>
          </a:xfrm>
          <a:prstGeom prst="rect">
            <a:avLst/>
          </a:prstGeom>
          <a:ln>
            <a:noFill/>
          </a:ln>
          <a:effectLst/>
          <a:scene3d>
            <a:camera prst="orthographicFront"/>
            <a:lightRig rig="balanced" dir="t"/>
          </a:scene3d>
          <a:sp3d prstMaterial="softEdge">
            <a:bevelT w="203200" h="101600" prst="cross"/>
            <a:contourClr>
              <a:srgbClr val="FFFFFF"/>
            </a:contourClr>
          </a:sp3d>
        </p:spPr>
      </p:pic>
    </p:spTree>
    <p:extLst>
      <p:ext uri="{BB962C8B-B14F-4D97-AF65-F5344CB8AC3E}">
        <p14:creationId xmlns:p14="http://schemas.microsoft.com/office/powerpoint/2010/main" val="38270730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953" y="1553406"/>
            <a:ext cx="8043447" cy="5062952"/>
          </a:xfrm>
        </p:spPr>
        <p:txBody>
          <a:bodyPr>
            <a:normAutofit fontScale="62500" lnSpcReduction="20000"/>
          </a:bodyPr>
          <a:lstStyle/>
          <a:p>
            <a:r>
              <a:rPr lang="en-US" sz="2900" dirty="0"/>
              <a:t>The Kashmir Conflict</a:t>
            </a:r>
          </a:p>
          <a:p>
            <a:pPr lvl="1"/>
            <a:r>
              <a:rPr lang="en-US" sz="2500" dirty="0"/>
              <a:t>Is a territorial conflict primarily between India and Pakistan which started after the partition of India in 1947. Her involvement in the 2016 JNU protests led to her being criticized by members of the </a:t>
            </a:r>
            <a:r>
              <a:rPr lang="en-US" sz="2500" dirty="0" err="1"/>
              <a:t>Bharatiya</a:t>
            </a:r>
            <a:r>
              <a:rPr lang="en-US" sz="2500" dirty="0"/>
              <a:t> Janata Party and in the media, and led to her being seen as a symbol of resistance against the Hindutva movement.</a:t>
            </a:r>
          </a:p>
          <a:p>
            <a:pPr lvl="1"/>
            <a:r>
              <a:rPr lang="en-US" sz="2600" dirty="0"/>
              <a:t>One of the questions that have been asked since independence is whether India and Pakistan can have everlasting peace. Kashmir, claimed by both countries as a jugular vein, integral part and “inseparable limb” is at the heart of the confrontation and almost 70 years have passed with the situation only worsening in the absence of a constructive way forward.</a:t>
            </a:r>
          </a:p>
          <a:p>
            <a:pPr lvl="1"/>
            <a:endParaRPr lang="en-US" sz="2500" dirty="0"/>
          </a:p>
          <a:p>
            <a:r>
              <a:rPr lang="en-US" sz="2900" dirty="0"/>
              <a:t>Nuclear Power</a:t>
            </a:r>
          </a:p>
          <a:p>
            <a:pPr lvl="1"/>
            <a:r>
              <a:rPr lang="en-US" sz="2500" dirty="0"/>
              <a:t>She is known for taking positions on several political issues, including nuclear power.</a:t>
            </a:r>
          </a:p>
          <a:p>
            <a:pPr lvl="1"/>
            <a:r>
              <a:rPr lang="en-US" sz="2500" dirty="0"/>
              <a:t>On February 9</a:t>
            </a:r>
            <a:r>
              <a:rPr lang="en-US" sz="2500" baseline="30000" dirty="0"/>
              <a:t>th</a:t>
            </a:r>
            <a:r>
              <a:rPr lang="en-US" sz="2500" dirty="0"/>
              <a:t>, 2016 students of Jawaharlal Nehru University held a protest on campus against capital punishment.</a:t>
            </a:r>
          </a:p>
          <a:p>
            <a:pPr marL="0" indent="0">
              <a:buNone/>
            </a:pPr>
            <a:endParaRPr lang="en-US" dirty="0"/>
          </a:p>
          <a:p>
            <a:r>
              <a:rPr lang="en-US" sz="3200" dirty="0"/>
              <a:t>Armed Forces Special Powers Act</a:t>
            </a:r>
          </a:p>
          <a:p>
            <a:pPr marL="274320" lvl="1">
              <a:spcBef>
                <a:spcPts val="600"/>
              </a:spcBef>
              <a:buClr>
                <a:schemeClr val="accent2"/>
              </a:buClr>
            </a:pPr>
            <a:r>
              <a:rPr lang="en-US" sz="2500" dirty="0"/>
              <a:t>Acts of the Parliament of India that grant special powers to the Indian Armed Forces in what each act terms “disturbed areas”.</a:t>
            </a:r>
          </a:p>
          <a:p>
            <a:pPr marL="274320" lvl="1">
              <a:spcBef>
                <a:spcPts val="600"/>
              </a:spcBef>
              <a:buClr>
                <a:schemeClr val="accent2"/>
              </a:buClr>
            </a:pPr>
            <a:r>
              <a:rPr lang="en-US" sz="2600" dirty="0"/>
              <a:t>The Acts have received criticism from several sections for alleged concerns about human rights violations in the regions of its enforcement alleged to have happened.</a:t>
            </a:r>
            <a:r>
              <a:rPr lang="en-US" sz="2600" baseline="30000" dirty="0">
                <a:hlinkClick r:id="rId2"/>
              </a:rPr>
              <a:t>[5]</a:t>
            </a:r>
            <a:r>
              <a:rPr lang="en-US" sz="2600" baseline="30000" dirty="0">
                <a:hlinkClick r:id="rId3"/>
              </a:rPr>
              <a:t>[6]</a:t>
            </a:r>
            <a:endParaRPr lang="en-US" sz="2600" dirty="0"/>
          </a:p>
          <a:p>
            <a:pPr marL="274320" lvl="1">
              <a:spcBef>
                <a:spcPts val="600"/>
              </a:spcBef>
              <a:buClr>
                <a:schemeClr val="accent2"/>
              </a:buClr>
            </a:pPr>
            <a:endParaRPr lang="en-US" dirty="0"/>
          </a:p>
        </p:txBody>
      </p:sp>
      <p:sp>
        <p:nvSpPr>
          <p:cNvPr id="2" name="Title 1"/>
          <p:cNvSpPr>
            <a:spLocks noGrp="1"/>
          </p:cNvSpPr>
          <p:nvPr>
            <p:ph type="title"/>
          </p:nvPr>
        </p:nvSpPr>
        <p:spPr>
          <a:xfrm>
            <a:off x="609600" y="0"/>
            <a:ext cx="7924800" cy="1143000"/>
          </a:xfrm>
        </p:spPr>
        <p:txBody>
          <a:bodyPr>
            <a:normAutofit fontScale="90000"/>
          </a:bodyPr>
          <a:lstStyle/>
          <a:p>
            <a:pPr algn="ctr"/>
            <a:r>
              <a:rPr lang="en-US" dirty="0"/>
              <a:t>Political and Social Movements </a:t>
            </a:r>
            <a:r>
              <a:rPr lang="en-US" dirty="0" err="1"/>
              <a:t>Nivedita</a:t>
            </a:r>
            <a:r>
              <a:rPr lang="en-US" dirty="0"/>
              <a:t> Menon has been involved in</a:t>
            </a:r>
          </a:p>
        </p:txBody>
      </p:sp>
    </p:spTree>
    <p:extLst>
      <p:ext uri="{BB962C8B-B14F-4D97-AF65-F5344CB8AC3E}">
        <p14:creationId xmlns:p14="http://schemas.microsoft.com/office/powerpoint/2010/main" val="13625072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521" y="1794294"/>
            <a:ext cx="8373374" cy="4290205"/>
          </a:xfrm>
        </p:spPr>
        <p:txBody>
          <a:bodyPr>
            <a:normAutofit fontScale="92500" lnSpcReduction="10000"/>
          </a:bodyPr>
          <a:lstStyle/>
          <a:p>
            <a:pPr marL="0" indent="0">
              <a:buNone/>
            </a:pPr>
            <a:endParaRPr lang="en-US" spc="0" dirty="0">
              <a:ln w="0"/>
              <a:solidFill>
                <a:srgbClr val="0070C0"/>
              </a:solidFill>
              <a:effectLst>
                <a:outerShdw blurRad="38100" dist="19050" dir="2700000" algn="tl" rotWithShape="0">
                  <a:schemeClr val="dk1">
                    <a:alpha val="40000"/>
                  </a:schemeClr>
                </a:outerShdw>
              </a:effectLst>
            </a:endParaRPr>
          </a:p>
          <a:p>
            <a:r>
              <a:rPr lang="en-US" dirty="0">
                <a:ln w="0"/>
                <a:solidFill>
                  <a:srgbClr val="0070C0"/>
                </a:solidFill>
                <a:effectLst>
                  <a:outerShdw blurRad="38100" dist="19050" dir="2700000" algn="tl" rotWithShape="0">
                    <a:schemeClr val="dk1">
                      <a:alpha val="40000"/>
                    </a:schemeClr>
                  </a:outerShdw>
                </a:effectLst>
              </a:rPr>
              <a:t>Gender Justice</a:t>
            </a:r>
            <a:endParaRPr lang="en-US" spc="0" dirty="0">
              <a:ln w="0"/>
              <a:solidFill>
                <a:srgbClr val="0070C0"/>
              </a:solidFill>
              <a:effectLst>
                <a:outerShdw blurRad="38100" dist="19050" dir="2700000" algn="tl" rotWithShape="0">
                  <a:schemeClr val="dk1">
                    <a:alpha val="40000"/>
                  </a:schemeClr>
                </a:outerShdw>
              </a:effectLst>
            </a:endParaRPr>
          </a:p>
          <a:p>
            <a:r>
              <a:rPr lang="en-US" dirty="0">
                <a:ln w="0"/>
                <a:solidFill>
                  <a:srgbClr val="0070C0"/>
                </a:solidFill>
                <a:effectLst>
                  <a:outerShdw blurRad="38100" dist="19050" dir="2700000" algn="tl" rotWithShape="0">
                    <a:schemeClr val="dk1">
                      <a:alpha val="40000"/>
                    </a:schemeClr>
                  </a:outerShdw>
                </a:effectLst>
              </a:rPr>
              <a:t>Polygamy</a:t>
            </a:r>
            <a:endParaRPr lang="en-US" spc="0" dirty="0">
              <a:ln w="0"/>
              <a:solidFill>
                <a:srgbClr val="0070C0"/>
              </a:solidFill>
              <a:effectLst>
                <a:outerShdw blurRad="38100" dist="19050" dir="2700000" algn="tl" rotWithShape="0">
                  <a:schemeClr val="dk1">
                    <a:alpha val="40000"/>
                  </a:schemeClr>
                </a:outerShdw>
              </a:effectLst>
            </a:endParaRPr>
          </a:p>
          <a:p>
            <a:r>
              <a:rPr lang="en-US" dirty="0">
                <a:ln w="0"/>
                <a:solidFill>
                  <a:srgbClr val="0070C0"/>
                </a:solidFill>
                <a:effectLst>
                  <a:outerShdw blurRad="38100" dist="19050" dir="2700000" algn="tl" rotWithShape="0">
                    <a:schemeClr val="dk1">
                      <a:alpha val="40000"/>
                    </a:schemeClr>
                  </a:outerShdw>
                </a:effectLst>
              </a:rPr>
              <a:t>Domestic Violence</a:t>
            </a:r>
            <a:endParaRPr lang="en-US" spc="0" dirty="0">
              <a:ln w="0"/>
              <a:solidFill>
                <a:srgbClr val="0070C0"/>
              </a:solidFill>
              <a:effectLst>
                <a:outerShdw blurRad="38100" dist="19050" dir="2700000" algn="tl" rotWithShape="0">
                  <a:schemeClr val="dk1">
                    <a:alpha val="40000"/>
                  </a:schemeClr>
                </a:outerShdw>
              </a:effectLst>
            </a:endParaRPr>
          </a:p>
          <a:p>
            <a:r>
              <a:rPr lang="en-US" dirty="0">
                <a:ln w="0"/>
                <a:solidFill>
                  <a:srgbClr val="0070C0"/>
                </a:solidFill>
                <a:effectLst>
                  <a:outerShdw blurRad="38100" dist="19050" dir="2700000" algn="tl" rotWithShape="0">
                    <a:schemeClr val="dk1">
                      <a:alpha val="40000"/>
                    </a:schemeClr>
                  </a:outerShdw>
                </a:effectLst>
              </a:rPr>
              <a:t>Laws that have been passed to protect women from these injustices are:</a:t>
            </a:r>
          </a:p>
          <a:p>
            <a:r>
              <a:rPr lang="en-US" spc="0" dirty="0">
                <a:ln w="0"/>
                <a:solidFill>
                  <a:srgbClr val="0070C0"/>
                </a:solidFill>
                <a:effectLst>
                  <a:outerShdw blurRad="38100" dist="19050" dir="2700000" algn="tl" rotWithShape="0">
                    <a:schemeClr val="dk1">
                      <a:alpha val="40000"/>
                    </a:schemeClr>
                  </a:outerShdw>
                </a:effectLst>
              </a:rPr>
              <a:t>The Protection of Woman from the Domestic Violence Act, 2001</a:t>
            </a:r>
          </a:p>
          <a:p>
            <a:r>
              <a:rPr lang="en-US" dirty="0">
                <a:ln w="0"/>
                <a:solidFill>
                  <a:srgbClr val="0070C0"/>
                </a:solidFill>
                <a:effectLst>
                  <a:outerShdw blurRad="38100" dist="19050" dir="2700000" algn="tl" rotWithShape="0">
                    <a:schemeClr val="dk1">
                      <a:alpha val="40000"/>
                    </a:schemeClr>
                  </a:outerShdw>
                </a:effectLst>
              </a:rPr>
              <a:t>The Muslim Woman (Protection of Rights on Divorce Act), 1986</a:t>
            </a:r>
          </a:p>
          <a:p>
            <a:r>
              <a:rPr lang="en-US" spc="0" dirty="0" err="1">
                <a:ln w="0"/>
                <a:solidFill>
                  <a:srgbClr val="0070C0"/>
                </a:solidFill>
                <a:effectLst>
                  <a:outerShdw blurRad="38100" dist="19050" dir="2700000" algn="tl" rotWithShape="0">
                    <a:schemeClr val="dk1">
                      <a:alpha val="40000"/>
                    </a:schemeClr>
                  </a:outerShdw>
                </a:effectLst>
              </a:rPr>
              <a:t>Shamim</a:t>
            </a:r>
            <a:r>
              <a:rPr lang="en-US" spc="0" dirty="0">
                <a:ln w="0"/>
                <a:solidFill>
                  <a:srgbClr val="0070C0"/>
                </a:solidFill>
                <a:effectLst>
                  <a:outerShdw blurRad="38100" dist="19050" dir="2700000" algn="tl" rotWithShape="0">
                    <a:schemeClr val="dk1">
                      <a:alpha val="40000"/>
                    </a:schemeClr>
                  </a:outerShdw>
                </a:effectLst>
              </a:rPr>
              <a:t> Ara vs State of Up, 2002, (Citation)</a:t>
            </a:r>
          </a:p>
          <a:p>
            <a:pPr marL="0" indent="0">
              <a:buNone/>
            </a:pPr>
            <a:endParaRPr lang="en-US" spc="0" dirty="0">
              <a:ln w="0"/>
              <a:solidFill>
                <a:srgbClr val="0070C0"/>
              </a:solidFill>
              <a:effectLst>
                <a:outerShdw blurRad="38100" dist="19050" dir="2700000" algn="tl" rotWithShape="0">
                  <a:schemeClr val="dk1">
                    <a:alpha val="40000"/>
                  </a:schemeClr>
                </a:outerShdw>
              </a:effectLst>
            </a:endParaRPr>
          </a:p>
          <a:p>
            <a:pPr marL="0" indent="0">
              <a:buNone/>
            </a:pPr>
            <a:endParaRPr lang="en-US" spc="0" dirty="0">
              <a:ln w="0"/>
              <a:solidFill>
                <a:srgbClr val="0070C0"/>
              </a:solidFill>
              <a:effectLst>
                <a:outerShdw blurRad="38100" dist="19050" dir="2700000" algn="tl" rotWithShape="0">
                  <a:schemeClr val="dk1">
                    <a:alpha val="40000"/>
                  </a:schemeClr>
                </a:outerShdw>
              </a:effectLst>
            </a:endParaRPr>
          </a:p>
        </p:txBody>
      </p:sp>
      <p:sp>
        <p:nvSpPr>
          <p:cNvPr id="2" name="Title 1"/>
          <p:cNvSpPr>
            <a:spLocks noGrp="1"/>
          </p:cNvSpPr>
          <p:nvPr>
            <p:ph type="title"/>
          </p:nvPr>
        </p:nvSpPr>
        <p:spPr>
          <a:xfrm>
            <a:off x="350808" y="481641"/>
            <a:ext cx="7924800" cy="884238"/>
          </a:xfrm>
        </p:spPr>
        <p:txBody>
          <a:bodyPr/>
          <a:lstStyle/>
          <a:p>
            <a:pPr algn="ctr"/>
            <a:r>
              <a:rPr lang="en-US" sz="3200" dirty="0">
                <a:solidFill>
                  <a:srgbClr val="0070C0"/>
                </a:solidFill>
                <a:latin typeface="Noteworthy Light" charset="0"/>
                <a:ea typeface="Noteworthy Light" charset="0"/>
                <a:cs typeface="Noteworthy Light" charset="0"/>
              </a:rPr>
              <a:t>The Conflicts Women of India Face</a:t>
            </a:r>
          </a:p>
        </p:txBody>
      </p:sp>
    </p:spTree>
    <p:extLst>
      <p:ext uri="{BB962C8B-B14F-4D97-AF65-F5344CB8AC3E}">
        <p14:creationId xmlns:p14="http://schemas.microsoft.com/office/powerpoint/2010/main" val="14939354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invX="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474344"/>
            <a:ext cx="7924800" cy="2805022"/>
          </a:xfrm>
        </p:spPr>
        <p:txBody>
          <a:bodyPr>
            <a:normAutofit/>
          </a:bodyPr>
          <a:lstStyle/>
          <a:p>
            <a:endParaRPr lang="en-US" dirty="0"/>
          </a:p>
          <a:p>
            <a:r>
              <a:rPr lang="en-US" dirty="0"/>
              <a:t>Wikipedia, </a:t>
            </a:r>
            <a:r>
              <a:rPr lang="en-US" dirty="0" err="1"/>
              <a:t>Nivedita</a:t>
            </a:r>
            <a:r>
              <a:rPr lang="en-US" dirty="0"/>
              <a:t> Menon</a:t>
            </a:r>
          </a:p>
          <a:p>
            <a:r>
              <a:rPr lang="en-US" dirty="0"/>
              <a:t>Economic and Political Weekly</a:t>
            </a:r>
          </a:p>
          <a:p>
            <a:r>
              <a:rPr lang="en-US" dirty="0"/>
              <a:t>Faculty Profile</a:t>
            </a:r>
          </a:p>
          <a:p>
            <a:r>
              <a:rPr lang="en-US" dirty="0"/>
              <a:t>You tube video</a:t>
            </a:r>
          </a:p>
          <a:p>
            <a:endParaRPr lang="en-US" dirty="0"/>
          </a:p>
          <a:p>
            <a:endParaRPr lang="en-US" dirty="0"/>
          </a:p>
        </p:txBody>
      </p:sp>
      <p:sp>
        <p:nvSpPr>
          <p:cNvPr id="2" name="Title 1"/>
          <p:cNvSpPr>
            <a:spLocks noGrp="1"/>
          </p:cNvSpPr>
          <p:nvPr>
            <p:ph type="title"/>
          </p:nvPr>
        </p:nvSpPr>
        <p:spPr/>
        <p:txBody>
          <a:bodyPr/>
          <a:lstStyle/>
          <a:p>
            <a:pPr algn="ctr"/>
            <a:r>
              <a:rPr lang="en-US" sz="4800" dirty="0">
                <a:latin typeface="Gabriola" charset="0"/>
                <a:ea typeface="Gabriola" charset="0"/>
                <a:cs typeface="Gabriola" charset="0"/>
              </a:rPr>
              <a:t>Citations</a:t>
            </a:r>
          </a:p>
        </p:txBody>
      </p:sp>
    </p:spTree>
    <p:extLst>
      <p:ext uri="{BB962C8B-B14F-4D97-AF65-F5344CB8AC3E}">
        <p14:creationId xmlns:p14="http://schemas.microsoft.com/office/powerpoint/2010/main" val="271883670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1736</TotalTime>
  <Words>303</Words>
  <Application>Microsoft Office PowerPoint</Application>
  <PresentationFormat>On-screen Show (4:3)</PresentationFormat>
  <Paragraphs>41</Paragraphs>
  <Slides>7</Slides>
  <Notes>0</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SABRINA MANUEL ENG 2160  Section D540 NOVEMBER 8th, 2016</vt:lpstr>
      <vt:lpstr>PowerPoint Presentation</vt:lpstr>
      <vt:lpstr>NIVEDITA MENON</vt:lpstr>
      <vt:lpstr>Speech on Kashmir Conflict</vt:lpstr>
      <vt:lpstr>Political and Social Movements Nivedita Menon has been involved in</vt:lpstr>
      <vt:lpstr>The Conflicts Women of India Face</vt:lpstr>
      <vt:lpstr>Citations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Nancy Morales ENG 2160  Section D540 September 8th, 2016</dc:title>
  <dc:creator>Pollack</dc:creator>
  <cp:lastModifiedBy>Manuel, Sabrina</cp:lastModifiedBy>
  <cp:revision>196</cp:revision>
  <dcterms:created xsi:type="dcterms:W3CDTF">2016-09-06T16:11:43Z</dcterms:created>
  <dcterms:modified xsi:type="dcterms:W3CDTF">2016-11-28T17:27:19Z</dcterms:modified>
</cp:coreProperties>
</file>