
<file path=[Content_Types].xml><?xml version="1.0" encoding="utf-8"?>
<Types xmlns="http://schemas.openxmlformats.org/package/2006/content-types">
  <Default ContentType="image/jpeg" Extension="jpg"/>
  <Default ContentType="application/x-fontdata" Extension="fntdata"/>
  <Default ContentType="image/gif" Extension="gif"/>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5143500" cx="9144000"/>
  <p:notesSz cx="6858000" cy="9144000"/>
  <p:embeddedFontLst>
    <p:embeddedFont>
      <p:font typeface="Architects Daughter"/>
      <p:regular r:id="rId14"/>
    </p:embeddedFont>
    <p:embeddedFont>
      <p:font typeface="Average"/>
      <p:regular r:id="rId15"/>
    </p:embeddedFont>
    <p:embeddedFont>
      <p:font typeface="Oswald"/>
      <p:regular r:id="rId16"/>
      <p:bold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Average-regular.fntdata"/><Relationship Id="rId14" Type="http://schemas.openxmlformats.org/officeDocument/2006/relationships/font" Target="fonts/ArchitectsDaughter-regular.fntdata"/><Relationship Id="rId17" Type="http://schemas.openxmlformats.org/officeDocument/2006/relationships/font" Target="fonts/Oswald-bold.fntdata"/><Relationship Id="rId16" Type="http://schemas.openxmlformats.org/officeDocument/2006/relationships/font" Target="fonts/Oswald-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2" name="Shape 7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8" name="Shape 7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3" name="Shape 83"/>
        <p:cNvGrpSpPr/>
        <p:nvPr/>
      </p:nvGrpSpPr>
      <p:grpSpPr>
        <a:xfrm>
          <a:off x="0" y="0"/>
          <a:ext cx="0" cy="0"/>
          <a:chOff x="0" y="0"/>
          <a:chExt cx="0" cy="0"/>
        </a:xfrm>
      </p:grpSpPr>
      <p:sp>
        <p:nvSpPr>
          <p:cNvPr id="84" name="Shape 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5" name="Shape 8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2" name="Shape 9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7" name="Shape 97"/>
        <p:cNvGrpSpPr/>
        <p:nvPr/>
      </p:nvGrpSpPr>
      <p:grpSpPr>
        <a:xfrm>
          <a:off x="0" y="0"/>
          <a:ext cx="0" cy="0"/>
          <a:chOff x="0" y="0"/>
          <a:chExt cx="0" cy="0"/>
        </a:xfrm>
      </p:grpSpPr>
      <p:sp>
        <p:nvSpPr>
          <p:cNvPr id="98" name="Shape 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9" name="Shape 9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3" name="Shape 103"/>
        <p:cNvGrpSpPr/>
        <p:nvPr/>
      </p:nvGrpSpPr>
      <p:grpSpPr>
        <a:xfrm>
          <a:off x="0" y="0"/>
          <a:ext cx="0" cy="0"/>
          <a:chOff x="0" y="0"/>
          <a:chExt cx="0" cy="0"/>
        </a:xfrm>
      </p:grpSpPr>
      <p:sp>
        <p:nvSpPr>
          <p:cNvPr id="104" name="Shape 10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5" name="Shape 10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9" name="Shape 109"/>
        <p:cNvGrpSpPr/>
        <p:nvPr/>
      </p:nvGrpSpPr>
      <p:grpSpPr>
        <a:xfrm>
          <a:off x="0" y="0"/>
          <a:ext cx="0" cy="0"/>
          <a:chOff x="0" y="0"/>
          <a:chExt cx="0" cy="0"/>
        </a:xfrm>
      </p:grpSpPr>
      <p:sp>
        <p:nvSpPr>
          <p:cNvPr id="110" name="Shape 11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1" name="Shape 11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grpSp>
        <p:nvGrpSpPr>
          <p:cNvPr id="10" name="Shape 10"/>
          <p:cNvGrpSpPr/>
          <p:nvPr/>
        </p:nvGrpSpPr>
        <p:grpSpPr>
          <a:xfrm>
            <a:off x="4350278" y="2855377"/>
            <a:ext cx="443588" cy="105632"/>
            <a:chOff x="4137525" y="2915950"/>
            <a:chExt cx="869100" cy="207000"/>
          </a:xfrm>
        </p:grpSpPr>
        <p:sp>
          <p:nvSpPr>
            <p:cNvPr id="11" name="Shape 11"/>
            <p:cNvSpPr/>
            <p:nvPr/>
          </p:nvSpPr>
          <p:spPr>
            <a:xfrm>
              <a:off x="4468575" y="2915950"/>
              <a:ext cx="207000" cy="207000"/>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2" name="Shape 12"/>
            <p:cNvSpPr/>
            <p:nvPr/>
          </p:nvSpPr>
          <p:spPr>
            <a:xfrm>
              <a:off x="4799625" y="2915950"/>
              <a:ext cx="207000" cy="207000"/>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3" name="Shape 13"/>
            <p:cNvSpPr/>
            <p:nvPr/>
          </p:nvSpPr>
          <p:spPr>
            <a:xfrm>
              <a:off x="4137525" y="2915950"/>
              <a:ext cx="207000" cy="207000"/>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grpSp>
      <p:sp>
        <p:nvSpPr>
          <p:cNvPr id="14" name="Shape 14"/>
          <p:cNvSpPr txBox="1"/>
          <p:nvPr>
            <p:ph type="ctrTitle"/>
          </p:nvPr>
        </p:nvSpPr>
        <p:spPr>
          <a:xfrm>
            <a:off x="671257" y="990800"/>
            <a:ext cx="7801500" cy="1730100"/>
          </a:xfrm>
          <a:prstGeom prst="rect">
            <a:avLst/>
          </a:prstGeom>
        </p:spPr>
        <p:txBody>
          <a:bodyPr anchorCtr="0" anchor="b"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5" name="Shape 15"/>
          <p:cNvSpPr txBox="1"/>
          <p:nvPr>
            <p:ph idx="1" type="subTitle"/>
          </p:nvPr>
        </p:nvSpPr>
        <p:spPr>
          <a:xfrm>
            <a:off x="671250" y="3174875"/>
            <a:ext cx="78015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16" name="Shape 16"/>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9" name="Shape 49"/>
        <p:cNvGrpSpPr/>
        <p:nvPr/>
      </p:nvGrpSpPr>
      <p:grpSpPr>
        <a:xfrm>
          <a:off x="0" y="0"/>
          <a:ext cx="0" cy="0"/>
          <a:chOff x="0" y="0"/>
          <a:chExt cx="0" cy="0"/>
        </a:xfrm>
      </p:grpSpPr>
      <p:sp>
        <p:nvSpPr>
          <p:cNvPr id="50" name="Shape 50"/>
          <p:cNvSpPr txBox="1"/>
          <p:nvPr>
            <p:ph type="title"/>
          </p:nvPr>
        </p:nvSpPr>
        <p:spPr>
          <a:xfrm>
            <a:off x="311700" y="1255275"/>
            <a:ext cx="8520600" cy="18906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51" name="Shape 51"/>
          <p:cNvSpPr txBox="1"/>
          <p:nvPr>
            <p:ph idx="1" type="body"/>
          </p:nvPr>
        </p:nvSpPr>
        <p:spPr>
          <a:xfrm>
            <a:off x="311700" y="32284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7" name="Shape 17"/>
        <p:cNvGrpSpPr/>
        <p:nvPr/>
      </p:nvGrpSpPr>
      <p:grpSpPr>
        <a:xfrm>
          <a:off x="0" y="0"/>
          <a:ext cx="0" cy="0"/>
          <a:chOff x="0" y="0"/>
          <a:chExt cx="0" cy="0"/>
        </a:xfrm>
      </p:grpSpPr>
      <p:sp>
        <p:nvSpPr>
          <p:cNvPr id="18" name="Shape 18"/>
          <p:cNvSpPr txBox="1"/>
          <p:nvPr>
            <p:ph type="title"/>
          </p:nvPr>
        </p:nvSpPr>
        <p:spPr>
          <a:xfrm>
            <a:off x="671250" y="2141250"/>
            <a:ext cx="7852200" cy="8610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9" name="Shape 19"/>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6" name="Shape 26"/>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8" name="Shape 28"/>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9" name="Shape 29"/>
        <p:cNvGrpSpPr/>
        <p:nvPr/>
      </p:nvGrpSpPr>
      <p:grpSpPr>
        <a:xfrm>
          <a:off x="0" y="0"/>
          <a:ext cx="0" cy="0"/>
          <a:chOff x="0" y="0"/>
          <a:chExt cx="0" cy="0"/>
        </a:xfrm>
      </p:grpSpPr>
      <p:sp>
        <p:nvSpPr>
          <p:cNvPr id="30" name="Shape 30"/>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1" name="Shape 31"/>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2" name="Shape 32"/>
        <p:cNvGrpSpPr/>
        <p:nvPr/>
      </p:nvGrpSpPr>
      <p:grpSpPr>
        <a:xfrm>
          <a:off x="0" y="0"/>
          <a:ext cx="0" cy="0"/>
          <a:chOff x="0" y="0"/>
          <a:chExt cx="0" cy="0"/>
        </a:xfrm>
      </p:grpSpPr>
      <p:sp>
        <p:nvSpPr>
          <p:cNvPr id="33" name="Shape 33"/>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4" name="Shape 34"/>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5" name="Shape 35"/>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6" name="Shape 36"/>
        <p:cNvGrpSpPr/>
        <p:nvPr/>
      </p:nvGrpSpPr>
      <p:grpSpPr>
        <a:xfrm>
          <a:off x="0" y="0"/>
          <a:ext cx="0" cy="0"/>
          <a:chOff x="0" y="0"/>
          <a:chExt cx="0" cy="0"/>
        </a:xfrm>
      </p:grpSpPr>
      <p:sp>
        <p:nvSpPr>
          <p:cNvPr id="37" name="Shape 37"/>
          <p:cNvSpPr txBox="1"/>
          <p:nvPr>
            <p:ph type="title"/>
          </p:nvPr>
        </p:nvSpPr>
        <p:spPr>
          <a:xfrm>
            <a:off x="490250" y="526350"/>
            <a:ext cx="6227100" cy="4090800"/>
          </a:xfrm>
          <a:prstGeom prst="rect">
            <a:avLst/>
          </a:prstGeom>
        </p:spPr>
        <p:txBody>
          <a:bodyPr anchorCtr="0" anchor="ctr"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38" name="Shape 38"/>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9" name="Shape 39"/>
        <p:cNvGrpSpPr/>
        <p:nvPr/>
      </p:nvGrpSpPr>
      <p:grpSpPr>
        <a:xfrm>
          <a:off x="0" y="0"/>
          <a:ext cx="0" cy="0"/>
          <a:chOff x="0" y="0"/>
          <a:chExt cx="0" cy="0"/>
        </a:xfrm>
      </p:grpSpPr>
      <p:sp>
        <p:nvSpPr>
          <p:cNvPr id="40" name="Shape 40"/>
          <p:cNvSpPr/>
          <p:nvPr/>
        </p:nvSpPr>
        <p:spPr>
          <a:xfrm>
            <a:off x="4572000" y="0"/>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1" name="Shape 41"/>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2" name="Shape 42"/>
          <p:cNvSpPr txBox="1"/>
          <p:nvPr>
            <p:ph type="title"/>
          </p:nvPr>
        </p:nvSpPr>
        <p:spPr>
          <a:xfrm>
            <a:off x="265500" y="1081400"/>
            <a:ext cx="4045200" cy="1710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3" name="Shape 43"/>
          <p:cNvSpPr txBox="1"/>
          <p:nvPr>
            <p:ph idx="1" type="subTitle"/>
          </p:nvPr>
        </p:nvSpPr>
        <p:spPr>
          <a:xfrm>
            <a:off x="265500" y="2845200"/>
            <a:ext cx="4045200" cy="1345500"/>
          </a:xfrm>
          <a:prstGeom prst="rect">
            <a:avLst/>
          </a:prstGeom>
        </p:spPr>
        <p:txBody>
          <a:bodyPr anchorCtr="0" anchor="t" bIns="91425" lIns="91425" rIns="91425" tIns="91425"/>
          <a:lstStyle>
            <a:lvl1pPr lvl="0" algn="ctr">
              <a:lnSpc>
                <a:spcPct val="100000"/>
              </a:lnSpc>
              <a:spcBef>
                <a:spcPts val="0"/>
              </a:spcBef>
              <a:spcAft>
                <a:spcPts val="0"/>
              </a:spcAft>
              <a:buClr>
                <a:schemeClr val="dk1"/>
              </a:buClr>
              <a:buSzPct val="100000"/>
              <a:buNone/>
              <a:defRPr sz="2100">
                <a:solidFill>
                  <a:schemeClr val="dk1"/>
                </a:solidFill>
              </a:defRPr>
            </a:lvl1pPr>
            <a:lvl2pPr lvl="1" algn="ctr">
              <a:lnSpc>
                <a:spcPct val="100000"/>
              </a:lnSpc>
              <a:spcBef>
                <a:spcPts val="0"/>
              </a:spcBef>
              <a:spcAft>
                <a:spcPts val="0"/>
              </a:spcAft>
              <a:buClr>
                <a:schemeClr val="dk1"/>
              </a:buClr>
              <a:buSzPct val="100000"/>
              <a:buNone/>
              <a:defRPr sz="2100">
                <a:solidFill>
                  <a:schemeClr val="dk1"/>
                </a:solidFill>
              </a:defRPr>
            </a:lvl2pPr>
            <a:lvl3pPr lvl="2" algn="ctr">
              <a:lnSpc>
                <a:spcPct val="100000"/>
              </a:lnSpc>
              <a:spcBef>
                <a:spcPts val="0"/>
              </a:spcBef>
              <a:spcAft>
                <a:spcPts val="0"/>
              </a:spcAft>
              <a:buClr>
                <a:schemeClr val="dk1"/>
              </a:buClr>
              <a:buSzPct val="100000"/>
              <a:buNone/>
              <a:defRPr sz="2100">
                <a:solidFill>
                  <a:schemeClr val="dk1"/>
                </a:solidFill>
              </a:defRPr>
            </a:lvl3pPr>
            <a:lvl4pPr lvl="3" algn="ctr">
              <a:lnSpc>
                <a:spcPct val="100000"/>
              </a:lnSpc>
              <a:spcBef>
                <a:spcPts val="0"/>
              </a:spcBef>
              <a:spcAft>
                <a:spcPts val="0"/>
              </a:spcAft>
              <a:buClr>
                <a:schemeClr val="dk1"/>
              </a:buClr>
              <a:buSzPct val="100000"/>
              <a:buNone/>
              <a:defRPr sz="2100">
                <a:solidFill>
                  <a:schemeClr val="dk1"/>
                </a:solidFill>
              </a:defRPr>
            </a:lvl4pPr>
            <a:lvl5pPr lvl="4" algn="ctr">
              <a:lnSpc>
                <a:spcPct val="100000"/>
              </a:lnSpc>
              <a:spcBef>
                <a:spcPts val="0"/>
              </a:spcBef>
              <a:spcAft>
                <a:spcPts val="0"/>
              </a:spcAft>
              <a:buClr>
                <a:schemeClr val="dk1"/>
              </a:buClr>
              <a:buSzPct val="100000"/>
              <a:buNone/>
              <a:defRPr sz="2100">
                <a:solidFill>
                  <a:schemeClr val="dk1"/>
                </a:solidFill>
              </a:defRPr>
            </a:lvl5pPr>
            <a:lvl6pPr lvl="5" algn="ctr">
              <a:lnSpc>
                <a:spcPct val="100000"/>
              </a:lnSpc>
              <a:spcBef>
                <a:spcPts val="0"/>
              </a:spcBef>
              <a:spcAft>
                <a:spcPts val="0"/>
              </a:spcAft>
              <a:buClr>
                <a:schemeClr val="dk1"/>
              </a:buClr>
              <a:buSzPct val="100000"/>
              <a:buNone/>
              <a:defRPr sz="2100">
                <a:solidFill>
                  <a:schemeClr val="dk1"/>
                </a:solidFill>
              </a:defRPr>
            </a:lvl6pPr>
            <a:lvl7pPr lvl="6" algn="ctr">
              <a:lnSpc>
                <a:spcPct val="100000"/>
              </a:lnSpc>
              <a:spcBef>
                <a:spcPts val="0"/>
              </a:spcBef>
              <a:spcAft>
                <a:spcPts val="0"/>
              </a:spcAft>
              <a:buClr>
                <a:schemeClr val="dk1"/>
              </a:buClr>
              <a:buSzPct val="100000"/>
              <a:buNone/>
              <a:defRPr sz="2100">
                <a:solidFill>
                  <a:schemeClr val="dk1"/>
                </a:solidFill>
              </a:defRPr>
            </a:lvl7pPr>
            <a:lvl8pPr lvl="7" algn="ctr">
              <a:lnSpc>
                <a:spcPct val="100000"/>
              </a:lnSpc>
              <a:spcBef>
                <a:spcPts val="0"/>
              </a:spcBef>
              <a:spcAft>
                <a:spcPts val="0"/>
              </a:spcAft>
              <a:buClr>
                <a:schemeClr val="dk1"/>
              </a:buClr>
              <a:buSzPct val="100000"/>
              <a:buNone/>
              <a:defRPr sz="2100">
                <a:solidFill>
                  <a:schemeClr val="dk1"/>
                </a:solidFill>
              </a:defRPr>
            </a:lvl8pPr>
            <a:lvl9pPr lvl="8" algn="ctr">
              <a:lnSpc>
                <a:spcPct val="100000"/>
              </a:lnSpc>
              <a:spcBef>
                <a:spcPts val="0"/>
              </a:spcBef>
              <a:spcAft>
                <a:spcPts val="0"/>
              </a:spcAft>
              <a:buClr>
                <a:schemeClr val="dk1"/>
              </a:buClr>
              <a:buSzPct val="100000"/>
              <a:buNone/>
              <a:defRPr sz="2100">
                <a:solidFill>
                  <a:schemeClr val="dk1"/>
                </a:solidFill>
              </a:defRPr>
            </a:lvl9pPr>
          </a:lstStyle>
          <a:p/>
        </p:txBody>
      </p:sp>
      <p:sp>
        <p:nvSpPr>
          <p:cNvPr id="44" name="Shape 44"/>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5" name="Shape 45"/>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6" name="Shape 46"/>
        <p:cNvGrpSpPr/>
        <p:nvPr/>
      </p:nvGrpSpPr>
      <p:grpSpPr>
        <a:xfrm>
          <a:off x="0" y="0"/>
          <a:ext cx="0" cy="0"/>
          <a:chOff x="0" y="0"/>
          <a:chExt cx="0" cy="0"/>
        </a:xfrm>
      </p:grpSpPr>
      <p:sp>
        <p:nvSpPr>
          <p:cNvPr id="47" name="Shape 47"/>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Clr>
                <a:schemeClr val="dk1"/>
              </a:buClr>
              <a:buSzPct val="100000"/>
              <a:buFont typeface="Oswald"/>
              <a:buNone/>
              <a:defRPr sz="2100">
                <a:solidFill>
                  <a:schemeClr val="dk1"/>
                </a:solidFill>
                <a:latin typeface="Oswald"/>
                <a:ea typeface="Oswald"/>
                <a:cs typeface="Oswald"/>
                <a:sym typeface="Oswald"/>
              </a:defRPr>
            </a:lvl1pPr>
          </a:lstStyle>
          <a:p/>
        </p:txBody>
      </p:sp>
      <p:sp>
        <p:nvSpPr>
          <p:cNvPr id="48" name="Shape 48"/>
          <p:cNvSpPr txBox="1"/>
          <p:nvPr>
            <p:ph idx="12" type="sldNum"/>
          </p:nvPr>
        </p:nvSpPr>
        <p:spPr>
          <a:xfrm>
            <a:off x="8490250" y="4681009"/>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Font typeface="Oswald"/>
              <a:buNone/>
              <a:defRPr sz="3000">
                <a:solidFill>
                  <a:schemeClr val="dk1"/>
                </a:solidFill>
                <a:latin typeface="Oswald"/>
                <a:ea typeface="Oswald"/>
                <a:cs typeface="Oswald"/>
                <a:sym typeface="Oswald"/>
              </a:defRPr>
            </a:lvl1pPr>
            <a:lvl2pPr lvl="1">
              <a:spcBef>
                <a:spcPts val="0"/>
              </a:spcBef>
              <a:buClr>
                <a:schemeClr val="dk1"/>
              </a:buClr>
              <a:buSzPct val="100000"/>
              <a:buFont typeface="Oswald"/>
              <a:buNone/>
              <a:defRPr sz="3000">
                <a:solidFill>
                  <a:schemeClr val="dk1"/>
                </a:solidFill>
                <a:latin typeface="Oswald"/>
                <a:ea typeface="Oswald"/>
                <a:cs typeface="Oswald"/>
                <a:sym typeface="Oswald"/>
              </a:defRPr>
            </a:lvl2pPr>
            <a:lvl3pPr lvl="2">
              <a:spcBef>
                <a:spcPts val="0"/>
              </a:spcBef>
              <a:buClr>
                <a:schemeClr val="dk1"/>
              </a:buClr>
              <a:buSzPct val="100000"/>
              <a:buFont typeface="Oswald"/>
              <a:buNone/>
              <a:defRPr sz="3000">
                <a:solidFill>
                  <a:schemeClr val="dk1"/>
                </a:solidFill>
                <a:latin typeface="Oswald"/>
                <a:ea typeface="Oswald"/>
                <a:cs typeface="Oswald"/>
                <a:sym typeface="Oswald"/>
              </a:defRPr>
            </a:lvl3pPr>
            <a:lvl4pPr lvl="3">
              <a:spcBef>
                <a:spcPts val="0"/>
              </a:spcBef>
              <a:buClr>
                <a:schemeClr val="dk1"/>
              </a:buClr>
              <a:buSzPct val="100000"/>
              <a:buFont typeface="Oswald"/>
              <a:buNone/>
              <a:defRPr sz="3000">
                <a:solidFill>
                  <a:schemeClr val="dk1"/>
                </a:solidFill>
                <a:latin typeface="Oswald"/>
                <a:ea typeface="Oswald"/>
                <a:cs typeface="Oswald"/>
                <a:sym typeface="Oswald"/>
              </a:defRPr>
            </a:lvl4pPr>
            <a:lvl5pPr lvl="4">
              <a:spcBef>
                <a:spcPts val="0"/>
              </a:spcBef>
              <a:buClr>
                <a:schemeClr val="dk1"/>
              </a:buClr>
              <a:buSzPct val="100000"/>
              <a:buFont typeface="Oswald"/>
              <a:buNone/>
              <a:defRPr sz="3000">
                <a:solidFill>
                  <a:schemeClr val="dk1"/>
                </a:solidFill>
                <a:latin typeface="Oswald"/>
                <a:ea typeface="Oswald"/>
                <a:cs typeface="Oswald"/>
                <a:sym typeface="Oswald"/>
              </a:defRPr>
            </a:lvl5pPr>
            <a:lvl6pPr lvl="5">
              <a:spcBef>
                <a:spcPts val="0"/>
              </a:spcBef>
              <a:buClr>
                <a:schemeClr val="dk1"/>
              </a:buClr>
              <a:buSzPct val="100000"/>
              <a:buFont typeface="Oswald"/>
              <a:buNone/>
              <a:defRPr sz="3000">
                <a:solidFill>
                  <a:schemeClr val="dk1"/>
                </a:solidFill>
                <a:latin typeface="Oswald"/>
                <a:ea typeface="Oswald"/>
                <a:cs typeface="Oswald"/>
                <a:sym typeface="Oswald"/>
              </a:defRPr>
            </a:lvl6pPr>
            <a:lvl7pPr lvl="6">
              <a:spcBef>
                <a:spcPts val="0"/>
              </a:spcBef>
              <a:buClr>
                <a:schemeClr val="dk1"/>
              </a:buClr>
              <a:buSzPct val="100000"/>
              <a:buFont typeface="Oswald"/>
              <a:buNone/>
              <a:defRPr sz="3000">
                <a:solidFill>
                  <a:schemeClr val="dk1"/>
                </a:solidFill>
                <a:latin typeface="Oswald"/>
                <a:ea typeface="Oswald"/>
                <a:cs typeface="Oswald"/>
                <a:sym typeface="Oswald"/>
              </a:defRPr>
            </a:lvl7pPr>
            <a:lvl8pPr lvl="7">
              <a:spcBef>
                <a:spcPts val="0"/>
              </a:spcBef>
              <a:buClr>
                <a:schemeClr val="dk1"/>
              </a:buClr>
              <a:buSzPct val="100000"/>
              <a:buFont typeface="Oswald"/>
              <a:buNone/>
              <a:defRPr sz="3000">
                <a:solidFill>
                  <a:schemeClr val="dk1"/>
                </a:solidFill>
                <a:latin typeface="Oswald"/>
                <a:ea typeface="Oswald"/>
                <a:cs typeface="Oswald"/>
                <a:sym typeface="Oswald"/>
              </a:defRPr>
            </a:lvl8pPr>
            <a:lvl9pPr lvl="8">
              <a:spcBef>
                <a:spcPts val="0"/>
              </a:spcBef>
              <a:buClr>
                <a:schemeClr val="dk1"/>
              </a:buClr>
              <a:buSzPct val="100000"/>
              <a:buFont typeface="Oswald"/>
              <a:buNone/>
              <a:defRPr sz="3000">
                <a:solidFill>
                  <a:schemeClr val="dk1"/>
                </a:solidFill>
                <a:latin typeface="Oswald"/>
                <a:ea typeface="Oswald"/>
                <a:cs typeface="Oswald"/>
                <a:sym typeface="Oswald"/>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accent3"/>
              </a:buClr>
              <a:buSzPct val="100000"/>
              <a:buFont typeface="Average"/>
              <a:defRPr sz="1800">
                <a:solidFill>
                  <a:schemeClr val="accent3"/>
                </a:solidFill>
                <a:latin typeface="Average"/>
                <a:ea typeface="Average"/>
                <a:cs typeface="Average"/>
                <a:sym typeface="Average"/>
              </a:defRPr>
            </a:lvl1pPr>
            <a:lvl2pPr lvl="1">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2pPr>
            <a:lvl3pPr lvl="2">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3pPr>
            <a:lvl4pPr lvl="3">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4pPr>
            <a:lvl5pPr lvl="4">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5pPr>
            <a:lvl6pPr lvl="5">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6pPr>
            <a:lvl7pPr lvl="6">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7pPr>
            <a:lvl8pPr lvl="7">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8pPr>
            <a:lvl9pPr lvl="8">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9pPr>
          </a:lstStyle>
          <a:p/>
        </p:txBody>
      </p:sp>
      <p:sp>
        <p:nvSpPr>
          <p:cNvPr id="8" name="Shape 8"/>
          <p:cNvSpPr txBox="1"/>
          <p:nvPr>
            <p:ph idx="12" type="sldNum"/>
          </p:nvPr>
        </p:nvSpPr>
        <p:spPr>
          <a:xfrm>
            <a:off x="8490250" y="4681009"/>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accent3"/>
                </a:solidFill>
                <a:latin typeface="Average"/>
                <a:ea typeface="Average"/>
                <a:cs typeface="Average"/>
                <a:sym typeface="Average"/>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0.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01.jpg"/><Relationship Id="rId4" Type="http://schemas.openxmlformats.org/officeDocument/2006/relationships/image" Target="../media/image0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0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0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0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s://deepblue.lib.umich.edu/handle/2027.42/108130" TargetMode="External"/><Relationship Id="rId4" Type="http://schemas.openxmlformats.org/officeDocument/2006/relationships/hyperlink" Target="http://umich.edu/~glblfem/en/transcripts/nicaragua/BaltodanoTranslationAnnotatedFINAL.pdf" TargetMode="External"/><Relationship Id="rId5" Type="http://schemas.openxmlformats.org/officeDocument/2006/relationships/hyperlink" Target="http://umich.edu/~glblfem/en/transcripts/nicaragua/BaltodanoTranslationAnnotatedFINAL.pdf"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pic>
        <p:nvPicPr>
          <p:cNvPr descr="nu-lgflag.gif" id="59" name="Shape 59"/>
          <p:cNvPicPr preferRelativeResize="0"/>
          <p:nvPr/>
        </p:nvPicPr>
        <p:blipFill>
          <a:blip r:embed="rId3">
            <a:alphaModFix/>
          </a:blip>
          <a:stretch>
            <a:fillRect/>
          </a:stretch>
        </p:blipFill>
        <p:spPr>
          <a:xfrm>
            <a:off x="1095375" y="16293"/>
            <a:ext cx="6953250" cy="5110925"/>
          </a:xfrm>
          <a:prstGeom prst="rect">
            <a:avLst/>
          </a:prstGeom>
          <a:noFill/>
          <a:ln>
            <a:noFill/>
          </a:ln>
        </p:spPr>
      </p:pic>
      <p:sp>
        <p:nvSpPr>
          <p:cNvPr id="60" name="Shape 60"/>
          <p:cNvSpPr txBox="1"/>
          <p:nvPr>
            <p:ph type="ctrTitle"/>
          </p:nvPr>
        </p:nvSpPr>
        <p:spPr>
          <a:xfrm>
            <a:off x="311700" y="305325"/>
            <a:ext cx="8520600" cy="1176600"/>
          </a:xfrm>
          <a:prstGeom prst="rect">
            <a:avLst/>
          </a:prstGeom>
        </p:spPr>
        <p:txBody>
          <a:bodyPr anchorCtr="0" anchor="b" bIns="91425" lIns="91425" rIns="91425" tIns="91425">
            <a:noAutofit/>
          </a:bodyPr>
          <a:lstStyle/>
          <a:p>
            <a:pPr lvl="0">
              <a:spcBef>
                <a:spcPts val="0"/>
              </a:spcBef>
              <a:buNone/>
            </a:pPr>
            <a:r>
              <a:rPr lang="en" sz="6000">
                <a:latin typeface="Architects Daughter"/>
                <a:ea typeface="Architects Daughter"/>
                <a:cs typeface="Architects Daughter"/>
                <a:sym typeface="Architects Daughter"/>
              </a:rPr>
              <a:t>Nicaragua</a:t>
            </a:r>
          </a:p>
        </p:txBody>
      </p:sp>
      <p:sp>
        <p:nvSpPr>
          <p:cNvPr id="61" name="Shape 61"/>
          <p:cNvSpPr txBox="1"/>
          <p:nvPr>
            <p:ph idx="1" type="subTitle"/>
          </p:nvPr>
        </p:nvSpPr>
        <p:spPr>
          <a:xfrm>
            <a:off x="464375" y="3726600"/>
            <a:ext cx="8520600" cy="792600"/>
          </a:xfrm>
          <a:prstGeom prst="rect">
            <a:avLst/>
          </a:prstGeom>
        </p:spPr>
        <p:txBody>
          <a:bodyPr anchorCtr="0" anchor="t" bIns="91425" lIns="91425" rIns="91425" tIns="91425">
            <a:noAutofit/>
          </a:bodyPr>
          <a:lstStyle/>
          <a:p>
            <a:pPr lvl="0">
              <a:spcBef>
                <a:spcPts val="0"/>
              </a:spcBef>
              <a:buNone/>
            </a:pPr>
            <a:r>
              <a:rPr lang="en">
                <a:solidFill>
                  <a:srgbClr val="FFFFFF"/>
                </a:solidFill>
              </a:rPr>
              <a:t>Monica Baltodano</a:t>
            </a:r>
          </a:p>
          <a:p>
            <a:pPr lvl="0">
              <a:spcBef>
                <a:spcPts val="0"/>
              </a:spcBef>
              <a:buNone/>
            </a:pPr>
            <a:r>
              <a:rPr lang="en" sz="1400">
                <a:solidFill>
                  <a:srgbClr val="FFFFFF"/>
                </a:solidFill>
              </a:rPr>
              <a:t>By: Clara M</a:t>
            </a:r>
          </a:p>
        </p:txBody>
      </p:sp>
    </p:spTree>
  </p:cSld>
  <p:clrMapOvr>
    <a:masterClrMapping/>
  </p:clrMapOvr>
  <p:transition spd="slow">
    <p:push dir="r"/>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8">
                                  <p:stCondLst>
                                    <p:cond delay="0"/>
                                  </p:stCondLst>
                                  <p:childTnLst>
                                    <p:set>
                                      <p:cBhvr>
                                        <p:cTn dur="1" fill="hold">
                                          <p:stCondLst>
                                            <p:cond delay="0"/>
                                          </p:stCondLst>
                                        </p:cTn>
                                        <p:tgtEl>
                                          <p:spTgt spid="60"/>
                                        </p:tgtEl>
                                        <p:attrNameLst>
                                          <p:attrName>style.visibility</p:attrName>
                                        </p:attrNameLst>
                                      </p:cBhvr>
                                      <p:to>
                                        <p:strVal val="visible"/>
                                      </p:to>
                                    </p:set>
                                    <p:anim calcmode="lin" valueType="num">
                                      <p:cBhvr additive="base">
                                        <p:cTn dur="1000"/>
                                        <p:tgtEl>
                                          <p:spTgt spid="60"/>
                                        </p:tgtEl>
                                        <p:attrNameLst>
                                          <p:attrName>ppt_x</p:attrName>
                                        </p:attrNameLst>
                                      </p:cBhvr>
                                      <p:tavLst>
                                        <p:tav fmla="" tm="0">
                                          <p:val>
                                            <p:strVal val="#ppt_x-1"/>
                                          </p:val>
                                        </p:tav>
                                        <p:tav fmla="" tm="100000">
                                          <p:val>
                                            <p:strVal val="#ppt_x"/>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2">
                                  <p:stCondLst>
                                    <p:cond delay="0"/>
                                  </p:stCondLst>
                                  <p:childTnLst>
                                    <p:set>
                                      <p:cBhvr>
                                        <p:cTn dur="1" fill="hold">
                                          <p:stCondLst>
                                            <p:cond delay="0"/>
                                          </p:stCondLst>
                                        </p:cTn>
                                        <p:tgtEl>
                                          <p:spTgt spid="61"/>
                                        </p:tgtEl>
                                        <p:attrNameLst>
                                          <p:attrName>style.visibility</p:attrName>
                                        </p:attrNameLst>
                                      </p:cBhvr>
                                      <p:to>
                                        <p:strVal val="visible"/>
                                      </p:to>
                                    </p:set>
                                    <p:anim calcmode="lin" valueType="num">
                                      <p:cBhvr additive="base">
                                        <p:cTn dur="1000"/>
                                        <p:tgtEl>
                                          <p:spTgt spid="61"/>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 name="Shape 65"/>
        <p:cNvGrpSpPr/>
        <p:nvPr/>
      </p:nvGrpSpPr>
      <p:grpSpPr>
        <a:xfrm>
          <a:off x="0" y="0"/>
          <a:ext cx="0" cy="0"/>
          <a:chOff x="0" y="0"/>
          <a:chExt cx="0" cy="0"/>
        </a:xfrm>
      </p:grpSpPr>
      <p:sp>
        <p:nvSpPr>
          <p:cNvPr id="66" name="Shape 66"/>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Background:                                           Family</a:t>
            </a:r>
          </a:p>
        </p:txBody>
      </p:sp>
      <p:sp>
        <p:nvSpPr>
          <p:cNvPr id="67" name="Shape 67"/>
          <p:cNvSpPr txBox="1"/>
          <p:nvPr>
            <p:ph idx="1" type="body"/>
          </p:nvPr>
        </p:nvSpPr>
        <p:spPr>
          <a:xfrm>
            <a:off x="4427175" y="1152475"/>
            <a:ext cx="4405200" cy="3416400"/>
          </a:xfrm>
          <a:prstGeom prst="rect">
            <a:avLst/>
          </a:prstGeom>
        </p:spPr>
        <p:txBody>
          <a:bodyPr anchorCtr="0" anchor="t" bIns="91425" lIns="91425" rIns="91425" tIns="91425">
            <a:noAutofit/>
          </a:bodyPr>
          <a:lstStyle/>
          <a:p>
            <a:pPr lvl="0">
              <a:spcBef>
                <a:spcPts val="0"/>
              </a:spcBef>
              <a:buNone/>
            </a:pPr>
            <a:r>
              <a:rPr lang="en"/>
              <a:t>Monica Baltodano was born in Leon, Nicaragua in August 14, 1954.</a:t>
            </a:r>
          </a:p>
          <a:p>
            <a:pPr lvl="0">
              <a:spcBef>
                <a:spcPts val="0"/>
              </a:spcBef>
              <a:buNone/>
            </a:pPr>
            <a:r>
              <a:rPr lang="en"/>
              <a:t>Raised in a Middle Class Household, 3 sisters and two parents. Her mother owned a shop, and her father had education in law but owned a cotton plantation.</a:t>
            </a:r>
          </a:p>
          <a:p>
            <a:pPr lvl="0">
              <a:spcBef>
                <a:spcPts val="0"/>
              </a:spcBef>
              <a:buNone/>
            </a:pPr>
            <a:r>
              <a:rPr lang="en"/>
              <a:t>Aside from her comfortable living she felt the difference as women and a middle class citizen.</a:t>
            </a:r>
          </a:p>
        </p:txBody>
      </p:sp>
      <p:pic>
        <p:nvPicPr>
          <p:cNvPr descr="245px-Monica_Baltodano_06_CAMPAÑA_2006_027.jpg" id="68" name="Shape 68"/>
          <p:cNvPicPr preferRelativeResize="0"/>
          <p:nvPr/>
        </p:nvPicPr>
        <p:blipFill>
          <a:blip r:embed="rId3">
            <a:alphaModFix/>
          </a:blip>
          <a:stretch>
            <a:fillRect/>
          </a:stretch>
        </p:blipFill>
        <p:spPr>
          <a:xfrm>
            <a:off x="358675" y="1685700"/>
            <a:ext cx="1409524" cy="2062574"/>
          </a:xfrm>
          <a:prstGeom prst="rect">
            <a:avLst/>
          </a:prstGeom>
          <a:noFill/>
          <a:ln>
            <a:noFill/>
          </a:ln>
        </p:spPr>
      </p:pic>
      <p:pic>
        <p:nvPicPr>
          <p:cNvPr descr="Mujeres%2B3.jpg" id="69" name="Shape 69"/>
          <p:cNvPicPr preferRelativeResize="0"/>
          <p:nvPr/>
        </p:nvPicPr>
        <p:blipFill>
          <a:blip r:embed="rId4">
            <a:alphaModFix/>
          </a:blip>
          <a:stretch>
            <a:fillRect/>
          </a:stretch>
        </p:blipFill>
        <p:spPr>
          <a:xfrm>
            <a:off x="2027750" y="1748762"/>
            <a:ext cx="2139875" cy="177207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x="0" y="0"/>
          <a:ext cx="0" cy="0"/>
          <a:chOff x="0" y="0"/>
          <a:chExt cx="0" cy="0"/>
        </a:xfrm>
      </p:grpSpPr>
      <p:sp>
        <p:nvSpPr>
          <p:cNvPr id="74" name="Shape 74"/>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                         Motivation/ 1st  movement</a:t>
            </a:r>
          </a:p>
        </p:txBody>
      </p:sp>
      <p:sp>
        <p:nvSpPr>
          <p:cNvPr id="75" name="Shape 75"/>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-Monica’s financial benefit allowed her a private religious school education, where she saw first hand the difference in treatment from those who were poor and those who were rich.</a:t>
            </a:r>
          </a:p>
          <a:p>
            <a:pPr lvl="0">
              <a:spcBef>
                <a:spcPts val="0"/>
              </a:spcBef>
              <a:buNone/>
            </a:pPr>
            <a:r>
              <a:rPr lang="en"/>
              <a:t>-She had a nun who taught sociology that pushed her to question herself and about injustice.</a:t>
            </a:r>
          </a:p>
          <a:p>
            <a:pPr lvl="0">
              <a:spcBef>
                <a:spcPts val="0"/>
              </a:spcBef>
              <a:buNone/>
            </a:pPr>
            <a:r>
              <a:rPr lang="en"/>
              <a:t>*Monica’s first protest “ my first big action was a march to demand Doris Tijerino freedom, a guerilla woman who had been captured, she had been raped, humiliated, and she appeared with bruises from her capturers, with marks from the aggression that she suffered. So we mobilized with the school to protest and demand her freedom.”</a:t>
            </a:r>
          </a:p>
          <a:p>
            <a:pPr lvl="0">
              <a:spcBef>
                <a:spcPts val="0"/>
              </a:spcBef>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6AA84F"/>
        </a:solidFill>
      </p:bgPr>
    </p:bg>
    <p:spTree>
      <p:nvGrpSpPr>
        <p:cNvPr id="79" name="Shape 79"/>
        <p:cNvGrpSpPr/>
        <p:nvPr/>
      </p:nvGrpSpPr>
      <p:grpSpPr>
        <a:xfrm>
          <a:off x="0" y="0"/>
          <a:ext cx="0" cy="0"/>
          <a:chOff x="0" y="0"/>
          <a:chExt cx="0" cy="0"/>
        </a:xfrm>
      </p:grpSpPr>
      <p:sp>
        <p:nvSpPr>
          <p:cNvPr id="80" name="Shape 8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                   Family part 2 (after revolution)</a:t>
            </a:r>
          </a:p>
        </p:txBody>
      </p:sp>
      <p:sp>
        <p:nvSpPr>
          <p:cNvPr id="81" name="Shape 81"/>
          <p:cNvSpPr txBox="1"/>
          <p:nvPr>
            <p:ph idx="1" type="body"/>
          </p:nvPr>
        </p:nvSpPr>
        <p:spPr>
          <a:xfrm>
            <a:off x="311700" y="1140725"/>
            <a:ext cx="4796700" cy="3416400"/>
          </a:xfrm>
          <a:prstGeom prst="rect">
            <a:avLst/>
          </a:prstGeom>
        </p:spPr>
        <p:txBody>
          <a:bodyPr anchorCtr="0" anchor="t" bIns="91425" lIns="91425" rIns="91425" tIns="91425">
            <a:noAutofit/>
          </a:bodyPr>
          <a:lstStyle/>
          <a:p>
            <a:pPr lvl="0">
              <a:spcBef>
                <a:spcPts val="0"/>
              </a:spcBef>
              <a:buNone/>
            </a:pPr>
            <a:r>
              <a:rPr lang="en" sz="1300">
                <a:solidFill>
                  <a:srgbClr val="FFFFFF"/>
                </a:solidFill>
              </a:rPr>
              <a:t> I re-established  ties with my mother. All of my sisters had actively participated, I lost a sister who was 16 years old. And another of my sisters who was just fifteen had a bomb explode near her and she lost both her hands and my mother, and a sister of mine was imprisoned, and others underground, so the whole family was spread out, so the reconstruction implied a reunion of the whole family. We were all very involved and this helped. We didn’t have a big split that some family members belonged to the other side</a:t>
            </a:r>
          </a:p>
          <a:p>
            <a:pPr lvl="0">
              <a:spcBef>
                <a:spcPts val="0"/>
              </a:spcBef>
              <a:buNone/>
            </a:pPr>
            <a:r>
              <a:rPr lang="en" sz="1300">
                <a:solidFill>
                  <a:srgbClr val="FFFFFF"/>
                </a:solidFill>
              </a:rPr>
              <a:t> I had four children. I mean after the two children with my first husband, I got remarried and I had two more children. And then with those two children, I could dedicate myself to being a mother. The first two were more affected and still today they show it in their temperament and insecurity</a:t>
            </a:r>
          </a:p>
          <a:p>
            <a:pPr lvl="0">
              <a:spcBef>
                <a:spcPts val="0"/>
              </a:spcBef>
              <a:buNone/>
            </a:pPr>
            <a:r>
              <a:t/>
            </a:r>
            <a:endParaRPr sz="1200"/>
          </a:p>
          <a:p>
            <a:pPr lvl="0">
              <a:spcBef>
                <a:spcPts val="0"/>
              </a:spcBef>
              <a:buNone/>
            </a:pPr>
            <a:r>
              <a:t/>
            </a:r>
            <a:endParaRPr sz="1200"/>
          </a:p>
        </p:txBody>
      </p:sp>
      <p:pic>
        <p:nvPicPr>
          <p:cNvPr descr="Monica-Baltodano_medium.jpg" id="82" name="Shape 82"/>
          <p:cNvPicPr preferRelativeResize="0"/>
          <p:nvPr/>
        </p:nvPicPr>
        <p:blipFill>
          <a:blip r:embed="rId3">
            <a:alphaModFix/>
          </a:blip>
          <a:stretch>
            <a:fillRect/>
          </a:stretch>
        </p:blipFill>
        <p:spPr>
          <a:xfrm>
            <a:off x="5486675" y="1535557"/>
            <a:ext cx="3021175" cy="22809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6" name="Shape 86"/>
        <p:cNvGrpSpPr/>
        <p:nvPr/>
      </p:nvGrpSpPr>
      <p:grpSpPr>
        <a:xfrm>
          <a:off x="0" y="0"/>
          <a:ext cx="0" cy="0"/>
          <a:chOff x="0" y="0"/>
          <a:chExt cx="0" cy="0"/>
        </a:xfrm>
      </p:grpSpPr>
      <p:sp>
        <p:nvSpPr>
          <p:cNvPr id="87" name="Shape 87"/>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Movements</a:t>
            </a:r>
          </a:p>
        </p:txBody>
      </p:sp>
      <p:sp>
        <p:nvSpPr>
          <p:cNvPr id="88" name="Shape 88"/>
          <p:cNvSpPr txBox="1"/>
          <p:nvPr>
            <p:ph idx="1" type="body"/>
          </p:nvPr>
        </p:nvSpPr>
        <p:spPr>
          <a:xfrm>
            <a:off x="311700" y="1152475"/>
            <a:ext cx="6076500" cy="3416400"/>
          </a:xfrm>
          <a:prstGeom prst="rect">
            <a:avLst/>
          </a:prstGeom>
        </p:spPr>
        <p:txBody>
          <a:bodyPr anchorCtr="0" anchor="t" bIns="91425" lIns="91425" rIns="91425" tIns="91425">
            <a:noAutofit/>
          </a:bodyPr>
          <a:lstStyle/>
          <a:p>
            <a:pPr lvl="0">
              <a:spcBef>
                <a:spcPts val="0"/>
              </a:spcBef>
              <a:buNone/>
            </a:pPr>
            <a:r>
              <a:rPr lang="en" sz="1400"/>
              <a:t>In the year 1969 there was a big strike and I was fifteen years old at the time and we became involved in the strike to back up the teachers and later in what were called school </a:t>
            </a:r>
            <a:r>
              <a:rPr b="1" lang="en" sz="1400"/>
              <a:t>takeovers</a:t>
            </a:r>
            <a:r>
              <a:rPr lang="en" sz="1400"/>
              <a:t>, I organized it at my school to demand, for example, better salaries for our teachers.</a:t>
            </a:r>
          </a:p>
          <a:p>
            <a:pPr lvl="0">
              <a:spcBef>
                <a:spcPts val="0"/>
              </a:spcBef>
              <a:buNone/>
            </a:pPr>
            <a:r>
              <a:rPr lang="en" sz="1400"/>
              <a:t> Revolutionary Student Front, this coincided with a movement of reflection throughout the world about the role of Christians, about the injustices of the world. Sending letters that obligated the priests and religious leaders to reflect about the injustice in the world, the Second Vatican Council, the Latin American Episcopal Conference in Medellin that had an impact in what was later called the popular church or liberation theology. (this lead her to join Sandinista Front for National Liberation)</a:t>
            </a:r>
          </a:p>
        </p:txBody>
      </p:sp>
      <p:pic>
        <p:nvPicPr>
          <p:cNvPr descr="M%25C3%25B3nica%2BBaltodano.jpg" id="89" name="Shape 89"/>
          <p:cNvPicPr preferRelativeResize="0"/>
          <p:nvPr/>
        </p:nvPicPr>
        <p:blipFill>
          <a:blip r:embed="rId3">
            <a:alphaModFix/>
          </a:blip>
          <a:stretch>
            <a:fillRect/>
          </a:stretch>
        </p:blipFill>
        <p:spPr>
          <a:xfrm>
            <a:off x="6388200" y="1383875"/>
            <a:ext cx="2595300" cy="245612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B5394"/>
        </a:solidFill>
      </p:bgPr>
    </p:bg>
    <p:spTree>
      <p:nvGrpSpPr>
        <p:cNvPr id="93" name="Shape 93"/>
        <p:cNvGrpSpPr/>
        <p:nvPr/>
      </p:nvGrpSpPr>
      <p:grpSpPr>
        <a:xfrm>
          <a:off x="0" y="0"/>
          <a:ext cx="0" cy="0"/>
          <a:chOff x="0" y="0"/>
          <a:chExt cx="0" cy="0"/>
        </a:xfrm>
      </p:grpSpPr>
      <p:sp>
        <p:nvSpPr>
          <p:cNvPr id="94" name="Shape 94"/>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Movements part 2</a:t>
            </a:r>
          </a:p>
        </p:txBody>
      </p:sp>
      <p:sp>
        <p:nvSpPr>
          <p:cNvPr id="95" name="Shape 95"/>
          <p:cNvSpPr txBox="1"/>
          <p:nvPr>
            <p:ph idx="1" type="body"/>
          </p:nvPr>
        </p:nvSpPr>
        <p:spPr>
          <a:xfrm>
            <a:off x="311700" y="1152475"/>
            <a:ext cx="6835200" cy="3416400"/>
          </a:xfrm>
          <a:prstGeom prst="rect">
            <a:avLst/>
          </a:prstGeom>
        </p:spPr>
        <p:txBody>
          <a:bodyPr anchorCtr="0" anchor="t" bIns="91425" lIns="91425" rIns="91425" tIns="91425">
            <a:noAutofit/>
          </a:bodyPr>
          <a:lstStyle/>
          <a:p>
            <a:pPr lvl="0">
              <a:spcBef>
                <a:spcPts val="0"/>
              </a:spcBef>
              <a:buNone/>
            </a:pPr>
            <a:r>
              <a:rPr lang="en"/>
              <a:t>In 1974,  was the start of the underground work, it consisted of political and military responsibilities. When the Revolution triumphed, she was imprisoned for one year, and had participated in distinct political and military actions and became part of the general security staff of Managua, the capital. </a:t>
            </a:r>
          </a:p>
          <a:p>
            <a:pPr lvl="0">
              <a:spcBef>
                <a:spcPts val="0"/>
              </a:spcBef>
              <a:buNone/>
            </a:pPr>
            <a:r>
              <a:rPr lang="en"/>
              <a:t>Post Revolution: They were given recognition but their was only 3 women (Dora María Téllez and Leticia Herrera) in the whole Sandinista Front of Guerilla Combatants,  in 1982 she named Minister of Regional Affairs until 1990. We she started Municipality and Territory work. This allowed her to work with people.</a:t>
            </a:r>
          </a:p>
        </p:txBody>
      </p:sp>
      <p:pic>
        <p:nvPicPr>
          <p:cNvPr descr="member-of-parliment-monica-baltodano-a-former-guerrillera-comander-picture-id90109255" id="96" name="Shape 96"/>
          <p:cNvPicPr preferRelativeResize="0"/>
          <p:nvPr/>
        </p:nvPicPr>
        <p:blipFill>
          <a:blip r:embed="rId3">
            <a:alphaModFix/>
          </a:blip>
          <a:stretch>
            <a:fillRect/>
          </a:stretch>
        </p:blipFill>
        <p:spPr>
          <a:xfrm>
            <a:off x="7146900" y="1229712"/>
            <a:ext cx="1789374" cy="26840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x="0" y="0"/>
          <a:ext cx="0" cy="0"/>
          <a:chOff x="0" y="0"/>
          <a:chExt cx="0" cy="0"/>
        </a:xfrm>
      </p:grpSpPr>
      <p:sp>
        <p:nvSpPr>
          <p:cNvPr id="101" name="Shape 101"/>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en"/>
              <a:t>Programs and Feminism</a:t>
            </a:r>
          </a:p>
        </p:txBody>
      </p:sp>
      <p:sp>
        <p:nvSpPr>
          <p:cNvPr id="102" name="Shape 102"/>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“The  Revolution despite all the difficulties to come undone, it was able to develop social programs that diminished inequality, that gave peasants, and women peasants, access (even though not sufficiently)to land, access to education, access to health, social wellness, centers of infant development, and we could develop our feminism because when we were fighting we didn’t have enough consciousness that in addition to the general rights of people, we were fighting for our rights as women.”</a:t>
            </a:r>
          </a:p>
          <a:p>
            <a:pPr lvl="0">
              <a:spcBef>
                <a:spcPts val="0"/>
              </a:spcBef>
              <a:buNone/>
            </a:pPr>
            <a:r>
              <a:rPr lang="en"/>
              <a:t> “being feminist for me is to fight to change the situation of discrimination and inequality that women continue living and that have very concrete agendas in economics, politics, in relationships of power in the struggle for secular states, in the rights of women to control her own body, reproduction, her reproductive role.”</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C27BA0"/>
        </a:solidFill>
      </p:bgPr>
    </p:bg>
    <p:spTree>
      <p:nvGrpSpPr>
        <p:cNvPr id="106" name="Shape 106"/>
        <p:cNvGrpSpPr/>
        <p:nvPr/>
      </p:nvGrpSpPr>
      <p:grpSpPr>
        <a:xfrm>
          <a:off x="0" y="0"/>
          <a:ext cx="0" cy="0"/>
          <a:chOff x="0" y="0"/>
          <a:chExt cx="0" cy="0"/>
        </a:xfrm>
      </p:grpSpPr>
      <p:sp>
        <p:nvSpPr>
          <p:cNvPr id="107" name="Shape 107"/>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                                 Happy Ending :)</a:t>
            </a:r>
          </a:p>
        </p:txBody>
      </p:sp>
      <p:sp>
        <p:nvSpPr>
          <p:cNvPr id="108" name="Shape 108"/>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sz="1200">
                <a:solidFill>
                  <a:srgbClr val="FFFFFF"/>
                </a:solidFill>
                <a:latin typeface="Times New Roman"/>
                <a:ea typeface="Times New Roman"/>
                <a:cs typeface="Times New Roman"/>
                <a:sym typeface="Times New Roman"/>
              </a:rPr>
              <a:t>Monica was one of the founders of the MRS, which was a program the pushed democratic ideals into the government to allow citizens a say in the government. She gets voted out of the program after Daniel Ortega felt she no longer had ‘the best interest at heart’.</a:t>
            </a:r>
          </a:p>
          <a:p>
            <a:pPr lvl="0">
              <a:spcBef>
                <a:spcPts val="0"/>
              </a:spcBef>
              <a:buNone/>
            </a:pPr>
            <a:r>
              <a:rPr lang="en" sz="1200">
                <a:solidFill>
                  <a:srgbClr val="FFFFFF"/>
                </a:solidFill>
                <a:latin typeface="Times New Roman"/>
                <a:ea typeface="Times New Roman"/>
                <a:cs typeface="Times New Roman"/>
                <a:sym typeface="Times New Roman"/>
              </a:rPr>
              <a:t>After so much commitment to the north, she decides to leave the FSLN in 2005 due to corruption and authoritarian leadership from inside the party and decides to better the south</a:t>
            </a:r>
          </a:p>
          <a:p>
            <a:pPr lvl="0" rtl="0">
              <a:lnSpc>
                <a:spcPct val="138000"/>
              </a:lnSpc>
              <a:spcBef>
                <a:spcPts val="0"/>
              </a:spcBef>
              <a:spcAft>
                <a:spcPts val="0"/>
              </a:spcAft>
              <a:buNone/>
            </a:pPr>
            <a:r>
              <a:rPr lang="en" sz="1200">
                <a:solidFill>
                  <a:srgbClr val="FFFFFF"/>
                </a:solidFill>
                <a:latin typeface="Times New Roman"/>
                <a:ea typeface="Times New Roman"/>
                <a:cs typeface="Times New Roman"/>
                <a:sym typeface="Times New Roman"/>
              </a:rPr>
              <a:t>There was also this movement called the “Autonomous Movement”  but they/her also refer to as the women who got organized in fights against violence, the collectives, the group promoted decriminalization of therapeutic abortion. Allowing women to have a say in what happened to their bodies and their ability in what their options can be.</a:t>
            </a:r>
          </a:p>
          <a:p>
            <a:pPr lvl="0" rtl="0">
              <a:lnSpc>
                <a:spcPct val="138000"/>
              </a:lnSpc>
              <a:spcBef>
                <a:spcPts val="0"/>
              </a:spcBef>
              <a:spcAft>
                <a:spcPts val="0"/>
              </a:spcAft>
              <a:buNone/>
            </a:pPr>
            <a:r>
              <a:t/>
            </a:r>
            <a:endParaRPr sz="1200">
              <a:solidFill>
                <a:srgbClr val="FFFFFF"/>
              </a:solidFill>
              <a:latin typeface="Times New Roman"/>
              <a:ea typeface="Times New Roman"/>
              <a:cs typeface="Times New Roman"/>
              <a:sym typeface="Times New Roman"/>
            </a:endParaRPr>
          </a:p>
          <a:p>
            <a:pPr lvl="0">
              <a:lnSpc>
                <a:spcPct val="138000"/>
              </a:lnSpc>
              <a:spcBef>
                <a:spcPts val="0"/>
              </a:spcBef>
              <a:spcAft>
                <a:spcPts val="0"/>
              </a:spcAft>
              <a:buNone/>
            </a:pPr>
            <a:r>
              <a:rPr lang="en" sz="1200">
                <a:solidFill>
                  <a:srgbClr val="FFFFFF"/>
                </a:solidFill>
                <a:latin typeface="Times New Roman"/>
                <a:ea typeface="Times New Roman"/>
                <a:cs typeface="Times New Roman"/>
                <a:sym typeface="Times New Roman"/>
              </a:rPr>
              <a:t>Monica currently resides in Parliament,  her main goal has been linked to the struggle for women’s rights and have the ability to convince women of other ideologies to become involved in the fight. The proposition of the ‘Family Code’,which is the decriminalization of therapeutic abortion and the Law for Sexual and Reproductive Rights. Which has a lot to do with the education of women and their bodies. Also to be on the topic of breast cancer, it should be a women’s right to understand the illnesses that affects them in specifically.</a:t>
            </a:r>
          </a:p>
          <a:p>
            <a:pPr lvl="0">
              <a:spcBef>
                <a:spcPts val="0"/>
              </a:spcBef>
              <a:buNone/>
            </a:pPr>
            <a:r>
              <a:t/>
            </a:r>
            <a:endParaRPr sz="1200">
              <a:solidFill>
                <a:srgbClr val="FFFFFF"/>
              </a:solidFill>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x="0" y="0"/>
          <a:ext cx="0" cy="0"/>
          <a:chOff x="0" y="0"/>
          <a:chExt cx="0" cy="0"/>
        </a:xfrm>
      </p:grpSpPr>
      <p:sp>
        <p:nvSpPr>
          <p:cNvPr id="113" name="Shape 113"/>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                                       Works Cited</a:t>
            </a:r>
          </a:p>
        </p:txBody>
      </p:sp>
      <p:sp>
        <p:nvSpPr>
          <p:cNvPr id="114" name="Shape 114"/>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t/>
            </a:r>
            <a:endParaRPr>
              <a:solidFill>
                <a:srgbClr val="FFFFFF"/>
              </a:solidFill>
            </a:endParaRPr>
          </a:p>
          <a:p>
            <a:pPr lvl="0">
              <a:lnSpc>
                <a:spcPct val="138000"/>
              </a:lnSpc>
              <a:spcBef>
                <a:spcPts val="0"/>
              </a:spcBef>
              <a:spcAft>
                <a:spcPts val="0"/>
              </a:spcAft>
              <a:buNone/>
            </a:pPr>
            <a:r>
              <a:rPr lang="en" sz="1200" u="sng">
                <a:solidFill>
                  <a:srgbClr val="FFFFFF"/>
                </a:solidFill>
                <a:latin typeface="Times New Roman"/>
                <a:ea typeface="Times New Roman"/>
                <a:cs typeface="Times New Roman"/>
                <a:sym typeface="Times New Roman"/>
                <a:hlinkClick r:id="rId3"/>
              </a:rPr>
              <a:t>https://deepblue.lib.umich.edu/handle/2027.42/108130</a:t>
            </a:r>
          </a:p>
          <a:p>
            <a:pPr lvl="0">
              <a:lnSpc>
                <a:spcPct val="138000"/>
              </a:lnSpc>
              <a:spcBef>
                <a:spcPts val="0"/>
              </a:spcBef>
              <a:spcAft>
                <a:spcPts val="0"/>
              </a:spcAft>
              <a:buNone/>
            </a:pPr>
            <a:r>
              <a:rPr lang="en" sz="1200" u="sng">
                <a:solidFill>
                  <a:srgbClr val="FFFFFF"/>
                </a:solidFill>
                <a:latin typeface="Times New Roman"/>
                <a:ea typeface="Times New Roman"/>
                <a:cs typeface="Times New Roman"/>
                <a:sym typeface="Times New Roman"/>
                <a:hlinkClick r:id="rId4"/>
              </a:rPr>
              <a:t>http://umich.edu/~glblfem/en/transcripts/nicaragua/BaltodanoTranslationAnnotatedFINAL.pdf</a:t>
            </a:r>
          </a:p>
          <a:p>
            <a:pPr lvl="0">
              <a:spcBef>
                <a:spcPts val="0"/>
              </a:spcBef>
              <a:spcAft>
                <a:spcPts val="0"/>
              </a:spcAft>
              <a:buNone/>
            </a:pPr>
            <a:r>
              <a:t/>
            </a:r>
            <a:endParaRPr sz="1200" u="sng">
              <a:solidFill>
                <a:srgbClr val="1155CC"/>
              </a:solidFill>
              <a:latin typeface="Times New Roman"/>
              <a:ea typeface="Times New Roman"/>
              <a:cs typeface="Times New Roman"/>
              <a:sym typeface="Times New Roman"/>
              <a:hlinkClick r:id="rId5"/>
            </a:endParaRPr>
          </a:p>
          <a:p>
            <a:pPr lvl="0">
              <a:spcBef>
                <a:spcPts val="0"/>
              </a:spcBef>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