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5" r:id="rId4"/>
    <p:sldId id="258" r:id="rId5"/>
    <p:sldId id="263" r:id="rId6"/>
    <p:sldId id="259" r:id="rId7"/>
    <p:sldId id="261" r:id="rId8"/>
    <p:sldId id="262"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37796742-A227-446C-B027-DA6E946630ED}" type="datetimeFigureOut">
              <a:rPr lang="en-US" smtClean="0"/>
              <a:t>9/8/2016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BF2D75-53D3-41C2-B78E-5C040B5776D5}" type="slidenum">
              <a:rPr lang="en-US" smtClean="0"/>
              <a:t>‹#›</a:t>
            </a:fld>
            <a:endParaRPr lang="en-US" dirty="0"/>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a:t>Click to edit Master title style</a:t>
            </a:r>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796742-A227-446C-B027-DA6E946630ED}" type="datetimeFigureOut">
              <a:rPr lang="en-US" smtClean="0"/>
              <a:t>9/8/2016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BF2D75-53D3-41C2-B78E-5C040B5776D5}" type="slidenum">
              <a:rPr lang="en-US" smtClean="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796742-A227-446C-B027-DA6E946630ED}" type="datetimeFigureOut">
              <a:rPr lang="en-US" smtClean="0"/>
              <a:t>9/8/2016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BF2D75-53D3-41C2-B78E-5C040B5776D5}" type="slidenum">
              <a:rPr lang="en-US" smtClean="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37796742-A227-446C-B027-DA6E946630ED}" type="datetimeFigureOut">
              <a:rPr lang="en-US" smtClean="0"/>
              <a:t>9/8/2016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BF2D75-53D3-41C2-B78E-5C040B5776D5}" type="slidenum">
              <a:rPr lang="en-US" smtClean="0"/>
              <a:t>‹#›</a:t>
            </a:fld>
            <a:endParaRPr lang="en-US" dirty="0"/>
          </a:p>
        </p:txBody>
      </p:sp>
      <p:sp>
        <p:nvSpPr>
          <p:cNvPr id="8" name="Content Placeholder 7"/>
          <p:cNvSpPr>
            <a:spLocks noGrp="1"/>
          </p:cNvSpPr>
          <p:nvPr>
            <p:ph sz="quarter" idx="13"/>
          </p:nvPr>
        </p:nvSpPr>
        <p:spPr>
          <a:xfrm>
            <a:off x="609600" y="1600200"/>
            <a:ext cx="792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796742-A227-446C-B027-DA6E946630ED}" type="datetimeFigureOut">
              <a:rPr lang="en-US" smtClean="0"/>
              <a:t>9/8/2016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BF2D75-53D3-41C2-B78E-5C040B5776D5}" type="slidenum">
              <a:rPr lang="en-US" smtClean="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5" name="Date Placeholder 4"/>
          <p:cNvSpPr>
            <a:spLocks noGrp="1"/>
          </p:cNvSpPr>
          <p:nvPr>
            <p:ph type="dt" sz="half" idx="10"/>
          </p:nvPr>
        </p:nvSpPr>
        <p:spPr/>
        <p:txBody>
          <a:bodyPr/>
          <a:lstStyle/>
          <a:p>
            <a:fld id="{37796742-A227-446C-B027-DA6E946630ED}" type="datetimeFigureOut">
              <a:rPr lang="en-US" smtClean="0"/>
              <a:t>9/8/2016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0BF2D75-53D3-41C2-B78E-5C040B5776D5}" type="slidenum">
              <a:rPr lang="en-US" smtClean="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09600" y="274638"/>
            <a:ext cx="7924800"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37796742-A227-446C-B027-DA6E946630ED}" type="datetimeFigureOut">
              <a:rPr lang="en-US" smtClean="0"/>
              <a:t>9/8/2016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0BF2D75-53D3-41C2-B78E-5C040B5776D5}" type="slidenum">
              <a:rPr lang="en-US" smtClean="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7796742-A227-446C-B027-DA6E946630ED}" type="datetimeFigureOut">
              <a:rPr lang="en-US" smtClean="0"/>
              <a:t>9/8/2016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0BF2D75-53D3-41C2-B78E-5C040B5776D5}" type="slidenum">
              <a:rPr lang="en-US" smtClean="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796742-A227-446C-B027-DA6E946630ED}" type="datetimeFigureOut">
              <a:rPr lang="en-US" smtClean="0"/>
              <a:t>9/8/2016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0BF2D75-53D3-41C2-B78E-5C040B5776D5}" type="slidenum">
              <a:rPr lang="en-US" smtClean="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796742-A227-446C-B027-DA6E946630ED}" type="datetimeFigureOut">
              <a:rPr lang="en-US" smtClean="0"/>
              <a:t>9/8/2016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0BF2D75-53D3-41C2-B78E-5C040B5776D5}" type="slidenum">
              <a:rPr lang="en-US" smtClean="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796742-A227-446C-B027-DA6E946630ED}" type="datetimeFigureOut">
              <a:rPr lang="en-US" smtClean="0"/>
              <a:t>9/8/2016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0BF2D75-53D3-41C2-B78E-5C040B5776D5}" type="slidenum">
              <a:rPr lang="en-US" smtClean="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37796742-A227-446C-B027-DA6E946630ED}" type="datetimeFigureOut">
              <a:rPr lang="en-US" smtClean="0"/>
              <a:t>9/8/2016</a:t>
            </a:fld>
            <a:endParaRPr lang="en-US" dirty="0"/>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dirty="0"/>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D0BF2D75-53D3-41C2-B78E-5C040B5776D5}"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0" y="457200"/>
            <a:ext cx="7391400" cy="2667000"/>
          </a:xfrm>
        </p:spPr>
        <p:txBody>
          <a:bodyPr>
            <a:noAutofit/>
          </a:bodyPr>
          <a:lstStyle/>
          <a:p>
            <a:r>
              <a:rPr lang="en-US" sz="5000" dirty="0"/>
              <a:t>Global Feminisms Project</a:t>
            </a:r>
          </a:p>
          <a:p>
            <a:r>
              <a:rPr lang="en-US" sz="5000" dirty="0"/>
              <a:t>Country: China</a:t>
            </a:r>
          </a:p>
          <a:p>
            <a:r>
              <a:rPr lang="en-US" sz="5000" dirty="0"/>
              <a:t>Interviewee: Chen Mingxia</a:t>
            </a:r>
          </a:p>
        </p:txBody>
      </p:sp>
      <p:sp>
        <p:nvSpPr>
          <p:cNvPr id="2" name="Title 1"/>
          <p:cNvSpPr>
            <a:spLocks noGrp="1"/>
          </p:cNvSpPr>
          <p:nvPr>
            <p:ph type="ctrTitle"/>
          </p:nvPr>
        </p:nvSpPr>
        <p:spPr>
          <a:xfrm>
            <a:off x="2667000" y="4267200"/>
            <a:ext cx="3276600" cy="1393825"/>
          </a:xfrm>
        </p:spPr>
        <p:txBody>
          <a:bodyPr>
            <a:normAutofit/>
          </a:bodyPr>
          <a:lstStyle/>
          <a:p>
            <a:r>
              <a:rPr lang="en-US" sz="2000" b="1" dirty="0">
                <a:solidFill>
                  <a:srgbClr val="FFC000"/>
                </a:solidFill>
                <a:latin typeface="Arial" panose="020B0604020202020204" pitchFamily="34" charset="0"/>
                <a:cs typeface="Arial" panose="020B0604020202020204" pitchFamily="34" charset="0"/>
              </a:rPr>
              <a:t>Nancy Morales</a:t>
            </a:r>
            <a:br>
              <a:rPr lang="en-US" dirty="0">
                <a:solidFill>
                  <a:srgbClr val="FFC000"/>
                </a:solidFill>
              </a:rPr>
            </a:br>
            <a:r>
              <a:rPr lang="en-US" sz="1600" dirty="0">
                <a:solidFill>
                  <a:srgbClr val="FFC000"/>
                </a:solidFill>
              </a:rPr>
              <a:t>ENG 2160	</a:t>
            </a:r>
            <a:br>
              <a:rPr lang="en-US" sz="1600" dirty="0">
                <a:solidFill>
                  <a:srgbClr val="FFC000"/>
                </a:solidFill>
              </a:rPr>
            </a:br>
            <a:r>
              <a:rPr lang="en-US" sz="1600" dirty="0">
                <a:solidFill>
                  <a:srgbClr val="FFC000"/>
                </a:solidFill>
              </a:rPr>
              <a:t>Section D540</a:t>
            </a:r>
            <a:br>
              <a:rPr lang="en-US" sz="1600" dirty="0">
                <a:solidFill>
                  <a:srgbClr val="FFC000"/>
                </a:solidFill>
              </a:rPr>
            </a:br>
            <a:r>
              <a:rPr lang="en-US" sz="1600" dirty="0">
                <a:solidFill>
                  <a:srgbClr val="FFC000"/>
                </a:solidFill>
              </a:rPr>
              <a:t>September 8</a:t>
            </a:r>
            <a:r>
              <a:rPr lang="en-US" sz="1600" baseline="30000" dirty="0">
                <a:solidFill>
                  <a:srgbClr val="FFC000"/>
                </a:solidFill>
              </a:rPr>
              <a:t>th,</a:t>
            </a:r>
            <a:r>
              <a:rPr lang="en-US" sz="1600" dirty="0">
                <a:solidFill>
                  <a:srgbClr val="FFC000"/>
                </a:solidFill>
              </a:rPr>
              <a:t> 2016</a:t>
            </a:r>
          </a:p>
        </p:txBody>
      </p:sp>
    </p:spTree>
    <p:extLst>
      <p:ext uri="{BB962C8B-B14F-4D97-AF65-F5344CB8AC3E}">
        <p14:creationId xmlns:p14="http://schemas.microsoft.com/office/powerpoint/2010/main" val="16407787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2657"/>
            <a:ext cx="7924800" cy="884238"/>
          </a:xfrm>
        </p:spPr>
        <p:txBody>
          <a:bodyPr/>
          <a:lstStyle/>
          <a:p>
            <a:pPr algn="ctr"/>
            <a:r>
              <a:rPr lang="en-US" sz="4400" dirty="0"/>
              <a:t>Chen Mingxia</a:t>
            </a:r>
          </a:p>
        </p:txBody>
      </p:sp>
      <p:sp>
        <p:nvSpPr>
          <p:cNvPr id="3" name="Content Placeholder 2"/>
          <p:cNvSpPr>
            <a:spLocks noGrp="1"/>
          </p:cNvSpPr>
          <p:nvPr>
            <p:ph sz="quarter" idx="13"/>
          </p:nvPr>
        </p:nvSpPr>
        <p:spPr>
          <a:xfrm>
            <a:off x="32657" y="1447800"/>
            <a:ext cx="5334000" cy="5029200"/>
          </a:xfrm>
        </p:spPr>
        <p:txBody>
          <a:bodyPr>
            <a:normAutofit fontScale="85000" lnSpcReduction="10000"/>
          </a:bodyPr>
          <a:lstStyle/>
          <a:p>
            <a:r>
              <a:rPr lang="en-US" dirty="0"/>
              <a:t>Born in 1948 (</a:t>
            </a:r>
            <a:r>
              <a:rPr lang="en-US" dirty="0" err="1"/>
              <a:t>Yuhui</a:t>
            </a:r>
            <a:r>
              <a:rPr lang="en-US" dirty="0"/>
              <a:t> 1)</a:t>
            </a:r>
          </a:p>
          <a:p>
            <a:r>
              <a:rPr lang="en-US" dirty="0"/>
              <a:t>From Beijing, China (</a:t>
            </a:r>
            <a:r>
              <a:rPr lang="en-US" dirty="0" err="1"/>
              <a:t>Yuhui</a:t>
            </a:r>
            <a:r>
              <a:rPr lang="en-US" dirty="0"/>
              <a:t> 1)</a:t>
            </a:r>
          </a:p>
          <a:p>
            <a:r>
              <a:rPr lang="en-US" dirty="0"/>
              <a:t>Researcher at the Institute for Legal Research of the China Academy of Social Sciences. There she promotes women’s legal rights (Mingxia 00:05:44)</a:t>
            </a:r>
          </a:p>
          <a:p>
            <a:r>
              <a:rPr lang="en-US" dirty="0"/>
              <a:t>One of many who initiated an Anti-domestic violence project. Later it developed into the first large women’s NGO (Non-Profit Organization) in China. (Mingxia 00:05:55)</a:t>
            </a:r>
          </a:p>
          <a:p>
            <a:r>
              <a:rPr lang="en-US" dirty="0"/>
              <a:t>Was a victim of Domestic Violence. (</a:t>
            </a:r>
            <a:r>
              <a:rPr lang="en-US" dirty="0" err="1"/>
              <a:t>Liwen</a:t>
            </a:r>
            <a:r>
              <a:rPr lang="en-US" dirty="0"/>
              <a:t> 1)</a:t>
            </a:r>
          </a:p>
          <a:p>
            <a:r>
              <a:rPr lang="en-US" dirty="0"/>
              <a:t>Her personal understanding of Feminism (nuquan zhuyi and nuxing zhuyi): </a:t>
            </a:r>
          </a:p>
          <a:p>
            <a:pPr lvl="1"/>
            <a:r>
              <a:rPr lang="en-US" dirty="0"/>
              <a:t>Nuquan Zhuyi has 2 meanings of feminism. Either women’s right-ism or women’s power-ism (Mingxia 00:00:35)</a:t>
            </a:r>
          </a:p>
          <a:p>
            <a:pPr lvl="1"/>
            <a:r>
              <a:rPr lang="en-US" dirty="0"/>
              <a:t>Nuxing Zhuyi means feminine-ism or female-ism, which many people translated as freedom of females. (Mingxia 35)</a:t>
            </a:r>
          </a:p>
          <a:p>
            <a:pPr lvl="1"/>
            <a:r>
              <a:rPr lang="en-US" dirty="0"/>
              <a:t>Chen Mingxia prefers Nuquan Zhuyi because she believes it’s goal is right’s  for women. She believes that this term tries to say that women should use power to get the rights that they deserve and not take away men’s rights. (Mingxia 35)</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8800" y="1066800"/>
            <a:ext cx="3352800" cy="5638800"/>
          </a:xfrm>
          <a:prstGeom prst="rect">
            <a:avLst/>
          </a:prstGeom>
        </p:spPr>
      </p:pic>
    </p:spTree>
    <p:extLst>
      <p:ext uri="{BB962C8B-B14F-4D97-AF65-F5344CB8AC3E}">
        <p14:creationId xmlns:p14="http://schemas.microsoft.com/office/powerpoint/2010/main" val="35142754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109" y="2264465"/>
            <a:ext cx="7924800" cy="1143000"/>
          </a:xfrm>
        </p:spPr>
        <p:txBody>
          <a:bodyPr/>
          <a:lstStyle/>
          <a:p>
            <a:r>
              <a:rPr lang="en-US" dirty="0">
                <a:latin typeface="Angsana New" charset="0"/>
                <a:ea typeface="Angsana New" charset="0"/>
                <a:cs typeface="Angsana New" charset="0"/>
              </a:rPr>
              <a:t>Video : https://</a:t>
            </a:r>
            <a:r>
              <a:rPr lang="en-US" dirty="0" err="1">
                <a:latin typeface="Angsana New" charset="0"/>
                <a:ea typeface="Angsana New" charset="0"/>
                <a:cs typeface="Angsana New" charset="0"/>
              </a:rPr>
              <a:t>deepblue.lib.umich.edu</a:t>
            </a:r>
            <a:r>
              <a:rPr lang="en-US" dirty="0">
                <a:latin typeface="Angsana New" charset="0"/>
                <a:ea typeface="Angsana New" charset="0"/>
                <a:cs typeface="Angsana New" charset="0"/>
              </a:rPr>
              <a:t>/handle/2027.42/55713</a:t>
            </a:r>
          </a:p>
        </p:txBody>
      </p:sp>
    </p:spTree>
    <p:extLst>
      <p:ext uri="{BB962C8B-B14F-4D97-AF65-F5344CB8AC3E}">
        <p14:creationId xmlns:p14="http://schemas.microsoft.com/office/powerpoint/2010/main" val="3827073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808" y="481641"/>
            <a:ext cx="7924800" cy="884238"/>
          </a:xfrm>
        </p:spPr>
        <p:txBody>
          <a:bodyPr/>
          <a:lstStyle/>
          <a:p>
            <a:pPr algn="ctr"/>
            <a:r>
              <a:rPr lang="en-US" sz="3200" dirty="0">
                <a:solidFill>
                  <a:srgbClr val="0070C0"/>
                </a:solidFill>
                <a:latin typeface="Noteworthy Light" charset="0"/>
                <a:ea typeface="Noteworthy Light" charset="0"/>
                <a:cs typeface="Noteworthy Light" charset="0"/>
              </a:rPr>
              <a:t>Women’s Situation in china</a:t>
            </a:r>
            <a:r>
              <a:rPr lang="en-US" sz="3200" dirty="0">
                <a:latin typeface="Noteworthy Light" charset="0"/>
                <a:ea typeface="Noteworthy Light" charset="0"/>
                <a:cs typeface="Noteworthy Light" charset="0"/>
              </a:rPr>
              <a:t> </a:t>
            </a:r>
            <a:r>
              <a:rPr lang="en-US" sz="3200" dirty="0">
                <a:solidFill>
                  <a:srgbClr val="0070C0"/>
                </a:solidFill>
                <a:latin typeface="Noteworthy Light" charset="0"/>
                <a:ea typeface="Noteworthy Light" charset="0"/>
                <a:cs typeface="Noteworthy Light" charset="0"/>
              </a:rPr>
              <a:t>. . . </a:t>
            </a:r>
          </a:p>
        </p:txBody>
      </p:sp>
      <p:sp>
        <p:nvSpPr>
          <p:cNvPr id="3" name="Content Placeholder 2"/>
          <p:cNvSpPr>
            <a:spLocks noGrp="1"/>
          </p:cNvSpPr>
          <p:nvPr>
            <p:ph sz="quarter" idx="13"/>
          </p:nvPr>
        </p:nvSpPr>
        <p:spPr>
          <a:xfrm>
            <a:off x="126521" y="1794294"/>
            <a:ext cx="8373374" cy="4290205"/>
          </a:xfrm>
        </p:spPr>
        <p:txBody>
          <a:bodyPr/>
          <a:lstStyle/>
          <a:p>
            <a:pPr marL="0" indent="0">
              <a:buNone/>
            </a:pPr>
            <a:endParaRPr lang="en-US" spc="0" dirty="0">
              <a:ln w="0"/>
              <a:solidFill>
                <a:srgbClr val="0070C0"/>
              </a:solidFill>
              <a:effectLst>
                <a:outerShdw blurRad="38100" dist="19050" dir="2700000" algn="tl" rotWithShape="0">
                  <a:schemeClr val="dk1">
                    <a:alpha val="40000"/>
                  </a:schemeClr>
                </a:outerShdw>
              </a:effectLst>
            </a:endParaRPr>
          </a:p>
          <a:p>
            <a:r>
              <a:rPr lang="en-US" spc="0" dirty="0">
                <a:ln w="0"/>
                <a:solidFill>
                  <a:srgbClr val="0070C0"/>
                </a:solidFill>
                <a:effectLst>
                  <a:outerShdw blurRad="38100" dist="19050" dir="2700000" algn="tl" rotWithShape="0">
                    <a:schemeClr val="dk1">
                      <a:alpha val="40000"/>
                    </a:schemeClr>
                  </a:outerShdw>
                </a:effectLst>
              </a:rPr>
              <a:t>It was considered that women's purpose was to  serve for her husband and care for her children. (Burnett 292)</a:t>
            </a:r>
          </a:p>
          <a:p>
            <a:r>
              <a:rPr lang="en-US" spc="0" dirty="0">
                <a:ln w="0"/>
                <a:solidFill>
                  <a:srgbClr val="0070C0"/>
                </a:solidFill>
                <a:effectLst>
                  <a:outerShdw blurRad="38100" dist="19050" dir="2700000" algn="tl" rotWithShape="0">
                    <a:schemeClr val="dk1">
                      <a:alpha val="40000"/>
                    </a:schemeClr>
                  </a:outerShdw>
                </a:effectLst>
              </a:rPr>
              <a:t>Women were expected to have their feet binded, polygamy was allowed for men and many more discriminations were made against women. (Burnett 292)</a:t>
            </a:r>
          </a:p>
          <a:p>
            <a:r>
              <a:rPr lang="en-US" spc="0" dirty="0">
                <a:ln w="0"/>
                <a:solidFill>
                  <a:srgbClr val="0070C0"/>
                </a:solidFill>
                <a:effectLst>
                  <a:outerShdw blurRad="38100" dist="19050" dir="2700000" algn="tl" rotWithShape="0">
                    <a:schemeClr val="dk1">
                      <a:alpha val="40000"/>
                    </a:schemeClr>
                  </a:outerShdw>
                </a:effectLst>
              </a:rPr>
              <a:t>Women weren't able to join the work force because many bosses believed that "an update incapable man is better than a woman" (Burnett 293)</a:t>
            </a:r>
          </a:p>
          <a:p>
            <a:r>
              <a:rPr lang="en-US" spc="0" dirty="0">
                <a:ln w="0"/>
                <a:solidFill>
                  <a:srgbClr val="0070C0"/>
                </a:solidFill>
                <a:effectLst>
                  <a:outerShdw blurRad="38100" dist="19050" dir="2700000" algn="tl" rotWithShape="0">
                    <a:schemeClr val="dk1">
                      <a:alpha val="40000"/>
                    </a:schemeClr>
                  </a:outerShdw>
                </a:effectLst>
              </a:rPr>
              <a:t>Chen Mingxia had mentioned that in her past generations females  weren't allowed to have an education, she also mentioned that she grew up in a very feudal Family (women's rights weren't respected or ignored). Women were also not allowed to be present whenever they had guests. They weren't given a name until their husbands named them, if the husband wanted to name her. (Mingxia 00:02:45)</a:t>
            </a:r>
          </a:p>
          <a:p>
            <a:pPr marL="0" indent="0">
              <a:buNone/>
            </a:pPr>
            <a:endParaRPr lang="en-US" spc="0" dirty="0">
              <a:ln w="0"/>
              <a:solidFill>
                <a:srgbClr val="0070C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5441767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invX="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1191" y="149526"/>
            <a:ext cx="2698629" cy="2875470"/>
          </a:xfrm>
          <a:prstGeom prst="rect">
            <a:avLst/>
          </a:prstGeom>
        </p:spPr>
      </p:pic>
      <p:pic>
        <p:nvPicPr>
          <p:cNvPr id="3" name="Picture 2"/>
          <p:cNvPicPr>
            <a:picLocks noChangeAspect="1"/>
          </p:cNvPicPr>
          <p:nvPr/>
        </p:nvPicPr>
        <p:blipFill>
          <a:blip r:embed="rId3"/>
          <a:stretch>
            <a:fillRect/>
          </a:stretch>
        </p:blipFill>
        <p:spPr>
          <a:xfrm>
            <a:off x="1291356" y="3357234"/>
            <a:ext cx="6712789" cy="3132705"/>
          </a:xfrm>
          <a:prstGeom prst="rect">
            <a:avLst/>
          </a:prstGeom>
        </p:spPr>
      </p:pic>
      <p:pic>
        <p:nvPicPr>
          <p:cNvPr id="4" name="Picture 3"/>
          <p:cNvPicPr>
            <a:picLocks noChangeAspect="1"/>
          </p:cNvPicPr>
          <p:nvPr/>
        </p:nvPicPr>
        <p:blipFill>
          <a:blip r:embed="rId4"/>
          <a:stretch>
            <a:fillRect/>
          </a:stretch>
        </p:blipFill>
        <p:spPr>
          <a:xfrm>
            <a:off x="6247680" y="149526"/>
            <a:ext cx="2815806" cy="2875470"/>
          </a:xfrm>
          <a:prstGeom prst="rect">
            <a:avLst/>
          </a:prstGeom>
        </p:spPr>
      </p:pic>
      <p:pic>
        <p:nvPicPr>
          <p:cNvPr id="5" name="Picture 4"/>
          <p:cNvPicPr>
            <a:picLocks noChangeAspect="1"/>
          </p:cNvPicPr>
          <p:nvPr/>
        </p:nvPicPr>
        <p:blipFill>
          <a:blip r:embed="rId5"/>
          <a:stretch>
            <a:fillRect/>
          </a:stretch>
        </p:blipFill>
        <p:spPr>
          <a:xfrm>
            <a:off x="3247647" y="149526"/>
            <a:ext cx="2800208" cy="2875470"/>
          </a:xfrm>
          <a:prstGeom prst="rect">
            <a:avLst/>
          </a:prstGeom>
        </p:spPr>
      </p:pic>
    </p:spTree>
    <p:extLst>
      <p:ext uri="{BB962C8B-B14F-4D97-AF65-F5344CB8AC3E}">
        <p14:creationId xmlns:p14="http://schemas.microsoft.com/office/powerpoint/2010/main" val="7400220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86350"/>
            <a:ext cx="7924800" cy="1143000"/>
          </a:xfrm>
        </p:spPr>
        <p:txBody>
          <a:bodyPr/>
          <a:lstStyle/>
          <a:p>
            <a:pPr algn="ctr"/>
            <a:r>
              <a:rPr lang="en-US" dirty="0">
                <a:solidFill>
                  <a:srgbClr val="00B050"/>
                </a:solidFill>
                <a:latin typeface="Noteworthy Light" charset="0"/>
                <a:ea typeface="Noteworthy Light" charset="0"/>
                <a:cs typeface="Noteworthy Light" charset="0"/>
              </a:rPr>
              <a:t>Anti-domestic violence Project</a:t>
            </a:r>
          </a:p>
        </p:txBody>
      </p:sp>
      <p:sp>
        <p:nvSpPr>
          <p:cNvPr id="3" name="Content Placeholder 2"/>
          <p:cNvSpPr>
            <a:spLocks noGrp="1"/>
          </p:cNvSpPr>
          <p:nvPr>
            <p:ph sz="quarter" idx="13"/>
          </p:nvPr>
        </p:nvSpPr>
        <p:spPr>
          <a:xfrm>
            <a:off x="0" y="1226049"/>
            <a:ext cx="9144000" cy="5528434"/>
          </a:xfrm>
        </p:spPr>
        <p:txBody>
          <a:bodyPr/>
          <a:lstStyle/>
          <a:p>
            <a:r>
              <a:rPr lang="en-US" dirty="0">
                <a:solidFill>
                  <a:srgbClr val="00B050"/>
                </a:solidFill>
              </a:rPr>
              <a:t>Developed in June of 2000 (</a:t>
            </a:r>
            <a:r>
              <a:rPr lang="en-US" dirty="0" err="1">
                <a:solidFill>
                  <a:srgbClr val="00B050"/>
                </a:solidFill>
              </a:rPr>
              <a:t>Liwen</a:t>
            </a:r>
            <a:r>
              <a:rPr lang="en-US" dirty="0">
                <a:solidFill>
                  <a:srgbClr val="00B050"/>
                </a:solidFill>
              </a:rPr>
              <a:t> 1)</a:t>
            </a:r>
          </a:p>
          <a:p>
            <a:r>
              <a:rPr lang="en-US" dirty="0">
                <a:solidFill>
                  <a:srgbClr val="00B050"/>
                </a:solidFill>
              </a:rPr>
              <a:t>The goal is to provide an equal environment (</a:t>
            </a:r>
            <a:r>
              <a:rPr lang="en-US" dirty="0" err="1">
                <a:solidFill>
                  <a:srgbClr val="00B050"/>
                </a:solidFill>
              </a:rPr>
              <a:t>Liwen</a:t>
            </a:r>
            <a:r>
              <a:rPr lang="en-US" dirty="0">
                <a:solidFill>
                  <a:srgbClr val="00B050"/>
                </a:solidFill>
              </a:rPr>
              <a:t> 1)</a:t>
            </a:r>
          </a:p>
          <a:p>
            <a:r>
              <a:rPr lang="en-US" dirty="0">
                <a:solidFill>
                  <a:srgbClr val="00B050"/>
                </a:solidFill>
              </a:rPr>
              <a:t>Requires a gender perspective training course to join this project. ((</a:t>
            </a:r>
            <a:r>
              <a:rPr lang="en-US" dirty="0" err="1">
                <a:solidFill>
                  <a:srgbClr val="00B050"/>
                </a:solidFill>
              </a:rPr>
              <a:t>Minxia</a:t>
            </a:r>
            <a:r>
              <a:rPr lang="en-US" dirty="0">
                <a:solidFill>
                  <a:srgbClr val="00B050"/>
                </a:solidFill>
              </a:rPr>
              <a:t> 00:14:25)</a:t>
            </a:r>
          </a:p>
          <a:p>
            <a:r>
              <a:rPr lang="en-US" dirty="0">
                <a:solidFill>
                  <a:srgbClr val="00B050"/>
                </a:solidFill>
              </a:rPr>
              <a:t>Found out about the "Gender blind spots". There were laws made by men, for men. (00:14:12)</a:t>
            </a:r>
          </a:p>
          <a:p>
            <a:r>
              <a:rPr lang="en-US" dirty="0">
                <a:solidFill>
                  <a:srgbClr val="00B050"/>
                </a:solidFill>
              </a:rPr>
              <a:t>Has 15 smaller projects within this project. (Mingxia 00:29:00)</a:t>
            </a:r>
          </a:p>
          <a:p>
            <a:pPr lvl="1"/>
            <a:r>
              <a:rPr lang="en-US" dirty="0">
                <a:solidFill>
                  <a:srgbClr val="00B050"/>
                </a:solidFill>
              </a:rPr>
              <a:t>Oral history(Mingxia 00:29:00)</a:t>
            </a:r>
          </a:p>
          <a:p>
            <a:pPr lvl="1"/>
            <a:r>
              <a:rPr lang="en-US" dirty="0">
                <a:solidFill>
                  <a:srgbClr val="00B050"/>
                </a:solidFill>
              </a:rPr>
              <a:t>Legislation (Mingxia 00:29:00)</a:t>
            </a:r>
          </a:p>
          <a:p>
            <a:r>
              <a:rPr lang="en-US" dirty="0">
                <a:solidFill>
                  <a:srgbClr val="00B050"/>
                </a:solidFill>
              </a:rPr>
              <a:t>Has interviews with women who went through domestic violence (Mingxia 00:54:48)</a:t>
            </a:r>
          </a:p>
          <a:p>
            <a:pPr lvl="1"/>
            <a:r>
              <a:rPr lang="en-US" dirty="0">
                <a:solidFill>
                  <a:srgbClr val="00B050"/>
                </a:solidFill>
              </a:rPr>
              <a:t>Helped them understand that it wasn</a:t>
            </a:r>
            <a:r>
              <a:rPr lang="uk-UA" dirty="0">
                <a:solidFill>
                  <a:srgbClr val="00B050"/>
                </a:solidFill>
              </a:rPr>
              <a:t>’</a:t>
            </a:r>
            <a:r>
              <a:rPr lang="en-US" dirty="0">
                <a:solidFill>
                  <a:srgbClr val="00B050"/>
                </a:solidFill>
              </a:rPr>
              <a:t>t their fault (Mingxia 00:54:48)</a:t>
            </a:r>
          </a:p>
          <a:p>
            <a:pPr lvl="1"/>
            <a:r>
              <a:rPr lang="en-US" dirty="0">
                <a:solidFill>
                  <a:srgbClr val="00B050"/>
                </a:solidFill>
              </a:rPr>
              <a:t>Learned how to stand up (Mingxia 54:48)</a:t>
            </a:r>
          </a:p>
          <a:p>
            <a:r>
              <a:rPr lang="en-US" dirty="0">
                <a:solidFill>
                  <a:srgbClr val="00B050"/>
                </a:solidFill>
              </a:rPr>
              <a:t>Men were given lessons for domestic violence. As abusers they were taught that they were victims of living in a male-dominated society, this caused problems like inequality between men and women. (Mingxia 00:55:16)</a:t>
            </a:r>
          </a:p>
        </p:txBody>
      </p:sp>
    </p:spTree>
    <p:extLst>
      <p:ext uri="{BB962C8B-B14F-4D97-AF65-F5344CB8AC3E}">
        <p14:creationId xmlns:p14="http://schemas.microsoft.com/office/powerpoint/2010/main" val="17132209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924800" cy="1143000"/>
          </a:xfrm>
        </p:spPr>
        <p:txBody>
          <a:bodyPr/>
          <a:lstStyle/>
          <a:p>
            <a:pPr algn="ctr"/>
            <a:r>
              <a:rPr lang="en-US" dirty="0"/>
              <a:t>Challenges within the project</a:t>
            </a:r>
          </a:p>
        </p:txBody>
      </p:sp>
      <p:sp>
        <p:nvSpPr>
          <p:cNvPr id="3" name="Content Placeholder 2"/>
          <p:cNvSpPr>
            <a:spLocks noGrp="1"/>
          </p:cNvSpPr>
          <p:nvPr>
            <p:ph sz="quarter" idx="13"/>
          </p:nvPr>
        </p:nvSpPr>
        <p:spPr>
          <a:xfrm>
            <a:off x="490953" y="1553406"/>
            <a:ext cx="8043447" cy="5062952"/>
          </a:xfrm>
        </p:spPr>
        <p:txBody>
          <a:bodyPr/>
          <a:lstStyle/>
          <a:p>
            <a:r>
              <a:rPr lang="en-US" dirty="0"/>
              <a:t>Getting everybody together (Mingxia 00:41:32)</a:t>
            </a:r>
          </a:p>
          <a:p>
            <a:pPr lvl="1"/>
            <a:r>
              <a:rPr lang="en-US" dirty="0"/>
              <a:t>They worked extra hard when they were together and tried to arrange a time in their schedule to be spent in the organization (Mingxia 00:41:32)</a:t>
            </a:r>
          </a:p>
          <a:p>
            <a:r>
              <a:rPr lang="en-US" dirty="0"/>
              <a:t>When they have an experimental site run by men. ( Mingxia 00:47:27)</a:t>
            </a:r>
          </a:p>
          <a:p>
            <a:pPr lvl="1"/>
            <a:r>
              <a:rPr lang="en-US" dirty="0"/>
              <a:t>When the experimental site assigns a male director, the NGO will point out the problem. They will at least require the assistant director to be a woman. (Mingxia 00:47:52)</a:t>
            </a:r>
          </a:p>
          <a:p>
            <a:r>
              <a:rPr lang="en-US" dirty="0"/>
              <a:t>Deciding the times of training/approaching work. (Mingxia 00:43:18)</a:t>
            </a:r>
          </a:p>
          <a:p>
            <a:pPr marL="742950" lvl="2" indent="-342900"/>
            <a:r>
              <a:rPr lang="en-US" dirty="0"/>
              <a:t>They have a good discussion and come to a solution. (Mingxia 00:43:22)</a:t>
            </a:r>
          </a:p>
          <a:p>
            <a:r>
              <a:rPr lang="en-US" dirty="0"/>
              <a:t>“From the very beginning, we chose to associate with the China Law Society, an NGO within the [political] system. First, because we thought legislation is fundamental for the anti–domestic violence movement. Second, the China Law Association has ready access to the essential, relevant government branches, like legislative, juridical and public security offices, and is trusted by them.” this is what Chen Mingxia said in a different article (</a:t>
            </a:r>
            <a:r>
              <a:rPr lang="en-US" dirty="0" err="1"/>
              <a:t>Liwen</a:t>
            </a:r>
            <a:r>
              <a:rPr lang="en-US" dirty="0"/>
              <a:t> 1)</a:t>
            </a:r>
          </a:p>
        </p:txBody>
      </p:sp>
    </p:spTree>
    <p:extLst>
      <p:ext uri="{BB962C8B-B14F-4D97-AF65-F5344CB8AC3E}">
        <p14:creationId xmlns:p14="http://schemas.microsoft.com/office/powerpoint/2010/main" val="13625072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924800" cy="1143000"/>
          </a:xfrm>
        </p:spPr>
        <p:txBody>
          <a:bodyPr/>
          <a:lstStyle/>
          <a:p>
            <a:pPr algn="ctr"/>
            <a:r>
              <a:rPr lang="en-US" sz="3600" dirty="0">
                <a:latin typeface="Gabriola" charset="0"/>
                <a:ea typeface="Gabriola" charset="0"/>
                <a:cs typeface="Gabriola" charset="0"/>
              </a:rPr>
              <a:t>Anti-domestic project's success</a:t>
            </a:r>
          </a:p>
        </p:txBody>
      </p:sp>
      <p:sp>
        <p:nvSpPr>
          <p:cNvPr id="3" name="Content Placeholder 2"/>
          <p:cNvSpPr>
            <a:spLocks noGrp="1"/>
          </p:cNvSpPr>
          <p:nvPr>
            <p:ph sz="quarter" idx="13"/>
          </p:nvPr>
        </p:nvSpPr>
        <p:spPr>
          <a:xfrm>
            <a:off x="379562" y="1143000"/>
            <a:ext cx="7924800" cy="4899804"/>
          </a:xfrm>
        </p:spPr>
        <p:txBody>
          <a:bodyPr/>
          <a:lstStyle/>
          <a:p>
            <a:r>
              <a:rPr lang="en-US" dirty="0"/>
              <a:t>They worked with the women's federation (Largest women's organization in China) (Mingxia 01:03:20)</a:t>
            </a:r>
          </a:p>
          <a:p>
            <a:r>
              <a:rPr lang="en-US" dirty="0"/>
              <a:t>Aired a program against domestic violence on a very popular channel for a month. (Mingxia 01:06:01)</a:t>
            </a:r>
          </a:p>
          <a:p>
            <a:r>
              <a:rPr lang="en-US" dirty="0"/>
              <a:t>Made anti-domestic street signs that help society change their ideas by realizing that domestic violence is harmful. (</a:t>
            </a:r>
            <a:r>
              <a:rPr lang="en-US" dirty="0" err="1"/>
              <a:t>Liwen</a:t>
            </a:r>
            <a:r>
              <a:rPr lang="en-US" dirty="0"/>
              <a:t> 1)</a:t>
            </a:r>
          </a:p>
          <a:p>
            <a:r>
              <a:rPr lang="en-US" dirty="0"/>
              <a:t>Many other NGO's have joined this project. (</a:t>
            </a:r>
            <a:r>
              <a:rPr lang="en-US" dirty="0" err="1"/>
              <a:t>Liwen</a:t>
            </a:r>
            <a:r>
              <a:rPr lang="en-US" dirty="0"/>
              <a:t> 1)</a:t>
            </a:r>
          </a:p>
          <a:p>
            <a:r>
              <a:rPr lang="en-US" dirty="0"/>
              <a:t>Promotes development of feminism (</a:t>
            </a:r>
            <a:r>
              <a:rPr lang="en-US" dirty="0" err="1"/>
              <a:t>Liwen</a:t>
            </a:r>
            <a:r>
              <a:rPr lang="en-US" dirty="0"/>
              <a:t> 1)</a:t>
            </a:r>
          </a:p>
          <a:p>
            <a:r>
              <a:rPr lang="en-US" dirty="0"/>
              <a:t>First to introduce gender to law in china (</a:t>
            </a:r>
            <a:r>
              <a:rPr lang="en-US" dirty="0" err="1"/>
              <a:t>Liwen</a:t>
            </a:r>
            <a:r>
              <a:rPr lang="en-US" dirty="0"/>
              <a:t> 1)</a:t>
            </a:r>
          </a:p>
          <a:p>
            <a:r>
              <a:rPr lang="en-US" dirty="0"/>
              <a:t>United many NGO's in order to complete their goal. (</a:t>
            </a:r>
            <a:r>
              <a:rPr lang="en-US" dirty="0" err="1"/>
              <a:t>Liwen</a:t>
            </a:r>
            <a:r>
              <a:rPr lang="en-US" dirty="0"/>
              <a:t> 1)</a:t>
            </a:r>
          </a:p>
          <a:p>
            <a:r>
              <a:rPr lang="en-US" dirty="0"/>
              <a:t>According to my research, in 2001 divorce was permitted if there was domestic violence (</a:t>
            </a:r>
            <a:r>
              <a:rPr lang="en-US" dirty="0" err="1"/>
              <a:t>Liwen</a:t>
            </a:r>
            <a:r>
              <a:rPr lang="en-US" dirty="0"/>
              <a:t> 1)</a:t>
            </a:r>
          </a:p>
          <a:p>
            <a:r>
              <a:rPr lang="en-US" dirty="0"/>
              <a:t>There was a legislation passed in 2013 which prohibited verbal, physical and emotional abuse. (Burnett 1)</a:t>
            </a:r>
          </a:p>
        </p:txBody>
      </p:sp>
    </p:spTree>
    <p:extLst>
      <p:ext uri="{BB962C8B-B14F-4D97-AF65-F5344CB8AC3E}">
        <p14:creationId xmlns:p14="http://schemas.microsoft.com/office/powerpoint/2010/main" val="165445001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a:latin typeface="Gabriola" charset="0"/>
                <a:ea typeface="Gabriola" charset="0"/>
                <a:cs typeface="Gabriola" charset="0"/>
              </a:rPr>
              <a:t>Citations</a:t>
            </a:r>
          </a:p>
        </p:txBody>
      </p:sp>
      <p:sp>
        <p:nvSpPr>
          <p:cNvPr id="3" name="Content Placeholder 2"/>
          <p:cNvSpPr>
            <a:spLocks noGrp="1"/>
          </p:cNvSpPr>
          <p:nvPr>
            <p:ph sz="quarter" idx="13"/>
          </p:nvPr>
        </p:nvSpPr>
        <p:spPr>
          <a:xfrm>
            <a:off x="609600" y="2474344"/>
            <a:ext cx="7924800" cy="2805022"/>
          </a:xfrm>
        </p:spPr>
        <p:txBody>
          <a:bodyPr/>
          <a:lstStyle/>
          <a:p>
            <a:r>
              <a:rPr lang="en-US" dirty="0"/>
              <a:t>Burnett, Jaime. "Women's Employment Rights in China: Creating Harmony for in the 	Workforce". Jaime Burnett, 2010. Web. 06 Sept. 2016</a:t>
            </a:r>
          </a:p>
          <a:p>
            <a:r>
              <a:rPr lang="en-US" dirty="0" err="1"/>
              <a:t>Jinling</a:t>
            </a:r>
            <a:r>
              <a:rPr lang="en-US" dirty="0"/>
              <a:t>, Wang, and Zhang Jian. "Interview with Chen Mingxia." Global Feminisms Project.	Trans. Kim </a:t>
            </a:r>
            <a:r>
              <a:rPr lang="en-US" dirty="0" err="1"/>
              <a:t>Dorazio</a:t>
            </a:r>
            <a:r>
              <a:rPr lang="en-US" dirty="0"/>
              <a:t>. N.p., 06 Sept. 2005. Web. 04 Sept. 2016</a:t>
            </a:r>
          </a:p>
          <a:p>
            <a:r>
              <a:rPr lang="en-US" dirty="0" err="1"/>
              <a:t>Liwen</a:t>
            </a:r>
            <a:r>
              <a:rPr lang="en-US" dirty="0"/>
              <a:t>, Qin. "Gender Equality and Combating Domestic Violence." IIP Digital. N.p., 10 	Sept. 2012. Web. 07 Sept. 2016.</a:t>
            </a:r>
          </a:p>
          <a:p>
            <a:endParaRPr lang="en-US" dirty="0"/>
          </a:p>
          <a:p>
            <a:endParaRPr lang="en-US" dirty="0"/>
          </a:p>
        </p:txBody>
      </p:sp>
    </p:spTree>
    <p:extLst>
      <p:ext uri="{BB962C8B-B14F-4D97-AF65-F5344CB8AC3E}">
        <p14:creationId xmlns:p14="http://schemas.microsoft.com/office/powerpoint/2010/main" val="13292119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604</TotalTime>
  <Words>869</Words>
  <Application>Microsoft Office PowerPoint</Application>
  <PresentationFormat>On-screen Show (4:3)</PresentationFormat>
  <Paragraphs>55</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Angsana New</vt:lpstr>
      <vt:lpstr>Arial</vt:lpstr>
      <vt:lpstr>Arial Narrow</vt:lpstr>
      <vt:lpstr>Gabriola</vt:lpstr>
      <vt:lpstr>Noteworthy Light</vt:lpstr>
      <vt:lpstr>Horizon</vt:lpstr>
      <vt:lpstr>Nancy Morales ENG 2160  Section D540 September 8th, 2016</vt:lpstr>
      <vt:lpstr>Chen Mingxia</vt:lpstr>
      <vt:lpstr>Video : https://deepblue.lib.umich.edu/handle/2027.42/55713</vt:lpstr>
      <vt:lpstr>Women’s Situation in china . . . </vt:lpstr>
      <vt:lpstr>PowerPoint Presentation</vt:lpstr>
      <vt:lpstr>Anti-domestic violence Project</vt:lpstr>
      <vt:lpstr>Challenges within the project</vt:lpstr>
      <vt:lpstr>Anti-domestic project's success</vt:lpstr>
      <vt:lpstr>Citations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Nancy Morales ENG 2160  Section D540 September 8th, 2016</dc:title>
  <dc:creator>Pollack</dc:creator>
  <cp:lastModifiedBy>Nancy</cp:lastModifiedBy>
  <cp:revision>161</cp:revision>
  <dcterms:created xsi:type="dcterms:W3CDTF">2016-09-06T16:11:43Z</dcterms:created>
  <dcterms:modified xsi:type="dcterms:W3CDTF">2016-09-08T23:34:04Z</dcterms:modified>
</cp:coreProperties>
</file>