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40"/>
  </p:normalViewPr>
  <p:slideViewPr>
    <p:cSldViewPr snapToGrid="0" snapToObjects="1">
      <p:cViewPr>
        <p:scale>
          <a:sx n="100" d="100"/>
          <a:sy n="100" d="100"/>
        </p:scale>
        <p:origin x="1712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BE412-0630-B346-A811-EA354D4FD81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64F75-D8F2-A149-934B-3AEB18739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3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Relationship Id="rId3" Type="http://schemas.openxmlformats.org/officeDocument/2006/relationships/hyperlink" Target="http://officialdarkgirlsmovie.com/preview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89F34-59CB-0B4F-905E-DCBDD81DD1E8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7D53F-AFFC-4644-B78A-671C105F743E}" type="slidenum">
              <a:rPr lang="en-US"/>
              <a:pPr/>
              <a:t>2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4C4B90-B114-5140-9762-E7B9838776D7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2260D-D26F-D546-9423-DA85324DEC29}" type="slidenum">
              <a:rPr lang="en-US"/>
              <a:pPr/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776C1-0214-6249-82DF-E17C1A3C5A97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www.pbs.org</a:t>
            </a:r>
            <a:r>
              <a:rPr lang="en-US" dirty="0" smtClean="0"/>
              <a:t>/</a:t>
            </a:r>
            <a:r>
              <a:rPr lang="en-US" dirty="0" err="1" smtClean="0"/>
              <a:t>wnet</a:t>
            </a:r>
            <a:r>
              <a:rPr lang="en-US" dirty="0" smtClean="0"/>
              <a:t>/</a:t>
            </a:r>
            <a:r>
              <a:rPr lang="en-US" dirty="0" err="1" smtClean="0"/>
              <a:t>african</a:t>
            </a:r>
            <a:r>
              <a:rPr lang="en-US" dirty="0" smtClean="0"/>
              <a:t>-</a:t>
            </a:r>
            <a:r>
              <a:rPr lang="en-US" dirty="0" err="1" smtClean="0"/>
              <a:t>americans</a:t>
            </a:r>
            <a:r>
              <a:rPr lang="en-US" dirty="0" smtClean="0"/>
              <a:t>-many-rivers-to-cross/video/black-is-beautiful/ (3:00)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64F75-D8F2-A149-934B-3AEB187399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45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 http://officialdarkgirlsmovie.com/preview/</a:t>
            </a:r>
            <a:r>
              <a:rPr lang="en-US" dirty="0" smtClean="0"/>
              <a:t> (9:20)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64F75-D8F2-A149-934B-3AEB187399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9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828800"/>
            <a:ext cx="37338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324600"/>
            <a:ext cx="3429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15824E-95C6-404A-B1C3-9CAA670E09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50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28800"/>
            <a:ext cx="37338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37338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038600"/>
            <a:ext cx="37338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37338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43200" y="6324600"/>
            <a:ext cx="3429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074E53-5002-3345-9A37-DE93C69329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AF7C40-5FB6-A74A-BFB6-4164DB6E840B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5DFC9D4-FF2F-3D47-8A17-F875578140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net/african-americans-many-rivers-to-cross/video/black-is-beautiful/" TargetMode="External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officialdarkgirlsmovie.com/preview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White Standards of Beauty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/>
              <a:t>Normalized cultural assumptions about beauty</a:t>
            </a:r>
          </a:p>
          <a:p>
            <a:pPr>
              <a:lnSpc>
                <a:spcPct val="80000"/>
              </a:lnSpc>
            </a:pPr>
            <a:r>
              <a:rPr lang="en-US" sz="2800"/>
              <a:t>Beautiful women have: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Blond hair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Blue eyes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Large breasts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Skinny body</a:t>
            </a:r>
          </a:p>
          <a:p>
            <a:pPr>
              <a:lnSpc>
                <a:spcPct val="80000"/>
              </a:lnSpc>
            </a:pPr>
            <a:r>
              <a:rPr lang="en-US" sz="2800"/>
              <a:t>Women of color are not in the picture</a:t>
            </a:r>
          </a:p>
        </p:txBody>
      </p:sp>
      <p:pic>
        <p:nvPicPr>
          <p:cNvPr id="34821" name="Picture 5" descr="jessica sta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6" b="6346"/>
          <a:stretch>
            <a:fillRect/>
          </a:stretch>
        </p:blipFill>
        <p:spPr/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5625" y="6324600"/>
            <a:ext cx="7588250" cy="457200"/>
          </a:xfrm>
        </p:spPr>
        <p:txBody>
          <a:bodyPr/>
          <a:lstStyle/>
          <a:p>
            <a:r>
              <a:rPr lang="en-US" dirty="0" smtClean="0"/>
              <a:t>From “Women </a:t>
            </a:r>
            <a:r>
              <a:rPr lang="en-US" dirty="0"/>
              <a:t>of Color </a:t>
            </a:r>
            <a:r>
              <a:rPr lang="en-US" dirty="0" smtClean="0"/>
              <a:t>and the </a:t>
            </a:r>
            <a:r>
              <a:rPr lang="en-US" dirty="0"/>
              <a:t>White Standards of </a:t>
            </a:r>
            <a:r>
              <a:rPr lang="en-US" dirty="0" smtClean="0"/>
              <a:t>Beauty” by Chikako </a:t>
            </a:r>
            <a:r>
              <a:rPr lang="en-US" dirty="0" err="1" smtClean="0"/>
              <a:t>Takeshita</a:t>
            </a:r>
            <a:r>
              <a:rPr lang="en-US" dirty="0" smtClean="0"/>
              <a:t>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5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3600"/>
              <a:t>The </a:t>
            </a:r>
            <a:r>
              <a:rPr lang="ja-JP" altLang="en-US" sz="3600">
                <a:latin typeface="Arial"/>
              </a:rPr>
              <a:t>“</a:t>
            </a:r>
            <a:r>
              <a:rPr lang="en-US" sz="3600"/>
              <a:t>whiter</a:t>
            </a:r>
            <a:r>
              <a:rPr lang="ja-JP" altLang="en-US" sz="3600">
                <a:latin typeface="Arial"/>
              </a:rPr>
              <a:t>”</a:t>
            </a:r>
            <a:r>
              <a:rPr lang="en-US" sz="3600"/>
              <a:t> the look the better?</a:t>
            </a:r>
            <a:endParaRPr lang="en-US"/>
          </a:p>
        </p:txBody>
      </p:sp>
      <p:pic>
        <p:nvPicPr>
          <p:cNvPr id="44039" name="Picture 7" descr="Whitney+Houston+Whitney+Houston_frontblo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752600"/>
            <a:ext cx="2057400" cy="2057400"/>
          </a:xfrm>
        </p:spPr>
      </p:pic>
      <p:pic>
        <p:nvPicPr>
          <p:cNvPr id="44040" name="Picture 8" descr="whitneywhit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41" r="-40741"/>
          <a:stretch>
            <a:fillRect/>
          </a:stretch>
        </p:blipFill>
        <p:spPr/>
      </p:pic>
      <p:pic>
        <p:nvPicPr>
          <p:cNvPr id="44041" name="Picture 9" descr="beyoncebraid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92" r="-13292"/>
          <a:stretch>
            <a:fillRect/>
          </a:stretch>
        </p:blipFill>
        <p:spPr/>
      </p:pic>
      <p:pic>
        <p:nvPicPr>
          <p:cNvPr id="44042" name="Picture 10" descr="beyoncewhit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94" r="-10494"/>
          <a:stretch>
            <a:fillRect/>
          </a:stretch>
        </p:blipFill>
        <p:spPr/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1700" y="6324600"/>
            <a:ext cx="7556500" cy="457200"/>
          </a:xfrm>
        </p:spPr>
        <p:txBody>
          <a:bodyPr/>
          <a:lstStyle/>
          <a:p>
            <a:r>
              <a:rPr lang="en-US" dirty="0"/>
              <a:t>From “Women of Color and the White Standards of Beauty” by Chikako </a:t>
            </a:r>
            <a:r>
              <a:rPr lang="en-US" dirty="0" err="1"/>
              <a:t>Takeshita</a:t>
            </a:r>
            <a:r>
              <a:rPr lang="en-US" dirty="0"/>
              <a:t>, 2008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Women of </a:t>
            </a:r>
            <a:r>
              <a:rPr lang="en-US" sz="4000" dirty="0" smtClean="0"/>
              <a:t>color often </a:t>
            </a:r>
            <a:r>
              <a:rPr lang="en-US" sz="4000" dirty="0">
                <a:solidFill>
                  <a:srgbClr val="FF0000"/>
                </a:solidFill>
              </a:rPr>
              <a:t>internalize </a:t>
            </a:r>
            <a:r>
              <a:rPr lang="en-US" sz="4000" dirty="0"/>
              <a:t>racist standards of beauty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600" dirty="0"/>
              <a:t>Lighter skin as more </a:t>
            </a:r>
            <a:r>
              <a:rPr lang="en-US" sz="3600" dirty="0" smtClean="0"/>
              <a:t>beautiful</a:t>
            </a:r>
          </a:p>
          <a:p>
            <a:pPr>
              <a:lnSpc>
                <a:spcPct val="80000"/>
              </a:lnSpc>
            </a:pPr>
            <a:r>
              <a:rPr lang="en-US" sz="3600" dirty="0" smtClean="0"/>
              <a:t>Thinner </a:t>
            </a:r>
            <a:r>
              <a:rPr lang="en-US" sz="3600" dirty="0"/>
              <a:t>as </a:t>
            </a:r>
            <a:r>
              <a:rPr lang="en-US" sz="3600" dirty="0" smtClean="0"/>
              <a:t>better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Attempt </a:t>
            </a:r>
            <a:r>
              <a:rPr lang="en-US" sz="3600" dirty="0" smtClean="0"/>
              <a:t>to</a:t>
            </a:r>
            <a:r>
              <a:rPr lang="ja-JP" altLang="en-US" sz="3600" dirty="0" smtClean="0">
                <a:latin typeface="Arial"/>
              </a:rPr>
              <a:t>“</a:t>
            </a:r>
            <a:r>
              <a:rPr lang="en-US" sz="3600" dirty="0"/>
              <a:t>correct</a:t>
            </a:r>
            <a:r>
              <a:rPr lang="ja-JP" altLang="en-US" sz="3600" dirty="0" smtClean="0">
                <a:latin typeface="Arial"/>
              </a:rPr>
              <a:t>”</a:t>
            </a:r>
            <a:r>
              <a:rPr lang="en-US" sz="3600" dirty="0" smtClean="0"/>
              <a:t>racial </a:t>
            </a:r>
            <a:r>
              <a:rPr lang="en-US" sz="3600" dirty="0"/>
              <a:t>features</a:t>
            </a:r>
          </a:p>
          <a:p>
            <a:pPr lvl="1">
              <a:lnSpc>
                <a:spcPct val="80000"/>
              </a:lnSpc>
            </a:pPr>
            <a:r>
              <a:rPr lang="en-US" sz="3200" dirty="0"/>
              <a:t>The Afro hair</a:t>
            </a:r>
          </a:p>
          <a:p>
            <a:pPr lvl="1">
              <a:lnSpc>
                <a:spcPct val="80000"/>
              </a:lnSpc>
            </a:pPr>
            <a:r>
              <a:rPr lang="en-US" sz="3200" dirty="0"/>
              <a:t>The Jewish nose</a:t>
            </a:r>
          </a:p>
          <a:p>
            <a:pPr lvl="1">
              <a:lnSpc>
                <a:spcPct val="80000"/>
              </a:lnSpc>
            </a:pPr>
            <a:r>
              <a:rPr lang="en-US" sz="3200" dirty="0"/>
              <a:t>The Asian </a:t>
            </a:r>
            <a:r>
              <a:rPr lang="en-US" sz="3200" dirty="0" smtClean="0"/>
              <a:t>eyes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From “Women of Color and the White Standards of Beauty” by Chikako </a:t>
            </a:r>
            <a:r>
              <a:rPr lang="en-US" dirty="0" err="1"/>
              <a:t>Takeshita</a:t>
            </a:r>
            <a:r>
              <a:rPr lang="en-US" dirty="0"/>
              <a:t>, 2008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3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Asian Blepharoplasty</a:t>
            </a:r>
            <a:br>
              <a:rPr lang="en-US" sz="4000"/>
            </a:br>
            <a:r>
              <a:rPr lang="en-US" sz="4000"/>
              <a:t>(Double Eyelid Surgery)</a:t>
            </a:r>
            <a:endParaRPr lang="en-US"/>
          </a:p>
        </p:txBody>
      </p:sp>
      <p:pic>
        <p:nvPicPr>
          <p:cNvPr id="4099" name="Picture 3" descr="eyelid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665" b="-28665"/>
          <a:stretch>
            <a:fillRect/>
          </a:stretch>
        </p:blipFill>
        <p:spPr/>
      </p:pic>
      <p:pic>
        <p:nvPicPr>
          <p:cNvPr id="4100" name="Picture 4" descr="eyelid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665" b="-28665"/>
          <a:stretch>
            <a:fillRect/>
          </a:stretch>
        </p:blipFill>
        <p:spPr/>
      </p:pic>
      <p:pic>
        <p:nvPicPr>
          <p:cNvPr id="4101" name="Picture 5" descr="eyelid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898" b="-31898"/>
          <a:stretch>
            <a:fillRect/>
          </a:stretch>
        </p:blipFill>
        <p:spPr/>
      </p:pic>
      <p:pic>
        <p:nvPicPr>
          <p:cNvPr id="4102" name="Picture 6" descr="eyelid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898" b="-31898"/>
          <a:stretch>
            <a:fillRect/>
          </a:stretch>
        </p:blipFill>
        <p:spPr/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0700" y="6324600"/>
            <a:ext cx="7632700" cy="457200"/>
          </a:xfrm>
        </p:spPr>
        <p:txBody>
          <a:bodyPr/>
          <a:lstStyle/>
          <a:p>
            <a:r>
              <a:rPr lang="en-US" dirty="0"/>
              <a:t>From “Women of Color and the White Standards of Beauty” by Chikako </a:t>
            </a:r>
            <a:r>
              <a:rPr lang="en-US" dirty="0" err="1"/>
              <a:t>Takeshita</a:t>
            </a:r>
            <a:r>
              <a:rPr lang="en-US" dirty="0"/>
              <a:t>, 2008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1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Women of Color and Body Image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68500"/>
            <a:ext cx="7620000" cy="4127500"/>
          </a:xfrm>
        </p:spPr>
        <p:txBody>
          <a:bodyPr>
            <a:normAutofit/>
          </a:bodyPr>
          <a:lstStyle/>
          <a:p>
            <a:r>
              <a:rPr lang="en-US" dirty="0"/>
              <a:t>Women of color may have the impossible task of achieving beauty standards for both her cultural group and the dominant culture</a:t>
            </a:r>
          </a:p>
          <a:p>
            <a:r>
              <a:rPr lang="en-US" dirty="0"/>
              <a:t>If they internalize white standards of beauty and adhere to them, they perpetuate the racial hierarchy</a:t>
            </a:r>
          </a:p>
          <a:p>
            <a:r>
              <a:rPr lang="en-US" dirty="0"/>
              <a:t>Yet, if they do not adhere to the norm, they may have to pay a price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From “Women of Color and the White Standards of Beauty” by Chikako </a:t>
            </a:r>
            <a:r>
              <a:rPr lang="en-US" dirty="0" err="1"/>
              <a:t>Takeshita</a:t>
            </a:r>
            <a:r>
              <a:rPr lang="en-US" dirty="0"/>
              <a:t>, 2008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4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Black is </a:t>
            </a:r>
            <a:r>
              <a:rPr lang="en-US" dirty="0">
                <a:hlinkClick r:id="rId3"/>
              </a:rPr>
              <a:t>B</a:t>
            </a:r>
            <a:r>
              <a:rPr lang="en-US" dirty="0" smtClean="0">
                <a:hlinkClick r:id="rId3"/>
              </a:rPr>
              <a:t>eautiful</a:t>
            </a:r>
            <a:endParaRPr lang="en-US" dirty="0"/>
          </a:p>
        </p:txBody>
      </p:sp>
      <p:pic>
        <p:nvPicPr>
          <p:cNvPr id="7" name="Content Placeholder 6" descr="button-blackisbeautiful-lg.jpg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579" r="-21579"/>
          <a:stretch>
            <a:fillRect/>
          </a:stretch>
        </p:blipFill>
        <p:spPr>
          <a:xfrm>
            <a:off x="498518" y="3695001"/>
            <a:ext cx="3657600" cy="1965325"/>
          </a:xfrm>
        </p:spPr>
      </p:pic>
      <p:sp>
        <p:nvSpPr>
          <p:cNvPr id="6" name="Content Placeholder 5"/>
          <p:cNvSpPr>
            <a:spLocks noGrp="1"/>
          </p:cNvSpPr>
          <p:nvPr>
            <p:ph sz="half" idx="15"/>
          </p:nvPr>
        </p:nvSpPr>
        <p:spPr>
          <a:xfrm>
            <a:off x="498474" y="1333500"/>
            <a:ext cx="3657644" cy="4792663"/>
          </a:xfrm>
        </p:spPr>
        <p:txBody>
          <a:bodyPr/>
          <a:lstStyle/>
          <a:p>
            <a:r>
              <a:rPr lang="en-US" dirty="0" smtClean="0"/>
              <a:t>A movement in the 1960s that celebrated the beauty of non-European physical </a:t>
            </a:r>
            <a:r>
              <a:rPr lang="en-US" dirty="0" smtClean="0"/>
              <a:t>features</a:t>
            </a:r>
          </a:p>
          <a:p>
            <a:r>
              <a:rPr lang="en-US" dirty="0" smtClean="0"/>
              <a:t>Came out of the Black Power Movement</a:t>
            </a:r>
            <a:endParaRPr lang="en-US" dirty="0"/>
          </a:p>
        </p:txBody>
      </p:sp>
      <p:pic>
        <p:nvPicPr>
          <p:cNvPr id="9" name="Content Placeholder 8" descr="018_angela_davis_theredlist.jpg"/>
          <p:cNvPicPr>
            <a:picLocks noGrp="1" noChangeAspect="1"/>
          </p:cNvPicPr>
          <p:nvPr>
            <p:ph sz="half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791" r="-59791"/>
          <a:stretch>
            <a:fillRect/>
          </a:stretch>
        </p:blipFill>
        <p:spPr>
          <a:xfrm>
            <a:off x="2901950" y="1985963"/>
            <a:ext cx="6942558" cy="4071938"/>
          </a:xfrm>
        </p:spPr>
      </p:pic>
      <p:sp>
        <p:nvSpPr>
          <p:cNvPr id="10" name="TextBox 9"/>
          <p:cNvSpPr txBox="1"/>
          <p:nvPr/>
        </p:nvSpPr>
        <p:spPr>
          <a:xfrm>
            <a:off x="5511800" y="6196568"/>
            <a:ext cx="219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Angela Davis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102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 Morrison o</a:t>
            </a:r>
            <a:r>
              <a:rPr lang="en-US" dirty="0" smtClean="0"/>
              <a:t>n </a:t>
            </a:r>
            <a:r>
              <a:rPr lang="en-US" dirty="0" smtClean="0"/>
              <a:t>the reclamation of racial beauty in the </a:t>
            </a:r>
            <a:r>
              <a:rPr lang="en-US" dirty="0" smtClean="0"/>
              <a:t>1960s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1" indent="0">
              <a:buNone/>
            </a:pPr>
            <a:endParaRPr lang="en-US" sz="2000" dirty="0" smtClean="0"/>
          </a:p>
          <a:p>
            <a:pPr lvl="1"/>
            <a:r>
              <a:rPr lang="en-US" sz="3200" dirty="0" smtClean="0"/>
              <a:t>“The assertion of racial beauty was not a reaction to the self-mocking, humorous critique of cultural/racial foibles common in all groups, but against the damaging internalization of assumptions of immutable inferiority originating in an outside gaze” (Morrison xi)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10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54200"/>
            <a:ext cx="7886700" cy="44323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term developed by Alice Walker in </a:t>
            </a:r>
            <a:r>
              <a:rPr lang="en-US" sz="2800" i="1" dirty="0" smtClean="0"/>
              <a:t>In Search of Our Mothers’ Gardens</a:t>
            </a:r>
            <a:r>
              <a:rPr lang="en-US" sz="2800" dirty="0" smtClean="0"/>
              <a:t> (1983)</a:t>
            </a:r>
          </a:p>
          <a:p>
            <a:pPr lvl="1"/>
            <a:r>
              <a:rPr lang="en-US" sz="2600" dirty="0" smtClean="0"/>
              <a:t>“prejudicial </a:t>
            </a:r>
            <a:r>
              <a:rPr lang="en-US" sz="2600" dirty="0"/>
              <a:t>or preferential treatment of same-race people based solely on their </a:t>
            </a:r>
            <a:r>
              <a:rPr lang="en-US" sz="2600" dirty="0" smtClean="0"/>
              <a:t>color”</a:t>
            </a:r>
            <a:endParaRPr lang="en-US" sz="2600" dirty="0"/>
          </a:p>
          <a:p>
            <a:r>
              <a:rPr lang="en-US" sz="2800" i="1" dirty="0" smtClean="0">
                <a:hlinkClick r:id="rId3"/>
              </a:rPr>
              <a:t>Dark Girls </a:t>
            </a:r>
            <a:r>
              <a:rPr lang="en-US" sz="2800" dirty="0" smtClean="0">
                <a:hlinkClick r:id="rId3"/>
              </a:rPr>
              <a:t>Documentary</a:t>
            </a:r>
            <a:r>
              <a:rPr lang="en-US" sz="2800" dirty="0"/>
              <a:t>: Addresses the </a:t>
            </a:r>
            <a:r>
              <a:rPr lang="en-US" sz="2800" dirty="0" smtClean="0"/>
              <a:t>“deep-seated </a:t>
            </a:r>
            <a:r>
              <a:rPr lang="en-US" sz="2800" dirty="0"/>
              <a:t>biases and attitudes about skin color—particularly dark skinned women, outside of and within the Black American culture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205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Beauty in </a:t>
            </a:r>
            <a:r>
              <a:rPr lang="en-US" i="1" dirty="0" err="1" smtClean="0"/>
              <a:t>Americanah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Find </a:t>
            </a:r>
            <a:r>
              <a:rPr lang="en-US" sz="2800" b="1" dirty="0" smtClean="0"/>
              <a:t>two</a:t>
            </a:r>
            <a:r>
              <a:rPr lang="en-US" sz="2800" dirty="0" smtClean="0"/>
              <a:t> examples in which a character exhibits internalized white beauty standards in </a:t>
            </a:r>
            <a:r>
              <a:rPr lang="en-US" sz="2800" i="1" dirty="0" err="1" smtClean="0"/>
              <a:t>Americanah</a:t>
            </a:r>
            <a:r>
              <a:rPr lang="en-US" sz="2800" dirty="0" smtClean="0"/>
              <a:t>. </a:t>
            </a:r>
          </a:p>
          <a:p>
            <a:pPr lvl="1"/>
            <a:r>
              <a:rPr lang="en-US" sz="2800" dirty="0" smtClean="0"/>
              <a:t>Are they invested in those beauty standards in relation to themselves or are they imposing those expectations on others?</a:t>
            </a:r>
          </a:p>
          <a:p>
            <a:r>
              <a:rPr lang="en-US" sz="2800" dirty="0" smtClean="0"/>
              <a:t>Find </a:t>
            </a:r>
            <a:r>
              <a:rPr lang="en-US" sz="2800" b="1" dirty="0" smtClean="0"/>
              <a:t>two</a:t>
            </a:r>
            <a:r>
              <a:rPr lang="en-US" sz="2800" dirty="0" smtClean="0"/>
              <a:t> examples of a resistance to white beauty standards and/or the reclamation of non-white beauty standards in </a:t>
            </a:r>
            <a:r>
              <a:rPr lang="en-US" sz="2800" i="1" dirty="0" err="1" smtClean="0"/>
              <a:t>Americanah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How do the characters resist/reclaim beauty? What is the result?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052229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397</TotalTime>
  <Words>443</Words>
  <Application>Microsoft Macintosh PowerPoint</Application>
  <PresentationFormat>On-screen Show (4:3)</PresentationFormat>
  <Paragraphs>51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ＭＳ ゴシック</vt:lpstr>
      <vt:lpstr>Rockwell</vt:lpstr>
      <vt:lpstr>Wingdings</vt:lpstr>
      <vt:lpstr>Arial</vt:lpstr>
      <vt:lpstr>Advantage</vt:lpstr>
      <vt:lpstr>White Standards of Beauty</vt:lpstr>
      <vt:lpstr>The “whiter” the look the better?</vt:lpstr>
      <vt:lpstr>Women of color often internalize racist standards of beauty</vt:lpstr>
      <vt:lpstr>Asian Blepharoplasty (Double Eyelid Surgery)</vt:lpstr>
      <vt:lpstr>Women of Color and Body Image</vt:lpstr>
      <vt:lpstr>Black is Beautiful</vt:lpstr>
      <vt:lpstr>Toni Morrison on the reclamation of racial beauty in the 1960s</vt:lpstr>
      <vt:lpstr>Colorism</vt:lpstr>
      <vt:lpstr>Beauty in Americanah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Westengard</dc:creator>
  <cp:lastModifiedBy>Microsoft Office User</cp:lastModifiedBy>
  <cp:revision>27</cp:revision>
  <dcterms:created xsi:type="dcterms:W3CDTF">2013-04-09T22:31:04Z</dcterms:created>
  <dcterms:modified xsi:type="dcterms:W3CDTF">2016-11-28T16:26:18Z</dcterms:modified>
</cp:coreProperties>
</file>