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1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hyperlink" Target="https://www.youtube.com/watch?v=hg3umXU_qW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news/the-fix/wp/2015/01/05/the-new-congress-is-80-percent-white-80-percent-male-and-92-percent-christian/" TargetMode="External"/><Relationship Id="rId4" Type="http://schemas.openxmlformats.org/officeDocument/2006/relationships/hyperlink" Target="http://www.equalrightsamendment.org/" TargetMode="External"/><Relationship Id="rId5" Type="http://schemas.openxmlformats.org/officeDocument/2006/relationships/hyperlink" Target="http://abcnews.go.com/Business/us-industrialized-nation-paid-maternity-leave/story?id=30852419" TargetMode="External"/><Relationship Id="rId6" Type="http://schemas.openxmlformats.org/officeDocument/2006/relationships/hyperlink" Target="http://www.catalyst.org/knowledge/women-ceos-sp-500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nytimes.com/2015/04/14/opinion/women-still-earn-a-lot-less-than-men.html?_r=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tspronouncedmetrosexual.com/2013/01/a-comprehensive-list-of-lgbtq-term-definiti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s://www.youtube.com/watch?v=bOCWma5vOiQ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IyuUWOnS9B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Three Waves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Third Wave Feminism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3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 where that quote about feminism came from?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610878"/>
            <a:ext cx="5333999" cy="280516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We Should All Be Feminists</a:t>
            </a:r>
          </a:p>
          <a:p>
            <a:r>
              <a:rPr lang="en-US" sz="2800" dirty="0" smtClean="0"/>
              <a:t>by</a:t>
            </a:r>
          </a:p>
          <a:p>
            <a:r>
              <a:rPr lang="en-US" sz="2800" dirty="0" err="1"/>
              <a:t>Chimamanda</a:t>
            </a:r>
            <a:r>
              <a:rPr lang="en-US" sz="2800" dirty="0"/>
              <a:t> </a:t>
            </a:r>
            <a:r>
              <a:rPr lang="en-US" sz="2800" dirty="0" err="1"/>
              <a:t>Ngozi</a:t>
            </a:r>
            <a:r>
              <a:rPr lang="en-US" sz="2800" dirty="0"/>
              <a:t> </a:t>
            </a:r>
            <a:r>
              <a:rPr lang="en-US" sz="2800" dirty="0" err="1"/>
              <a:t>Adichie</a:t>
            </a:r>
            <a:endParaRPr lang="en-US" sz="2800" dirty="0"/>
          </a:p>
          <a:p>
            <a:endParaRPr lang="en-US" sz="2800" i="1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=hg3umXU_qWc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06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599" y="385572"/>
            <a:ext cx="7729728" cy="1188720"/>
          </a:xfrm>
        </p:spPr>
        <p:txBody>
          <a:bodyPr/>
          <a:lstStyle/>
          <a:p>
            <a:r>
              <a:rPr lang="en-US" dirty="0" smtClean="0"/>
              <a:t>I’m not a feminist but . . 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798320"/>
            <a:ext cx="10927079" cy="463296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the 1980s and 1990s, young women began to expect the “benefits of feminism-</a:t>
            </a:r>
            <a:r>
              <a:rPr lang="mr-IN" sz="2400" dirty="0" smtClean="0"/>
              <a:t>–</a:t>
            </a:r>
            <a:r>
              <a:rPr lang="en-US" sz="2400" dirty="0" smtClean="0"/>
              <a:t>fair pay, contraceptive equity, access to higher education, protection from sexual harassment—without recognizing the fight that was necessary to win those rights” (</a:t>
            </a:r>
            <a:r>
              <a:rPr lang="en-US" sz="2400" dirty="0" err="1" smtClean="0"/>
              <a:t>Seely</a:t>
            </a:r>
            <a:r>
              <a:rPr lang="en-US" sz="2400" dirty="0" smtClean="0"/>
              <a:t> 45).</a:t>
            </a:r>
          </a:p>
          <a:p>
            <a:r>
              <a:rPr lang="en-US" sz="2400" dirty="0" smtClean="0"/>
              <a:t>Sometimes, this attitude is called “</a:t>
            </a:r>
            <a:r>
              <a:rPr lang="en-US" sz="2400" dirty="0" err="1" smtClean="0"/>
              <a:t>postfeminism</a:t>
            </a:r>
            <a:r>
              <a:rPr lang="en-US" sz="2400" dirty="0" smtClean="0"/>
              <a:t>”</a:t>
            </a:r>
          </a:p>
          <a:p>
            <a:r>
              <a:rPr lang="en-US" dirty="0" err="1"/>
              <a:t>Postfeminism</a:t>
            </a:r>
            <a:r>
              <a:rPr lang="en-US" dirty="0"/>
              <a:t> = Power Through </a:t>
            </a:r>
          </a:p>
          <a:p>
            <a:pPr lvl="1"/>
            <a:r>
              <a:rPr lang="en-US" sz="2000" dirty="0"/>
              <a:t>Femininity</a:t>
            </a:r>
          </a:p>
          <a:p>
            <a:pPr lvl="1"/>
            <a:r>
              <a:rPr lang="en-US" sz="2000" dirty="0"/>
              <a:t>Sexual Agency</a:t>
            </a:r>
          </a:p>
          <a:p>
            <a:pPr lvl="1"/>
            <a:r>
              <a:rPr lang="en-US" sz="2000" dirty="0"/>
              <a:t>Economic Consumption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5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Feminist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92680"/>
            <a:ext cx="10896600" cy="3992880"/>
          </a:xfrm>
        </p:spPr>
        <p:txBody>
          <a:bodyPr>
            <a:noAutofit/>
          </a:bodyPr>
          <a:lstStyle/>
          <a:p>
            <a:r>
              <a:rPr lang="en-US" sz="2400" dirty="0" smtClean="0"/>
              <a:t>Beginning in the 1990s, the </a:t>
            </a:r>
            <a:r>
              <a:rPr lang="en-US" sz="2400" b="1" dirty="0" smtClean="0"/>
              <a:t>third wave of feminism </a:t>
            </a:r>
            <a:r>
              <a:rPr lang="en-US" sz="2400" dirty="0" smtClean="0"/>
              <a:t>consists of the generation of women born after second wave feminism’s peak</a:t>
            </a:r>
          </a:p>
          <a:p>
            <a:r>
              <a:rPr lang="en-US" sz="2400" dirty="0"/>
              <a:t>Third wave feminists attempt to get people to </a:t>
            </a:r>
            <a:r>
              <a:rPr lang="en-US" sz="2400" dirty="0" smtClean="0"/>
              <a:t>understand:</a:t>
            </a:r>
          </a:p>
          <a:p>
            <a:pPr lvl="1"/>
            <a:r>
              <a:rPr lang="en-US" sz="2200" dirty="0" smtClean="0"/>
              <a:t>The rights </a:t>
            </a:r>
            <a:r>
              <a:rPr lang="en-US" sz="2200" dirty="0"/>
              <a:t>they expect were not </a:t>
            </a:r>
            <a:r>
              <a:rPr lang="en-US" sz="2200" b="1" dirty="0"/>
              <a:t>always</a:t>
            </a:r>
            <a:r>
              <a:rPr lang="en-US" sz="2200" dirty="0"/>
              <a:t> granted to </a:t>
            </a:r>
            <a:r>
              <a:rPr lang="en-US" sz="2200" dirty="0" smtClean="0"/>
              <a:t>women</a:t>
            </a:r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hey </a:t>
            </a:r>
            <a:r>
              <a:rPr lang="en-US" sz="2200" dirty="0"/>
              <a:t>have the previous feminist movements to </a:t>
            </a:r>
            <a:r>
              <a:rPr lang="en-US" sz="2200" b="1" dirty="0"/>
              <a:t>thank</a:t>
            </a:r>
            <a:r>
              <a:rPr lang="en-US" sz="2200" dirty="0"/>
              <a:t> for those </a:t>
            </a:r>
            <a:r>
              <a:rPr lang="en-US" sz="2200" dirty="0" smtClean="0"/>
              <a:t>rights</a:t>
            </a:r>
          </a:p>
          <a:p>
            <a:pPr lvl="1"/>
            <a:r>
              <a:rPr lang="en-US" sz="2200" b="1" dirty="0"/>
              <a:t>W</a:t>
            </a:r>
            <a:r>
              <a:rPr lang="en-US" sz="2200" b="1" dirty="0" smtClean="0"/>
              <a:t>ork </a:t>
            </a:r>
            <a:r>
              <a:rPr lang="en-US" sz="2200" b="1" dirty="0"/>
              <a:t>still needs to be done </a:t>
            </a:r>
            <a:r>
              <a:rPr lang="en-US" sz="2200" dirty="0"/>
              <a:t>to achieve gender equity.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516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 2015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36080" y="274320"/>
            <a:ext cx="4815840" cy="614172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hlinkClick r:id="rId2"/>
              </a:rPr>
              <a:t>Women still earn less than men </a:t>
            </a:r>
            <a:endParaRPr lang="en-US" sz="2400" dirty="0"/>
          </a:p>
          <a:p>
            <a:r>
              <a:rPr lang="en-US" sz="2400" dirty="0"/>
              <a:t>We make up only </a:t>
            </a:r>
            <a:r>
              <a:rPr lang="en-US" sz="2400" dirty="0">
                <a:hlinkClick r:id="rId3" tooltip="Link: http://www.washingtonpost.com/news/the-fix/wp/2015/01/05/the-new-congress-is-80-percent-white-80-percent-male-and-92-percent-christian/"/>
              </a:rPr>
              <a:t>20 percent of the Senate, and even less of Congress</a:t>
            </a:r>
            <a:endParaRPr lang="en-US" sz="2400" dirty="0"/>
          </a:p>
          <a:p>
            <a:r>
              <a:rPr lang="en-US" sz="2400" dirty="0"/>
              <a:t>The U.S. has never had a female vice president, much less president</a:t>
            </a:r>
          </a:p>
          <a:p>
            <a:r>
              <a:rPr lang="en-US" sz="2400" dirty="0"/>
              <a:t>An </a:t>
            </a:r>
            <a:r>
              <a:rPr lang="en-US" sz="2400" dirty="0">
                <a:hlinkClick r:id="rId4" tooltip="Link: http://www.equalrightsamendment.org/"/>
              </a:rPr>
              <a:t>Equal Rights Amendment to the Constitution</a:t>
            </a:r>
            <a:r>
              <a:rPr lang="en-US" sz="2400" dirty="0"/>
              <a:t> (pushed for by Alice Paul back in 1920) was never ratified</a:t>
            </a:r>
          </a:p>
          <a:p>
            <a:r>
              <a:rPr lang="en-US" sz="2400" dirty="0">
                <a:hlinkClick r:id="rId5" tooltip="Link: http://abcnews.go.com/Business/us-industrialized-nation-paid-maternity-leave/story?id=30852419"/>
              </a:rPr>
              <a:t>The U.S. is the only industrialized nation without paid maternity leave</a:t>
            </a:r>
            <a:endParaRPr lang="en-US" sz="2400" dirty="0"/>
          </a:p>
          <a:p>
            <a:r>
              <a:rPr lang="en-US" sz="2400" dirty="0">
                <a:hlinkClick r:id="rId6" tooltip="Link: http://www.catalyst.org/knowledge/women-ceos-sp-500"/>
              </a:rPr>
              <a:t>Women make up only 22 percent of CEOs of Fortune 500 companies</a:t>
            </a:r>
            <a:endParaRPr lang="en-US" sz="2400" dirty="0"/>
          </a:p>
          <a:p>
            <a:r>
              <a:rPr lang="en-US" sz="2400" dirty="0"/>
              <a:t>… and the list goes on and on and 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300" i="1" dirty="0"/>
              <a:t>From https://</a:t>
            </a:r>
            <a:r>
              <a:rPr lang="en-US" sz="1300" i="1" dirty="0" err="1"/>
              <a:t>www.bustle.com</a:t>
            </a:r>
            <a:r>
              <a:rPr lang="en-US" sz="1300" i="1" dirty="0"/>
              <a:t>/articles/106524-on-womens-equality-day-a-very-brief-timeline-of-feminist-history-in-america</a:t>
            </a:r>
          </a:p>
        </p:txBody>
      </p:sp>
    </p:spTree>
    <p:extLst>
      <p:ext uri="{BB962C8B-B14F-4D97-AF65-F5344CB8AC3E}">
        <p14:creationId xmlns:p14="http://schemas.microsoft.com/office/powerpoint/2010/main" val="15631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533400"/>
            <a:ext cx="4770120" cy="614172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Broader definitions of gender and sexuality</a:t>
            </a:r>
          </a:p>
          <a:p>
            <a:pPr lvl="1"/>
            <a:r>
              <a:rPr lang="en-US" sz="2800" dirty="0" smtClean="0"/>
              <a:t>Multiple genders</a:t>
            </a:r>
          </a:p>
          <a:p>
            <a:pPr lvl="2"/>
            <a:r>
              <a:rPr lang="en-US" sz="2800" dirty="0" smtClean="0"/>
              <a:t>Androgynous, </a:t>
            </a:r>
            <a:r>
              <a:rPr lang="en-US" sz="2800" dirty="0" err="1" smtClean="0"/>
              <a:t>bigender</a:t>
            </a:r>
            <a:r>
              <a:rPr lang="en-US" sz="2800" dirty="0" smtClean="0"/>
              <a:t>, transgender, gender fluid, two spirit, etc. </a:t>
            </a:r>
          </a:p>
          <a:p>
            <a:pPr lvl="1"/>
            <a:r>
              <a:rPr lang="en-US" sz="2800" dirty="0" smtClean="0"/>
              <a:t>Multiple sexualities</a:t>
            </a:r>
          </a:p>
          <a:p>
            <a:pPr lvl="2"/>
            <a:r>
              <a:rPr lang="en-US" sz="2800" dirty="0" smtClean="0"/>
              <a:t>Pansexual, queer, asexual, </a:t>
            </a:r>
          </a:p>
          <a:p>
            <a:pPr lvl="1"/>
            <a:r>
              <a:rPr lang="en-US" sz="2800" dirty="0" smtClean="0"/>
              <a:t>Gender and sexual fluidity</a:t>
            </a:r>
          </a:p>
          <a:p>
            <a:pPr lvl="1"/>
            <a:endParaRPr lang="en-US" sz="2800" dirty="0" smtClean="0"/>
          </a:p>
          <a:p>
            <a:r>
              <a:rPr lang="en-US" dirty="0" smtClean="0"/>
              <a:t>For </a:t>
            </a:r>
            <a:r>
              <a:rPr lang="en-US" dirty="0"/>
              <a:t>some definitions of these terms, you can visit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itspronouncedmetrosexual.com</a:t>
            </a:r>
            <a:r>
              <a:rPr lang="en-US" dirty="0">
                <a:hlinkClick r:id="rId2"/>
              </a:rPr>
              <a:t>/2013/01/a-comprehensive-list-of-</a:t>
            </a:r>
            <a:r>
              <a:rPr lang="en-US" dirty="0" err="1">
                <a:hlinkClick r:id="rId2"/>
              </a:rPr>
              <a:t>lgbtq</a:t>
            </a:r>
            <a:r>
              <a:rPr lang="en-US" dirty="0">
                <a:hlinkClick r:id="rId2"/>
              </a:rPr>
              <a:t>-term-definitions/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1" y="533400"/>
            <a:ext cx="4466842" cy="520662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Embrace Diversity</a:t>
            </a:r>
          </a:p>
          <a:p>
            <a:pPr lvl="1"/>
            <a:r>
              <a:rPr lang="en-US" sz="2800" dirty="0"/>
              <a:t>Centering the voices of women of color</a:t>
            </a:r>
          </a:p>
          <a:p>
            <a:pPr lvl="1"/>
            <a:r>
              <a:rPr lang="en-US" sz="2800" dirty="0"/>
              <a:t>Intersectional </a:t>
            </a:r>
            <a:r>
              <a:rPr lang="en-US" sz="2800" dirty="0" smtClean="0"/>
              <a:t>approaches</a:t>
            </a:r>
            <a:endParaRPr lang="en-US" sz="2800" b="1" dirty="0" smtClean="0"/>
          </a:p>
          <a:p>
            <a:r>
              <a:rPr lang="en-US" sz="2800" b="1" dirty="0" smtClean="0"/>
              <a:t>Global </a:t>
            </a:r>
            <a:r>
              <a:rPr lang="en-US" sz="2800" b="1" dirty="0"/>
              <a:t>Focus</a:t>
            </a:r>
          </a:p>
          <a:p>
            <a:pPr lvl="1"/>
            <a:r>
              <a:rPr lang="en-US" sz="2800" dirty="0" smtClean="0"/>
              <a:t>Working for gender equity around the globe</a:t>
            </a:r>
          </a:p>
          <a:p>
            <a:pPr lvl="1"/>
            <a:r>
              <a:rPr lang="en-US" sz="2800" dirty="0" smtClean="0"/>
              <a:t>Further awareness of colonialism, immigration, and globalization as aspects of social location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2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620" y="597908"/>
            <a:ext cx="4486656" cy="1141497"/>
          </a:xfrm>
        </p:spPr>
        <p:txBody>
          <a:bodyPr/>
          <a:lstStyle/>
          <a:p>
            <a:r>
              <a:rPr lang="en-US" dirty="0" smtClean="0"/>
              <a:t>Riot </a:t>
            </a:r>
            <a:r>
              <a:rPr lang="en-US" dirty="0" err="1" smtClean="0"/>
              <a:t>Grrrl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274" y="210962"/>
            <a:ext cx="3418245" cy="434928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620" y="2103120"/>
            <a:ext cx="4610100" cy="4236720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dirty="0" smtClean="0"/>
              <a:t>“Riot </a:t>
            </a:r>
            <a:r>
              <a:rPr lang="en-US" sz="2000" dirty="0" err="1"/>
              <a:t>Grrrl</a:t>
            </a:r>
            <a:r>
              <a:rPr lang="en-US" sz="2000" dirty="0"/>
              <a:t> began in 1991, when a group of women from Washington, D.C., and Olympia, Washington, held a meeting to discuss how to address </a:t>
            </a:r>
            <a:r>
              <a:rPr lang="en-US" sz="2000" b="1" dirty="0"/>
              <a:t>sexism in the punk scene</a:t>
            </a:r>
            <a:r>
              <a:rPr lang="en-US" sz="2000" dirty="0"/>
              <a:t>. Inspired by recent antiracist riots in D.C., the women decided they wanted to start a "girl riot" against a society they felt offered no validation of women's experiences</a:t>
            </a:r>
            <a:r>
              <a:rPr lang="en-US" sz="2000" dirty="0" smtClean="0"/>
              <a:t>.”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000" dirty="0" smtClean="0"/>
              <a:t>Punk Music as protest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000" dirty="0" smtClean="0"/>
              <a:t>Zines (homemade publications/magazines with limited distribution)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000" dirty="0" smtClean="0"/>
              <a:t>Reclaiming Femininity and Sexuality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17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/>
              <a:t>From http</a:t>
            </a:r>
            <a:r>
              <a:rPr lang="en-US" sz="1400" i="1" dirty="0"/>
              <a:t>://</a:t>
            </a:r>
            <a:r>
              <a:rPr lang="en-US" sz="1400" i="1" dirty="0" err="1"/>
              <a:t>www.feministezine.com</a:t>
            </a:r>
            <a:r>
              <a:rPr lang="en-US" sz="1400" i="1" dirty="0"/>
              <a:t>/feminist/music/The-History-of-Riot-</a:t>
            </a:r>
            <a:r>
              <a:rPr lang="en-US" sz="1400" i="1" dirty="0" err="1"/>
              <a:t>Grrls</a:t>
            </a:r>
            <a:r>
              <a:rPr lang="en-US" sz="1400" i="1" dirty="0"/>
              <a:t>-in-</a:t>
            </a:r>
            <a:r>
              <a:rPr lang="en-US" sz="1400" i="1" dirty="0" err="1"/>
              <a:t>Music.html</a:t>
            </a: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958" y="1737931"/>
            <a:ext cx="3116512" cy="4812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6563" y="6550223"/>
            <a:ext cx="4611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www.youtube.com</a:t>
            </a:r>
            <a:r>
              <a:rPr lang="en-US" sz="1600" dirty="0">
                <a:hlinkClick r:id="rId4"/>
              </a:rPr>
              <a:t>/</a:t>
            </a:r>
            <a:r>
              <a:rPr lang="en-US" sz="1600" dirty="0" err="1">
                <a:hlinkClick r:id="rId4"/>
              </a:rPr>
              <a:t>watch?v</a:t>
            </a:r>
            <a:r>
              <a:rPr lang="en-US" sz="1600" dirty="0">
                <a:hlinkClick r:id="rId4"/>
              </a:rPr>
              <a:t>=bOCWma5vOiQ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4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wave?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13560" y="4352465"/>
            <a:ext cx="8244840" cy="19416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Some say the third wave continues to the present, and some say that feminism has become something new.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19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50" y="579120"/>
            <a:ext cx="9742630" cy="4889803"/>
          </a:xfrm>
        </p:spPr>
      </p:pic>
      <p:sp>
        <p:nvSpPr>
          <p:cNvPr id="11" name="TextBox 10"/>
          <p:cNvSpPr txBox="1"/>
          <p:nvPr/>
        </p:nvSpPr>
        <p:spPr>
          <a:xfrm>
            <a:off x="2545080" y="5943600"/>
            <a:ext cx="703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Beyoncé’s “Flawless:” 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=IyuUWOnS9BY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0173" y="1683641"/>
            <a:ext cx="4270248" cy="704087"/>
          </a:xfrm>
        </p:spPr>
        <p:txBody>
          <a:bodyPr/>
          <a:lstStyle/>
          <a:p>
            <a:r>
              <a:rPr lang="en-US" dirty="0" smtClean="0"/>
              <a:t>Bikini Kill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518" y="2439189"/>
            <a:ext cx="4141583" cy="400489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552" y="3083037"/>
            <a:ext cx="5700928" cy="319341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21552" y="1695641"/>
            <a:ext cx="4270248" cy="704087"/>
          </a:xfrm>
        </p:spPr>
        <p:txBody>
          <a:bodyPr/>
          <a:lstStyle/>
          <a:p>
            <a:r>
              <a:rPr lang="en-US" dirty="0" smtClean="0"/>
              <a:t>Beyoncé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5896" y="467488"/>
            <a:ext cx="7729728" cy="1188720"/>
          </a:xfrm>
        </p:spPr>
        <p:txBody>
          <a:bodyPr/>
          <a:lstStyle/>
          <a:p>
            <a:r>
              <a:rPr lang="en-US" dirty="0" smtClean="0"/>
              <a:t>How do they compare?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98</TotalTime>
  <Words>478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Gill Sans MT</vt:lpstr>
      <vt:lpstr>Mangal</vt:lpstr>
      <vt:lpstr>Arial</vt:lpstr>
      <vt:lpstr>Parcel</vt:lpstr>
      <vt:lpstr>The Three Waves</vt:lpstr>
      <vt:lpstr>I’m not a feminist but . . .  </vt:lpstr>
      <vt:lpstr>The Feminist Response</vt:lpstr>
      <vt:lpstr>As of 2015…</vt:lpstr>
      <vt:lpstr>PowerPoint Presentation</vt:lpstr>
      <vt:lpstr>Riot Grrrl</vt:lpstr>
      <vt:lpstr>Fourth wave?</vt:lpstr>
      <vt:lpstr>PowerPoint Presentation</vt:lpstr>
      <vt:lpstr>How do they compare?</vt:lpstr>
      <vt:lpstr>Wonder where that quote about feminism came from?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Waves</dc:title>
  <dc:creator>Microsoft Office User</dc:creator>
  <cp:lastModifiedBy>Microsoft Office User</cp:lastModifiedBy>
  <cp:revision>34</cp:revision>
  <dcterms:created xsi:type="dcterms:W3CDTF">2016-10-29T20:51:45Z</dcterms:created>
  <dcterms:modified xsi:type="dcterms:W3CDTF">2016-10-29T22:38:18Z</dcterms:modified>
</cp:coreProperties>
</file>