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sldIdLst>
    <p:sldId id="256" r:id="rId2"/>
    <p:sldId id="257" r:id="rId3"/>
    <p:sldId id="264" r:id="rId4"/>
    <p:sldId id="268" r:id="rId5"/>
    <p:sldId id="269" r:id="rId6"/>
    <p:sldId id="267" r:id="rId7"/>
    <p:sldId id="261" r:id="rId8"/>
    <p:sldId id="263" r:id="rId9"/>
    <p:sldId id="265" r:id="rId10"/>
    <p:sldId id="27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4"/>
    <p:restoredTop sz="94640"/>
  </p:normalViewPr>
  <p:slideViewPr>
    <p:cSldViewPr snapToGrid="0" snapToObjects="1">
      <p:cViewPr varScale="1">
        <p:scale>
          <a:sx n="84" d="100"/>
          <a:sy n="84" d="100"/>
        </p:scale>
        <p:origin x="1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B13F6A-3FAE-CC47-A477-E33D2505449C}"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51D4D9A-5BE7-994E-8193-562F77199DD4}" type="slidenum">
              <a:rPr lang="en-US" smtClean="0"/>
              <a:t>‹#›</a:t>
            </a:fld>
            <a:endParaRPr lang="en-US"/>
          </a:p>
        </p:txBody>
      </p:sp>
    </p:spTree>
    <p:extLst>
      <p:ext uri="{BB962C8B-B14F-4D97-AF65-F5344CB8AC3E}">
        <p14:creationId xmlns:p14="http://schemas.microsoft.com/office/powerpoint/2010/main" val="72450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13F6A-3FAE-CC47-A477-E33D2505449C}"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D4D9A-5BE7-994E-8193-562F77199DD4}" type="slidenum">
              <a:rPr lang="en-US" smtClean="0"/>
              <a:t>‹#›</a:t>
            </a:fld>
            <a:endParaRPr lang="en-US"/>
          </a:p>
        </p:txBody>
      </p:sp>
    </p:spTree>
    <p:extLst>
      <p:ext uri="{BB962C8B-B14F-4D97-AF65-F5344CB8AC3E}">
        <p14:creationId xmlns:p14="http://schemas.microsoft.com/office/powerpoint/2010/main" val="38159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B13F6A-3FAE-CC47-A477-E33D2505449C}"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D4D9A-5BE7-994E-8193-562F77199DD4}" type="slidenum">
              <a:rPr lang="en-US" smtClean="0"/>
              <a:t>‹#›</a:t>
            </a:fld>
            <a:endParaRPr lang="en-US"/>
          </a:p>
        </p:txBody>
      </p:sp>
    </p:spTree>
    <p:extLst>
      <p:ext uri="{BB962C8B-B14F-4D97-AF65-F5344CB8AC3E}">
        <p14:creationId xmlns:p14="http://schemas.microsoft.com/office/powerpoint/2010/main" val="102428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B13F6A-3FAE-CC47-A477-E33D2505449C}"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D4D9A-5BE7-994E-8193-562F77199DD4}" type="slidenum">
              <a:rPr lang="en-US" smtClean="0"/>
              <a:t>‹#›</a:t>
            </a:fld>
            <a:endParaRPr lang="en-US"/>
          </a:p>
        </p:txBody>
      </p:sp>
    </p:spTree>
    <p:extLst>
      <p:ext uri="{BB962C8B-B14F-4D97-AF65-F5344CB8AC3E}">
        <p14:creationId xmlns:p14="http://schemas.microsoft.com/office/powerpoint/2010/main" val="500634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0B13F6A-3FAE-CC47-A477-E33D2505449C}" type="datetimeFigureOut">
              <a:rPr lang="en-US" smtClean="0"/>
              <a:t>8/29/16</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51D4D9A-5BE7-994E-8193-562F77199DD4}" type="slidenum">
              <a:rPr lang="en-US" smtClean="0"/>
              <a:t>‹#›</a:t>
            </a:fld>
            <a:endParaRPr lang="en-US"/>
          </a:p>
        </p:txBody>
      </p:sp>
    </p:spTree>
    <p:extLst>
      <p:ext uri="{BB962C8B-B14F-4D97-AF65-F5344CB8AC3E}">
        <p14:creationId xmlns:p14="http://schemas.microsoft.com/office/powerpoint/2010/main" val="31954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B13F6A-3FAE-CC47-A477-E33D2505449C}" type="datetimeFigureOut">
              <a:rPr lang="en-US" smtClean="0"/>
              <a:t>8/29/16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D4D9A-5BE7-994E-8193-562F77199DD4}" type="slidenum">
              <a:rPr lang="en-US" smtClean="0"/>
              <a:t>‹#›</a:t>
            </a:fld>
            <a:endParaRPr lang="en-US"/>
          </a:p>
        </p:txBody>
      </p:sp>
    </p:spTree>
    <p:extLst>
      <p:ext uri="{BB962C8B-B14F-4D97-AF65-F5344CB8AC3E}">
        <p14:creationId xmlns:p14="http://schemas.microsoft.com/office/powerpoint/2010/main" val="195882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B13F6A-3FAE-CC47-A477-E33D2505449C}" type="datetimeFigureOut">
              <a:rPr lang="en-US" smtClean="0"/>
              <a:t>8/29/16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1D4D9A-5BE7-994E-8193-562F77199DD4}"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43937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B13F6A-3FAE-CC47-A477-E33D2505449C}" type="datetimeFigureOut">
              <a:rPr lang="en-US" smtClean="0"/>
              <a:t>8/29/16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1D4D9A-5BE7-994E-8193-562F77199DD4}"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809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B13F6A-3FAE-CC47-A477-E33D2505449C}" type="datetimeFigureOut">
              <a:rPr lang="en-US" smtClean="0"/>
              <a:t>8/29/16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1D4D9A-5BE7-994E-8193-562F77199DD4}" type="slidenum">
              <a:rPr lang="en-US" smtClean="0"/>
              <a:t>‹#›</a:t>
            </a:fld>
            <a:endParaRPr lang="en-US"/>
          </a:p>
        </p:txBody>
      </p:sp>
    </p:spTree>
    <p:extLst>
      <p:ext uri="{BB962C8B-B14F-4D97-AF65-F5344CB8AC3E}">
        <p14:creationId xmlns:p14="http://schemas.microsoft.com/office/powerpoint/2010/main" val="122743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13F6A-3FAE-CC47-A477-E33D2505449C}" type="datetimeFigureOut">
              <a:rPr lang="en-US" smtClean="0"/>
              <a:t>8/29/16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51D4D9A-5BE7-994E-8193-562F77199DD4}" type="slidenum">
              <a:rPr lang="en-US" smtClean="0"/>
              <a:t>‹#›</a:t>
            </a:fld>
            <a:endParaRPr lang="en-US"/>
          </a:p>
        </p:txBody>
      </p:sp>
    </p:spTree>
    <p:extLst>
      <p:ext uri="{BB962C8B-B14F-4D97-AF65-F5344CB8AC3E}">
        <p14:creationId xmlns:p14="http://schemas.microsoft.com/office/powerpoint/2010/main" val="748232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13F6A-3FAE-CC47-A477-E33D2505449C}" type="datetimeFigureOut">
              <a:rPr lang="en-US" smtClean="0"/>
              <a:t>8/29/16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51D4D9A-5BE7-994E-8193-562F77199DD4}" type="slidenum">
              <a:rPr lang="en-US" smtClean="0"/>
              <a:t>‹#›</a:t>
            </a:fld>
            <a:endParaRPr lang="en-US"/>
          </a:p>
        </p:txBody>
      </p:sp>
    </p:spTree>
    <p:extLst>
      <p:ext uri="{BB962C8B-B14F-4D97-AF65-F5344CB8AC3E}">
        <p14:creationId xmlns:p14="http://schemas.microsoft.com/office/powerpoint/2010/main" val="20245885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0B13F6A-3FAE-CC47-A477-E33D2505449C}" type="datetimeFigureOut">
              <a:rPr lang="en-US" smtClean="0"/>
              <a:t>8/29/16</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51D4D9A-5BE7-994E-8193-562F77199DD4}" type="slidenum">
              <a:rPr lang="en-US" smtClean="0"/>
              <a:t>‹#›</a:t>
            </a:fld>
            <a:endParaRPr lang="en-US"/>
          </a:p>
        </p:txBody>
      </p:sp>
    </p:spTree>
    <p:extLst>
      <p:ext uri="{BB962C8B-B14F-4D97-AF65-F5344CB8AC3E}">
        <p14:creationId xmlns:p14="http://schemas.microsoft.com/office/powerpoint/2010/main" val="199815992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makers.com/moments/consciousness-raising-contagion" TargetMode="Externa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Three Waves</a:t>
            </a:r>
            <a:endParaRPr lang="en-US" dirty="0"/>
          </a:p>
        </p:txBody>
      </p:sp>
      <p:sp>
        <p:nvSpPr>
          <p:cNvPr id="3" name="Subtitle 2"/>
          <p:cNvSpPr>
            <a:spLocks noGrp="1"/>
          </p:cNvSpPr>
          <p:nvPr>
            <p:ph type="subTitle" idx="1"/>
          </p:nvPr>
        </p:nvSpPr>
        <p:spPr/>
        <p:txBody>
          <a:bodyPr/>
          <a:lstStyle/>
          <a:p>
            <a:r>
              <a:rPr lang="en-US" dirty="0" smtClean="0"/>
              <a:t>Second Wave Feminism</a:t>
            </a:r>
            <a:endParaRPr lang="en-US" dirty="0"/>
          </a:p>
        </p:txBody>
      </p:sp>
    </p:spTree>
    <p:extLst>
      <p:ext uri="{BB962C8B-B14F-4D97-AF65-F5344CB8AC3E}">
        <p14:creationId xmlns:p14="http://schemas.microsoft.com/office/powerpoint/2010/main" val="1394806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9848" y="484631"/>
            <a:ext cx="7312152" cy="2023041"/>
          </a:xfrm>
        </p:spPr>
        <p:txBody>
          <a:bodyPr/>
          <a:lstStyle/>
          <a:p>
            <a:r>
              <a:rPr lang="en-US" dirty="0" smtClean="0"/>
              <a:t>Equal Rights amendment (ERA)</a:t>
            </a:r>
            <a:endParaRPr lang="en-US" dirty="0"/>
          </a:p>
        </p:txBody>
      </p:sp>
      <p:sp>
        <p:nvSpPr>
          <p:cNvPr id="7" name="Content Placeholder 6"/>
          <p:cNvSpPr>
            <a:spLocks noGrp="1"/>
          </p:cNvSpPr>
          <p:nvPr>
            <p:ph sz="half" idx="1"/>
          </p:nvPr>
        </p:nvSpPr>
        <p:spPr>
          <a:xfrm>
            <a:off x="1069848" y="2881744"/>
            <a:ext cx="4754880" cy="3290456"/>
          </a:xfrm>
        </p:spPr>
        <p:txBody>
          <a:bodyPr>
            <a:normAutofit lnSpcReduction="10000"/>
          </a:bodyPr>
          <a:lstStyle/>
          <a:p>
            <a:r>
              <a:rPr lang="en-US" dirty="0" smtClean="0"/>
              <a:t>Constitutional Equality</a:t>
            </a:r>
          </a:p>
          <a:p>
            <a:r>
              <a:rPr lang="en-US" dirty="0" smtClean="0"/>
              <a:t>Written in 1923 by first-wave feminist, Alice Paul</a:t>
            </a:r>
          </a:p>
          <a:p>
            <a:r>
              <a:rPr lang="en-US" dirty="0" smtClean="0"/>
              <a:t>Picked up by the second wave in the 1970s</a:t>
            </a:r>
          </a:p>
          <a:p>
            <a:r>
              <a:rPr lang="en-US" dirty="0" smtClean="0"/>
              <a:t>Never achieved approval by ¾ of the states in order to be adopted as an amendment to the Constitution.</a:t>
            </a:r>
            <a:endParaRPr lang="en-US" dirty="0"/>
          </a:p>
        </p:txBody>
      </p:sp>
      <p:sp>
        <p:nvSpPr>
          <p:cNvPr id="8" name="Content Placeholder 7"/>
          <p:cNvSpPr>
            <a:spLocks noGrp="1"/>
          </p:cNvSpPr>
          <p:nvPr>
            <p:ph sz="half" idx="2"/>
          </p:nvPr>
        </p:nvSpPr>
        <p:spPr>
          <a:xfrm>
            <a:off x="6364224" y="2881744"/>
            <a:ext cx="4754880" cy="3290455"/>
          </a:xfrm>
        </p:spPr>
        <p:txBody>
          <a:bodyPr>
            <a:normAutofit lnSpcReduction="10000"/>
          </a:bodyPr>
          <a:lstStyle/>
          <a:p>
            <a:r>
              <a:rPr lang="en-US" i="1" dirty="0" smtClean="0"/>
              <a:t>Section 1. Equality of rights under the law shall not be denied or abridged by the United States or by any state on account of sex.</a:t>
            </a:r>
          </a:p>
          <a:p>
            <a:r>
              <a:rPr lang="en-US" i="1" dirty="0" smtClean="0"/>
              <a:t>Section 2. The Congress shall have the power to enforce, by appropriate legislation, the provisions of this article.</a:t>
            </a:r>
          </a:p>
          <a:p>
            <a:r>
              <a:rPr lang="en-US" i="1" dirty="0" smtClean="0"/>
              <a:t>Section 3. This amendment shall take effect two years after the date of ratification.</a:t>
            </a:r>
            <a:endParaRPr lang="en-US" i="1"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0854" t="13224" r="27961" b="17053"/>
          <a:stretch/>
        </p:blipFill>
        <p:spPr>
          <a:xfrm>
            <a:off x="8741664" y="218623"/>
            <a:ext cx="2403765" cy="2289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2324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549640" y="320040"/>
            <a:ext cx="3200400" cy="731520"/>
          </a:xfrm>
        </p:spPr>
        <p:txBody>
          <a:bodyPr/>
          <a:lstStyle/>
          <a:p>
            <a:r>
              <a:rPr lang="en-US" i="1" dirty="0" smtClean="0"/>
              <a:t>The Bell Jar</a:t>
            </a:r>
            <a:endParaRPr lang="en-US" i="1" dirty="0"/>
          </a:p>
        </p:txBody>
      </p:sp>
      <p:pic>
        <p:nvPicPr>
          <p:cNvPr id="15" name="Content Placeholder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840" y="1051560"/>
            <a:ext cx="6978004" cy="4823924"/>
          </a:xfrm>
        </p:spPr>
      </p:pic>
      <p:sp>
        <p:nvSpPr>
          <p:cNvPr id="14" name="Text Placeholder 13"/>
          <p:cNvSpPr>
            <a:spLocks noGrp="1"/>
          </p:cNvSpPr>
          <p:nvPr>
            <p:ph type="body" sz="half" idx="2"/>
          </p:nvPr>
        </p:nvSpPr>
        <p:spPr>
          <a:xfrm>
            <a:off x="8549640" y="1173480"/>
            <a:ext cx="3200400" cy="5151120"/>
          </a:xfrm>
        </p:spPr>
        <p:txBody>
          <a:bodyPr>
            <a:normAutofit fontScale="92500" lnSpcReduction="20000"/>
          </a:bodyPr>
          <a:lstStyle/>
          <a:p>
            <a:r>
              <a:rPr lang="en-US" sz="2400" dirty="0"/>
              <a:t>Do any of these second wave issues appear in the beginning chapters of </a:t>
            </a:r>
            <a:r>
              <a:rPr lang="en-US" sz="2400" i="1" dirty="0"/>
              <a:t>The Bell Jar</a:t>
            </a:r>
            <a:r>
              <a:rPr lang="en-US" sz="2400" dirty="0"/>
              <a:t>?</a:t>
            </a:r>
          </a:p>
          <a:p>
            <a:r>
              <a:rPr lang="en-US" sz="2400" dirty="0"/>
              <a:t>What is she doing when we are first introduced to her?</a:t>
            </a:r>
          </a:p>
          <a:p>
            <a:r>
              <a:rPr lang="en-US" sz="2400" dirty="0"/>
              <a:t>What are the social expectations for Esther?</a:t>
            </a:r>
          </a:p>
          <a:p>
            <a:r>
              <a:rPr lang="en-US" sz="2400" dirty="0"/>
              <a:t>How is she challenging those expectations? How is she conforming to them?</a:t>
            </a:r>
          </a:p>
          <a:p>
            <a:r>
              <a:rPr lang="en-US" sz="2400" dirty="0"/>
              <a:t>Does this take a toll on her mental health?</a:t>
            </a:r>
          </a:p>
          <a:p>
            <a:endParaRPr lang="en-US" dirty="0"/>
          </a:p>
        </p:txBody>
      </p:sp>
    </p:spTree>
    <p:extLst>
      <p:ext uri="{BB962C8B-B14F-4D97-AF65-F5344CB8AC3E}">
        <p14:creationId xmlns:p14="http://schemas.microsoft.com/office/powerpoint/2010/main" val="988244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28600"/>
            <a:ext cx="10557164" cy="990600"/>
          </a:xfrm>
        </p:spPr>
        <p:txBody>
          <a:bodyPr>
            <a:normAutofit fontScale="90000"/>
          </a:bodyPr>
          <a:lstStyle/>
          <a:p>
            <a:pPr eaLnBrk="1" hangingPunct="1"/>
            <a:r>
              <a:rPr lang="en-US" altLang="en-US" dirty="0" smtClean="0">
                <a:ea typeface="ＭＳ Ｐゴシック" charset="-128"/>
              </a:rPr>
              <a:t>Women’s Liberation/The Women’s Movement</a:t>
            </a:r>
            <a:endParaRPr lang="en-US" altLang="en-US" dirty="0">
              <a:ea typeface="ＭＳ Ｐゴシック" charset="-128"/>
            </a:endParaRPr>
          </a:p>
        </p:txBody>
      </p:sp>
      <p:sp>
        <p:nvSpPr>
          <p:cNvPr id="18435" name="Content Placeholder 2"/>
          <p:cNvSpPr>
            <a:spLocks noGrp="1"/>
          </p:cNvSpPr>
          <p:nvPr>
            <p:ph idx="1"/>
          </p:nvPr>
        </p:nvSpPr>
        <p:spPr>
          <a:xfrm>
            <a:off x="831273" y="1316182"/>
            <a:ext cx="10183091" cy="5278581"/>
          </a:xfrm>
        </p:spPr>
        <p:txBody>
          <a:bodyPr>
            <a:normAutofit/>
          </a:bodyPr>
          <a:lstStyle/>
          <a:p>
            <a:pPr eaLnBrk="1" hangingPunct="1">
              <a:lnSpc>
                <a:spcPct val="90000"/>
              </a:lnSpc>
            </a:pPr>
            <a:r>
              <a:rPr lang="en-US" altLang="en-US" sz="2700" dirty="0" smtClean="0">
                <a:ea typeface="ＭＳ Ｐゴシック" charset="-128"/>
              </a:rPr>
              <a:t>In the U.S., </a:t>
            </a:r>
            <a:r>
              <a:rPr lang="en-US" altLang="en-US" sz="2700" dirty="0">
                <a:ea typeface="ＭＳ Ｐゴシック" charset="-128"/>
              </a:rPr>
              <a:t>second wave feminism </a:t>
            </a:r>
            <a:r>
              <a:rPr lang="en-US" altLang="en-US" sz="2700" dirty="0" smtClean="0">
                <a:ea typeface="ＭＳ Ｐゴシック" charset="-128"/>
              </a:rPr>
              <a:t>began in the 1960s </a:t>
            </a:r>
          </a:p>
          <a:p>
            <a:pPr eaLnBrk="1" hangingPunct="1">
              <a:lnSpc>
                <a:spcPct val="90000"/>
              </a:lnSpc>
            </a:pPr>
            <a:r>
              <a:rPr lang="en-US" altLang="en-US" sz="2700" dirty="0" smtClean="0">
                <a:ea typeface="ＭＳ Ｐゴシック" charset="-128"/>
              </a:rPr>
              <a:t>Grew out of the civil rights and anti-Vietnam war campaigns</a:t>
            </a:r>
          </a:p>
          <a:p>
            <a:pPr eaLnBrk="1" hangingPunct="1">
              <a:lnSpc>
                <a:spcPct val="90000"/>
              </a:lnSpc>
            </a:pPr>
            <a:r>
              <a:rPr lang="en-US" altLang="en-US" sz="2700" dirty="0" smtClean="0">
                <a:ea typeface="ＭＳ Ｐゴシック" charset="-128"/>
              </a:rPr>
              <a:t>Issues:</a:t>
            </a:r>
          </a:p>
          <a:p>
            <a:pPr lvl="1"/>
            <a:r>
              <a:rPr lang="en-US" altLang="en-US" sz="2500" dirty="0" smtClean="0">
                <a:ea typeface="ＭＳ Ｐゴシック" charset="-128"/>
              </a:rPr>
              <a:t>Advancement in the workplace (pay equity, the glass ceiling, sexual harassment)</a:t>
            </a:r>
          </a:p>
          <a:p>
            <a:pPr lvl="1"/>
            <a:r>
              <a:rPr lang="en-US" altLang="en-US" sz="2500" dirty="0" smtClean="0">
                <a:ea typeface="ＭＳ Ｐゴシック" charset="-128"/>
              </a:rPr>
              <a:t>Recognition of women’s labor in the home</a:t>
            </a:r>
          </a:p>
          <a:p>
            <a:pPr lvl="1"/>
            <a:r>
              <a:rPr lang="en-US" altLang="en-US" sz="2500" dirty="0" smtClean="0">
                <a:ea typeface="ＭＳ Ｐゴシック" charset="-128"/>
              </a:rPr>
              <a:t> Contraceptive equity and legality and access to reproductive health care</a:t>
            </a:r>
          </a:p>
          <a:p>
            <a:pPr lvl="1"/>
            <a:r>
              <a:rPr lang="en-US" altLang="en-US" sz="2500" dirty="0" smtClean="0">
                <a:ea typeface="ＭＳ Ｐゴシック" charset="-128"/>
              </a:rPr>
              <a:t>Constitutional equality</a:t>
            </a:r>
          </a:p>
          <a:p>
            <a:pPr lvl="1"/>
            <a:r>
              <a:rPr lang="en-US" altLang="en-US" sz="2500" dirty="0" smtClean="0">
                <a:ea typeface="ＭＳ Ｐゴシック" charset="-128"/>
              </a:rPr>
              <a:t>Women’s safety (especially from rape and domestic violence)</a:t>
            </a:r>
          </a:p>
          <a:p>
            <a:pPr lvl="1"/>
            <a:r>
              <a:rPr lang="en-US" altLang="en-US" sz="2500" dirty="0" smtClean="0">
                <a:ea typeface="ＭＳ Ｐゴシック" charset="-128"/>
              </a:rPr>
              <a:t>Political participation among women</a:t>
            </a:r>
            <a:endParaRPr lang="en-US" altLang="en-US" sz="2500" dirty="0">
              <a:ea typeface="ＭＳ Ｐゴシック" charset="-128"/>
            </a:endParaRPr>
          </a:p>
          <a:p>
            <a:pPr eaLnBrk="1" hangingPunct="1">
              <a:lnSpc>
                <a:spcPct val="90000"/>
              </a:lnSpc>
            </a:pPr>
            <a:endParaRPr lang="en-US" altLang="en-US" sz="2700" dirty="0">
              <a:ea typeface="ＭＳ Ｐゴシック" charset="-128"/>
            </a:endParaRPr>
          </a:p>
        </p:txBody>
      </p:sp>
      <p:sp>
        <p:nvSpPr>
          <p:cNvPr id="5" name="TextBox 4"/>
          <p:cNvSpPr txBox="1"/>
          <p:nvPr/>
        </p:nvSpPr>
        <p:spPr>
          <a:xfrm>
            <a:off x="637310" y="6383968"/>
            <a:ext cx="10940567" cy="307777"/>
          </a:xfrm>
          <a:prstGeom prst="rect">
            <a:avLst/>
          </a:prstGeom>
          <a:noFill/>
        </p:spPr>
        <p:txBody>
          <a:bodyPr wrap="square" rtlCol="0">
            <a:spAutoFit/>
          </a:bodyPr>
          <a:lstStyle/>
          <a:p>
            <a:r>
              <a:rPr lang="en-US" sz="1400" dirty="0" err="1" smtClean="0"/>
              <a:t>Seely</a:t>
            </a:r>
            <a:r>
              <a:rPr lang="en-US" sz="1400" dirty="0" smtClean="0"/>
              <a:t>, Megan. </a:t>
            </a:r>
            <a:r>
              <a:rPr lang="en-US" sz="1400" i="1" dirty="0" smtClean="0"/>
              <a:t>Fight Like a Girl: How to be a Fearless Feminist</a:t>
            </a:r>
            <a:r>
              <a:rPr lang="en-US" sz="1400" dirty="0" smtClean="0"/>
              <a:t>. New York: New York University Press, 2007.</a:t>
            </a:r>
            <a:endParaRPr lang="en-US" sz="1400" dirty="0"/>
          </a:p>
        </p:txBody>
      </p:sp>
    </p:spTree>
    <p:extLst>
      <p:ext uri="{BB962C8B-B14F-4D97-AF65-F5344CB8AC3E}">
        <p14:creationId xmlns:p14="http://schemas.microsoft.com/office/powerpoint/2010/main" val="168608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that Has NO Name”</a:t>
            </a:r>
            <a:endParaRPr lang="en-US" dirty="0"/>
          </a:p>
        </p:txBody>
      </p:sp>
      <p:sp>
        <p:nvSpPr>
          <p:cNvPr id="3" name="Content Placeholder 2"/>
          <p:cNvSpPr>
            <a:spLocks noGrp="1"/>
          </p:cNvSpPr>
          <p:nvPr>
            <p:ph sz="half" idx="1"/>
          </p:nvPr>
        </p:nvSpPr>
        <p:spPr>
          <a:xfrm>
            <a:off x="1069848" y="1722120"/>
            <a:ext cx="7449312" cy="4937760"/>
          </a:xfrm>
        </p:spPr>
        <p:txBody>
          <a:bodyPr>
            <a:normAutofit lnSpcReduction="10000"/>
          </a:bodyPr>
          <a:lstStyle/>
          <a:p>
            <a:r>
              <a:rPr lang="en-US" sz="2600" i="1" dirty="0" smtClean="0"/>
              <a:t>The Feminine Mystique </a:t>
            </a:r>
            <a:r>
              <a:rPr lang="en-US" sz="2600" dirty="0" smtClean="0"/>
              <a:t>by Betty Friedan (1963)</a:t>
            </a:r>
          </a:p>
          <a:p>
            <a:r>
              <a:rPr lang="en-US" sz="2400" dirty="0" smtClean="0"/>
              <a:t>“Over and over women heard in voices of tradition and of Freudian sophistication that they could desire no greater destiny than to glory in their own femininity. . . . </a:t>
            </a:r>
            <a:r>
              <a:rPr lang="en-US" sz="2400" dirty="0"/>
              <a:t>h</a:t>
            </a:r>
            <a:r>
              <a:rPr lang="en-US" sz="2400" dirty="0" smtClean="0"/>
              <a:t>ow to dress, look, and act more feminine and make marriage more exciting; how to keep their husbands from dying young and their sons from growing into delinquents. They were taught to pity the neurotic, unfeminine, unhappy women who wanted to be poets or physicists or presidents. They learned that truly feminine women do not want careers, higher education, political rights—the independence and the opportunities that the old-fashioned feminists fought for” (16). </a:t>
            </a:r>
            <a:endParaRPr lang="en-US" sz="2400" dirty="0"/>
          </a:p>
        </p:txBody>
      </p:sp>
      <p:pic>
        <p:nvPicPr>
          <p:cNvPr id="5" name="Picture 3" descr="woman at sin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81385" y="1722120"/>
            <a:ext cx="2900520" cy="340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519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Content Placeholder 3" descr="5855_96398384527_507524527_1924947_4700822_n.jpg"/>
          <p:cNvPicPr>
            <a:picLocks noGrp="1" noChangeAspect="1"/>
          </p:cNvPicPr>
          <p:nvPr>
            <p:ph idx="1"/>
          </p:nvPr>
        </p:nvPicPr>
        <p:blipFill>
          <a:blip r:embed="rId2">
            <a:extLst>
              <a:ext uri="{28A0092B-C50C-407E-A947-70E740481C1C}">
                <a14:useLocalDpi xmlns:a14="http://schemas.microsoft.com/office/drawing/2010/main" val="0"/>
              </a:ext>
            </a:extLst>
          </a:blip>
          <a:srcRect l="-75401" r="-75401"/>
          <a:stretch>
            <a:fillRect/>
          </a:stretch>
        </p:blipFill>
        <p:spPr>
          <a:xfrm>
            <a:off x="690563" y="227013"/>
            <a:ext cx="10668001" cy="5867400"/>
          </a:xfrm>
        </p:spPr>
      </p:pic>
    </p:spTree>
    <p:extLst>
      <p:ext uri="{BB962C8B-B14F-4D97-AF65-F5344CB8AC3E}">
        <p14:creationId xmlns:p14="http://schemas.microsoft.com/office/powerpoint/2010/main" val="1382869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Content Placeholder 3" descr="5855_96398644527_507524527_1924950_8284184_n.jpg"/>
          <p:cNvPicPr>
            <a:picLocks noGrp="1" noChangeAspect="1"/>
          </p:cNvPicPr>
          <p:nvPr>
            <p:ph idx="1"/>
          </p:nvPr>
        </p:nvPicPr>
        <p:blipFill>
          <a:blip r:embed="rId2">
            <a:extLst>
              <a:ext uri="{28A0092B-C50C-407E-A947-70E740481C1C}">
                <a14:useLocalDpi xmlns:a14="http://schemas.microsoft.com/office/drawing/2010/main" val="0"/>
              </a:ext>
            </a:extLst>
          </a:blip>
          <a:srcRect l="-145517" r="-145517"/>
          <a:stretch>
            <a:fillRect/>
          </a:stretch>
        </p:blipFill>
        <p:spPr>
          <a:xfrm>
            <a:off x="715962" y="241301"/>
            <a:ext cx="11139488" cy="6126163"/>
          </a:xfrm>
        </p:spPr>
      </p:pic>
    </p:spTree>
    <p:extLst>
      <p:ext uri="{BB962C8B-B14F-4D97-AF65-F5344CB8AC3E}">
        <p14:creationId xmlns:p14="http://schemas.microsoft.com/office/powerpoint/2010/main" val="1813877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Content Placeholder 3" descr="5855_96398074527_507524527_1924943_2691273_n.jpg"/>
          <p:cNvPicPr>
            <a:picLocks noGrp="1" noChangeAspect="1"/>
          </p:cNvPicPr>
          <p:nvPr>
            <p:ph idx="1"/>
          </p:nvPr>
        </p:nvPicPr>
        <p:blipFill>
          <a:blip r:embed="rId2">
            <a:extLst>
              <a:ext uri="{28A0092B-C50C-407E-A947-70E740481C1C}">
                <a14:useLocalDpi xmlns:a14="http://schemas.microsoft.com/office/drawing/2010/main" val="0"/>
              </a:ext>
            </a:extLst>
          </a:blip>
          <a:srcRect l="-67690" r="-67690"/>
          <a:stretch>
            <a:fillRect/>
          </a:stretch>
        </p:blipFill>
        <p:spPr>
          <a:xfrm>
            <a:off x="757238" y="155575"/>
            <a:ext cx="10856913" cy="5970588"/>
          </a:xfrm>
        </p:spPr>
      </p:pic>
    </p:spTree>
    <p:extLst>
      <p:ext uri="{BB962C8B-B14F-4D97-AF65-F5344CB8AC3E}">
        <p14:creationId xmlns:p14="http://schemas.microsoft.com/office/powerpoint/2010/main" val="2084445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540328"/>
            <a:ext cx="3200400" cy="2090651"/>
          </a:xfrm>
        </p:spPr>
        <p:txBody>
          <a:bodyPr/>
          <a:lstStyle/>
          <a:p>
            <a:r>
              <a:rPr lang="en-US" altLang="en-US" sz="3600" dirty="0" smtClean="0">
                <a:ea typeface="ＭＳ Ｐゴシック" charset="-128"/>
              </a:rPr>
              <a:t>“The Personal is Political”</a:t>
            </a:r>
            <a:r>
              <a:rPr lang="en-US" altLang="en-US" dirty="0">
                <a:ea typeface="ＭＳ Ｐゴシック" charset="-128"/>
              </a:rPr>
              <a:t/>
            </a:r>
            <a:br>
              <a:rPr lang="en-US" altLang="en-US" dirty="0">
                <a:ea typeface="ＭＳ Ｐゴシック" charset="-128"/>
              </a:rPr>
            </a:br>
            <a:endParaRPr lang="en-US" dirty="0"/>
          </a:p>
        </p:txBody>
      </p:sp>
      <p:sp>
        <p:nvSpPr>
          <p:cNvPr id="3" name="Content Placeholder 2"/>
          <p:cNvSpPr>
            <a:spLocks noGrp="1"/>
          </p:cNvSpPr>
          <p:nvPr>
            <p:ph idx="1"/>
          </p:nvPr>
        </p:nvSpPr>
        <p:spPr/>
        <p:txBody>
          <a:bodyPr>
            <a:normAutofit/>
          </a:bodyPr>
          <a:lstStyle/>
          <a:p>
            <a:r>
              <a:rPr lang="en-US" altLang="en-US" sz="3000" dirty="0" smtClean="0">
                <a:ea typeface="ＭＳ Ｐゴシック" charset="-128"/>
                <a:hlinkClick r:id="rId2"/>
              </a:rPr>
              <a:t>Consciousness-Raising Groups</a:t>
            </a:r>
            <a:endParaRPr lang="en-US" altLang="en-US" sz="3000" dirty="0" smtClean="0">
              <a:ea typeface="ＭＳ Ｐゴシック" charset="-128"/>
            </a:endParaRPr>
          </a:p>
          <a:p>
            <a:pPr lvl="1"/>
            <a:r>
              <a:rPr lang="en-US" altLang="en-US" sz="2600" dirty="0" smtClean="0">
                <a:ea typeface="ＭＳ Ｐゴシック" charset="-128"/>
              </a:rPr>
              <a:t>Women got together to examine and understand their experiences and to “connect personal experience to the structures that define our lives” (</a:t>
            </a:r>
            <a:r>
              <a:rPr lang="en-US" altLang="en-US" sz="2600" dirty="0" err="1" smtClean="0">
                <a:ea typeface="ＭＳ Ｐゴシック" charset="-128"/>
              </a:rPr>
              <a:t>Hartsock</a:t>
            </a:r>
            <a:r>
              <a:rPr lang="en-US" altLang="en-US" sz="2600" dirty="0" smtClean="0">
                <a:ea typeface="ＭＳ Ｐゴシック" charset="-128"/>
              </a:rPr>
              <a:t> </a:t>
            </a:r>
            <a:r>
              <a:rPr lang="en-US" altLang="en-US" sz="2600" dirty="0" err="1" smtClean="0">
                <a:ea typeface="ＭＳ Ｐゴシック" charset="-128"/>
              </a:rPr>
              <a:t>qtd</a:t>
            </a:r>
            <a:r>
              <a:rPr lang="en-US" altLang="en-US" sz="2600" dirty="0" smtClean="0">
                <a:ea typeface="ＭＳ Ｐゴシック" charset="-128"/>
              </a:rPr>
              <a:t>. in Donovan 98).</a:t>
            </a:r>
          </a:p>
          <a:p>
            <a:pPr lvl="1"/>
            <a:r>
              <a:rPr lang="en-US" altLang="en-US" sz="2600" dirty="0" smtClean="0">
                <a:ea typeface="ＭＳ Ｐゴシック" charset="-128"/>
              </a:rPr>
              <a:t>Consciousness-raising leads to “an awareness of membership in a politically oppressed group” (Donovan 98).</a:t>
            </a:r>
            <a:endParaRPr lang="en-US" altLang="en-US" sz="2600" dirty="0">
              <a:ea typeface="ＭＳ Ｐゴシック" charset="-128"/>
            </a:endParaRPr>
          </a:p>
          <a:p>
            <a:pPr lvl="1"/>
            <a:endParaRPr lang="en-US" altLang="en-US" sz="2500" dirty="0">
              <a:ea typeface="ＭＳ Ｐゴシック" charset="-128"/>
            </a:endParaRPr>
          </a:p>
          <a:p>
            <a:endParaRPr lang="en-US" dirty="0"/>
          </a:p>
        </p:txBody>
      </p:sp>
      <p:sp>
        <p:nvSpPr>
          <p:cNvPr id="8" name="TextBox 7"/>
          <p:cNvSpPr txBox="1"/>
          <p:nvPr/>
        </p:nvSpPr>
        <p:spPr>
          <a:xfrm>
            <a:off x="249381" y="6373092"/>
            <a:ext cx="8230523" cy="584775"/>
          </a:xfrm>
          <a:prstGeom prst="rect">
            <a:avLst/>
          </a:prstGeom>
          <a:noFill/>
        </p:spPr>
        <p:txBody>
          <a:bodyPr wrap="none" rtlCol="0">
            <a:spAutoFit/>
          </a:bodyPr>
          <a:lstStyle/>
          <a:p>
            <a:r>
              <a:rPr lang="en-US" sz="1400" dirty="0" smtClean="0"/>
              <a:t>Donovan, Josephine. </a:t>
            </a:r>
            <a:r>
              <a:rPr lang="en-US" sz="1400" i="1" dirty="0" smtClean="0"/>
              <a:t>Feminist Theory: The Intellectual Traditions</a:t>
            </a:r>
            <a:r>
              <a:rPr lang="en-US" sz="1400" dirty="0" smtClean="0"/>
              <a:t>, 3</a:t>
            </a:r>
            <a:r>
              <a:rPr lang="en-US" sz="1400" baseline="30000" dirty="0" smtClean="0"/>
              <a:t>rd</a:t>
            </a:r>
            <a:r>
              <a:rPr lang="en-US" sz="1400" dirty="0" smtClean="0"/>
              <a:t> ed. New York: Continuum, 2000.</a:t>
            </a:r>
          </a:p>
          <a:p>
            <a:endParaRPr lang="en-US" dirty="0"/>
          </a:p>
        </p:txBody>
      </p:sp>
      <p:sp>
        <p:nvSpPr>
          <p:cNvPr id="9" name="TextBox 8"/>
          <p:cNvSpPr txBox="1"/>
          <p:nvPr/>
        </p:nvSpPr>
        <p:spPr>
          <a:xfrm>
            <a:off x="374073" y="6003760"/>
            <a:ext cx="7407605" cy="369332"/>
          </a:xfrm>
          <a:prstGeom prst="rect">
            <a:avLst/>
          </a:prstGeom>
          <a:noFill/>
        </p:spPr>
        <p:txBody>
          <a:bodyPr wrap="none" rtlCol="0">
            <a:spAutoFit/>
          </a:bodyPr>
          <a:lstStyle/>
          <a:p>
            <a:r>
              <a:rPr lang="en-US" dirty="0" smtClean="0"/>
              <a:t>http://</a:t>
            </a:r>
            <a:r>
              <a:rPr lang="en-US" dirty="0" err="1" smtClean="0"/>
              <a:t>www.makers.com</a:t>
            </a:r>
            <a:r>
              <a:rPr lang="en-US" dirty="0" smtClean="0"/>
              <a:t>/moments/consciousness-raising-contagion</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9640" y="2630979"/>
            <a:ext cx="3448396" cy="2629905"/>
          </a:xfrm>
          <a:prstGeom prst="rect">
            <a:avLst/>
          </a:prstGeom>
        </p:spPr>
      </p:pic>
    </p:spTree>
    <p:extLst>
      <p:ext uri="{BB962C8B-B14F-4D97-AF65-F5344CB8AC3E}">
        <p14:creationId xmlns:p14="http://schemas.microsoft.com/office/powerpoint/2010/main" val="920639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35280" y="1859280"/>
            <a:ext cx="5486400" cy="4770120"/>
          </a:xfrm>
        </p:spPr>
        <p:txBody>
          <a:bodyPr>
            <a:normAutofit fontScale="92500"/>
          </a:bodyPr>
          <a:lstStyle/>
          <a:p>
            <a:pPr marL="0" lvl="2">
              <a:spcBef>
                <a:spcPts val="1200"/>
              </a:spcBef>
              <a:spcAft>
                <a:spcPts val="0"/>
              </a:spcAft>
            </a:pPr>
            <a:r>
              <a:rPr lang="en-US" altLang="en-US" sz="2000" b="1" dirty="0">
                <a:ea typeface="ＭＳ Ｐゴシック" charset="-128"/>
              </a:rPr>
              <a:t>Miss America </a:t>
            </a:r>
            <a:r>
              <a:rPr lang="en-US" altLang="en-US" sz="2000" b="1" dirty="0" smtClean="0">
                <a:ea typeface="ＭＳ Ｐゴシック" charset="-128"/>
              </a:rPr>
              <a:t>Pageant, Atlantic City </a:t>
            </a:r>
            <a:r>
              <a:rPr lang="en-US" altLang="en-US" sz="2000" dirty="0" smtClean="0">
                <a:ea typeface="ＭＳ Ｐゴシック" charset="-128"/>
              </a:rPr>
              <a:t>(1968)</a:t>
            </a:r>
          </a:p>
          <a:p>
            <a:pPr marL="274320" lvl="3">
              <a:spcBef>
                <a:spcPts val="1200"/>
              </a:spcBef>
              <a:spcAft>
                <a:spcPts val="0"/>
              </a:spcAft>
            </a:pPr>
            <a:r>
              <a:rPr lang="en-US" altLang="en-US" sz="2000" dirty="0" smtClean="0">
                <a:ea typeface="ＭＳ Ｐゴシック" charset="-128"/>
              </a:rPr>
              <a:t>Objectifies women, unrealistic beauty standards, racist, encouraged young women to aspire to beauty instead of political power or career success</a:t>
            </a:r>
          </a:p>
          <a:p>
            <a:pPr marL="274320" lvl="3">
              <a:spcBef>
                <a:spcPts val="1200"/>
              </a:spcBef>
              <a:spcAft>
                <a:spcPts val="0"/>
              </a:spcAft>
            </a:pPr>
            <a:r>
              <a:rPr lang="en-US" sz="2000" dirty="0"/>
              <a:t>I</a:t>
            </a:r>
            <a:r>
              <a:rPr lang="en-US" sz="2000" dirty="0" smtClean="0"/>
              <a:t>tems </a:t>
            </a:r>
            <a:r>
              <a:rPr lang="en-US" sz="2000" dirty="0"/>
              <a:t>of </a:t>
            </a:r>
            <a:r>
              <a:rPr lang="en-US" sz="2000" dirty="0" smtClean="0"/>
              <a:t>oppression thrown into a “freedom trash can”</a:t>
            </a:r>
          </a:p>
          <a:p>
            <a:pPr marL="548640" lvl="4">
              <a:spcBef>
                <a:spcPts val="1200"/>
              </a:spcBef>
              <a:spcAft>
                <a:spcPts val="0"/>
              </a:spcAft>
            </a:pPr>
            <a:r>
              <a:rPr lang="en-US" sz="2000" dirty="0" smtClean="0"/>
              <a:t>Girdles</a:t>
            </a:r>
            <a:r>
              <a:rPr lang="en-US" sz="2000" dirty="0"/>
              <a:t>, high-heeled shoes, </a:t>
            </a:r>
            <a:r>
              <a:rPr lang="en-US" sz="2000" dirty="0" smtClean="0"/>
              <a:t>bras</a:t>
            </a:r>
            <a:r>
              <a:rPr lang="en-US" sz="2000" dirty="0"/>
              <a:t>, copies of </a:t>
            </a:r>
            <a:r>
              <a:rPr lang="en-US" sz="2000" i="1" dirty="0"/>
              <a:t>Playboy</a:t>
            </a:r>
            <a:r>
              <a:rPr lang="en-US" sz="2000" dirty="0"/>
              <a:t> magazine, </a:t>
            </a:r>
            <a:r>
              <a:rPr lang="en-US" sz="2000" dirty="0" smtClean="0"/>
              <a:t>hair curlers, etc.</a:t>
            </a:r>
          </a:p>
          <a:p>
            <a:pPr marL="0" lvl="2">
              <a:spcBef>
                <a:spcPts val="1200"/>
              </a:spcBef>
              <a:spcAft>
                <a:spcPts val="0"/>
              </a:spcAft>
            </a:pPr>
            <a:r>
              <a:rPr lang="en-US" altLang="en-US" sz="2000" b="1" dirty="0" smtClean="0">
                <a:ea typeface="ＭＳ Ｐゴシック" charset="-128"/>
              </a:rPr>
              <a:t>National Women’s Strike for Equality </a:t>
            </a:r>
            <a:r>
              <a:rPr lang="en-US" altLang="en-US" sz="2000" dirty="0" smtClean="0">
                <a:ea typeface="ＭＳ Ｐゴシック" charset="-128"/>
              </a:rPr>
              <a:t>(1970)</a:t>
            </a:r>
          </a:p>
          <a:p>
            <a:pPr marL="274320" lvl="3">
              <a:spcBef>
                <a:spcPts val="1200"/>
              </a:spcBef>
              <a:spcAft>
                <a:spcPts val="0"/>
              </a:spcAft>
            </a:pPr>
            <a:r>
              <a:rPr lang="en-US" altLang="en-US" sz="2000" dirty="0" smtClean="0">
                <a:ea typeface="ＭＳ Ｐゴシック" charset="-128"/>
              </a:rPr>
              <a:t>Work stoppage (workplace and domestic)</a:t>
            </a:r>
          </a:p>
          <a:p>
            <a:pPr marL="274320" lvl="3">
              <a:spcBef>
                <a:spcPts val="1200"/>
              </a:spcBef>
              <a:spcAft>
                <a:spcPts val="0"/>
              </a:spcAft>
            </a:pPr>
            <a:r>
              <a:rPr lang="en-US" sz="2000" dirty="0" smtClean="0"/>
              <a:t>Main goals: </a:t>
            </a:r>
            <a:r>
              <a:rPr lang="en-US" sz="2000" dirty="0"/>
              <a:t>repeal of antiabortion </a:t>
            </a:r>
            <a:r>
              <a:rPr lang="en-US" sz="2000" dirty="0" smtClean="0"/>
              <a:t>laws, establishment </a:t>
            </a:r>
            <a:r>
              <a:rPr lang="en-US" sz="2000" dirty="0"/>
              <a:t>of child-care centers, </a:t>
            </a:r>
            <a:r>
              <a:rPr lang="en-US" sz="2000" dirty="0" smtClean="0"/>
              <a:t>and </a:t>
            </a:r>
            <a:r>
              <a:rPr lang="en-US" sz="2000" dirty="0"/>
              <a:t>equal opportunity in jobs and </a:t>
            </a:r>
            <a:r>
              <a:rPr lang="en-US" sz="2000" dirty="0" smtClean="0"/>
              <a:t>education.</a:t>
            </a:r>
            <a:endParaRPr lang="en-US" altLang="en-US" sz="2000" dirty="0">
              <a:ea typeface="ＭＳ Ｐゴシック" charset="-128"/>
            </a:endParaRPr>
          </a:p>
          <a:p>
            <a:endParaRPr lang="en-US" dirty="0"/>
          </a:p>
          <a:p>
            <a:endParaRPr lang="en-US" dirty="0"/>
          </a:p>
        </p:txBody>
      </p:sp>
      <p:sp>
        <p:nvSpPr>
          <p:cNvPr id="7" name="Title 6"/>
          <p:cNvSpPr>
            <a:spLocks noGrp="1"/>
          </p:cNvSpPr>
          <p:nvPr>
            <p:ph type="title"/>
          </p:nvPr>
        </p:nvSpPr>
        <p:spPr>
          <a:xfrm>
            <a:off x="1069848" y="484632"/>
            <a:ext cx="4431792" cy="1267968"/>
          </a:xfrm>
        </p:spPr>
        <p:txBody>
          <a:bodyPr/>
          <a:lstStyle/>
          <a:p>
            <a:r>
              <a:rPr lang="en-US" dirty="0" smtClean="0"/>
              <a:t>Protests</a:t>
            </a:r>
            <a:endParaRPr lang="en-US" dirty="0"/>
          </a:p>
        </p:txBody>
      </p:sp>
      <p:pic>
        <p:nvPicPr>
          <p:cNvPr id="5" name="Picture 4" descr="womens li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9048" y="484632"/>
            <a:ext cx="4020312" cy="3011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msamerica-freedomtrashcan-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700" y="3255248"/>
            <a:ext cx="3093720" cy="3206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9078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Health</a:t>
            </a:r>
            <a:endParaRPr lang="en-US" dirty="0"/>
          </a:p>
        </p:txBody>
      </p:sp>
      <p:sp>
        <p:nvSpPr>
          <p:cNvPr id="3" name="Content Placeholder 2"/>
          <p:cNvSpPr>
            <a:spLocks noGrp="1"/>
          </p:cNvSpPr>
          <p:nvPr>
            <p:ph idx="1"/>
          </p:nvPr>
        </p:nvSpPr>
        <p:spPr/>
        <p:txBody>
          <a:bodyPr>
            <a:noAutofit/>
          </a:bodyPr>
          <a:lstStyle/>
          <a:p>
            <a:r>
              <a:rPr lang="en-US" sz="2400" dirty="0" smtClean="0"/>
              <a:t>Birth control no longer classified as “obscene” (1936) allowing dissemination of birth control information through the mail</a:t>
            </a:r>
          </a:p>
          <a:p>
            <a:r>
              <a:rPr lang="en-US" sz="2400" i="1" dirty="0" smtClean="0"/>
              <a:t>Griswold v. Connecticut </a:t>
            </a:r>
            <a:r>
              <a:rPr lang="en-US" sz="2400" dirty="0" smtClean="0"/>
              <a:t>(1965)</a:t>
            </a:r>
          </a:p>
          <a:p>
            <a:pPr lvl="1"/>
            <a:r>
              <a:rPr lang="en-US" sz="2400" dirty="0" smtClean="0"/>
              <a:t>Allows the use of birth control devices by married couples</a:t>
            </a:r>
          </a:p>
          <a:p>
            <a:r>
              <a:rPr lang="en-US" sz="2400" i="1" dirty="0" smtClean="0"/>
              <a:t>Roe v. Wade </a:t>
            </a:r>
            <a:r>
              <a:rPr lang="en-US" sz="2400" dirty="0" smtClean="0"/>
              <a:t>(1973)</a:t>
            </a:r>
          </a:p>
          <a:p>
            <a:pPr lvl="1"/>
            <a:r>
              <a:rPr lang="en-US" sz="2400" dirty="0" smtClean="0"/>
              <a:t>Allows abortion in the first trimester</a:t>
            </a:r>
          </a:p>
          <a:p>
            <a:r>
              <a:rPr lang="en-US" sz="2400" dirty="0" smtClean="0"/>
              <a:t>Pregnancy Discrimination Act (1978)</a:t>
            </a:r>
          </a:p>
          <a:p>
            <a:pPr lvl="1"/>
            <a:r>
              <a:rPr lang="en-US" sz="2400" dirty="0" smtClean="0"/>
              <a:t>Makes job discrimination against pregnant women illegal</a:t>
            </a:r>
            <a:endParaRPr lang="en-US" sz="2400" dirty="0"/>
          </a:p>
        </p:txBody>
      </p:sp>
    </p:spTree>
    <p:extLst>
      <p:ext uri="{BB962C8B-B14F-4D97-AF65-F5344CB8AC3E}">
        <p14:creationId xmlns:p14="http://schemas.microsoft.com/office/powerpoint/2010/main" val="7784807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97</TotalTime>
  <Words>661</Words>
  <Application>Microsoft Macintosh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ＭＳ Ｐゴシック</vt:lpstr>
      <vt:lpstr>Rockwell</vt:lpstr>
      <vt:lpstr>Rockwell Condensed</vt:lpstr>
      <vt:lpstr>Rockwell Extra Bold</vt:lpstr>
      <vt:lpstr>Wingdings</vt:lpstr>
      <vt:lpstr>Wood Type</vt:lpstr>
      <vt:lpstr>The Three Waves</vt:lpstr>
      <vt:lpstr>Women’s Liberation/The Women’s Movement</vt:lpstr>
      <vt:lpstr>“The Problem that Has NO Name”</vt:lpstr>
      <vt:lpstr>PowerPoint Presentation</vt:lpstr>
      <vt:lpstr>PowerPoint Presentation</vt:lpstr>
      <vt:lpstr>PowerPoint Presentation</vt:lpstr>
      <vt:lpstr>“The Personal is Political” </vt:lpstr>
      <vt:lpstr>Protests</vt:lpstr>
      <vt:lpstr>Reproductive Health</vt:lpstr>
      <vt:lpstr>Equal Rights amendment (ERA)</vt:lpstr>
      <vt:lpstr>The Bell Jar</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Three Waves</dc:title>
  <dc:creator>Microsoft Office User</dc:creator>
  <cp:lastModifiedBy>Microsoft Office User</cp:lastModifiedBy>
  <cp:revision>19</cp:revision>
  <dcterms:created xsi:type="dcterms:W3CDTF">2016-08-29T21:56:01Z</dcterms:created>
  <dcterms:modified xsi:type="dcterms:W3CDTF">2016-08-29T23:33:03Z</dcterms:modified>
</cp:coreProperties>
</file>