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4" r:id="rId6"/>
    <p:sldId id="260" r:id="rId7"/>
    <p:sldId id="261" r:id="rId8"/>
    <p:sldId id="269" r:id="rId9"/>
    <p:sldId id="262" r:id="rId10"/>
    <p:sldId id="268" r:id="rId11"/>
    <p:sldId id="263" r:id="rId12"/>
    <p:sldId id="265" r:id="rId13"/>
    <p:sldId id="266" r:id="rId14"/>
    <p:sldId id="267"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94"/>
    <p:restoredTop sz="94640"/>
  </p:normalViewPr>
  <p:slideViewPr>
    <p:cSldViewPr snapToGrid="0" snapToObjects="1">
      <p:cViewPr varScale="1">
        <p:scale>
          <a:sx n="84" d="100"/>
          <a:sy n="84" d="100"/>
        </p:scale>
        <p:origin x="184"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B7D243-A45C-CC49-8890-60AC18421BDE}" type="datetimeFigureOut">
              <a:rPr lang="en-US" smtClean="0"/>
              <a:t>8/26/16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28E2FD-A5BF-CA4B-A5F0-8F75EF8C3F06}" type="slidenum">
              <a:rPr lang="en-US" smtClean="0"/>
              <a:t>‹#›</a:t>
            </a:fld>
            <a:endParaRPr lang="en-US"/>
          </a:p>
        </p:txBody>
      </p:sp>
    </p:spTree>
    <p:extLst>
      <p:ext uri="{BB962C8B-B14F-4D97-AF65-F5344CB8AC3E}">
        <p14:creationId xmlns:p14="http://schemas.microsoft.com/office/powerpoint/2010/main" val="525243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1851</a:t>
            </a:r>
            <a:endParaRPr lang="en-US" dirty="0"/>
          </a:p>
        </p:txBody>
      </p:sp>
      <p:sp>
        <p:nvSpPr>
          <p:cNvPr id="4" name="Slide Number Placeholder 3"/>
          <p:cNvSpPr>
            <a:spLocks noGrp="1"/>
          </p:cNvSpPr>
          <p:nvPr>
            <p:ph type="sldNum" sz="quarter" idx="10"/>
          </p:nvPr>
        </p:nvSpPr>
        <p:spPr/>
        <p:txBody>
          <a:bodyPr/>
          <a:lstStyle/>
          <a:p>
            <a:fld id="{7E28E2FD-A5BF-CA4B-A5F0-8F75EF8C3F06}" type="slidenum">
              <a:rPr lang="en-US" smtClean="0"/>
              <a:t>10</a:t>
            </a:fld>
            <a:endParaRPr lang="en-US"/>
          </a:p>
        </p:txBody>
      </p:sp>
    </p:spTree>
    <p:extLst>
      <p:ext uri="{BB962C8B-B14F-4D97-AF65-F5344CB8AC3E}">
        <p14:creationId xmlns:p14="http://schemas.microsoft.com/office/powerpoint/2010/main" val="1607395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8/26/16</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8/26/16</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8/26/16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8/26/16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8/26/16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8/26/16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8/26/16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8/26/16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8/26/16</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Three Waves</a:t>
            </a:r>
            <a:endParaRPr lang="en-US" dirty="0"/>
          </a:p>
        </p:txBody>
      </p:sp>
      <p:sp>
        <p:nvSpPr>
          <p:cNvPr id="3" name="Subtitle 2"/>
          <p:cNvSpPr>
            <a:spLocks noGrp="1"/>
          </p:cNvSpPr>
          <p:nvPr>
            <p:ph type="subTitle" idx="1"/>
          </p:nvPr>
        </p:nvSpPr>
        <p:spPr/>
        <p:txBody>
          <a:bodyPr/>
          <a:lstStyle/>
          <a:p>
            <a:r>
              <a:rPr lang="en-US" dirty="0" smtClean="0"/>
              <a:t>First Wave Feminism</a:t>
            </a:r>
            <a:endParaRPr lang="en-US" dirty="0"/>
          </a:p>
        </p:txBody>
      </p:sp>
    </p:spTree>
    <p:extLst>
      <p:ext uri="{BB962C8B-B14F-4D97-AF65-F5344CB8AC3E}">
        <p14:creationId xmlns:p14="http://schemas.microsoft.com/office/powerpoint/2010/main" val="928495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Radical Movement</a:t>
            </a:r>
            <a:r>
              <a:rPr lang="en-US" dirty="0" smtClean="0"/>
              <a:t>: Wearing Bloomers!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36569" y="2011679"/>
            <a:ext cx="7671262" cy="4305301"/>
          </a:xfrm>
        </p:spPr>
      </p:pic>
    </p:spTree>
    <p:extLst>
      <p:ext uri="{BB962C8B-B14F-4D97-AF65-F5344CB8AC3E}">
        <p14:creationId xmlns:p14="http://schemas.microsoft.com/office/powerpoint/2010/main" val="164799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880" y="137160"/>
            <a:ext cx="9601200" cy="1188720"/>
          </a:xfrm>
        </p:spPr>
        <p:txBody>
          <a:bodyPr>
            <a:normAutofit fontScale="90000"/>
          </a:bodyPr>
          <a:lstStyle/>
          <a:p>
            <a:r>
              <a:rPr lang="en-US" dirty="0" smtClean="0"/>
              <a:t>March </a:t>
            </a:r>
            <a:r>
              <a:rPr lang="en-US" dirty="0"/>
              <a:t>on Washington (1913)</a:t>
            </a:r>
            <a:br>
              <a:rPr lang="en-US" dirty="0"/>
            </a:b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9211" y="1325880"/>
            <a:ext cx="7794538" cy="5345754"/>
          </a:xfrm>
        </p:spPr>
      </p:pic>
    </p:spTree>
    <p:extLst>
      <p:ext uri="{BB962C8B-B14F-4D97-AF65-F5344CB8AC3E}">
        <p14:creationId xmlns:p14="http://schemas.microsoft.com/office/powerpoint/2010/main" val="764792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914400"/>
          </a:xfrm>
        </p:spPr>
        <p:txBody>
          <a:bodyPr/>
          <a:lstStyle/>
          <a:p>
            <a:r>
              <a:rPr lang="en-US" smtClean="0"/>
              <a:t>Picketing Campaign</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8340" y="1775494"/>
            <a:ext cx="8427720" cy="5082506"/>
          </a:xfrm>
        </p:spPr>
      </p:pic>
    </p:spTree>
    <p:extLst>
      <p:ext uri="{BB962C8B-B14F-4D97-AF65-F5344CB8AC3E}">
        <p14:creationId xmlns:p14="http://schemas.microsoft.com/office/powerpoint/2010/main" val="2103013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082040"/>
          </a:xfrm>
        </p:spPr>
        <p:txBody>
          <a:bodyPr/>
          <a:lstStyle/>
          <a:p>
            <a:r>
              <a:rPr lang="en-US" smtClean="0"/>
              <a:t>Hunger Strike</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1114" y="1767840"/>
            <a:ext cx="3662172" cy="4536591"/>
          </a:xfrm>
        </p:spPr>
      </p:pic>
      <p:sp>
        <p:nvSpPr>
          <p:cNvPr id="5" name="TextBox 4"/>
          <p:cNvSpPr txBox="1"/>
          <p:nvPr/>
        </p:nvSpPr>
        <p:spPr>
          <a:xfrm>
            <a:off x="8671560" y="6050280"/>
            <a:ext cx="2575560" cy="461665"/>
          </a:xfrm>
          <a:prstGeom prst="rect">
            <a:avLst/>
          </a:prstGeom>
          <a:noFill/>
        </p:spPr>
        <p:txBody>
          <a:bodyPr wrap="square" rtlCol="0">
            <a:spAutoFit/>
          </a:bodyPr>
          <a:lstStyle/>
          <a:p>
            <a:r>
              <a:rPr lang="en-US" sz="2400" dirty="0" smtClean="0"/>
              <a:t>Alice Paul</a:t>
            </a:r>
            <a:endParaRPr lang="en-US" sz="2400" dirty="0"/>
          </a:p>
        </p:txBody>
      </p:sp>
    </p:spTree>
    <p:extLst>
      <p:ext uri="{BB962C8B-B14F-4D97-AF65-F5344CB8AC3E}">
        <p14:creationId xmlns:p14="http://schemas.microsoft.com/office/powerpoint/2010/main" val="191265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1080" y="1249680"/>
            <a:ext cx="10903721" cy="4297680"/>
          </a:xfrm>
        </p:spPr>
      </p:pic>
    </p:spTree>
    <p:extLst>
      <p:ext uri="{BB962C8B-B14F-4D97-AF65-F5344CB8AC3E}">
        <p14:creationId xmlns:p14="http://schemas.microsoft.com/office/powerpoint/2010/main" val="1260375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7153" y="883920"/>
            <a:ext cx="10773255" cy="5181600"/>
          </a:xfrm>
        </p:spPr>
      </p:pic>
    </p:spTree>
    <p:extLst>
      <p:ext uri="{BB962C8B-B14F-4D97-AF65-F5344CB8AC3E}">
        <p14:creationId xmlns:p14="http://schemas.microsoft.com/office/powerpoint/2010/main" val="14833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2168"/>
          <a:stretch/>
        </p:blipFill>
        <p:spPr>
          <a:xfrm>
            <a:off x="1079427" y="960120"/>
            <a:ext cx="10688901" cy="4815840"/>
          </a:xfrm>
        </p:spPr>
      </p:pic>
    </p:spTree>
    <p:extLst>
      <p:ext uri="{BB962C8B-B14F-4D97-AF65-F5344CB8AC3E}">
        <p14:creationId xmlns:p14="http://schemas.microsoft.com/office/powerpoint/2010/main" val="181783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Suffrage: </a:t>
            </a:r>
            <a:r>
              <a:rPr lang="en-US" dirty="0"/>
              <a:t>The right to vote in political elections</a:t>
            </a:r>
            <a:br>
              <a:rPr lang="en-US" dirty="0"/>
            </a:br>
            <a:endParaRPr lang="en-US" dirty="0"/>
          </a:p>
        </p:txBody>
      </p:sp>
      <p:sp>
        <p:nvSpPr>
          <p:cNvPr id="3" name="Content Placeholder 2"/>
          <p:cNvSpPr>
            <a:spLocks noGrp="1"/>
          </p:cNvSpPr>
          <p:nvPr>
            <p:ph idx="1"/>
          </p:nvPr>
        </p:nvSpPr>
        <p:spPr>
          <a:xfrm>
            <a:off x="2173305" y="2072148"/>
            <a:ext cx="3259394" cy="4270115"/>
          </a:xfrm>
        </p:spPr>
        <p:txBody>
          <a:bodyPr>
            <a:normAutofit/>
          </a:bodyPr>
          <a:lstStyle/>
          <a:p>
            <a:r>
              <a:rPr lang="en-US" sz="3200" dirty="0" smtClean="0"/>
              <a:t>The First Wave of Feminism fought for women’s right to vote in the 1800s and 1900s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664" y="1573161"/>
            <a:ext cx="3315929" cy="4982954"/>
          </a:xfrm>
          <a:prstGeom prst="rect">
            <a:avLst/>
          </a:prstGeom>
        </p:spPr>
      </p:pic>
    </p:spTree>
    <p:extLst>
      <p:ext uri="{BB962C8B-B14F-4D97-AF65-F5344CB8AC3E}">
        <p14:creationId xmlns:p14="http://schemas.microsoft.com/office/powerpoint/2010/main" val="442155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6607277" cy="1485900"/>
          </a:xfrm>
        </p:spPr>
        <p:txBody>
          <a:bodyPr/>
          <a:lstStyle/>
          <a:p>
            <a:r>
              <a:rPr lang="en-US" dirty="0" smtClean="0"/>
              <a:t>Great Britain (1918, 1928) </a:t>
            </a:r>
            <a:endParaRPr lang="en-US" dirty="0"/>
          </a:p>
        </p:txBody>
      </p:sp>
      <p:sp>
        <p:nvSpPr>
          <p:cNvPr id="3" name="Content Placeholder 2"/>
          <p:cNvSpPr>
            <a:spLocks noGrp="1"/>
          </p:cNvSpPr>
          <p:nvPr>
            <p:ph idx="1"/>
          </p:nvPr>
        </p:nvSpPr>
        <p:spPr>
          <a:xfrm>
            <a:off x="1371600" y="1873045"/>
            <a:ext cx="9601200" cy="4675239"/>
          </a:xfrm>
        </p:spPr>
        <p:txBody>
          <a:bodyPr>
            <a:normAutofit/>
          </a:bodyPr>
          <a:lstStyle/>
          <a:p>
            <a:r>
              <a:rPr lang="en-US" sz="2800" dirty="0" smtClean="0"/>
              <a:t>Fight for the vote began in the mid 1800s with suffrage associations</a:t>
            </a:r>
          </a:p>
          <a:p>
            <a:pPr lvl="1"/>
            <a:r>
              <a:rPr lang="en-US" sz="2800" dirty="0" smtClean="0"/>
              <a:t>National Society for Women’s Suffrage</a:t>
            </a:r>
          </a:p>
          <a:p>
            <a:r>
              <a:rPr lang="en-US" sz="2800" dirty="0" smtClean="0"/>
              <a:t>Representation of the People Act (1918)</a:t>
            </a:r>
          </a:p>
          <a:p>
            <a:pPr lvl="1"/>
            <a:r>
              <a:rPr lang="en-US" sz="2800" dirty="0" smtClean="0"/>
              <a:t>Gave the vote to women aged 30 and over who were householders, wives of householders, occupiers of property with an annual rent of 5 pounds, or university graduates.</a:t>
            </a:r>
          </a:p>
          <a:p>
            <a:r>
              <a:rPr lang="en-US" sz="2800" dirty="0" smtClean="0"/>
              <a:t>Women who were 21 and over were not granted the right to vote until 1928.</a:t>
            </a:r>
            <a:endParaRPr lang="en-US" sz="2800" dirty="0"/>
          </a:p>
        </p:txBody>
      </p:sp>
    </p:spTree>
    <p:extLst>
      <p:ext uri="{BB962C8B-B14F-4D97-AF65-F5344CB8AC3E}">
        <p14:creationId xmlns:p14="http://schemas.microsoft.com/office/powerpoint/2010/main" val="1321847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 (1919, 1920)</a:t>
            </a:r>
            <a:endParaRPr lang="en-US" dirty="0"/>
          </a:p>
        </p:txBody>
      </p:sp>
      <p:sp>
        <p:nvSpPr>
          <p:cNvPr id="3" name="Content Placeholder 2"/>
          <p:cNvSpPr>
            <a:spLocks noGrp="1"/>
          </p:cNvSpPr>
          <p:nvPr>
            <p:ph idx="1"/>
          </p:nvPr>
        </p:nvSpPr>
        <p:spPr>
          <a:xfrm>
            <a:off x="1371600" y="1460091"/>
            <a:ext cx="9601200" cy="5073444"/>
          </a:xfrm>
        </p:spPr>
        <p:txBody>
          <a:bodyPr>
            <a:normAutofit lnSpcReduction="10000"/>
          </a:bodyPr>
          <a:lstStyle/>
          <a:p>
            <a:r>
              <a:rPr lang="en-US" sz="2800" dirty="0" smtClean="0"/>
              <a:t>Fight for the vote began in the early 1800s in conjunction with the abolitionist movement</a:t>
            </a:r>
          </a:p>
          <a:p>
            <a:pPr lvl="1"/>
            <a:r>
              <a:rPr lang="en-US" sz="2800" dirty="0" smtClean="0"/>
              <a:t>The Female Anti-Slavery Society (1832)</a:t>
            </a:r>
          </a:p>
          <a:p>
            <a:pPr lvl="1"/>
            <a:r>
              <a:rPr lang="en-US" sz="2800" dirty="0" smtClean="0"/>
              <a:t>American Equal Rights Association (1866)</a:t>
            </a:r>
          </a:p>
          <a:p>
            <a:pPr lvl="1"/>
            <a:r>
              <a:rPr lang="en-US" sz="2800" dirty="0" smtClean="0"/>
              <a:t>National Woman Suffrage Association (1869)</a:t>
            </a:r>
          </a:p>
          <a:p>
            <a:r>
              <a:rPr lang="en-US" sz="2800" dirty="0" smtClean="0"/>
              <a:t>13</a:t>
            </a:r>
            <a:r>
              <a:rPr lang="en-US" sz="2800" baseline="30000" dirty="0" smtClean="0"/>
              <a:t>th</a:t>
            </a:r>
            <a:r>
              <a:rPr lang="en-US" sz="2800" dirty="0" smtClean="0"/>
              <a:t> (1865) and 14</a:t>
            </a:r>
            <a:r>
              <a:rPr lang="en-US" sz="2800" baseline="30000" dirty="0" smtClean="0"/>
              <a:t>th</a:t>
            </a:r>
            <a:r>
              <a:rPr lang="en-US" sz="2800" dirty="0" smtClean="0"/>
              <a:t> Amendments (1868)</a:t>
            </a:r>
          </a:p>
          <a:p>
            <a:pPr lvl="1"/>
            <a:r>
              <a:rPr lang="en-US" sz="2800" dirty="0" smtClean="0"/>
              <a:t>13</a:t>
            </a:r>
            <a:r>
              <a:rPr lang="en-US" sz="2800" baseline="30000" dirty="0" smtClean="0"/>
              <a:t>th</a:t>
            </a:r>
            <a:r>
              <a:rPr lang="en-US" sz="2800" dirty="0" smtClean="0"/>
              <a:t> ended Slavery and 14</a:t>
            </a:r>
            <a:r>
              <a:rPr lang="en-US" sz="2800" baseline="30000" dirty="0" smtClean="0"/>
              <a:t>th</a:t>
            </a:r>
            <a:r>
              <a:rPr lang="en-US" sz="2800" dirty="0" smtClean="0"/>
              <a:t>  granted citizenship to those born/naturalized in the U.S., defined “citizens” and “voters” as male </a:t>
            </a:r>
          </a:p>
          <a:p>
            <a:r>
              <a:rPr lang="en-US" sz="2800" dirty="0" smtClean="0"/>
              <a:t>19</a:t>
            </a:r>
            <a:r>
              <a:rPr lang="en-US" sz="2800" baseline="30000" dirty="0" smtClean="0"/>
              <a:t>th</a:t>
            </a:r>
            <a:r>
              <a:rPr lang="en-US" sz="2800" dirty="0" smtClean="0"/>
              <a:t> Amendment passes in 1919, ratified August 26</a:t>
            </a:r>
            <a:r>
              <a:rPr lang="en-US" sz="2800" baseline="30000" dirty="0" smtClean="0"/>
              <a:t>th</a:t>
            </a:r>
            <a:r>
              <a:rPr lang="en-US" sz="2800" dirty="0" smtClean="0"/>
              <a:t>, 1920</a:t>
            </a:r>
          </a:p>
          <a:p>
            <a:pPr lvl="1"/>
            <a:r>
              <a:rPr lang="en-US" sz="2800" dirty="0" smtClean="0"/>
              <a:t>August 26</a:t>
            </a:r>
            <a:r>
              <a:rPr lang="en-US" sz="2800" baseline="30000" dirty="0" smtClean="0"/>
              <a:t>th</a:t>
            </a:r>
            <a:r>
              <a:rPr lang="en-US" sz="2800" dirty="0" smtClean="0"/>
              <a:t> is Women’s Equality Day in the U.S.</a:t>
            </a:r>
          </a:p>
          <a:p>
            <a:endParaRPr lang="en-US" dirty="0" smtClean="0"/>
          </a:p>
          <a:p>
            <a:endParaRPr lang="en-US" dirty="0"/>
          </a:p>
        </p:txBody>
      </p:sp>
    </p:spTree>
    <p:extLst>
      <p:ext uri="{BB962C8B-B14F-4D97-AF65-F5344CB8AC3E}">
        <p14:creationId xmlns:p14="http://schemas.microsoft.com/office/powerpoint/2010/main" val="1266919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Around the World</a:t>
            </a:r>
            <a:endParaRPr lang="en-US" dirty="0"/>
          </a:p>
        </p:txBody>
      </p:sp>
      <p:sp>
        <p:nvSpPr>
          <p:cNvPr id="3" name="Content Placeholder 2"/>
          <p:cNvSpPr>
            <a:spLocks noGrp="1"/>
          </p:cNvSpPr>
          <p:nvPr>
            <p:ph idx="1"/>
          </p:nvPr>
        </p:nvSpPr>
        <p:spPr>
          <a:xfrm>
            <a:off x="1371600" y="1478280"/>
            <a:ext cx="9601200" cy="4389120"/>
          </a:xfrm>
        </p:spPr>
        <p:txBody>
          <a:bodyPr>
            <a:noAutofit/>
          </a:bodyPr>
          <a:lstStyle/>
          <a:p>
            <a:r>
              <a:rPr lang="en-US" sz="2800" dirty="0" smtClean="0"/>
              <a:t>U.S.-based women’s movement was unaware of feminist activity occurring at the same time around the world</a:t>
            </a:r>
          </a:p>
          <a:p>
            <a:r>
              <a:rPr lang="en-US" sz="2800" dirty="0" smtClean="0"/>
              <a:t>“At the time of our Seneca Falls convention, women throughout Europe, Asia, and Latin America were arguing for gender equality” (</a:t>
            </a:r>
            <a:r>
              <a:rPr lang="en-US" sz="2800" dirty="0" err="1" smtClean="0"/>
              <a:t>Seely</a:t>
            </a:r>
            <a:r>
              <a:rPr lang="en-US" sz="2800" dirty="0" smtClean="0"/>
              <a:t> 41).</a:t>
            </a:r>
          </a:p>
          <a:p>
            <a:r>
              <a:rPr lang="en-US" sz="2800" dirty="0" smtClean="0"/>
              <a:t>“Suffrage, education, political representation, property rights, labor rights, and pay equity were all central issues for women activists in Japan, Germany, England, France, Mexico, and other nations” (</a:t>
            </a:r>
            <a:r>
              <a:rPr lang="en-US" sz="2800" dirty="0" err="1" smtClean="0"/>
              <a:t>Seely</a:t>
            </a:r>
            <a:r>
              <a:rPr lang="en-US" sz="2800" dirty="0" smtClean="0"/>
              <a:t> 41).</a:t>
            </a:r>
            <a:endParaRPr lang="en-US" sz="2800" dirty="0"/>
          </a:p>
        </p:txBody>
      </p:sp>
      <p:sp>
        <p:nvSpPr>
          <p:cNvPr id="4" name="TextBox 3"/>
          <p:cNvSpPr txBox="1"/>
          <p:nvPr/>
        </p:nvSpPr>
        <p:spPr>
          <a:xfrm>
            <a:off x="1112520" y="6217920"/>
            <a:ext cx="10940567" cy="307777"/>
          </a:xfrm>
          <a:prstGeom prst="rect">
            <a:avLst/>
          </a:prstGeom>
          <a:noFill/>
        </p:spPr>
        <p:txBody>
          <a:bodyPr wrap="square" rtlCol="0">
            <a:spAutoFit/>
          </a:bodyPr>
          <a:lstStyle/>
          <a:p>
            <a:r>
              <a:rPr lang="en-US" sz="1400" dirty="0" err="1" smtClean="0"/>
              <a:t>Seely</a:t>
            </a:r>
            <a:r>
              <a:rPr lang="en-US" sz="1400" dirty="0" smtClean="0"/>
              <a:t>, Megan. </a:t>
            </a:r>
            <a:r>
              <a:rPr lang="en-US" sz="1400" i="1" dirty="0" smtClean="0"/>
              <a:t>Fight Like a Girl: How to be a Fearless Feminist</a:t>
            </a:r>
            <a:r>
              <a:rPr lang="en-US" sz="1400" dirty="0" smtClean="0"/>
              <a:t>. New York: New York University Press, 2007.</a:t>
            </a:r>
            <a:endParaRPr lang="en-US" sz="1400" dirty="0"/>
          </a:p>
        </p:txBody>
      </p:sp>
    </p:spTree>
    <p:extLst>
      <p:ext uri="{BB962C8B-B14F-4D97-AF65-F5344CB8AC3E}">
        <p14:creationId xmlns:p14="http://schemas.microsoft.com/office/powerpoint/2010/main" val="1035431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Wave Feminism and Race</a:t>
            </a:r>
            <a:endParaRPr lang="en-US" dirty="0"/>
          </a:p>
        </p:txBody>
      </p:sp>
      <p:sp>
        <p:nvSpPr>
          <p:cNvPr id="3" name="Content Placeholder 2"/>
          <p:cNvSpPr>
            <a:spLocks noGrp="1"/>
          </p:cNvSpPr>
          <p:nvPr>
            <p:ph idx="1"/>
          </p:nvPr>
        </p:nvSpPr>
        <p:spPr>
          <a:xfrm>
            <a:off x="1371600" y="1578077"/>
            <a:ext cx="9601200" cy="3996813"/>
          </a:xfrm>
        </p:spPr>
        <p:txBody>
          <a:bodyPr>
            <a:noAutofit/>
          </a:bodyPr>
          <a:lstStyle/>
          <a:p>
            <a:r>
              <a:rPr lang="en-US" sz="2800" dirty="0" smtClean="0"/>
              <a:t>“Women </a:t>
            </a:r>
            <a:r>
              <a:rPr lang="en-US" sz="2800" dirty="0"/>
              <a:t>wrote articles for abolitionist papers, circulated abolitionist pamphlets, and circulated, signed, and delivered petitions to Congress calling for abolition. Some women became prominent leaders in the abolition </a:t>
            </a:r>
            <a:r>
              <a:rPr lang="en-US" sz="2800" dirty="0" smtClean="0"/>
              <a:t>movement” (National Women’s History Museum)</a:t>
            </a:r>
          </a:p>
          <a:p>
            <a:r>
              <a:rPr lang="en-US" sz="2800" dirty="0" smtClean="0"/>
              <a:t>“Women </a:t>
            </a:r>
            <a:r>
              <a:rPr lang="en-US" sz="2800" dirty="0"/>
              <a:t>working to secure freedom for African Americans began to see some legal similarities between their situation as Anglo women and the situation of enslaved black men and </a:t>
            </a:r>
            <a:r>
              <a:rPr lang="en-US" sz="2800" dirty="0" smtClean="0"/>
              <a:t>women” (NWHM)</a:t>
            </a:r>
          </a:p>
        </p:txBody>
      </p:sp>
      <p:sp>
        <p:nvSpPr>
          <p:cNvPr id="5" name="TextBox 4"/>
          <p:cNvSpPr txBox="1"/>
          <p:nvPr/>
        </p:nvSpPr>
        <p:spPr>
          <a:xfrm>
            <a:off x="1507285" y="6097835"/>
            <a:ext cx="8701549" cy="307777"/>
          </a:xfrm>
          <a:prstGeom prst="rect">
            <a:avLst/>
          </a:prstGeom>
          <a:noFill/>
        </p:spPr>
        <p:txBody>
          <a:bodyPr wrap="square" rtlCol="0">
            <a:spAutoFit/>
          </a:bodyPr>
          <a:lstStyle/>
          <a:p>
            <a:r>
              <a:rPr lang="en-US" sz="1400" i="1" dirty="0"/>
              <a:t>https://</a:t>
            </a:r>
            <a:r>
              <a:rPr lang="en-US" sz="1400" i="1" dirty="0" err="1"/>
              <a:t>www.nwhm.org</a:t>
            </a:r>
            <a:r>
              <a:rPr lang="en-US" sz="1400" i="1" dirty="0"/>
              <a:t>/online-exhibits/</a:t>
            </a:r>
            <a:r>
              <a:rPr lang="en-US" sz="1400" i="1" dirty="0" err="1"/>
              <a:t>rightsforwomen</a:t>
            </a:r>
            <a:r>
              <a:rPr lang="en-US" sz="1400" i="1" dirty="0"/>
              <a:t>/</a:t>
            </a:r>
            <a:r>
              <a:rPr lang="en-US" sz="1400" i="1" dirty="0" err="1"/>
              <a:t>abolitionandsuffrage.html</a:t>
            </a:r>
            <a:endParaRPr lang="en-US" sz="1400" i="1" dirty="0"/>
          </a:p>
        </p:txBody>
      </p:sp>
    </p:spTree>
    <p:extLst>
      <p:ext uri="{BB962C8B-B14F-4D97-AF65-F5344CB8AC3E}">
        <p14:creationId xmlns:p14="http://schemas.microsoft.com/office/powerpoint/2010/main" val="830677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05708" y="840999"/>
            <a:ext cx="5774812" cy="5236963"/>
          </a:xfrm>
        </p:spPr>
      </p:pic>
      <p:sp>
        <p:nvSpPr>
          <p:cNvPr id="6" name="Text Placeholder 5"/>
          <p:cNvSpPr>
            <a:spLocks noGrp="1"/>
          </p:cNvSpPr>
          <p:nvPr>
            <p:ph type="body" sz="half" idx="2"/>
          </p:nvPr>
        </p:nvSpPr>
        <p:spPr>
          <a:xfrm>
            <a:off x="243840" y="411481"/>
            <a:ext cx="4693920" cy="6096000"/>
          </a:xfrm>
        </p:spPr>
        <p:txBody>
          <a:bodyPr/>
          <a:lstStyle/>
          <a:p>
            <a:r>
              <a:rPr lang="en-US" sz="2400" b="1" dirty="0"/>
              <a:t>1840</a:t>
            </a:r>
            <a:r>
              <a:rPr lang="en-US" sz="2400" dirty="0"/>
              <a:t>: “the World Anti-Slavery Convention was held in London. Abolitionists Elizabeth Cady Stanton and Lucretia Mott attended the Convention but were refused seats on the floor by male abolitionists because they were women. As a result, Stanton and Mott decided to hold a convention on women’s rights” (NWHM). </a:t>
            </a:r>
          </a:p>
          <a:p>
            <a:r>
              <a:rPr lang="en-US" sz="2400" b="1" dirty="0"/>
              <a:t>1848</a:t>
            </a:r>
            <a:r>
              <a:rPr lang="en-US" sz="2400" dirty="0"/>
              <a:t>: The first women’s rights convention is held in Seneca Falls, New York</a:t>
            </a:r>
          </a:p>
          <a:p>
            <a:endParaRPr lang="en-US" dirty="0"/>
          </a:p>
        </p:txBody>
      </p:sp>
    </p:spTree>
    <p:extLst>
      <p:ext uri="{BB962C8B-B14F-4D97-AF65-F5344CB8AC3E}">
        <p14:creationId xmlns:p14="http://schemas.microsoft.com/office/powerpoint/2010/main" val="2122008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b="1" dirty="0"/>
              <a:t>1851</a:t>
            </a:r>
            <a:r>
              <a:rPr lang="en-US" sz="2400" dirty="0"/>
              <a:t>: Sojourner Truth, a former slave, delivered her speech, “</a:t>
            </a:r>
            <a:r>
              <a:rPr lang="en-US" sz="2400" dirty="0" err="1"/>
              <a:t>Ain’t</a:t>
            </a:r>
            <a:r>
              <a:rPr lang="en-US" sz="2400" dirty="0"/>
              <a:t> I a Woman” at Akron, Ohio’s women’s rights convention. </a:t>
            </a:r>
            <a:br>
              <a:rPr lang="en-US" sz="2400" dirty="0"/>
            </a:br>
            <a:r>
              <a:rPr lang="en-US" sz="2800" b="1" dirty="0"/>
              <a:t>1896</a:t>
            </a:r>
            <a:r>
              <a:rPr lang="en-US" sz="2400" dirty="0"/>
              <a:t>: National Association of Colored Women is founded by major figures in the suffrage movement who were women of color, including Ida B. Wells, Harriet Tubman, and Mary Church Terrell</a:t>
            </a:r>
            <a:br>
              <a:rPr lang="en-US" sz="2400" dirty="0"/>
            </a:br>
            <a:endParaRPr lang="en-US" sz="2400" dirty="0"/>
          </a:p>
        </p:txBody>
      </p:sp>
      <p:sp>
        <p:nvSpPr>
          <p:cNvPr id="6" name="Text Placeholder 5"/>
          <p:cNvSpPr>
            <a:spLocks noGrp="1"/>
          </p:cNvSpPr>
          <p:nvPr>
            <p:ph type="body" idx="1"/>
          </p:nvPr>
        </p:nvSpPr>
        <p:spPr>
          <a:xfrm>
            <a:off x="1371600" y="2667000"/>
            <a:ext cx="4443984" cy="497776"/>
          </a:xfrm>
        </p:spPr>
        <p:txBody>
          <a:bodyPr/>
          <a:lstStyle/>
          <a:p>
            <a:r>
              <a:rPr lang="en-US" dirty="0" smtClean="0"/>
              <a:t>Sojourner Truth</a:t>
            </a:r>
            <a:endParaRPr lang="en-US" dirty="0"/>
          </a:p>
        </p:txBody>
      </p:sp>
      <p:pic>
        <p:nvPicPr>
          <p:cNvPr id="10" name="Content Placeholder 9"/>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29965"/>
          <a:stretch/>
        </p:blipFill>
        <p:spPr>
          <a:xfrm>
            <a:off x="1620012" y="3324170"/>
            <a:ext cx="3947159" cy="3163039"/>
          </a:xfrm>
        </p:spPr>
      </p:pic>
      <p:sp>
        <p:nvSpPr>
          <p:cNvPr id="8" name="Text Placeholder 7"/>
          <p:cNvSpPr>
            <a:spLocks noGrp="1"/>
          </p:cNvSpPr>
          <p:nvPr>
            <p:ph type="body" sz="quarter" idx="3"/>
          </p:nvPr>
        </p:nvSpPr>
        <p:spPr>
          <a:xfrm>
            <a:off x="6525014" y="2667000"/>
            <a:ext cx="4443984" cy="497776"/>
          </a:xfrm>
        </p:spPr>
        <p:txBody>
          <a:bodyPr/>
          <a:lstStyle/>
          <a:p>
            <a:r>
              <a:rPr lang="en-US" dirty="0" smtClean="0"/>
              <a:t>Ida B. Wells</a:t>
            </a:r>
            <a:endParaRPr lang="en-US" dirty="0"/>
          </a:p>
        </p:txBody>
      </p:sp>
      <p:pic>
        <p:nvPicPr>
          <p:cNvPr id="11" name="Content Placeholder 1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019490" y="3164776"/>
            <a:ext cx="3455031" cy="3197275"/>
          </a:xfrm>
        </p:spPr>
      </p:pic>
    </p:spTree>
    <p:extLst>
      <p:ext uri="{BB962C8B-B14F-4D97-AF65-F5344CB8AC3E}">
        <p14:creationId xmlns:p14="http://schemas.microsoft.com/office/powerpoint/2010/main" val="217919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9601200" cy="759543"/>
          </a:xfrm>
        </p:spPr>
        <p:txBody>
          <a:bodyPr/>
          <a:lstStyle/>
          <a:p>
            <a:r>
              <a:rPr lang="en-US" dirty="0" smtClean="0"/>
              <a:t>Racial Divisions</a:t>
            </a:r>
            <a:endParaRPr lang="en-US" dirty="0"/>
          </a:p>
        </p:txBody>
      </p:sp>
      <p:sp>
        <p:nvSpPr>
          <p:cNvPr id="3" name="Content Placeholder 2"/>
          <p:cNvSpPr>
            <a:spLocks noGrp="1"/>
          </p:cNvSpPr>
          <p:nvPr>
            <p:ph idx="1"/>
          </p:nvPr>
        </p:nvSpPr>
        <p:spPr>
          <a:xfrm>
            <a:off x="1371600" y="988143"/>
            <a:ext cx="9601200" cy="5294670"/>
          </a:xfrm>
        </p:spPr>
        <p:txBody>
          <a:bodyPr>
            <a:noAutofit/>
          </a:bodyPr>
          <a:lstStyle/>
          <a:p>
            <a:r>
              <a:rPr lang="en-US" sz="2400" dirty="0" smtClean="0"/>
              <a:t>“Black </a:t>
            </a:r>
            <a:r>
              <a:rPr lang="en-US" sz="2400" dirty="0"/>
              <a:t>women sometimes faced discrimination within the suffrage movement itself. From the end of the Civil War onwards, some white suffragists argued that enfranchising women would serve to cancel out the “Negro” vote, as there would be more white women voters than black men and women voters combined. Although some black clubwomen participated actively in the National American Woman Suffrage Association (NAWSA), the NAWSA did not always welcome them with open arms. In the 20th century, the NAWSA leadership sometimes discouraged black women’s clubs from attempting to affiliate with the NAWSA. Some Southern members of NAWSA argued for the enfranchisement of white women only. In addition, in the suffrage parade of 1913 organized by Alice Paul’s Congressional Union, black women were asked to march in a segregated unit. Ida B. Wells refused to do so, and slipped into her state’s delegation after the start of the </a:t>
            </a:r>
            <a:r>
              <a:rPr lang="en-US" sz="2400" dirty="0" smtClean="0"/>
              <a:t>parade” (NWHM)</a:t>
            </a:r>
          </a:p>
          <a:p>
            <a:pPr marL="0" indent="0">
              <a:buNone/>
            </a:pPr>
            <a:r>
              <a:rPr lang="en-US" sz="1400" i="1" dirty="0" smtClean="0"/>
              <a:t>https</a:t>
            </a:r>
            <a:r>
              <a:rPr lang="en-US" sz="1400" i="1" dirty="0"/>
              <a:t>://</a:t>
            </a:r>
            <a:r>
              <a:rPr lang="en-US" sz="1400" i="1" dirty="0" err="1"/>
              <a:t>www.nwhm.org</a:t>
            </a:r>
            <a:r>
              <a:rPr lang="en-US" sz="1400" i="1" dirty="0"/>
              <a:t>/online-exhibits/</a:t>
            </a:r>
            <a:r>
              <a:rPr lang="en-US" sz="1400" i="1" dirty="0" err="1"/>
              <a:t>rightsforwomen</a:t>
            </a:r>
            <a:r>
              <a:rPr lang="en-US" sz="1400" i="1" dirty="0"/>
              <a:t>/</a:t>
            </a:r>
            <a:r>
              <a:rPr lang="en-US" sz="1400" i="1" dirty="0" err="1"/>
              <a:t>AfricanAmericanwomen.html</a:t>
            </a:r>
            <a:endParaRPr lang="en-US" sz="1400" i="1" dirty="0"/>
          </a:p>
        </p:txBody>
      </p:sp>
    </p:spTree>
    <p:extLst>
      <p:ext uri="{BB962C8B-B14F-4D97-AF65-F5344CB8AC3E}">
        <p14:creationId xmlns:p14="http://schemas.microsoft.com/office/powerpoint/2010/main" val="8629416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83</TotalTime>
  <Words>711</Words>
  <Application>Microsoft Macintosh PowerPoint</Application>
  <PresentationFormat>Widescreen</PresentationFormat>
  <Paragraphs>43</Paragraphs>
  <Slides>16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Calibri</vt:lpstr>
      <vt:lpstr>Franklin Gothic Book</vt:lpstr>
      <vt:lpstr>Crop</vt:lpstr>
      <vt:lpstr>The Three Waves</vt:lpstr>
      <vt:lpstr>Suffrage: The right to vote in political elections </vt:lpstr>
      <vt:lpstr>Great Britain (1918, 1928) </vt:lpstr>
      <vt:lpstr>United States (1919, 1920)</vt:lpstr>
      <vt:lpstr>Around the World</vt:lpstr>
      <vt:lpstr>First Wave Feminism and Race</vt:lpstr>
      <vt:lpstr>PowerPoint Presentation</vt:lpstr>
      <vt:lpstr>1851: Sojourner Truth, a former slave, delivered her speech, “Ain’t I a Woman” at Akron, Ohio’s women’s rights convention.  1896: National Association of Colored Women is founded by major figures in the suffrage movement who were women of color, including Ida B. Wells, Harriet Tubman, and Mary Church Terrell </vt:lpstr>
      <vt:lpstr>Racial Divisions</vt:lpstr>
      <vt:lpstr>A Radical Movement: Wearing Bloomers!</vt:lpstr>
      <vt:lpstr>March on Washington (1913) </vt:lpstr>
      <vt:lpstr>Picketing Campaign</vt:lpstr>
      <vt:lpstr>Hunger Strike</vt:lpstr>
      <vt:lpstr>PowerPoint Presentation</vt:lpstr>
      <vt:lpstr>PowerPoint Presentation</vt:lpstr>
      <vt:lpstr>PowerPoint Presentation</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Three Waves</dc:title>
  <dc:creator>Microsoft Office User</dc:creator>
  <cp:lastModifiedBy>Microsoft Office User</cp:lastModifiedBy>
  <cp:revision>21</cp:revision>
  <dcterms:created xsi:type="dcterms:W3CDTF">2016-08-26T22:48:15Z</dcterms:created>
  <dcterms:modified xsi:type="dcterms:W3CDTF">2016-08-27T00:12:07Z</dcterms:modified>
</cp:coreProperties>
</file>