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77" r:id="rId2"/>
    <p:sldId id="278" r:id="rId3"/>
    <p:sldId id="279" r:id="rId4"/>
    <p:sldId id="280" r:id="rId5"/>
    <p:sldId id="281" r:id="rId6"/>
    <p:sldId id="282" r:id="rId7"/>
    <p:sldId id="283" r:id="rId8"/>
    <p:sldId id="257" r:id="rId9"/>
    <p:sldId id="272" r:id="rId10"/>
    <p:sldId id="258" r:id="rId11"/>
    <p:sldId id="273" r:id="rId12"/>
    <p:sldId id="276" r:id="rId13"/>
    <p:sldId id="270" r:id="rId14"/>
    <p:sldId id="271" r:id="rId15"/>
    <p:sldId id="275" r:id="rId16"/>
    <p:sldId id="285"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640"/>
  </p:normalViewPr>
  <p:slideViewPr>
    <p:cSldViewPr snapToGrid="0" snapToObjects="1">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CD440B-66D9-4B15-98C6-D15836FD80B7}" type="datetimeFigureOut">
              <a:rPr lang="en-US" smtClean="0"/>
              <a:t>9/1/2016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353D98-3859-4A31-8AC0-C7A571A6F61F}" type="slidenum">
              <a:rPr lang="en-US" smtClean="0"/>
              <a:t>‹#›</a:t>
            </a:fld>
            <a:endParaRPr lang="en-US"/>
          </a:p>
        </p:txBody>
      </p:sp>
    </p:spTree>
    <p:extLst>
      <p:ext uri="{BB962C8B-B14F-4D97-AF65-F5344CB8AC3E}">
        <p14:creationId xmlns:p14="http://schemas.microsoft.com/office/powerpoint/2010/main" val="385488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youtube.com/watch?v=5Sb1W0uu8w0"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youtube.com/watch?v=OApZePeJSdU"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altLang="en-US"/>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charset="0"/>
                <a:ea typeface="ＭＳ Ｐゴシック" charset="-128"/>
              </a:defRPr>
            </a:lvl1pPr>
            <a:lvl2pPr marL="37931725" indent="-37474525">
              <a:defRPr>
                <a:solidFill>
                  <a:schemeClr val="tx1"/>
                </a:solidFill>
                <a:latin typeface="Rockwell" charset="0"/>
                <a:ea typeface="ＭＳ Ｐゴシック" charset="-128"/>
              </a:defRPr>
            </a:lvl2pPr>
            <a:lvl3pPr>
              <a:defRPr>
                <a:solidFill>
                  <a:schemeClr val="tx1"/>
                </a:solidFill>
                <a:latin typeface="Rockwell" charset="0"/>
                <a:ea typeface="ＭＳ Ｐゴシック" charset="-128"/>
              </a:defRPr>
            </a:lvl3pPr>
            <a:lvl4pPr>
              <a:defRPr>
                <a:solidFill>
                  <a:schemeClr val="tx1"/>
                </a:solidFill>
                <a:latin typeface="Rockwell" charset="0"/>
                <a:ea typeface="ＭＳ Ｐゴシック" charset="-128"/>
              </a:defRPr>
            </a:lvl4pPr>
            <a:lvl5pPr>
              <a:defRPr>
                <a:solidFill>
                  <a:schemeClr val="tx1"/>
                </a:solidFill>
                <a:latin typeface="Rockwell" charset="0"/>
                <a:ea typeface="ＭＳ Ｐゴシック" charset="-128"/>
              </a:defRPr>
            </a:lvl5pPr>
            <a:lvl6pPr marL="457200" fontAlgn="base">
              <a:spcBef>
                <a:spcPct val="0"/>
              </a:spcBef>
              <a:spcAft>
                <a:spcPct val="0"/>
              </a:spcAft>
              <a:defRPr>
                <a:solidFill>
                  <a:schemeClr val="tx1"/>
                </a:solidFill>
                <a:latin typeface="Rockwell" charset="0"/>
                <a:ea typeface="ＭＳ Ｐゴシック" charset="-128"/>
              </a:defRPr>
            </a:lvl6pPr>
            <a:lvl7pPr marL="914400" fontAlgn="base">
              <a:spcBef>
                <a:spcPct val="0"/>
              </a:spcBef>
              <a:spcAft>
                <a:spcPct val="0"/>
              </a:spcAft>
              <a:defRPr>
                <a:solidFill>
                  <a:schemeClr val="tx1"/>
                </a:solidFill>
                <a:latin typeface="Rockwell" charset="0"/>
                <a:ea typeface="ＭＳ Ｐゴシック" charset="-128"/>
              </a:defRPr>
            </a:lvl7pPr>
            <a:lvl8pPr marL="1371600" fontAlgn="base">
              <a:spcBef>
                <a:spcPct val="0"/>
              </a:spcBef>
              <a:spcAft>
                <a:spcPct val="0"/>
              </a:spcAft>
              <a:defRPr>
                <a:solidFill>
                  <a:schemeClr val="tx1"/>
                </a:solidFill>
                <a:latin typeface="Rockwell" charset="0"/>
                <a:ea typeface="ＭＳ Ｐゴシック" charset="-128"/>
              </a:defRPr>
            </a:lvl8pPr>
            <a:lvl9pPr marL="1828800" fontAlgn="base">
              <a:spcBef>
                <a:spcPct val="0"/>
              </a:spcBef>
              <a:spcAft>
                <a:spcPct val="0"/>
              </a:spcAft>
              <a:defRPr>
                <a:solidFill>
                  <a:schemeClr val="tx1"/>
                </a:solidFill>
                <a:latin typeface="Rockwell" charset="0"/>
                <a:ea typeface="ＭＳ Ｐゴシック" charset="-128"/>
              </a:defRPr>
            </a:lvl9pPr>
          </a:lstStyle>
          <a:p>
            <a:fld id="{DF78B264-A490-D947-8E28-AF75DBCE6F81}" type="slidenum">
              <a:rPr lang="en-US" altLang="en-US">
                <a:latin typeface="Calibri" charset="0"/>
              </a:rPr>
              <a:pPr/>
              <a:t>7</a:t>
            </a:fld>
            <a:endParaRPr lang="en-US" altLang="en-US">
              <a:latin typeface="Calibri" charset="0"/>
            </a:endParaRPr>
          </a:p>
        </p:txBody>
      </p:sp>
    </p:spTree>
    <p:extLst>
      <p:ext uri="{BB962C8B-B14F-4D97-AF65-F5344CB8AC3E}">
        <p14:creationId xmlns:p14="http://schemas.microsoft.com/office/powerpoint/2010/main" val="2823039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80000"/>
              </a:lnSpc>
            </a:pPr>
            <a:r>
              <a:rPr lang="en-US" altLang="en-US" sz="1200" dirty="0" smtClean="0">
                <a:hlinkClick r:id="rId3"/>
              </a:rPr>
              <a:t>https://www.youtube.com/watch?v=5Sb1W0uu8w0</a:t>
            </a:r>
            <a:endParaRPr lang="en-US" altLang="en-US" sz="1200" dirty="0" smtClean="0"/>
          </a:p>
          <a:p>
            <a:pPr eaLnBrk="1" hangingPunct="1">
              <a:lnSpc>
                <a:spcPct val="80000"/>
              </a:lnSpc>
            </a:pPr>
            <a:r>
              <a:rPr lang="en-US" altLang="en-US" sz="1200" dirty="0" smtClean="0">
                <a:hlinkClick r:id="rId4"/>
              </a:rPr>
              <a:t>https://www.youtube.com/watch?v=OApZePeJSdU</a:t>
            </a:r>
            <a:endParaRPr lang="en-US" altLang="en-US" sz="1200" dirty="0" smtClean="0"/>
          </a:p>
          <a:p>
            <a:endParaRPr lang="en-US" dirty="0"/>
          </a:p>
        </p:txBody>
      </p:sp>
      <p:sp>
        <p:nvSpPr>
          <p:cNvPr id="4" name="Slide Number Placeholder 3"/>
          <p:cNvSpPr>
            <a:spLocks noGrp="1"/>
          </p:cNvSpPr>
          <p:nvPr>
            <p:ph type="sldNum" sz="quarter" idx="10"/>
          </p:nvPr>
        </p:nvSpPr>
        <p:spPr/>
        <p:txBody>
          <a:bodyPr/>
          <a:lstStyle/>
          <a:p>
            <a:fld id="{44353D98-3859-4A31-8AC0-C7A571A6F61F}" type="slidenum">
              <a:rPr lang="en-US" smtClean="0"/>
              <a:t>10</a:t>
            </a:fld>
            <a:endParaRPr lang="en-US"/>
          </a:p>
        </p:txBody>
      </p:sp>
    </p:spTree>
    <p:extLst>
      <p:ext uri="{BB962C8B-B14F-4D97-AF65-F5344CB8AC3E}">
        <p14:creationId xmlns:p14="http://schemas.microsoft.com/office/powerpoint/2010/main" val="3553873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a:lstStyle>
            <a:lvl1pPr>
              <a:defRPr/>
            </a:lvl1pPr>
          </a:lstStyle>
          <a:p>
            <a:fld id="{5DA44137-6EE5-C44B-8C49-2968F1AFDE57}" type="datetime1">
              <a:rPr lang="en-US" altLang="en-US"/>
              <a:pPr/>
              <a:t>9/1/2016</a:t>
            </a:fld>
            <a:endParaRPr lang="en-US" altLang="en-US"/>
          </a:p>
        </p:txBody>
      </p:sp>
      <p:sp>
        <p:nvSpPr>
          <p:cNvPr id="6" name="Slide Number Placeholder 10"/>
          <p:cNvSpPr>
            <a:spLocks noGrp="1"/>
          </p:cNvSpPr>
          <p:nvPr>
            <p:ph type="sldNum" sz="quarter" idx="11"/>
          </p:nvPr>
        </p:nvSpPr>
        <p:spPr>
          <a:xfrm>
            <a:off x="8639175" y="6508750"/>
            <a:ext cx="463550" cy="274638"/>
          </a:xfrm>
        </p:spPr>
        <p:txBody>
          <a:bodyPr/>
          <a:lstStyle>
            <a:lvl1pPr>
              <a:defRPr/>
            </a:lvl1pPr>
          </a:lstStyle>
          <a:p>
            <a:fld id="{740C4477-607B-F143-9271-547D78EEB115}" type="slidenum">
              <a:rPr lang="en-US" altLang="en-US"/>
              <a:pPr/>
              <a:t>‹#›</a:t>
            </a:fld>
            <a:endParaRPr lang="en-US" alt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lstStyle>
          <a:p>
            <a:pPr>
              <a:defRPr/>
            </a:pPr>
            <a:endParaRPr lang="en-US"/>
          </a:p>
        </p:txBody>
      </p:sp>
    </p:spTree>
    <p:extLst>
      <p:ext uri="{BB962C8B-B14F-4D97-AF65-F5344CB8AC3E}">
        <p14:creationId xmlns:p14="http://schemas.microsoft.com/office/powerpoint/2010/main" val="1357627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fld id="{C2ED5D2A-13DD-BE42-AD72-6F712DA852DD}" type="datetime1">
              <a:rPr lang="en-US" altLang="en-US"/>
              <a:pPr/>
              <a:t>9/1/2016</a:t>
            </a:fld>
            <a:endParaRPr lang="en-US" altLang="en-US"/>
          </a:p>
        </p:txBody>
      </p:sp>
      <p:sp>
        <p:nvSpPr>
          <p:cNvPr id="6" name="Slide Number Placeholder 22"/>
          <p:cNvSpPr>
            <a:spLocks noGrp="1"/>
          </p:cNvSpPr>
          <p:nvPr>
            <p:ph type="sldNum" sz="quarter" idx="12"/>
          </p:nvPr>
        </p:nvSpPr>
        <p:spPr/>
        <p:txBody>
          <a:bodyPr/>
          <a:lstStyle>
            <a:lvl1pPr>
              <a:defRPr/>
            </a:lvl1pPr>
          </a:lstStyle>
          <a:p>
            <a:fld id="{1F07E9C9-509E-F247-A501-C5041889CCF1}" type="slidenum">
              <a:rPr lang="en-US" altLang="en-US"/>
              <a:pPr/>
              <a:t>‹#›</a:t>
            </a:fld>
            <a:endParaRPr lang="en-US" altLang="en-US"/>
          </a:p>
        </p:txBody>
      </p:sp>
    </p:spTree>
    <p:extLst>
      <p:ext uri="{BB962C8B-B14F-4D97-AF65-F5344CB8AC3E}">
        <p14:creationId xmlns:p14="http://schemas.microsoft.com/office/powerpoint/2010/main" val="132121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fld id="{57D05C34-3608-F24D-8D38-20F96204F93A}" type="datetime1">
              <a:rPr lang="en-US" altLang="en-US"/>
              <a:pPr/>
              <a:t>9/1/2016</a:t>
            </a:fld>
            <a:endParaRPr lang="en-US" altLang="en-US"/>
          </a:p>
        </p:txBody>
      </p:sp>
      <p:sp>
        <p:nvSpPr>
          <p:cNvPr id="6" name="Slide Number Placeholder 22"/>
          <p:cNvSpPr>
            <a:spLocks noGrp="1"/>
          </p:cNvSpPr>
          <p:nvPr>
            <p:ph type="sldNum" sz="quarter" idx="12"/>
          </p:nvPr>
        </p:nvSpPr>
        <p:spPr/>
        <p:txBody>
          <a:bodyPr/>
          <a:lstStyle>
            <a:lvl1pPr>
              <a:defRPr/>
            </a:lvl1pPr>
          </a:lstStyle>
          <a:p>
            <a:fld id="{AA3F972F-B6D8-6340-A74A-CFD4CDDBB826}" type="slidenum">
              <a:rPr lang="en-US" altLang="en-US"/>
              <a:pPr/>
              <a:t>‹#›</a:t>
            </a:fld>
            <a:endParaRPr lang="en-US" altLang="en-US"/>
          </a:p>
        </p:txBody>
      </p:sp>
    </p:spTree>
    <p:extLst>
      <p:ext uri="{BB962C8B-B14F-4D97-AF65-F5344CB8AC3E}">
        <p14:creationId xmlns:p14="http://schemas.microsoft.com/office/powerpoint/2010/main" val="70867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4DDE2253-CAB5-A04E-899D-2186A0655142}" type="datetime1">
              <a:rPr lang="en-US" altLang="en-US"/>
              <a:pPr/>
              <a:t>9/1/2016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1AA68DE-CC13-3946-863A-0506859CCD9E}" type="slidenum">
              <a:rPr lang="en-US" altLang="en-US"/>
              <a:pPr/>
              <a:t>‹#›</a:t>
            </a:fld>
            <a:endParaRPr lang="en-US" altLang="en-US"/>
          </a:p>
        </p:txBody>
      </p:sp>
    </p:spTree>
    <p:extLst>
      <p:ext uri="{BB962C8B-B14F-4D97-AF65-F5344CB8AC3E}">
        <p14:creationId xmlns:p14="http://schemas.microsoft.com/office/powerpoint/2010/main" val="63589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a:lstStyle>
            <a:lvl1pPr>
              <a:defRPr/>
            </a:lvl1pPr>
          </a:lstStyle>
          <a:p>
            <a:fld id="{4A5CAB04-E2C3-0645-9E4B-B75F330BE665}" type="datetime1">
              <a:rPr lang="en-US" altLang="en-US"/>
              <a:pPr/>
              <a:t>9/1/2016</a:t>
            </a:fld>
            <a:endParaRPr lang="en-US" altLang="en-US"/>
          </a:p>
        </p:txBody>
      </p:sp>
      <p:sp>
        <p:nvSpPr>
          <p:cNvPr id="6" name="Slide Number Placeholder 8"/>
          <p:cNvSpPr>
            <a:spLocks noGrp="1"/>
          </p:cNvSpPr>
          <p:nvPr>
            <p:ph type="sldNum" sz="quarter" idx="11"/>
          </p:nvPr>
        </p:nvSpPr>
        <p:spPr>
          <a:xfrm>
            <a:off x="8639175" y="6513513"/>
            <a:ext cx="463550" cy="274637"/>
          </a:xfrm>
        </p:spPr>
        <p:txBody>
          <a:bodyPr/>
          <a:lstStyle>
            <a:lvl1pPr>
              <a:defRPr/>
            </a:lvl1pPr>
          </a:lstStyle>
          <a:p>
            <a:fld id="{0979BCD2-C043-D74A-A03B-79B699531B1C}" type="slidenum">
              <a:rPr lang="en-US" altLang="en-US"/>
              <a:pPr/>
              <a:t>‹#›</a:t>
            </a:fld>
            <a:endParaRPr lang="en-US" alt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lstStyle>
          <a:p>
            <a:pPr>
              <a:defRPr/>
            </a:pPr>
            <a:endParaRPr lang="en-US"/>
          </a:p>
        </p:txBody>
      </p:sp>
    </p:spTree>
    <p:extLst>
      <p:ext uri="{BB962C8B-B14F-4D97-AF65-F5344CB8AC3E}">
        <p14:creationId xmlns:p14="http://schemas.microsoft.com/office/powerpoint/2010/main" val="161361240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fld id="{2DB01F33-18F1-F847-8CAB-01620D4A000A}" type="datetime1">
              <a:rPr lang="en-US" altLang="en-US"/>
              <a:pPr/>
              <a:t>9/1/2016</a:t>
            </a:fld>
            <a:endParaRPr lang="en-US" alt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lstStyle>
          <a:p>
            <a:fld id="{66DEA75F-3198-6140-9833-2C8714B93343}" type="slidenum">
              <a:rPr lang="en-US" altLang="en-US"/>
              <a:pPr/>
              <a:t>‹#›</a:t>
            </a:fld>
            <a:endParaRPr lang="en-US" altLang="en-US"/>
          </a:p>
        </p:txBody>
      </p:sp>
    </p:spTree>
    <p:extLst>
      <p:ext uri="{BB962C8B-B14F-4D97-AF65-F5344CB8AC3E}">
        <p14:creationId xmlns:p14="http://schemas.microsoft.com/office/powerpoint/2010/main" val="1560112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lstStyle>
          <a:p>
            <a:fld id="{E48B14F8-F012-5246-BE41-B83128977103}" type="datetime1">
              <a:rPr lang="en-US" altLang="en-US"/>
              <a:pPr/>
              <a:t>9/1/2016</a:t>
            </a:fld>
            <a:endParaRPr lang="en-US" alt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lstStyle>
          <a:p>
            <a:fld id="{50F9F12E-BC4E-584E-B35D-9AF120A82646}" type="slidenum">
              <a:rPr lang="en-US" altLang="en-US"/>
              <a:pPr/>
              <a:t>‹#›</a:t>
            </a:fld>
            <a:endParaRPr lang="en-US" altLang="en-US"/>
          </a:p>
        </p:txBody>
      </p:sp>
    </p:spTree>
    <p:extLst>
      <p:ext uri="{BB962C8B-B14F-4D97-AF65-F5344CB8AC3E}">
        <p14:creationId xmlns:p14="http://schemas.microsoft.com/office/powerpoint/2010/main" val="35188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fld id="{586A7AD9-E228-624A-9022-300AFA7F1175}" type="datetime1">
              <a:rPr lang="en-US" altLang="en-US"/>
              <a:pPr/>
              <a:t>9/1/2016</a:t>
            </a:fld>
            <a:endParaRPr lang="en-US" alt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D0F794BE-B328-1246-8E47-8900611DB78F}" type="slidenum">
              <a:rPr lang="en-US" altLang="en-US"/>
              <a:pPr/>
              <a:t>‹#›</a:t>
            </a:fld>
            <a:endParaRPr lang="en-US" altLang="en-US"/>
          </a:p>
        </p:txBody>
      </p:sp>
    </p:spTree>
    <p:extLst>
      <p:ext uri="{BB962C8B-B14F-4D97-AF65-F5344CB8AC3E}">
        <p14:creationId xmlns:p14="http://schemas.microsoft.com/office/powerpoint/2010/main" val="858780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fld id="{682FCFAB-6D02-3A4E-898E-F94EE324A21E}" type="datetime1">
              <a:rPr lang="en-US" altLang="en-US"/>
              <a:pPr/>
              <a:t>9/1/2016</a:t>
            </a:fld>
            <a:endParaRPr lang="en-US" altLang="en-US"/>
          </a:p>
        </p:txBody>
      </p:sp>
      <p:sp>
        <p:nvSpPr>
          <p:cNvPr id="4" name="Slide Number Placeholder 22"/>
          <p:cNvSpPr>
            <a:spLocks noGrp="1"/>
          </p:cNvSpPr>
          <p:nvPr>
            <p:ph type="sldNum" sz="quarter" idx="12"/>
          </p:nvPr>
        </p:nvSpPr>
        <p:spPr/>
        <p:txBody>
          <a:bodyPr/>
          <a:lstStyle>
            <a:lvl1pPr>
              <a:defRPr/>
            </a:lvl1pPr>
          </a:lstStyle>
          <a:p>
            <a:fld id="{2EF31B14-0DDB-7E44-B524-BDBFBD466DE3}" type="slidenum">
              <a:rPr lang="en-US" altLang="en-US"/>
              <a:pPr/>
              <a:t>‹#›</a:t>
            </a:fld>
            <a:endParaRPr lang="en-US" altLang="en-US"/>
          </a:p>
        </p:txBody>
      </p:sp>
    </p:spTree>
    <p:extLst>
      <p:ext uri="{BB962C8B-B14F-4D97-AF65-F5344CB8AC3E}">
        <p14:creationId xmlns:p14="http://schemas.microsoft.com/office/powerpoint/2010/main" val="116536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a:lstStyle>
            <a:lvl1pPr>
              <a:defRPr/>
            </a:lvl1pPr>
          </a:lstStyle>
          <a:p>
            <a:fld id="{7933C75F-A5EB-0D41-9B8A-9EB62067118C}" type="datetime1">
              <a:rPr lang="en-US" altLang="en-US"/>
              <a:pPr/>
              <a:t>9/1/2016</a:t>
            </a:fld>
            <a:endParaRPr lang="en-US" altLang="en-US"/>
          </a:p>
        </p:txBody>
      </p:sp>
      <p:sp>
        <p:nvSpPr>
          <p:cNvPr id="7" name="Slide Number Placeholder 9"/>
          <p:cNvSpPr>
            <a:spLocks noGrp="1"/>
          </p:cNvSpPr>
          <p:nvPr>
            <p:ph type="sldNum" sz="quarter" idx="11"/>
          </p:nvPr>
        </p:nvSpPr>
        <p:spPr>
          <a:xfrm>
            <a:off x="8639175" y="6513513"/>
            <a:ext cx="463550" cy="274637"/>
          </a:xfrm>
        </p:spPr>
        <p:txBody>
          <a:bodyPr/>
          <a:lstStyle>
            <a:lvl1pPr>
              <a:defRPr/>
            </a:lvl1pPr>
          </a:lstStyle>
          <a:p>
            <a:fld id="{C9B057B5-AA4D-C147-B0DF-7216DAFB084A}" type="slidenum">
              <a:rPr lang="en-US" altLang="en-US"/>
              <a:pPr/>
              <a:t>‹#›</a:t>
            </a:fld>
            <a:endParaRPr lang="en-US" alt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lstStyle>
          <a:p>
            <a:pPr>
              <a:defRPr/>
            </a:pPr>
            <a:endParaRPr lang="en-US"/>
          </a:p>
        </p:txBody>
      </p:sp>
    </p:spTree>
    <p:extLst>
      <p:ext uri="{BB962C8B-B14F-4D97-AF65-F5344CB8AC3E}">
        <p14:creationId xmlns:p14="http://schemas.microsoft.com/office/powerpoint/2010/main" val="286288820"/>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a:lstStyle>
            <a:lvl1pPr>
              <a:defRPr/>
            </a:lvl1pPr>
          </a:lstStyle>
          <a:p>
            <a:fld id="{1BE2B1C4-E0A7-1943-BC75-FF0FFD554253}" type="datetime1">
              <a:rPr lang="en-US" altLang="en-US"/>
              <a:pPr/>
              <a:t>9/1/2016</a:t>
            </a:fld>
            <a:endParaRPr lang="en-US" altLang="en-US"/>
          </a:p>
        </p:txBody>
      </p:sp>
      <p:sp>
        <p:nvSpPr>
          <p:cNvPr id="6" name="Slide Number Placeholder 8"/>
          <p:cNvSpPr>
            <a:spLocks noGrp="1"/>
          </p:cNvSpPr>
          <p:nvPr>
            <p:ph type="sldNum" sz="quarter" idx="11"/>
          </p:nvPr>
        </p:nvSpPr>
        <p:spPr>
          <a:xfrm>
            <a:off x="8639175" y="6508750"/>
            <a:ext cx="463550" cy="274638"/>
          </a:xfrm>
        </p:spPr>
        <p:txBody>
          <a:bodyPr/>
          <a:lstStyle>
            <a:lvl1pPr>
              <a:defRPr/>
            </a:lvl1pPr>
          </a:lstStyle>
          <a:p>
            <a:fld id="{2C7424ED-5113-5E47-93F7-55BCCADE4BD3}" type="slidenum">
              <a:rPr lang="en-US" altLang="en-US"/>
              <a:pPr/>
              <a:t>‹#›</a:t>
            </a:fld>
            <a:endParaRPr lang="en-US" alt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lstStyle>
          <a:p>
            <a:pPr>
              <a:defRPr/>
            </a:pPr>
            <a:endParaRPr lang="en-US"/>
          </a:p>
        </p:txBody>
      </p:sp>
    </p:spTree>
    <p:extLst>
      <p:ext uri="{BB962C8B-B14F-4D97-AF65-F5344CB8AC3E}">
        <p14:creationId xmlns:p14="http://schemas.microsoft.com/office/powerpoint/2010/main" val="1292828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ea typeface="+mn-ea"/>
                <a:cs typeface="+mn-cs"/>
              </a:defRPr>
            </a:lvl1pPr>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vert="horz" wrap="square" lIns="91440" tIns="45720" rIns="91440" bIns="45720" numCol="1" anchor="t" anchorCtr="0" compatLnSpc="1">
            <a:prstTxWarp prst="textNoShape">
              <a:avLst/>
            </a:prstTxWarp>
          </a:bodyPr>
          <a:lstStyle>
            <a:lvl1pPr>
              <a:defRPr sz="1300">
                <a:solidFill>
                  <a:srgbClr val="B9BBB2"/>
                </a:solidFill>
                <a:latin typeface="Rockwell" charset="0"/>
              </a:defRPr>
            </a:lvl1pPr>
          </a:lstStyle>
          <a:p>
            <a:fld id="{421C90DD-2BAB-5349-8819-7656ED4C762D}" type="datetime1">
              <a:rPr lang="en-US" altLang="en-US"/>
              <a:pPr/>
              <a:t>9/1/2016</a:t>
            </a:fld>
            <a:endParaRPr lang="en-US" alt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DFE0D4"/>
                </a:solidFill>
                <a:latin typeface="Rockwell" charset="0"/>
              </a:defRPr>
            </a:lvl1pPr>
          </a:lstStyle>
          <a:p>
            <a:fld id="{E47E27A0-FC4C-174E-BBD5-2781C3C49313}" type="slidenum">
              <a:rPr lang="en-US" altLang="en-US"/>
              <a:pPr/>
              <a:t>‹#›</a:t>
            </a:fld>
            <a:endParaRPr lang="en-US" alt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699" r:id="rId7"/>
    <p:sldLayoutId id="2147483708" r:id="rId8"/>
    <p:sldLayoutId id="2147483709" r:id="rId9"/>
    <p:sldLayoutId id="2147483700" r:id="rId10"/>
    <p:sldLayoutId id="2147483701" r:id="rId11"/>
  </p:sldLayoutIdLst>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ＭＳ Ｐゴシック" charset="-128"/>
          <a:cs typeface="ＭＳ Ｐゴシック" charset="-128"/>
        </a:defRPr>
      </a:lvl1pPr>
      <a:lvl2pPr marL="53975" indent="-53975" algn="r" rtl="0" eaLnBrk="0" fontAlgn="base" hangingPunct="0">
        <a:spcBef>
          <a:spcPct val="0"/>
        </a:spcBef>
        <a:spcAft>
          <a:spcPct val="0"/>
        </a:spcAft>
        <a:defRPr sz="4600">
          <a:solidFill>
            <a:srgbClr val="E7EACB"/>
          </a:solidFill>
          <a:latin typeface="Rockwell" charset="0"/>
          <a:ea typeface="ＭＳ Ｐゴシック" charset="-128"/>
          <a:cs typeface="ＭＳ Ｐゴシック" charset="-128"/>
        </a:defRPr>
      </a:lvl2pPr>
      <a:lvl3pPr marL="53975" indent="-53975" algn="r" rtl="0" eaLnBrk="0" fontAlgn="base" hangingPunct="0">
        <a:spcBef>
          <a:spcPct val="0"/>
        </a:spcBef>
        <a:spcAft>
          <a:spcPct val="0"/>
        </a:spcAft>
        <a:defRPr sz="4600">
          <a:solidFill>
            <a:srgbClr val="E7EACB"/>
          </a:solidFill>
          <a:latin typeface="Rockwell" charset="0"/>
          <a:ea typeface="ＭＳ Ｐゴシック" charset="-128"/>
          <a:cs typeface="ＭＳ Ｐゴシック" charset="-128"/>
        </a:defRPr>
      </a:lvl3pPr>
      <a:lvl4pPr marL="53975" indent="-53975" algn="r" rtl="0" eaLnBrk="0" fontAlgn="base" hangingPunct="0">
        <a:spcBef>
          <a:spcPct val="0"/>
        </a:spcBef>
        <a:spcAft>
          <a:spcPct val="0"/>
        </a:spcAft>
        <a:defRPr sz="4600">
          <a:solidFill>
            <a:srgbClr val="E7EACB"/>
          </a:solidFill>
          <a:latin typeface="Rockwell" charset="0"/>
          <a:ea typeface="ＭＳ Ｐゴシック" charset="-128"/>
          <a:cs typeface="ＭＳ Ｐゴシック" charset="-128"/>
        </a:defRPr>
      </a:lvl4pPr>
      <a:lvl5pPr marL="53975" indent="-53975" algn="r" rtl="0" eaLnBrk="0" fontAlgn="base" hangingPunct="0">
        <a:spcBef>
          <a:spcPct val="0"/>
        </a:spcBef>
        <a:spcAft>
          <a:spcPct val="0"/>
        </a:spcAft>
        <a:defRPr sz="4600">
          <a:solidFill>
            <a:srgbClr val="E7EACB"/>
          </a:solidFill>
          <a:latin typeface="Rockwell" charset="0"/>
          <a:ea typeface="ＭＳ Ｐゴシック" charset="-128"/>
          <a:cs typeface="ＭＳ Ｐゴシック" charset="-128"/>
        </a:defRPr>
      </a:lvl5pPr>
      <a:lvl6pPr marL="511175" indent="-53975" algn="r" rtl="0" fontAlgn="base">
        <a:spcBef>
          <a:spcPct val="0"/>
        </a:spcBef>
        <a:spcAft>
          <a:spcPct val="0"/>
        </a:spcAft>
        <a:defRPr sz="4600">
          <a:solidFill>
            <a:srgbClr val="E7EACB"/>
          </a:solidFill>
          <a:latin typeface="Rockwell" charset="0"/>
          <a:ea typeface="ＭＳ Ｐゴシック" charset="-128"/>
          <a:cs typeface="ＭＳ Ｐゴシック" charset="-128"/>
        </a:defRPr>
      </a:lvl6pPr>
      <a:lvl7pPr marL="968375" indent="-53975" algn="r" rtl="0" fontAlgn="base">
        <a:spcBef>
          <a:spcPct val="0"/>
        </a:spcBef>
        <a:spcAft>
          <a:spcPct val="0"/>
        </a:spcAft>
        <a:defRPr sz="4600">
          <a:solidFill>
            <a:srgbClr val="E7EACB"/>
          </a:solidFill>
          <a:latin typeface="Rockwell" charset="0"/>
          <a:ea typeface="ＭＳ Ｐゴシック" charset="-128"/>
          <a:cs typeface="ＭＳ Ｐゴシック" charset="-128"/>
        </a:defRPr>
      </a:lvl7pPr>
      <a:lvl8pPr marL="1425575" indent="-53975" algn="r" rtl="0" fontAlgn="base">
        <a:spcBef>
          <a:spcPct val="0"/>
        </a:spcBef>
        <a:spcAft>
          <a:spcPct val="0"/>
        </a:spcAft>
        <a:defRPr sz="4600">
          <a:solidFill>
            <a:srgbClr val="E7EACB"/>
          </a:solidFill>
          <a:latin typeface="Rockwell" charset="0"/>
          <a:ea typeface="ＭＳ Ｐゴシック" charset="-128"/>
          <a:cs typeface="ＭＳ Ｐゴシック" charset="-128"/>
        </a:defRPr>
      </a:lvl8pPr>
      <a:lvl9pPr marL="1882775" indent="-53975" algn="r" rtl="0" fontAlgn="base">
        <a:spcBef>
          <a:spcPct val="0"/>
        </a:spcBef>
        <a:spcAft>
          <a:spcPct val="0"/>
        </a:spcAft>
        <a:defRPr sz="4600">
          <a:solidFill>
            <a:srgbClr val="E7EACB"/>
          </a:solidFill>
          <a:latin typeface="Rockwell" charset="0"/>
          <a:ea typeface="ＭＳ Ｐゴシック" charset="-128"/>
          <a:cs typeface="ＭＳ Ｐゴシック" charset="-128"/>
        </a:defRPr>
      </a:lvl9pPr>
    </p:titleStyle>
    <p:bodyStyle>
      <a:lvl1pPr marL="292100" indent="-292100" algn="l" rtl="0" eaLnBrk="0" fontAlgn="base" hangingPunct="0">
        <a:spcBef>
          <a:spcPct val="0"/>
        </a:spcBef>
        <a:spcAft>
          <a:spcPct val="0"/>
        </a:spcAft>
        <a:buClr>
          <a:schemeClr val="accent1"/>
        </a:buClr>
        <a:buSzPct val="70000"/>
        <a:buFont typeface="Wingdings 2" charset="2"/>
        <a:buChar char=""/>
        <a:defRPr sz="3200" kern="1200">
          <a:solidFill>
            <a:schemeClr val="tx1"/>
          </a:solidFill>
          <a:latin typeface="+mn-lt"/>
          <a:ea typeface="ＭＳ Ｐゴシック" charset="-128"/>
          <a:cs typeface="ＭＳ Ｐゴシック" charset="-128"/>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ＭＳ Ｐゴシック" charset="-128"/>
          <a:cs typeface="+mn-cs"/>
        </a:defRPr>
      </a:lvl2pPr>
      <a:lvl3pPr marL="822325" indent="-190500" algn="l" rtl="0" eaLnBrk="0" fontAlgn="base" hangingPunct="0">
        <a:spcBef>
          <a:spcPts val="400"/>
        </a:spcBef>
        <a:spcAft>
          <a:spcPct val="0"/>
        </a:spcAft>
        <a:buClr>
          <a:srgbClr val="A8CDD7"/>
        </a:buClr>
        <a:buSzPct val="100000"/>
        <a:buFont typeface="Wingdings 2" charset="2"/>
        <a:buChar char=""/>
        <a:defRPr sz="2300" kern="1200">
          <a:solidFill>
            <a:schemeClr val="tx1"/>
          </a:solidFill>
          <a:latin typeface="+mn-lt"/>
          <a:ea typeface="ＭＳ Ｐゴシック" charset="-128"/>
          <a:cs typeface="+mn-cs"/>
        </a:defRPr>
      </a:lvl3pPr>
      <a:lvl4pPr marL="1004888" indent="-182563" algn="l" rtl="0" eaLnBrk="0" fontAlgn="base" hangingPunct="0">
        <a:spcBef>
          <a:spcPts val="400"/>
        </a:spcBef>
        <a:spcAft>
          <a:spcPct val="0"/>
        </a:spcAft>
        <a:buClr>
          <a:srgbClr val="A8CDD7"/>
        </a:buClr>
        <a:buSzPct val="100000"/>
        <a:buFont typeface="Wingdings 2" charset="2"/>
        <a:buChar char=""/>
        <a:defRPr sz="2000" kern="1200">
          <a:solidFill>
            <a:schemeClr val="tx1"/>
          </a:solidFill>
          <a:latin typeface="+mn-lt"/>
          <a:ea typeface="ＭＳ Ｐゴシック" charset="-128"/>
          <a:cs typeface="+mn-cs"/>
        </a:defRPr>
      </a:lvl4pPr>
      <a:lvl5pPr marL="1187450" indent="-182563" algn="l" rtl="0" eaLnBrk="0" fontAlgn="base" hangingPunct="0">
        <a:spcBef>
          <a:spcPts val="400"/>
        </a:spcBef>
        <a:spcAft>
          <a:spcPct val="0"/>
        </a:spcAft>
        <a:buClr>
          <a:srgbClr val="A8CDD7"/>
        </a:buClr>
        <a:buSzPct val="100000"/>
        <a:buFont typeface="Wingdings 2" charset="2"/>
        <a:buChar char=""/>
        <a:defRPr sz="1900" kern="1200">
          <a:solidFill>
            <a:schemeClr val="tx1"/>
          </a:solidFill>
          <a:latin typeface="+mn-lt"/>
          <a:ea typeface="ＭＳ Ｐゴシック" charset="-128"/>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OApZePeJS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https://www.youtube.com/watch?v=5Sb1W0uu8w0"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indent="0" fontAlgn="auto">
              <a:spcAft>
                <a:spcPts val="0"/>
              </a:spcAft>
              <a:defRPr/>
            </a:pPr>
            <a:r>
              <a:rPr lang="en-US" dirty="0" smtClean="0">
                <a:solidFill>
                  <a:schemeClr val="tx2">
                    <a:tint val="100000"/>
                    <a:shade val="90000"/>
                    <a:satMod val="250000"/>
                    <a:alpha val="100000"/>
                  </a:schemeClr>
                </a:solidFill>
                <a:ea typeface="+mj-ea"/>
              </a:rPr>
              <a:t>Sylvia Plath</a:t>
            </a:r>
            <a:endParaRPr lang="en-US" dirty="0">
              <a:solidFill>
                <a:schemeClr val="tx2">
                  <a:tint val="100000"/>
                  <a:shade val="90000"/>
                  <a:satMod val="250000"/>
                  <a:alpha val="100000"/>
                </a:schemeClr>
              </a:solidFill>
              <a:ea typeface="+mj-ea"/>
            </a:endParaRPr>
          </a:p>
        </p:txBody>
      </p:sp>
      <p:sp>
        <p:nvSpPr>
          <p:cNvPr id="14339" name="Subtitle 2"/>
          <p:cNvSpPr>
            <a:spLocks noGrp="1"/>
          </p:cNvSpPr>
          <p:nvPr>
            <p:ph type="subTitle" idx="1"/>
          </p:nvPr>
        </p:nvSpPr>
        <p:spPr>
          <a:xfrm>
            <a:off x="2133600" y="2819400"/>
            <a:ext cx="6559550" cy="1752600"/>
          </a:xfrm>
        </p:spPr>
        <p:txBody>
          <a:bodyPr/>
          <a:lstStyle/>
          <a:p>
            <a:pPr>
              <a:spcBef>
                <a:spcPct val="0"/>
              </a:spcBef>
            </a:pPr>
            <a:r>
              <a:rPr lang="en-US" altLang="en-US"/>
              <a:t>1932-1963</a:t>
            </a:r>
          </a:p>
        </p:txBody>
      </p:sp>
      <p:pic>
        <p:nvPicPr>
          <p:cNvPr id="14340" name="Picture 3" descr="plath young.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8375" y="2819400"/>
            <a:ext cx="3062288" cy="357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909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4614" y="253536"/>
            <a:ext cx="3542186" cy="1754948"/>
          </a:xfrm>
        </p:spPr>
        <p:txBody>
          <a:bodyPr>
            <a:normAutofit fontScale="90000"/>
          </a:bodyPr>
          <a:lstStyle/>
          <a:p>
            <a:pPr marL="54864" indent="0" eaLnBrk="1" fontAlgn="auto" hangingPunct="1">
              <a:spcAft>
                <a:spcPts val="0"/>
              </a:spcAft>
              <a:defRPr/>
            </a:pPr>
            <a:r>
              <a:rPr lang="en-US" dirty="0" smtClean="0">
                <a:solidFill>
                  <a:schemeClr val="tx2">
                    <a:tint val="100000"/>
                    <a:shade val="90000"/>
                    <a:satMod val="250000"/>
                    <a:alpha val="100000"/>
                  </a:schemeClr>
                </a:solidFill>
                <a:ea typeface="+mj-ea"/>
                <a:cs typeface="+mj-cs"/>
              </a:rPr>
              <a:t>Levittown and Suburbia</a:t>
            </a:r>
            <a:endParaRPr lang="en-US" dirty="0">
              <a:solidFill>
                <a:schemeClr val="tx2">
                  <a:tint val="100000"/>
                  <a:shade val="90000"/>
                  <a:satMod val="250000"/>
                  <a:alpha val="100000"/>
                </a:schemeClr>
              </a:solidFill>
              <a:ea typeface="+mj-ea"/>
              <a:cs typeface="+mj-cs"/>
            </a:endParaRPr>
          </a:p>
        </p:txBody>
      </p:sp>
      <p:sp>
        <p:nvSpPr>
          <p:cNvPr id="3" name="Content Placeholder 2"/>
          <p:cNvSpPr>
            <a:spLocks noGrp="1"/>
          </p:cNvSpPr>
          <p:nvPr>
            <p:ph idx="1"/>
          </p:nvPr>
        </p:nvSpPr>
        <p:spPr>
          <a:xfrm>
            <a:off x="457200" y="2635251"/>
            <a:ext cx="8229600" cy="3952836"/>
          </a:xfrm>
        </p:spPr>
        <p:txBody>
          <a:bodyPr>
            <a:normAutofit fontScale="92500" lnSpcReduction="10000"/>
          </a:bodyPr>
          <a:lstStyle/>
          <a:p>
            <a:pPr eaLnBrk="1" hangingPunct="1">
              <a:lnSpc>
                <a:spcPct val="80000"/>
              </a:lnSpc>
            </a:pPr>
            <a:r>
              <a:rPr lang="en-US" altLang="en-US" sz="2000" dirty="0"/>
              <a:t>Suburbia:  </a:t>
            </a:r>
            <a:r>
              <a:rPr lang="en-US" altLang="en-US" sz="1800" dirty="0"/>
              <a:t>The suburban home served as the tangible symbol of “the American Way of Life</a:t>
            </a:r>
            <a:r>
              <a:rPr lang="en-US" altLang="en-US" sz="1800" dirty="0" smtClean="0"/>
              <a:t>”</a:t>
            </a:r>
          </a:p>
          <a:p>
            <a:pPr marL="0" indent="0" eaLnBrk="1" hangingPunct="1">
              <a:lnSpc>
                <a:spcPct val="80000"/>
              </a:lnSpc>
              <a:buNone/>
            </a:pPr>
            <a:endParaRPr lang="en-US" altLang="en-US" sz="1800" dirty="0"/>
          </a:p>
          <a:p>
            <a:pPr eaLnBrk="1" hangingPunct="1">
              <a:lnSpc>
                <a:spcPct val="80000"/>
              </a:lnSpc>
            </a:pPr>
            <a:r>
              <a:rPr lang="en-US" altLang="en-US" sz="2000" dirty="0"/>
              <a:t>This “normal” American life is what the veterans were fighting for</a:t>
            </a:r>
          </a:p>
          <a:p>
            <a:pPr lvl="1" eaLnBrk="1" hangingPunct="1">
              <a:lnSpc>
                <a:spcPct val="80000"/>
              </a:lnSpc>
            </a:pPr>
            <a:r>
              <a:rPr lang="en-US" altLang="en-US" sz="1800" dirty="0"/>
              <a:t>GI Bill (white veterans can get a loan and a home)</a:t>
            </a:r>
          </a:p>
          <a:p>
            <a:pPr lvl="1" eaLnBrk="1" hangingPunct="1">
              <a:lnSpc>
                <a:spcPct val="80000"/>
              </a:lnSpc>
            </a:pPr>
            <a:r>
              <a:rPr lang="en-US" altLang="en-US" sz="1800" dirty="0">
                <a:hlinkClick r:id="rId3"/>
              </a:rPr>
              <a:t>Levittown</a:t>
            </a:r>
            <a:r>
              <a:rPr lang="en-US" altLang="en-US" sz="1800" dirty="0"/>
              <a:t>:  </a:t>
            </a:r>
            <a:r>
              <a:rPr lang="en-US" altLang="en-US" sz="1500" dirty="0" smtClean="0"/>
              <a:t>William </a:t>
            </a:r>
            <a:r>
              <a:rPr lang="en-US" altLang="en-US" sz="1500" dirty="0"/>
              <a:t>Levitt created a housing development that was a model for suburban life. House after house was constructed in uniform, tight grid format in this new concept of homogeneous American suburbia. Houses came with televisions already installed, and furniture arrangement suggestions. Levittown was immediately billed as the suburban democratic ideal for everybody.</a:t>
            </a:r>
            <a:endParaRPr lang="en-US" altLang="en-US" sz="1800" dirty="0"/>
          </a:p>
          <a:p>
            <a:pPr eaLnBrk="1" hangingPunct="1">
              <a:lnSpc>
                <a:spcPct val="80000"/>
              </a:lnSpc>
            </a:pPr>
            <a:r>
              <a:rPr lang="en-US" altLang="en-US" sz="2400" dirty="0"/>
              <a:t>Racial segregation (because they only gave loans to certain people and wouldn’t allow them within certain housing developments</a:t>
            </a:r>
            <a:r>
              <a:rPr lang="en-US" altLang="en-US" sz="2400" dirty="0" smtClean="0"/>
              <a:t>)</a:t>
            </a:r>
          </a:p>
          <a:p>
            <a:pPr marL="0" indent="0" eaLnBrk="1" hangingPunct="1">
              <a:lnSpc>
                <a:spcPct val="80000"/>
              </a:lnSpc>
              <a:buNone/>
            </a:pPr>
            <a:endParaRPr lang="en-US" altLang="en-US" sz="2400" dirty="0"/>
          </a:p>
          <a:p>
            <a:pPr eaLnBrk="1" hangingPunct="1">
              <a:lnSpc>
                <a:spcPct val="80000"/>
              </a:lnSpc>
            </a:pPr>
            <a:r>
              <a:rPr lang="en-US" altLang="en-US" sz="2400" dirty="0"/>
              <a:t>This idea of “normal” closeted homosexuals and kept women contained in the </a:t>
            </a:r>
            <a:r>
              <a:rPr lang="en-US" altLang="en-US" sz="2400" dirty="0" smtClean="0"/>
              <a:t>home</a:t>
            </a:r>
          </a:p>
          <a:p>
            <a:pPr marL="0" indent="0" eaLnBrk="1" hangingPunct="1">
              <a:lnSpc>
                <a:spcPct val="80000"/>
              </a:lnSpc>
              <a:buNone/>
            </a:pPr>
            <a:endParaRPr lang="en-US" altLang="en-US" sz="2400" dirty="0"/>
          </a:p>
          <a:p>
            <a:pPr eaLnBrk="1" hangingPunct="1">
              <a:lnSpc>
                <a:spcPct val="80000"/>
              </a:lnSpc>
            </a:pPr>
            <a:r>
              <a:rPr lang="en-US" altLang="en-US" sz="2100" dirty="0" smtClean="0">
                <a:hlinkClick r:id="rId4"/>
              </a:rPr>
              <a:t>Leave it to Beaver </a:t>
            </a:r>
            <a:r>
              <a:rPr lang="en-US" altLang="en-US" sz="2100" dirty="0" smtClean="0"/>
              <a:t>as the epitome of ideal American life.</a:t>
            </a:r>
            <a:endParaRPr lang="en-US" altLang="en-US" sz="1800" dirty="0"/>
          </a:p>
          <a:p>
            <a:pPr lvl="1" eaLnBrk="1" hangingPunct="1">
              <a:lnSpc>
                <a:spcPct val="80000"/>
              </a:lnSpc>
            </a:pPr>
            <a:endParaRPr lang="en-US" altLang="en-US" sz="1800" dirty="0" smtClean="0"/>
          </a:p>
          <a:p>
            <a:pPr lvl="1" eaLnBrk="1" hangingPunct="1">
              <a:lnSpc>
                <a:spcPct val="80000"/>
              </a:lnSpc>
            </a:pPr>
            <a:endParaRPr lang="en-US" altLang="en-US" sz="1800" dirty="0"/>
          </a:p>
          <a:p>
            <a:pPr marL="0" indent="0" eaLnBrk="1" hangingPunct="1">
              <a:lnSpc>
                <a:spcPct val="80000"/>
              </a:lnSpc>
              <a:buNone/>
            </a:pPr>
            <a:endParaRPr lang="en-US" altLang="en-US" sz="1400" dirty="0"/>
          </a:p>
          <a:p>
            <a:pPr marL="0" indent="0" eaLnBrk="1" hangingPunct="1">
              <a:lnSpc>
                <a:spcPct val="80000"/>
              </a:lnSpc>
              <a:buNone/>
            </a:pPr>
            <a:endParaRPr lang="en-US" altLang="en-US" sz="2000" dirty="0"/>
          </a:p>
        </p:txBody>
      </p:sp>
      <p:pic>
        <p:nvPicPr>
          <p:cNvPr id="16388" name="Picture 3" descr="levitown.jpe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93750" y="254000"/>
            <a:ext cx="3262313"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3430417" cy="1143000"/>
          </a:xfrm>
        </p:spPr>
        <p:txBody>
          <a:bodyPr>
            <a:normAutofit fontScale="90000"/>
          </a:bodyPr>
          <a:lstStyle/>
          <a:p>
            <a:pPr algn="l" eaLnBrk="1" hangingPunct="1">
              <a:defRPr/>
            </a:pPr>
            <a:r>
              <a:rPr lang="en-US" dirty="0" smtClean="0"/>
              <a:t>Consumer Culture</a:t>
            </a:r>
            <a:endParaRPr lang="en-US" dirty="0"/>
          </a:p>
        </p:txBody>
      </p:sp>
      <p:sp>
        <p:nvSpPr>
          <p:cNvPr id="17411" name="Content Placeholder 2"/>
          <p:cNvSpPr>
            <a:spLocks noGrp="1"/>
          </p:cNvSpPr>
          <p:nvPr>
            <p:ph idx="1"/>
          </p:nvPr>
        </p:nvSpPr>
        <p:spPr>
          <a:xfrm>
            <a:off x="457200" y="2733675"/>
            <a:ext cx="8229600" cy="3927475"/>
          </a:xfrm>
        </p:spPr>
        <p:txBody>
          <a:bodyPr/>
          <a:lstStyle/>
          <a:p>
            <a:pPr eaLnBrk="1" hangingPunct="1"/>
            <a:r>
              <a:rPr lang="en-US" altLang="en-US" sz="2800"/>
              <a:t>Television in every home.  At first, it was a way to distribute culture to the masses (plays, concerts, etc.), but by the end of the 1950s it was all sitcoms, game shows, and advertising </a:t>
            </a:r>
          </a:p>
          <a:p>
            <a:pPr eaLnBrk="1" hangingPunct="1"/>
            <a:r>
              <a:rPr lang="en-US" altLang="en-US" sz="2800"/>
              <a:t>Conspicuous consumption became the means by which one demonstrated success (buying larger, newer, bigger, and more technologically advanced products as status symbols)</a:t>
            </a:r>
          </a:p>
        </p:txBody>
      </p:sp>
      <p:pic>
        <p:nvPicPr>
          <p:cNvPr id="17412" name="Picture 4" descr="50s TV.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46650" y="254000"/>
            <a:ext cx="2479675" cy="247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7684" y="254000"/>
            <a:ext cx="4489115" cy="1143000"/>
          </a:xfrm>
        </p:spPr>
        <p:txBody>
          <a:bodyPr>
            <a:normAutofit fontScale="90000"/>
          </a:bodyPr>
          <a:lstStyle/>
          <a:p>
            <a:pPr eaLnBrk="1" hangingPunct="1">
              <a:defRPr/>
            </a:pPr>
            <a:r>
              <a:rPr lang="en-US" dirty="0" smtClean="0"/>
              <a:t>The </a:t>
            </a:r>
            <a:r>
              <a:rPr lang="en-US" dirty="0" err="1" smtClean="0"/>
              <a:t>Rosenbergs</a:t>
            </a:r>
            <a:endParaRPr lang="en-US" dirty="0"/>
          </a:p>
        </p:txBody>
      </p:sp>
      <p:pic>
        <p:nvPicPr>
          <p:cNvPr id="20483" name="Content Placeholder 3" descr="rosenbergs1.jpg"/>
          <p:cNvPicPr>
            <a:picLocks noGrp="1" noChangeAspect="1"/>
          </p:cNvPicPr>
          <p:nvPr>
            <p:ph idx="1"/>
          </p:nvPr>
        </p:nvPicPr>
        <p:blipFill>
          <a:blip r:embed="rId2">
            <a:extLst>
              <a:ext uri="{28A0092B-C50C-407E-A947-70E740481C1C}">
                <a14:useLocalDpi xmlns:a14="http://schemas.microsoft.com/office/drawing/2010/main" val="0"/>
              </a:ext>
            </a:extLst>
          </a:blip>
          <a:srcRect l="-32776" r="-32776"/>
          <a:stretch>
            <a:fillRect/>
          </a:stretch>
        </p:blipFill>
        <p:spPr>
          <a:xfrm>
            <a:off x="-968375" y="2205038"/>
            <a:ext cx="6173788" cy="3395662"/>
          </a:xfrm>
        </p:spPr>
      </p:pic>
      <p:sp>
        <p:nvSpPr>
          <p:cNvPr id="20484" name="TextBox 4"/>
          <p:cNvSpPr txBox="1">
            <a:spLocks noChangeArrowheads="1"/>
          </p:cNvSpPr>
          <p:nvPr/>
        </p:nvSpPr>
        <p:spPr bwMode="auto">
          <a:xfrm>
            <a:off x="4387850" y="1466850"/>
            <a:ext cx="429895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1800"/>
              <a:t>Julius and Ethel Rosenberg were accused of espionage, tried, and finally executed in 1953.</a:t>
            </a:r>
          </a:p>
          <a:p>
            <a:pPr eaLnBrk="1" hangingPunct="1"/>
            <a:endParaRPr lang="en-US" altLang="en-US" sz="1800"/>
          </a:p>
          <a:p>
            <a:pPr eaLnBrk="1" hangingPunct="1"/>
            <a:endParaRPr lang="en-US" altLang="en-US" sz="1800"/>
          </a:p>
        </p:txBody>
      </p:sp>
      <p:sp>
        <p:nvSpPr>
          <p:cNvPr id="20485" name="Rectangle 5"/>
          <p:cNvSpPr>
            <a:spLocks noChangeArrowheads="1"/>
          </p:cNvSpPr>
          <p:nvPr/>
        </p:nvSpPr>
        <p:spPr bwMode="auto">
          <a:xfrm>
            <a:off x="4114800" y="2446338"/>
            <a:ext cx="457200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1800"/>
              <a:t>The courts claimed that the Rosenbergs supplied the Soviet Union with classified information about United States atomic bomb research.</a:t>
            </a:r>
          </a:p>
          <a:p>
            <a:pPr eaLnBrk="1" hangingPunct="1"/>
            <a:endParaRPr lang="en-US" altLang="en-US" sz="1800"/>
          </a:p>
          <a:p>
            <a:pPr eaLnBrk="1" hangingPunct="1"/>
            <a:r>
              <a:rPr lang="en-US" altLang="en-US" sz="1800"/>
              <a:t>Came to symbolize the mass hysteria of the anti-communist era in the US, and many doubted their actual participation in espionage activities and criticized the courts for executing them.  </a:t>
            </a:r>
          </a:p>
          <a:p>
            <a:pPr eaLnBrk="1" hangingPunct="1"/>
            <a:endParaRPr lang="en-US" altLang="en-US" sz="1800"/>
          </a:p>
          <a:p>
            <a:pPr eaLnBrk="1" hangingPunct="1"/>
            <a:r>
              <a:rPr lang="en-US" altLang="en-US" sz="1800"/>
              <a:t>People were especially horrified by the execution of Ethel since many believed that her only crime was simply being married to Julius.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i="1" dirty="0" smtClean="0">
                <a:solidFill>
                  <a:schemeClr val="tx2">
                    <a:tint val="100000"/>
                    <a:shade val="90000"/>
                    <a:satMod val="250000"/>
                    <a:alpha val="100000"/>
                  </a:schemeClr>
                </a:solidFill>
                <a:ea typeface="+mj-ea"/>
                <a:cs typeface="+mj-cs"/>
              </a:rPr>
              <a:t>The Bell Jar</a:t>
            </a:r>
            <a:endParaRPr lang="en-US" i="1" dirty="0">
              <a:solidFill>
                <a:schemeClr val="tx2">
                  <a:tint val="100000"/>
                  <a:shade val="90000"/>
                  <a:satMod val="250000"/>
                  <a:alpha val="100000"/>
                </a:schemeClr>
              </a:solidFill>
              <a:ea typeface="+mj-ea"/>
              <a:cs typeface="+mj-cs"/>
            </a:endParaRPr>
          </a:p>
        </p:txBody>
      </p:sp>
      <p:sp>
        <p:nvSpPr>
          <p:cNvPr id="30723" name="Content Placeholder 2"/>
          <p:cNvSpPr>
            <a:spLocks noGrp="1"/>
          </p:cNvSpPr>
          <p:nvPr>
            <p:ph idx="1"/>
          </p:nvPr>
        </p:nvSpPr>
        <p:spPr/>
        <p:txBody>
          <a:bodyPr/>
          <a:lstStyle/>
          <a:p>
            <a:pPr eaLnBrk="1" hangingPunct="1"/>
            <a:r>
              <a:rPr lang="en-US" altLang="en-US"/>
              <a:t>Roughly autobiographical Roman á Clef</a:t>
            </a:r>
          </a:p>
          <a:p>
            <a:pPr eaLnBrk="1" hangingPunct="1"/>
            <a:r>
              <a:rPr lang="en-US" altLang="en-US"/>
              <a:t>Autobiography</a:t>
            </a:r>
          </a:p>
          <a:p>
            <a:pPr lvl="1" eaLnBrk="1" hangingPunct="1"/>
            <a:r>
              <a:rPr lang="en-US" altLang="en-US"/>
              <a:t>A narrative account typically written by an individual that claims to depict his/her life and character</a:t>
            </a:r>
          </a:p>
          <a:p>
            <a:pPr eaLnBrk="1" hangingPunct="1"/>
            <a:r>
              <a:rPr lang="en-US" altLang="en-US"/>
              <a:t>Roman á Clef</a:t>
            </a:r>
          </a:p>
          <a:p>
            <a:pPr lvl="1" eaLnBrk="1" hangingPunct="1"/>
            <a:r>
              <a:rPr lang="en-US" altLang="en-US"/>
              <a:t>A novel that represents real people in the guise of novelistic characters bearing fictional names.</a:t>
            </a:r>
          </a:p>
          <a:p>
            <a:pPr lvl="1" eaLnBrk="1" hangingPunct="1"/>
            <a:r>
              <a:rPr lang="en-US" altLang="en-US"/>
              <a:t>Usually, the author makes the identities of the characters readily apparent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457200" y="1490663"/>
            <a:ext cx="8229600" cy="4681537"/>
          </a:xfrm>
        </p:spPr>
        <p:txBody>
          <a:bodyPr/>
          <a:lstStyle/>
          <a:p>
            <a:pPr eaLnBrk="1" hangingPunct="1"/>
            <a:r>
              <a:rPr lang="en-US" altLang="en-US"/>
              <a:t>Plath considered </a:t>
            </a:r>
            <a:r>
              <a:rPr lang="en-US" altLang="en-US" i="1"/>
              <a:t>The Bell Jar  </a:t>
            </a:r>
            <a:r>
              <a:rPr lang="en-US" altLang="en-US"/>
              <a:t>“potboiler” novel and originally published it under a pseudonym (Victoria Lucas)</a:t>
            </a:r>
          </a:p>
          <a:p>
            <a:pPr eaLnBrk="1" hangingPunct="1"/>
            <a:r>
              <a:rPr lang="en-US" altLang="en-US"/>
              <a:t>About the limitations imposed on a young, intelligent woman in the 1950s</a:t>
            </a:r>
          </a:p>
          <a:p>
            <a:pPr eaLnBrk="1" hangingPunct="1"/>
            <a:r>
              <a:rPr lang="en-US" altLang="en-US"/>
              <a:t>Esther does not like the choices she is offered by society. </a:t>
            </a:r>
          </a:p>
          <a:p>
            <a:pPr lvl="1" eaLnBrk="1" hangingPunct="1"/>
            <a:r>
              <a:rPr lang="en-US" altLang="en-US"/>
              <a:t>What are her choices?</a:t>
            </a:r>
          </a:p>
          <a:p>
            <a:pPr lvl="1" eaLnBrk="1" hangingPunct="1"/>
            <a:r>
              <a:rPr lang="en-US" altLang="en-US"/>
              <a:t>Who are her female role models?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Female </a:t>
            </a:r>
            <a:r>
              <a:rPr lang="en-US" dirty="0" err="1" smtClean="0"/>
              <a:t>Bildungsroman</a:t>
            </a:r>
            <a:endParaRPr lang="en-US" dirty="0"/>
          </a:p>
        </p:txBody>
      </p:sp>
      <p:sp>
        <p:nvSpPr>
          <p:cNvPr id="32771" name="Content Placeholder 2"/>
          <p:cNvSpPr>
            <a:spLocks noGrp="1"/>
          </p:cNvSpPr>
          <p:nvPr>
            <p:ph idx="1"/>
          </p:nvPr>
        </p:nvSpPr>
        <p:spPr>
          <a:xfrm>
            <a:off x="457200" y="1397000"/>
            <a:ext cx="8229600" cy="5289550"/>
          </a:xfrm>
        </p:spPr>
        <p:txBody>
          <a:bodyPr/>
          <a:lstStyle/>
          <a:p>
            <a:pPr eaLnBrk="1" hangingPunct="1"/>
            <a:r>
              <a:rPr lang="en-US" altLang="en-US"/>
              <a:t>Many consider </a:t>
            </a:r>
            <a:r>
              <a:rPr lang="en-US" altLang="en-US" i="1"/>
              <a:t>The Bell Jar </a:t>
            </a:r>
            <a:r>
              <a:rPr lang="en-US" altLang="en-US"/>
              <a:t>to be the female version of </a:t>
            </a:r>
            <a:r>
              <a:rPr lang="en-US" altLang="en-US" i="1"/>
              <a:t>Catcher in the Rye </a:t>
            </a:r>
            <a:r>
              <a:rPr lang="en-US" altLang="en-US"/>
              <a:t>by J.D. Salinger</a:t>
            </a:r>
          </a:p>
          <a:p>
            <a:pPr lvl="1" eaLnBrk="1" hangingPunct="1"/>
            <a:r>
              <a:rPr lang="en-US" altLang="en-US"/>
              <a:t>Both are the coming of age story of a young adult</a:t>
            </a:r>
          </a:p>
          <a:p>
            <a:pPr eaLnBrk="1" hangingPunct="1"/>
            <a:r>
              <a:rPr lang="en-US" altLang="en-US"/>
              <a:t>Bildungsroman:  a novel that recounts the development of an individual from childhood to maturity, to the point at which the protagonist recognizes her/his place in the world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Answer the </a:t>
            </a:r>
            <a:r>
              <a:rPr lang="en-US" dirty="0"/>
              <a:t>q</a:t>
            </a:r>
            <a:r>
              <a:rPr lang="en-US" dirty="0" smtClean="0"/>
              <a:t>uestions, include quotes to support your answers</a:t>
            </a:r>
            <a:endParaRPr lang="en-US" dirty="0"/>
          </a:p>
        </p:txBody>
      </p:sp>
      <p:sp>
        <p:nvSpPr>
          <p:cNvPr id="14" name="Text Placeholder 13"/>
          <p:cNvSpPr>
            <a:spLocks noGrp="1"/>
          </p:cNvSpPr>
          <p:nvPr>
            <p:ph idx="1"/>
          </p:nvPr>
        </p:nvSpPr>
        <p:spPr>
          <a:xfrm>
            <a:off x="457200" y="1646238"/>
            <a:ext cx="8229600" cy="4963882"/>
          </a:xfrm>
        </p:spPr>
        <p:txBody>
          <a:bodyPr>
            <a:noAutofit/>
          </a:bodyPr>
          <a:lstStyle/>
          <a:p>
            <a:pPr marL="342900" indent="-342900">
              <a:buFont typeface="+mj-lt"/>
              <a:buAutoNum type="arabicPeriod"/>
            </a:pPr>
            <a:r>
              <a:rPr lang="en-US" sz="2400" dirty="0" smtClean="0"/>
              <a:t>Find an example of a second </a:t>
            </a:r>
            <a:r>
              <a:rPr lang="en-US" sz="2400" dirty="0"/>
              <a:t>wave </a:t>
            </a:r>
            <a:r>
              <a:rPr lang="en-US" sz="2400" dirty="0" smtClean="0"/>
              <a:t>feminist issue appearing </a:t>
            </a:r>
            <a:r>
              <a:rPr lang="en-US" sz="2400" dirty="0"/>
              <a:t>in </a:t>
            </a:r>
            <a:r>
              <a:rPr lang="en-US" sz="2400" i="1" dirty="0" smtClean="0"/>
              <a:t>The </a:t>
            </a:r>
            <a:r>
              <a:rPr lang="en-US" sz="2400" i="1" dirty="0"/>
              <a:t>Bell Jar</a:t>
            </a:r>
            <a:r>
              <a:rPr lang="en-US" sz="2400" dirty="0" smtClean="0"/>
              <a:t>? Explain the issue and how it is represented in the text.</a:t>
            </a:r>
            <a:endParaRPr lang="en-US" sz="2400" dirty="0"/>
          </a:p>
          <a:p>
            <a:pPr marL="342900" indent="-342900">
              <a:buFont typeface="+mj-lt"/>
              <a:buAutoNum type="arabicPeriod"/>
            </a:pPr>
            <a:r>
              <a:rPr lang="en-US" sz="2400" dirty="0"/>
              <a:t>What is </a:t>
            </a:r>
            <a:r>
              <a:rPr lang="en-US" sz="2400" dirty="0" smtClean="0"/>
              <a:t>Esther’s situation when </a:t>
            </a:r>
            <a:r>
              <a:rPr lang="en-US" sz="2400" dirty="0"/>
              <a:t>we are first introduced to her</a:t>
            </a:r>
            <a:r>
              <a:rPr lang="en-US" sz="2400" dirty="0" smtClean="0"/>
              <a:t>? Where is she? Why? What is her mental state during this time?</a:t>
            </a:r>
            <a:endParaRPr lang="en-US" sz="2400" dirty="0"/>
          </a:p>
          <a:p>
            <a:pPr marL="342900" indent="-342900">
              <a:buFont typeface="+mj-lt"/>
              <a:buAutoNum type="arabicPeriod"/>
            </a:pPr>
            <a:r>
              <a:rPr lang="en-US" sz="2400" dirty="0" smtClean="0"/>
              <a:t>How does Esther’s scholarship job give mixed messages about proper behavior for young women?</a:t>
            </a:r>
          </a:p>
          <a:p>
            <a:pPr marL="342900" indent="-342900">
              <a:buFont typeface="+mj-lt"/>
              <a:buAutoNum type="arabicPeriod"/>
            </a:pPr>
            <a:r>
              <a:rPr lang="en-US" sz="2400" dirty="0" smtClean="0"/>
              <a:t>Review the scene in which Esther watches a child being born. What is her reaction to this? Why do you think she reacted this way?</a:t>
            </a:r>
            <a:endParaRPr lang="en-US" sz="2400" dirty="0"/>
          </a:p>
        </p:txBody>
      </p:sp>
    </p:spTree>
    <p:extLst>
      <p:ext uri="{BB962C8B-B14F-4D97-AF65-F5344CB8AC3E}">
        <p14:creationId xmlns:p14="http://schemas.microsoft.com/office/powerpoint/2010/main" val="368183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US" dirty="0" smtClean="0">
                <a:solidFill>
                  <a:schemeClr val="tx2">
                    <a:tint val="100000"/>
                    <a:shade val="90000"/>
                    <a:satMod val="250000"/>
                    <a:alpha val="100000"/>
                  </a:schemeClr>
                </a:solidFill>
                <a:ea typeface="+mj-ea"/>
              </a:rPr>
              <a:t>Early years</a:t>
            </a:r>
            <a:endParaRPr lang="en-US" dirty="0">
              <a:solidFill>
                <a:schemeClr val="tx2">
                  <a:tint val="100000"/>
                  <a:shade val="90000"/>
                  <a:satMod val="250000"/>
                  <a:alpha val="100000"/>
                </a:schemeClr>
              </a:solidFill>
              <a:ea typeface="+mj-ea"/>
            </a:endParaRPr>
          </a:p>
        </p:txBody>
      </p:sp>
      <p:sp>
        <p:nvSpPr>
          <p:cNvPr id="3" name="Content Placeholder 2"/>
          <p:cNvSpPr>
            <a:spLocks noGrp="1"/>
          </p:cNvSpPr>
          <p:nvPr>
            <p:ph idx="1"/>
          </p:nvPr>
        </p:nvSpPr>
        <p:spPr/>
        <p:txBody>
          <a:bodyPr>
            <a:normAutofit/>
          </a:bodyPr>
          <a:lstStyle/>
          <a:p>
            <a:pPr>
              <a:lnSpc>
                <a:spcPct val="90000"/>
              </a:lnSpc>
            </a:pPr>
            <a:r>
              <a:rPr lang="en-US" altLang="en-US" sz="3000"/>
              <a:t>Born in Boston to a German father and an Austrian mother</a:t>
            </a:r>
          </a:p>
          <a:p>
            <a:pPr>
              <a:lnSpc>
                <a:spcPct val="90000"/>
              </a:lnSpc>
            </a:pPr>
            <a:r>
              <a:rPr lang="en-US" altLang="en-US" sz="3000"/>
              <a:t>As a child, she was both brilliant and erratic </a:t>
            </a:r>
          </a:p>
          <a:p>
            <a:pPr>
              <a:lnSpc>
                <a:spcPct val="90000"/>
              </a:lnSpc>
            </a:pPr>
            <a:r>
              <a:rPr lang="en-US" altLang="en-US" sz="3000"/>
              <a:t>At 8, her father died (complications from diabetes). </a:t>
            </a:r>
          </a:p>
          <a:p>
            <a:pPr lvl="1">
              <a:lnSpc>
                <a:spcPct val="90000"/>
              </a:lnSpc>
            </a:pPr>
            <a:r>
              <a:rPr lang="en-US" altLang="en-US" sz="2400"/>
              <a:t>He was strict father and authoritarian, and his death influenced both her relationships and her poems</a:t>
            </a:r>
          </a:p>
          <a:p>
            <a:pPr>
              <a:lnSpc>
                <a:spcPct val="90000"/>
              </a:lnSpc>
            </a:pPr>
            <a:r>
              <a:rPr lang="en-US" altLang="en-US" sz="3000"/>
              <a:t>At 17, she published her first short story and her first poem (In the </a:t>
            </a:r>
            <a:r>
              <a:rPr lang="en-US" altLang="en-US" sz="3000" i="1"/>
              <a:t>Christian Science Monitor)</a:t>
            </a:r>
            <a:endParaRPr lang="en-US" altLang="en-US" sz="3000"/>
          </a:p>
          <a:p>
            <a:pPr>
              <a:lnSpc>
                <a:spcPct val="90000"/>
              </a:lnSpc>
              <a:buFont typeface="Wingdings 2" charset="2"/>
              <a:buNone/>
            </a:pPr>
            <a:r>
              <a:rPr lang="en-US" altLang="en-US" sz="3000"/>
              <a:t>	</a:t>
            </a:r>
          </a:p>
        </p:txBody>
      </p:sp>
    </p:spTree>
    <p:extLst>
      <p:ext uri="{BB962C8B-B14F-4D97-AF65-F5344CB8AC3E}">
        <p14:creationId xmlns:p14="http://schemas.microsoft.com/office/powerpoint/2010/main" val="1403588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4454157" cy="2351014"/>
          </a:xfrm>
        </p:spPr>
        <p:txBody>
          <a:bodyPr/>
          <a:lstStyle/>
          <a:p>
            <a:pPr marL="54864" indent="0" fontAlgn="auto">
              <a:spcAft>
                <a:spcPts val="0"/>
              </a:spcAft>
              <a:defRPr/>
            </a:pPr>
            <a:r>
              <a:rPr lang="en-US" dirty="0" smtClean="0">
                <a:solidFill>
                  <a:schemeClr val="tx2">
                    <a:tint val="100000"/>
                    <a:shade val="90000"/>
                    <a:satMod val="250000"/>
                    <a:alpha val="100000"/>
                  </a:schemeClr>
                </a:solidFill>
                <a:ea typeface="+mj-ea"/>
              </a:rPr>
              <a:t>The beginning of her struggles</a:t>
            </a:r>
            <a:endParaRPr lang="en-US" dirty="0">
              <a:solidFill>
                <a:schemeClr val="tx2">
                  <a:tint val="100000"/>
                  <a:shade val="90000"/>
                  <a:satMod val="250000"/>
                  <a:alpha val="100000"/>
                </a:schemeClr>
              </a:solidFill>
              <a:ea typeface="+mj-ea"/>
            </a:endParaRPr>
          </a:p>
        </p:txBody>
      </p:sp>
      <p:sp>
        <p:nvSpPr>
          <p:cNvPr id="3" name="Content Placeholder 2"/>
          <p:cNvSpPr>
            <a:spLocks noGrp="1"/>
          </p:cNvSpPr>
          <p:nvPr>
            <p:ph idx="1"/>
          </p:nvPr>
        </p:nvSpPr>
        <p:spPr>
          <a:xfrm>
            <a:off x="457200" y="2824163"/>
            <a:ext cx="8229600" cy="3348037"/>
          </a:xfrm>
        </p:spPr>
        <p:txBody>
          <a:bodyPr>
            <a:normAutofit/>
          </a:bodyPr>
          <a:lstStyle/>
          <a:p>
            <a:pPr>
              <a:lnSpc>
                <a:spcPct val="90000"/>
              </a:lnSpc>
            </a:pPr>
            <a:r>
              <a:rPr lang="en-US" altLang="en-US"/>
              <a:t>Entered Smith college on a scholarship</a:t>
            </a:r>
          </a:p>
          <a:p>
            <a:pPr>
              <a:lnSpc>
                <a:spcPct val="90000"/>
              </a:lnSpc>
            </a:pPr>
            <a:r>
              <a:rPr lang="en-US" altLang="en-US"/>
              <a:t>Became increasingly obsessed with horror, death, isolation, and entrapment</a:t>
            </a:r>
          </a:p>
          <a:p>
            <a:pPr>
              <a:lnSpc>
                <a:spcPct val="90000"/>
              </a:lnSpc>
            </a:pPr>
            <a:r>
              <a:rPr lang="en-US" altLang="en-US"/>
              <a:t>Attempted suicide in 1953</a:t>
            </a:r>
          </a:p>
          <a:p>
            <a:pPr>
              <a:lnSpc>
                <a:spcPct val="90000"/>
              </a:lnSpc>
            </a:pPr>
            <a:r>
              <a:rPr lang="en-US" altLang="en-US"/>
              <a:t>Was hospitalized and underwent psychiatric therapy</a:t>
            </a:r>
          </a:p>
          <a:p>
            <a:pPr lvl="1">
              <a:lnSpc>
                <a:spcPct val="90000"/>
              </a:lnSpc>
            </a:pPr>
            <a:r>
              <a:rPr lang="en-US" altLang="en-US"/>
              <a:t>These experiences informed </a:t>
            </a:r>
            <a:r>
              <a:rPr lang="en-US" altLang="en-US" i="1"/>
              <a:t>The Bell Jar</a:t>
            </a:r>
          </a:p>
          <a:p>
            <a:pPr>
              <a:lnSpc>
                <a:spcPct val="90000"/>
              </a:lnSpc>
              <a:buFont typeface="Wingdings 2" charset="2"/>
              <a:buNone/>
            </a:pPr>
            <a:endParaRPr lang="en-US" altLang="en-US"/>
          </a:p>
        </p:txBody>
      </p:sp>
      <p:pic>
        <p:nvPicPr>
          <p:cNvPr id="16388" name="Picture 3" descr="sylvia-plath.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84875" y="254000"/>
            <a:ext cx="2128838" cy="257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8654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2652713"/>
            <a:ext cx="8229600" cy="3519487"/>
          </a:xfrm>
        </p:spPr>
        <p:txBody>
          <a:bodyPr/>
          <a:lstStyle/>
          <a:p>
            <a:r>
              <a:rPr lang="en-US" altLang="en-US"/>
              <a:t>Graduated from Smith with highest honors</a:t>
            </a:r>
          </a:p>
          <a:p>
            <a:r>
              <a:rPr lang="en-US" altLang="en-US"/>
              <a:t>Received a fellowship to Cambridge University and got her M.A.</a:t>
            </a:r>
          </a:p>
          <a:p>
            <a:r>
              <a:rPr lang="en-US" altLang="en-US"/>
              <a:t>There she met and married British poet Ted Hughes</a:t>
            </a:r>
          </a:p>
        </p:txBody>
      </p:sp>
      <p:pic>
        <p:nvPicPr>
          <p:cNvPr id="17411" name="Picture 4" descr="sylvia-plath-and-ted-hugh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09963" y="290513"/>
            <a:ext cx="2540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8686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254000"/>
            <a:ext cx="8229600" cy="5918200"/>
          </a:xfrm>
        </p:spPr>
        <p:txBody>
          <a:bodyPr/>
          <a:lstStyle/>
          <a:p>
            <a:r>
              <a:rPr lang="en-US" altLang="en-US" dirty="0"/>
              <a:t>They had two children and lived in England</a:t>
            </a:r>
          </a:p>
          <a:p>
            <a:pPr>
              <a:buFont typeface="Wingdings 2" charset="2"/>
              <a:buNone/>
            </a:pPr>
            <a:endParaRPr lang="en-US" altLang="en-US" dirty="0"/>
          </a:p>
          <a:p>
            <a:r>
              <a:rPr lang="en-US" altLang="en-US" dirty="0"/>
              <a:t>They separated when </a:t>
            </a:r>
          </a:p>
          <a:p>
            <a:pPr>
              <a:buFont typeface="Wingdings 2" charset="2"/>
              <a:buNone/>
            </a:pPr>
            <a:r>
              <a:rPr lang="en-US" altLang="en-US" dirty="0"/>
              <a:t>Plath discovered that </a:t>
            </a:r>
          </a:p>
          <a:p>
            <a:pPr>
              <a:buFont typeface="Wingdings 2" charset="2"/>
              <a:buNone/>
            </a:pPr>
            <a:r>
              <a:rPr lang="en-US" altLang="en-US" dirty="0"/>
              <a:t>Hughes was having an </a:t>
            </a:r>
          </a:p>
          <a:p>
            <a:pPr>
              <a:buFont typeface="Wingdings 2" charset="2"/>
              <a:buNone/>
            </a:pPr>
            <a:r>
              <a:rPr lang="en-US" altLang="en-US" dirty="0"/>
              <a:t>affair</a:t>
            </a:r>
          </a:p>
          <a:p>
            <a:r>
              <a:rPr lang="en-US" altLang="en-US" dirty="0"/>
              <a:t>Plath moved into a flat</a:t>
            </a:r>
          </a:p>
          <a:p>
            <a:pPr>
              <a:buFont typeface="Wingdings 2" charset="2"/>
              <a:buNone/>
            </a:pPr>
            <a:r>
              <a:rPr lang="en-US" altLang="en-US" dirty="0"/>
              <a:t>with the children</a:t>
            </a:r>
          </a:p>
          <a:p>
            <a:pPr>
              <a:buFont typeface="Wingdings 2" charset="2"/>
              <a:buNone/>
            </a:pPr>
            <a:endParaRPr lang="en-US" altLang="en-US" dirty="0"/>
          </a:p>
          <a:p>
            <a:endParaRPr lang="en-US" altLang="en-US" dirty="0"/>
          </a:p>
        </p:txBody>
      </p:sp>
      <p:pic>
        <p:nvPicPr>
          <p:cNvPr id="18436" name="Picture 3" descr="sylvia and nicolas_hugh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8463" y="2292350"/>
            <a:ext cx="3048000"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7550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US" dirty="0" smtClean="0">
                <a:solidFill>
                  <a:schemeClr val="tx2">
                    <a:tint val="100000"/>
                    <a:shade val="90000"/>
                    <a:satMod val="250000"/>
                    <a:alpha val="100000"/>
                  </a:schemeClr>
                </a:solidFill>
                <a:ea typeface="+mj-ea"/>
              </a:rPr>
              <a:t>Her death</a:t>
            </a:r>
            <a:endParaRPr lang="en-US" dirty="0">
              <a:solidFill>
                <a:schemeClr val="tx2">
                  <a:tint val="100000"/>
                  <a:shade val="90000"/>
                  <a:satMod val="250000"/>
                  <a:alpha val="100000"/>
                </a:schemeClr>
              </a:solidFill>
              <a:ea typeface="+mj-ea"/>
            </a:endParaRPr>
          </a:p>
        </p:txBody>
      </p:sp>
      <p:sp>
        <p:nvSpPr>
          <p:cNvPr id="19459" name="Content Placeholder 2"/>
          <p:cNvSpPr>
            <a:spLocks noGrp="1"/>
          </p:cNvSpPr>
          <p:nvPr>
            <p:ph idx="1"/>
          </p:nvPr>
        </p:nvSpPr>
        <p:spPr/>
        <p:txBody>
          <a:bodyPr/>
          <a:lstStyle/>
          <a:p>
            <a:r>
              <a:rPr lang="en-US" altLang="en-US"/>
              <a:t>On February 11, 1963, during one of the worst English winters on record, Plath committed suicide.</a:t>
            </a:r>
          </a:p>
          <a:p>
            <a:r>
              <a:rPr lang="en-US" altLang="en-US"/>
              <a:t>She left the doctor’s phone number displayed, gave her sleeping children some food and milk, placed towels under the kitchen doors to protect the children from gas, and killed herself using her gas oven.</a:t>
            </a:r>
          </a:p>
        </p:txBody>
      </p:sp>
    </p:spTree>
    <p:extLst>
      <p:ext uri="{BB962C8B-B14F-4D97-AF65-F5344CB8AC3E}">
        <p14:creationId xmlns:p14="http://schemas.microsoft.com/office/powerpoint/2010/main" val="3172049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5826" y="253536"/>
            <a:ext cx="6120973" cy="1143000"/>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ea typeface="+mj-ea"/>
              </a:rPr>
              <a:t>Poetry and </a:t>
            </a:r>
            <a:r>
              <a:rPr lang="en-US" i="1" dirty="0" smtClean="0">
                <a:solidFill>
                  <a:schemeClr val="tx2">
                    <a:tint val="100000"/>
                    <a:shade val="90000"/>
                    <a:satMod val="250000"/>
                    <a:alpha val="100000"/>
                  </a:schemeClr>
                </a:solidFill>
                <a:ea typeface="+mj-ea"/>
              </a:rPr>
              <a:t>The Bell Jar</a:t>
            </a:r>
            <a:endParaRPr lang="en-US" i="1" dirty="0">
              <a:solidFill>
                <a:schemeClr val="tx2">
                  <a:tint val="100000"/>
                  <a:shade val="90000"/>
                  <a:satMod val="250000"/>
                  <a:alpha val="100000"/>
                </a:schemeClr>
              </a:solidFill>
              <a:ea typeface="+mj-ea"/>
            </a:endParaRPr>
          </a:p>
        </p:txBody>
      </p:sp>
      <p:sp>
        <p:nvSpPr>
          <p:cNvPr id="3" name="Content Placeholder 2"/>
          <p:cNvSpPr>
            <a:spLocks noGrp="1"/>
          </p:cNvSpPr>
          <p:nvPr>
            <p:ph idx="1"/>
          </p:nvPr>
        </p:nvSpPr>
        <p:spPr>
          <a:xfrm>
            <a:off x="457200" y="2603500"/>
            <a:ext cx="8229600" cy="3568700"/>
          </a:xfrm>
        </p:spPr>
        <p:txBody>
          <a:bodyPr>
            <a:normAutofit/>
          </a:bodyPr>
          <a:lstStyle/>
          <a:p>
            <a:pPr>
              <a:lnSpc>
                <a:spcPct val="80000"/>
              </a:lnSpc>
            </a:pPr>
            <a:r>
              <a:rPr lang="en-US" altLang="en-US" sz="3000" dirty="0"/>
              <a:t>Her first book of poetry, </a:t>
            </a:r>
            <a:r>
              <a:rPr lang="en-US" altLang="en-US" sz="3000" i="1" dirty="0"/>
              <a:t>The Colossus</a:t>
            </a:r>
            <a:r>
              <a:rPr lang="en-US" altLang="en-US" sz="3000" dirty="0"/>
              <a:t>, was published in 1960</a:t>
            </a:r>
          </a:p>
          <a:p>
            <a:pPr lvl="1">
              <a:lnSpc>
                <a:spcPct val="80000"/>
              </a:lnSpc>
            </a:pPr>
            <a:r>
              <a:rPr lang="en-US" altLang="en-US" sz="2400" dirty="0"/>
              <a:t>Acclaimed by critics</a:t>
            </a:r>
          </a:p>
          <a:p>
            <a:pPr>
              <a:lnSpc>
                <a:spcPct val="80000"/>
              </a:lnSpc>
            </a:pPr>
            <a:r>
              <a:rPr lang="en-US" altLang="en-US" sz="3000" dirty="0"/>
              <a:t>Then she wrote another book of poems, entitled </a:t>
            </a:r>
            <a:r>
              <a:rPr lang="en-US" altLang="en-US" sz="3000" i="1" dirty="0"/>
              <a:t>Ariel</a:t>
            </a:r>
          </a:p>
          <a:p>
            <a:pPr>
              <a:lnSpc>
                <a:spcPct val="80000"/>
              </a:lnSpc>
            </a:pPr>
            <a:r>
              <a:rPr lang="en-US" altLang="en-US" sz="3000" dirty="0"/>
              <a:t>This was not published until </a:t>
            </a:r>
            <a:r>
              <a:rPr lang="en-US" altLang="en-US" sz="3000" dirty="0" smtClean="0"/>
              <a:t>1965 (after </a:t>
            </a:r>
            <a:r>
              <a:rPr lang="en-US" altLang="en-US" sz="3000" dirty="0"/>
              <a:t>her </a:t>
            </a:r>
            <a:r>
              <a:rPr lang="en-US" altLang="en-US" sz="3000" dirty="0" smtClean="0"/>
              <a:t>death)</a:t>
            </a:r>
            <a:endParaRPr lang="en-US" altLang="en-US" sz="3000" dirty="0"/>
          </a:p>
          <a:p>
            <a:pPr>
              <a:lnSpc>
                <a:spcPct val="80000"/>
              </a:lnSpc>
            </a:pPr>
            <a:r>
              <a:rPr lang="en-US" altLang="en-US" sz="3000" dirty="0"/>
              <a:t>Published </a:t>
            </a:r>
            <a:r>
              <a:rPr lang="en-US" altLang="en-US" sz="3000" i="1" dirty="0"/>
              <a:t>The Bell Jar </a:t>
            </a:r>
            <a:r>
              <a:rPr lang="en-US" altLang="en-US" sz="3000" dirty="0"/>
              <a:t>in 1963 under the pseudonym Victoria Lucas</a:t>
            </a:r>
          </a:p>
        </p:txBody>
      </p:sp>
      <p:pic>
        <p:nvPicPr>
          <p:cNvPr id="20484" name="Picture 3" descr="colossu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28738" y="361950"/>
            <a:ext cx="1474787" cy="224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298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8700" y="253536"/>
            <a:ext cx="5118100" cy="1143000"/>
          </a:xfrm>
        </p:spPr>
        <p:txBody>
          <a:bodyPr>
            <a:normAutofit fontScale="90000"/>
          </a:bodyPr>
          <a:lstStyle/>
          <a:p>
            <a:pPr marL="54864" indent="0" eaLnBrk="1" fontAlgn="auto" hangingPunct="1">
              <a:spcAft>
                <a:spcPts val="0"/>
              </a:spcAft>
              <a:defRPr/>
            </a:pPr>
            <a:r>
              <a:rPr lang="en-US" dirty="0" smtClean="0">
                <a:solidFill>
                  <a:schemeClr val="tx2">
                    <a:tint val="100000"/>
                    <a:shade val="90000"/>
                    <a:satMod val="250000"/>
                    <a:alpha val="100000"/>
                  </a:schemeClr>
                </a:solidFill>
                <a:ea typeface="+mj-ea"/>
                <a:cs typeface="+mj-cs"/>
              </a:rPr>
              <a:t>Midcentury America </a:t>
            </a:r>
            <a:endParaRPr lang="en-US" dirty="0">
              <a:solidFill>
                <a:schemeClr val="tx2">
                  <a:tint val="100000"/>
                  <a:shade val="90000"/>
                  <a:satMod val="250000"/>
                  <a:alpha val="100000"/>
                </a:schemeClr>
              </a:solidFill>
              <a:ea typeface="+mj-ea"/>
              <a:cs typeface="+mj-cs"/>
            </a:endParaRPr>
          </a:p>
        </p:txBody>
      </p:sp>
      <p:sp>
        <p:nvSpPr>
          <p:cNvPr id="3" name="Content Placeholder 2"/>
          <p:cNvSpPr>
            <a:spLocks noGrp="1"/>
          </p:cNvSpPr>
          <p:nvPr>
            <p:ph idx="1"/>
          </p:nvPr>
        </p:nvSpPr>
        <p:spPr>
          <a:xfrm>
            <a:off x="457200" y="3011488"/>
            <a:ext cx="8229600" cy="3160712"/>
          </a:xfrm>
        </p:spPr>
        <p:txBody>
          <a:bodyPr>
            <a:normAutofit/>
          </a:bodyPr>
          <a:lstStyle/>
          <a:p>
            <a:pPr eaLnBrk="1" hangingPunct="1">
              <a:lnSpc>
                <a:spcPct val="80000"/>
              </a:lnSpc>
              <a:buFont typeface="Wingdings 2" charset="2"/>
              <a:buNone/>
            </a:pPr>
            <a:endParaRPr lang="en-US" altLang="en-US" sz="3000"/>
          </a:p>
          <a:p>
            <a:pPr eaLnBrk="1" hangingPunct="1">
              <a:lnSpc>
                <a:spcPct val="80000"/>
              </a:lnSpc>
            </a:pPr>
            <a:r>
              <a:rPr lang="en-US" altLang="en-US" sz="3100"/>
              <a:t>After WWII, men came home and women were forced to give up their jobs and return to their domestic roles</a:t>
            </a:r>
          </a:p>
          <a:p>
            <a:pPr eaLnBrk="1" hangingPunct="1">
              <a:lnSpc>
                <a:spcPct val="80000"/>
              </a:lnSpc>
            </a:pPr>
            <a:r>
              <a:rPr lang="en-US" altLang="en-US" sz="3100"/>
              <a:t>The GI Bill allowed for men to access education and housing in new, suburban developments</a:t>
            </a:r>
            <a:endParaRPr lang="en-US" altLang="en-US" sz="2600"/>
          </a:p>
          <a:p>
            <a:pPr eaLnBrk="1" hangingPunct="1">
              <a:lnSpc>
                <a:spcPct val="80000"/>
              </a:lnSpc>
            </a:pPr>
            <a:r>
              <a:rPr lang="en-US" altLang="en-US" sz="3300"/>
              <a:t>Marriage rates were at an all time high</a:t>
            </a:r>
          </a:p>
          <a:p>
            <a:pPr eaLnBrk="1" hangingPunct="1">
              <a:lnSpc>
                <a:spcPct val="80000"/>
              </a:lnSpc>
            </a:pPr>
            <a:endParaRPr lang="en-US" altLang="en-US" sz="3100"/>
          </a:p>
        </p:txBody>
      </p:sp>
      <p:pic>
        <p:nvPicPr>
          <p:cNvPr id="14340" name="Picture 3" descr="PT-AI333_BOOKS__2008042517085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49263"/>
            <a:ext cx="2589213" cy="227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4" descr="suburb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82963" y="917575"/>
            <a:ext cx="3038475" cy="243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3" descr="boomfert.gif"/>
          <p:cNvPicPr>
            <a:picLocks noGrp="1" noChangeAspect="1"/>
          </p:cNvPicPr>
          <p:nvPr>
            <p:ph idx="1"/>
          </p:nvPr>
        </p:nvPicPr>
        <p:blipFill>
          <a:blip r:embed="rId2">
            <a:extLst>
              <a:ext uri="{28A0092B-C50C-407E-A947-70E740481C1C}">
                <a14:useLocalDpi xmlns:a14="http://schemas.microsoft.com/office/drawing/2010/main" val="0"/>
              </a:ext>
            </a:extLst>
          </a:blip>
          <a:srcRect l="-28918" r="-28918"/>
          <a:stretch>
            <a:fillRect/>
          </a:stretch>
        </p:blipFill>
        <p:spPr>
          <a:xfrm>
            <a:off x="427038" y="1490663"/>
            <a:ext cx="8166100" cy="4491037"/>
          </a:xfrm>
        </p:spPr>
      </p:pic>
      <p:sp>
        <p:nvSpPr>
          <p:cNvPr id="15363" name="TextBox 4"/>
          <p:cNvSpPr txBox="1">
            <a:spLocks noChangeArrowheads="1"/>
          </p:cNvSpPr>
          <p:nvPr/>
        </p:nvSpPr>
        <p:spPr bwMode="auto">
          <a:xfrm>
            <a:off x="641350" y="828675"/>
            <a:ext cx="79136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3600"/>
              <a:t>The Baby Boom: 1946-1964</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ＭＳ 明朝"/>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Foundry.thmx</Template>
  <TotalTime>302</TotalTime>
  <Words>938</Words>
  <Application>Microsoft Office PowerPoint</Application>
  <PresentationFormat>On-screen Show (4:3)</PresentationFormat>
  <Paragraphs>89</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ＭＳ Ｐゴシック</vt:lpstr>
      <vt:lpstr>Arial</vt:lpstr>
      <vt:lpstr>Calibri</vt:lpstr>
      <vt:lpstr>Rockwell</vt:lpstr>
      <vt:lpstr>Wingdings 2</vt:lpstr>
      <vt:lpstr>Foundry</vt:lpstr>
      <vt:lpstr>Sylvia Plath</vt:lpstr>
      <vt:lpstr>Early years</vt:lpstr>
      <vt:lpstr>The beginning of her struggles</vt:lpstr>
      <vt:lpstr>PowerPoint Presentation</vt:lpstr>
      <vt:lpstr>PowerPoint Presentation</vt:lpstr>
      <vt:lpstr>Her death</vt:lpstr>
      <vt:lpstr>Poetry and The Bell Jar</vt:lpstr>
      <vt:lpstr>Midcentury America </vt:lpstr>
      <vt:lpstr>PowerPoint Presentation</vt:lpstr>
      <vt:lpstr>Levittown and Suburbia</vt:lpstr>
      <vt:lpstr>Consumer Culture</vt:lpstr>
      <vt:lpstr>The Rosenbergs</vt:lpstr>
      <vt:lpstr>The Bell Jar</vt:lpstr>
      <vt:lpstr>PowerPoint Presentation</vt:lpstr>
      <vt:lpstr>Female Bildungsroman</vt:lpstr>
      <vt:lpstr>Answer the questions, include quotes to support your answers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Sylvia Plath</dc:title>
  <dc:creator>Laura Westengard</dc:creator>
  <cp:lastModifiedBy>Laura LWestengard</cp:lastModifiedBy>
  <cp:revision>46</cp:revision>
  <dcterms:created xsi:type="dcterms:W3CDTF">2010-08-06T21:30:09Z</dcterms:created>
  <dcterms:modified xsi:type="dcterms:W3CDTF">2016-09-01T22:23:48Z</dcterms:modified>
</cp:coreProperties>
</file>