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7"/>
  </p:notesMasterIdLst>
  <p:sldIdLst>
    <p:sldId id="256" r:id="rId2"/>
    <p:sldId id="281" r:id="rId3"/>
    <p:sldId id="278" r:id="rId4"/>
    <p:sldId id="282" r:id="rId5"/>
    <p:sldId id="283" r:id="rId6"/>
    <p:sldId id="280" r:id="rId7"/>
    <p:sldId id="284" r:id="rId8"/>
    <p:sldId id="285" r:id="rId9"/>
    <p:sldId id="286" r:id="rId10"/>
    <p:sldId id="287" r:id="rId11"/>
    <p:sldId id="290" r:id="rId12"/>
    <p:sldId id="291" r:id="rId13"/>
    <p:sldId id="288" r:id="rId14"/>
    <p:sldId id="292" r:id="rId15"/>
    <p:sldId id="279" r:id="rId16"/>
  </p:sldIdLst>
  <p:sldSz cx="9144000" cy="6858000" type="screen4x3"/>
  <p:notesSz cx="6858000" cy="9144000"/>
  <p:custShowLst>
    <p:custShow name="Custom Show 1" id="0">
      <p:sldLst>
        <p:sld r:id="rId2"/>
        <p:sld r:id="rId4"/>
        <p:sld r:id="rId16"/>
      </p:sldLst>
    </p:custShow>
  </p:custShowLst>
  <p:defaultTextStyle>
    <a:defPPr>
      <a:defRPr lang="en-US"/>
    </a:defPPr>
    <a:lvl1pPr algn="l" defTabSz="457200" rtl="0" fontAlgn="base">
      <a:spcBef>
        <a:spcPct val="0"/>
      </a:spcBef>
      <a:spcAft>
        <a:spcPct val="0"/>
      </a:spcAft>
      <a:defRPr kern="1200">
        <a:solidFill>
          <a:schemeClr val="tx1"/>
        </a:solidFill>
        <a:latin typeface="Book Antiqua" charset="0"/>
        <a:ea typeface="ＭＳ Ｐゴシック" charset="-128"/>
        <a:cs typeface="+mn-cs"/>
      </a:defRPr>
    </a:lvl1pPr>
    <a:lvl2pPr marL="457200" algn="l" defTabSz="457200" rtl="0" fontAlgn="base">
      <a:spcBef>
        <a:spcPct val="0"/>
      </a:spcBef>
      <a:spcAft>
        <a:spcPct val="0"/>
      </a:spcAft>
      <a:defRPr kern="1200">
        <a:solidFill>
          <a:schemeClr val="tx1"/>
        </a:solidFill>
        <a:latin typeface="Book Antiqua" charset="0"/>
        <a:ea typeface="ＭＳ Ｐゴシック" charset="-128"/>
        <a:cs typeface="+mn-cs"/>
      </a:defRPr>
    </a:lvl2pPr>
    <a:lvl3pPr marL="914400" algn="l" defTabSz="457200" rtl="0" fontAlgn="base">
      <a:spcBef>
        <a:spcPct val="0"/>
      </a:spcBef>
      <a:spcAft>
        <a:spcPct val="0"/>
      </a:spcAft>
      <a:defRPr kern="1200">
        <a:solidFill>
          <a:schemeClr val="tx1"/>
        </a:solidFill>
        <a:latin typeface="Book Antiqua"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Book Antiqua"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Book Antiqua" charset="0"/>
        <a:ea typeface="ＭＳ Ｐゴシック" charset="-128"/>
        <a:cs typeface="+mn-cs"/>
      </a:defRPr>
    </a:lvl5pPr>
    <a:lvl6pPr marL="2286000" algn="l" defTabSz="914400" rtl="0" eaLnBrk="1" latinLnBrk="0" hangingPunct="1">
      <a:defRPr kern="1200">
        <a:solidFill>
          <a:schemeClr val="tx1"/>
        </a:solidFill>
        <a:latin typeface="Book Antiqua" charset="0"/>
        <a:ea typeface="ＭＳ Ｐゴシック" charset="-128"/>
        <a:cs typeface="+mn-cs"/>
      </a:defRPr>
    </a:lvl6pPr>
    <a:lvl7pPr marL="2743200" algn="l" defTabSz="914400" rtl="0" eaLnBrk="1" latinLnBrk="0" hangingPunct="1">
      <a:defRPr kern="1200">
        <a:solidFill>
          <a:schemeClr val="tx1"/>
        </a:solidFill>
        <a:latin typeface="Book Antiqua" charset="0"/>
        <a:ea typeface="ＭＳ Ｐゴシック" charset="-128"/>
        <a:cs typeface="+mn-cs"/>
      </a:defRPr>
    </a:lvl7pPr>
    <a:lvl8pPr marL="3200400" algn="l" defTabSz="914400" rtl="0" eaLnBrk="1" latinLnBrk="0" hangingPunct="1">
      <a:defRPr kern="1200">
        <a:solidFill>
          <a:schemeClr val="tx1"/>
        </a:solidFill>
        <a:latin typeface="Book Antiqua" charset="0"/>
        <a:ea typeface="ＭＳ Ｐゴシック" charset="-128"/>
        <a:cs typeface="+mn-cs"/>
      </a:defRPr>
    </a:lvl8pPr>
    <a:lvl9pPr marL="3657600" algn="l" defTabSz="914400" rtl="0" eaLnBrk="1" latinLnBrk="0" hangingPunct="1">
      <a:defRPr kern="1200">
        <a:solidFill>
          <a:schemeClr val="tx1"/>
        </a:solidFill>
        <a:latin typeface="Book Antiqua"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9FD62E"/>
    <a:srgbClr val="F28B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40"/>
  </p:normalViewPr>
  <p:slideViewPr>
    <p:cSldViewPr snapToGrid="0" snapToObjects="1">
      <p:cViewPr varScale="1">
        <p:scale>
          <a:sx n="87" d="100"/>
          <a:sy n="87" d="100"/>
        </p:scale>
        <p:origin x="2112" y="192"/>
      </p:cViewPr>
      <p:guideLst>
        <p:guide orient="horz" pos="2160"/>
        <p:guide pos="2880"/>
      </p:guideLst>
    </p:cSldViewPr>
  </p:slideViewPr>
  <p:notesTextViewPr>
    <p:cViewPr>
      <p:scale>
        <a:sx n="100" d="100"/>
        <a:sy n="100" d="100"/>
      </p:scale>
      <p:origin x="0" y="-8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08CB3662-5A9E-E240-A7B4-4B34DF052F9B}" type="datetimeFigureOut">
              <a:rPr lang="en-US" altLang="en-US"/>
              <a:pPr/>
              <a:t>10/9/16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9F515DD-DD31-C94B-BB68-750CF6047F1A}" type="slidenum">
              <a:rPr lang="en-US" altLang="en-US"/>
              <a:pPr/>
              <a:t>‹#›</a:t>
            </a:fld>
            <a:endParaRPr lang="en-US" altLang="en-US"/>
          </a:p>
        </p:txBody>
      </p:sp>
    </p:spTree>
    <p:extLst>
      <p:ext uri="{BB962C8B-B14F-4D97-AF65-F5344CB8AC3E}">
        <p14:creationId xmlns:p14="http://schemas.microsoft.com/office/powerpoint/2010/main" val="9671799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mn-cs"/>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latin typeface="Arial" charset="0"/>
              </a:rPr>
              <a:t>Rationale:  </a:t>
            </a:r>
            <a:r>
              <a:rPr lang="en-US" altLang="en-US">
                <a:latin typeface="Arial" charset="0"/>
              </a:rPr>
              <a:t>Welcome to </a:t>
            </a:r>
            <a:r>
              <a:rPr lang="ja-JP" altLang="en-US">
                <a:latin typeface="Arial" charset="0"/>
              </a:rPr>
              <a:t>“</a:t>
            </a:r>
            <a:r>
              <a:rPr lang="en-US" altLang="ja-JP">
                <a:latin typeface="Arial" charset="0"/>
              </a:rPr>
              <a:t>Writing the Literary Analysis.</a:t>
            </a:r>
            <a:r>
              <a:rPr lang="ja-JP" altLang="en-US">
                <a:latin typeface="Arial" charset="0"/>
              </a:rPr>
              <a:t>”</a:t>
            </a:r>
            <a:r>
              <a:rPr lang="en-US" altLang="ja-JP">
                <a:latin typeface="Arial" charset="0"/>
              </a:rPr>
              <a:t>   This 14-slide presentation is designed to help teachers introduce writing literary analyses to their students. </a:t>
            </a:r>
          </a:p>
          <a:p>
            <a:pPr>
              <a:spcBef>
                <a:spcPct val="0"/>
              </a:spcBef>
            </a:pPr>
            <a:r>
              <a:rPr lang="en-US" altLang="en-US" b="1">
                <a:latin typeface="Arial" charset="0"/>
              </a:rPr>
              <a:t>Directions:</a:t>
            </a:r>
            <a:r>
              <a:rPr lang="en-US" altLang="en-US">
                <a:latin typeface="Arial" charset="0"/>
              </a:rPr>
              <a:t> Each slide is activated by a single mouse click, unless otherwise noted in bold at the bottom of each notes page.</a:t>
            </a:r>
          </a:p>
          <a:p>
            <a:pPr>
              <a:spcBef>
                <a:spcPct val="0"/>
              </a:spcBef>
            </a:pPr>
            <a:endParaRPr lang="en-US" altLang="en-US">
              <a:latin typeface="Arial" charset="0"/>
            </a:endParaRPr>
          </a:p>
          <a:p>
            <a:pPr>
              <a:spcBef>
                <a:spcPct val="0"/>
              </a:spcBef>
            </a:pPr>
            <a:r>
              <a:rPr lang="en-US" altLang="en-US">
                <a:latin typeface="Arial" charset="0"/>
              </a:rPr>
              <a:t>Writer and Designer: Brian Yothers</a:t>
            </a:r>
          </a:p>
          <a:p>
            <a:pPr>
              <a:spcBef>
                <a:spcPct val="0"/>
              </a:spcBef>
            </a:pPr>
            <a:r>
              <a:rPr lang="en-US" altLang="en-US"/>
              <a:t>Updating authors: Arielle McKee, 2014</a:t>
            </a:r>
            <a:endParaRPr lang="en-US" altLang="en-US">
              <a:latin typeface="Arial" charset="0"/>
            </a:endParaRPr>
          </a:p>
          <a:p>
            <a:pPr>
              <a:spcBef>
                <a:spcPct val="0"/>
              </a:spcBef>
            </a:pPr>
            <a:r>
              <a:rPr lang="en-US" altLang="en-US">
                <a:latin typeface="Arial" charset="0"/>
              </a:rPr>
              <a:t>Developed with resources courtesy of the Purdue University Writing Lab</a:t>
            </a:r>
          </a:p>
          <a:p>
            <a:pPr>
              <a:spcBef>
                <a:spcPct val="0"/>
              </a:spcBef>
            </a:pPr>
            <a:r>
              <a:rPr lang="en-US" altLang="en-US">
                <a:latin typeface="Arial" charset="0"/>
              </a:rPr>
              <a:t>Grant funding courtesy of the Multimedia Instructional Development Center at Purdue University</a:t>
            </a:r>
          </a:p>
          <a:p>
            <a:pPr>
              <a:spcBef>
                <a:spcPct val="0"/>
              </a:spcBef>
            </a:pPr>
            <a:r>
              <a:rPr lang="en-US" altLang="en-US">
                <a:latin typeface="Arial" charset="0"/>
              </a:rPr>
              <a:t>© Copyright Purdue University, 2007.</a:t>
            </a:r>
          </a:p>
          <a:p>
            <a:pPr>
              <a:spcBef>
                <a:spcPct val="0"/>
              </a:spcBef>
            </a:pPr>
            <a:endParaRPr lang="en-US" altLang="en-US">
              <a:latin typeface="Arial" charset="0"/>
            </a:endParaRPr>
          </a:p>
          <a:p>
            <a:pPr>
              <a:spcBef>
                <a:spcPct val="0"/>
              </a:spcBef>
            </a:pPr>
            <a:endParaRPr lang="en-US" altLang="en-US">
              <a:latin typeface="Arial" charset="0"/>
            </a:endParaRPr>
          </a:p>
          <a:p>
            <a:pPr>
              <a:spcBef>
                <a:spcPct val="0"/>
              </a:spcBef>
            </a:pPr>
            <a:endParaRPr lang="en-US" altLang="en-US">
              <a:latin typeface="Arial" charset="0"/>
            </a:endParaRPr>
          </a:p>
          <a:p>
            <a:pPr>
              <a:spcBef>
                <a:spcPct val="0"/>
              </a:spcBef>
            </a:pPr>
            <a:endParaRPr lang="en-US" altLang="en-US">
              <a:latin typeface="Arial" charset="0"/>
            </a:endParaRPr>
          </a:p>
          <a:p>
            <a:pPr>
              <a:spcBef>
                <a:spcPct val="0"/>
              </a:spcBef>
            </a:pPr>
            <a:endParaRPr lang="en-US" altLang="en-US"/>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4B8D2FD4-BB63-5345-ABF9-855783CA8280}" type="slidenum">
              <a:rPr lang="en-US" altLang="en-US">
                <a:latin typeface="Calibri" charset="0"/>
              </a:rPr>
              <a:pPr/>
              <a:t>1</a:t>
            </a:fld>
            <a:endParaRPr lang="en-US" altLang="en-US">
              <a:latin typeface="Calibri" charset="0"/>
            </a:endParaRPr>
          </a:p>
        </p:txBody>
      </p:sp>
    </p:spTree>
    <p:extLst>
      <p:ext uri="{BB962C8B-B14F-4D97-AF65-F5344CB8AC3E}">
        <p14:creationId xmlns:p14="http://schemas.microsoft.com/office/powerpoint/2010/main" val="1088871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 Many students are simply not familiar with the term </a:t>
            </a:r>
            <a:r>
              <a:rPr lang="ja-JP" altLang="en-US" dirty="0">
                <a:latin typeface="Arial" charset="0"/>
              </a:rPr>
              <a:t>“</a:t>
            </a:r>
            <a:r>
              <a:rPr lang="en-US" altLang="ja-JP" dirty="0">
                <a:latin typeface="Arial" charset="0"/>
              </a:rPr>
              <a:t>secondary sources,</a:t>
            </a:r>
            <a:r>
              <a:rPr lang="ja-JP" altLang="en-US" dirty="0">
                <a:latin typeface="Arial" charset="0"/>
              </a:rPr>
              <a:t>”</a:t>
            </a:r>
            <a:r>
              <a:rPr lang="en-US" altLang="ja-JP" dirty="0">
                <a:latin typeface="Arial" charset="0"/>
              </a:rPr>
              <a:t> so it</a:t>
            </a:r>
            <a:r>
              <a:rPr lang="ja-JP" altLang="en-US" dirty="0">
                <a:latin typeface="Arial" charset="0"/>
              </a:rPr>
              <a:t>’</a:t>
            </a:r>
            <a:r>
              <a:rPr lang="en-US" altLang="ja-JP" dirty="0">
                <a:latin typeface="Arial" charset="0"/>
              </a:rPr>
              <a:t>s worthwhile to take the time to define the concept.</a:t>
            </a:r>
            <a:endParaRPr lang="en-US" altLang="en-US" dirty="0">
              <a:latin typeface="Arial" charset="0"/>
            </a:endParaRPr>
          </a:p>
          <a:p>
            <a:pPr>
              <a:spcBef>
                <a:spcPct val="0"/>
              </a:spcBef>
            </a:pPr>
            <a:endParaRPr lang="en-US" altLang="en-US" dirty="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C57E5D0D-D67A-0148-A763-A48AEF763F01}" type="slidenum">
              <a:rPr lang="en-US" altLang="en-US">
                <a:latin typeface="Calibri" charset="0"/>
              </a:rPr>
              <a:pPr/>
              <a:t>10</a:t>
            </a:fld>
            <a:endParaRPr lang="en-US" altLang="en-US">
              <a:latin typeface="Calibri" charset="0"/>
            </a:endParaRPr>
          </a:p>
        </p:txBody>
      </p:sp>
    </p:spTree>
    <p:extLst>
      <p:ext uri="{BB962C8B-B14F-4D97-AF65-F5344CB8AC3E}">
        <p14:creationId xmlns:p14="http://schemas.microsoft.com/office/powerpoint/2010/main" val="1205711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The facilitator may wish to ask students what resources they have found helpful in the past. For help in searching the library, students can refer to the </a:t>
            </a:r>
            <a:r>
              <a:rPr lang="ja-JP" altLang="en-US" dirty="0">
                <a:latin typeface="Arial" charset="0"/>
              </a:rPr>
              <a:t>“</a:t>
            </a:r>
            <a:r>
              <a:rPr lang="en-US" altLang="ja-JP" dirty="0">
                <a:latin typeface="Arial" charset="0"/>
              </a:rPr>
              <a:t>Research and Citation</a:t>
            </a:r>
            <a:r>
              <a:rPr lang="ja-JP" altLang="en-US" dirty="0">
                <a:latin typeface="Arial" charset="0"/>
              </a:rPr>
              <a:t>”</a:t>
            </a:r>
            <a:r>
              <a:rPr lang="en-US" altLang="ja-JP" dirty="0">
                <a:latin typeface="Arial" charset="0"/>
              </a:rPr>
              <a:t> and </a:t>
            </a:r>
            <a:r>
              <a:rPr lang="ja-JP" altLang="en-US" dirty="0">
                <a:latin typeface="Arial" charset="0"/>
              </a:rPr>
              <a:t>“</a:t>
            </a:r>
            <a:r>
              <a:rPr lang="en-US" altLang="ja-JP" dirty="0">
                <a:latin typeface="Arial" charset="0"/>
              </a:rPr>
              <a:t>Internet Literacy</a:t>
            </a:r>
            <a:r>
              <a:rPr lang="ja-JP" altLang="en-US" dirty="0">
                <a:latin typeface="Arial" charset="0"/>
              </a:rPr>
              <a:t>”</a:t>
            </a:r>
            <a:r>
              <a:rPr lang="en-US" altLang="ja-JP" dirty="0">
                <a:latin typeface="Arial" charset="0"/>
              </a:rPr>
              <a:t> resources on the Purdue OWL.</a:t>
            </a:r>
          </a:p>
          <a:p>
            <a:pPr>
              <a:spcBef>
                <a:spcPct val="0"/>
              </a:spcBef>
            </a:pPr>
            <a:endParaRPr lang="en-US" altLang="en-US" dirty="0">
              <a:latin typeface="Arial"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F85DC3B9-D2DA-2146-BFCC-0A8176606CCD}" type="slidenum">
              <a:rPr lang="en-US" altLang="en-US">
                <a:latin typeface="Calibri" charset="0"/>
              </a:rPr>
              <a:pPr/>
              <a:t>11</a:t>
            </a:fld>
            <a:endParaRPr lang="en-US" altLang="en-US">
              <a:latin typeface="Calibri" charset="0"/>
            </a:endParaRPr>
          </a:p>
        </p:txBody>
      </p:sp>
    </p:spTree>
    <p:extLst>
      <p:ext uri="{BB962C8B-B14F-4D97-AF65-F5344CB8AC3E}">
        <p14:creationId xmlns:p14="http://schemas.microsoft.com/office/powerpoint/2010/main" val="730008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The OWL handout on plagiarism can be a useful supplement for this slide. See http://</a:t>
            </a:r>
            <a:r>
              <a:rPr lang="en-US" altLang="en-US" dirty="0" err="1">
                <a:latin typeface="Arial" charset="0"/>
              </a:rPr>
              <a:t>owl.english.purdue.edu</a:t>
            </a:r>
            <a:r>
              <a:rPr lang="en-US" altLang="en-US" dirty="0">
                <a:latin typeface="Arial" charset="0"/>
              </a:rPr>
              <a:t>/owl/resource/589/01/.</a:t>
            </a: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D9884533-F8EC-1F4F-85C4-72B0785524B2}" type="slidenum">
              <a:rPr lang="en-US" altLang="en-US">
                <a:latin typeface="Calibri" charset="0"/>
              </a:rPr>
              <a:pPr/>
              <a:t>12</a:t>
            </a:fld>
            <a:endParaRPr lang="en-US" altLang="en-US">
              <a:latin typeface="Calibri" charset="0"/>
            </a:endParaRPr>
          </a:p>
        </p:txBody>
      </p:sp>
    </p:spTree>
    <p:extLst>
      <p:ext uri="{BB962C8B-B14F-4D97-AF65-F5344CB8AC3E}">
        <p14:creationId xmlns:p14="http://schemas.microsoft.com/office/powerpoint/2010/main" val="67530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This screen gives the facilitator a chance to sum up the content of the presentation.</a:t>
            </a:r>
          </a:p>
          <a:p>
            <a:pPr>
              <a:spcBef>
                <a:spcPct val="0"/>
              </a:spcBef>
            </a:pPr>
            <a:endParaRPr lang="en-US" altLang="en-US" dirty="0">
              <a:latin typeface="Arial" charset="0"/>
            </a:endParaRPr>
          </a:p>
          <a:p>
            <a:pPr>
              <a:spcBef>
                <a:spcPct val="0"/>
              </a:spcBef>
            </a:pPr>
            <a:endParaRPr lang="en-US" altLang="en-US" dirty="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6F5D9CC7-B43D-3940-9DF4-042D3C6FEE3A}" type="slidenum">
              <a:rPr lang="en-US" altLang="en-US">
                <a:latin typeface="Calibri" charset="0"/>
              </a:rPr>
              <a:pPr/>
              <a:t>13</a:t>
            </a:fld>
            <a:endParaRPr lang="en-US" altLang="en-US">
              <a:latin typeface="Calibri" charset="0"/>
            </a:endParaRPr>
          </a:p>
        </p:txBody>
      </p:sp>
    </p:spTree>
    <p:extLst>
      <p:ext uri="{BB962C8B-B14F-4D97-AF65-F5344CB8AC3E}">
        <p14:creationId xmlns:p14="http://schemas.microsoft.com/office/powerpoint/2010/main" val="402413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Notes: </a:t>
            </a:r>
          </a:p>
          <a:p>
            <a:pPr>
              <a:spcBef>
                <a:spcPct val="0"/>
              </a:spcBef>
            </a:pPr>
            <a:r>
              <a:rPr lang="en-US" altLang="en-US"/>
              <a:t>The Writing Lab is located on the West Lafayette Campus in room 226 of Heavilon Hall. The lab is open 9:00am-6:00 pm. OWL, Online Writing Lab, is a reach resource of information. Its address is http://owl.english.purdue.edu. And finally, you can email your questions to OWL Mail at owlmail@owl.english.purdue.edu and our tutors will get back to you promptly. </a:t>
            </a: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85099212-A70E-3448-865E-992BFB089FE9}" type="slidenum">
              <a:rPr lang="en-US" altLang="en-US">
                <a:latin typeface="Calibri" charset="0"/>
              </a:rPr>
              <a:pPr/>
              <a:t>14</a:t>
            </a:fld>
            <a:endParaRPr lang="en-US" altLang="en-US">
              <a:latin typeface="Calibri" charset="0"/>
            </a:endParaRPr>
          </a:p>
        </p:txBody>
      </p:sp>
    </p:spTree>
    <p:extLst>
      <p:ext uri="{BB962C8B-B14F-4D97-AF65-F5344CB8AC3E}">
        <p14:creationId xmlns:p14="http://schemas.microsoft.com/office/powerpoint/2010/main" val="939118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This screen is designed to provide a brief overview of the entire presentation. The most significant point to be emphasized here is that literary analysis is an argument about a literary work, and that whatever recommendations are made throughout the presentation stem from the need to write persuasively about a clear, debatable thesis.</a:t>
            </a:r>
          </a:p>
          <a:p>
            <a:pPr>
              <a:spcBef>
                <a:spcPct val="0"/>
              </a:spcBef>
            </a:pPr>
            <a:endParaRPr lang="en-US" altLang="en-US" dirty="0">
              <a:latin typeface="Arial" charset="0"/>
            </a:endParaRPr>
          </a:p>
          <a:p>
            <a:pPr>
              <a:spcBef>
                <a:spcPct val="0"/>
              </a:spcBef>
            </a:pPr>
            <a:r>
              <a:rPr lang="en-US" altLang="en-US" b="1" dirty="0">
                <a:latin typeface="Arial" charset="0"/>
              </a:rPr>
              <a:t>Click mouse for each paragraph.</a:t>
            </a:r>
          </a:p>
          <a:p>
            <a:pPr>
              <a:spcBef>
                <a:spcPct val="0"/>
              </a:spcBef>
            </a:pPr>
            <a:endParaRPr lang="en-US" altLang="en-US" dirty="0"/>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48B049DE-76CE-CA43-A856-5625D9B95855}" type="slidenum">
              <a:rPr lang="en-US" altLang="en-US">
                <a:latin typeface="Calibri" charset="0"/>
              </a:rPr>
              <a:pPr/>
              <a:t>2</a:t>
            </a:fld>
            <a:endParaRPr lang="en-US" altLang="en-US">
              <a:latin typeface="Calibri" charset="0"/>
            </a:endParaRPr>
          </a:p>
        </p:txBody>
      </p:sp>
    </p:spTree>
    <p:extLst>
      <p:ext uri="{BB962C8B-B14F-4D97-AF65-F5344CB8AC3E}">
        <p14:creationId xmlns:p14="http://schemas.microsoft.com/office/powerpoint/2010/main" val="1962942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Arial" charset="0"/>
              </a:rPr>
              <a:t>These concepts can be described in as much detail or as cursorily as time permits. It can be helpful to give an explanation of some of the terms, but also to direct students to glossaries of literary terms that can help them learn about these concepts for themselves.</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3DC93142-DDFD-BE45-AC6D-ED8C8901A0E0}" type="slidenum">
              <a:rPr lang="en-US" altLang="en-US">
                <a:latin typeface="Calibri" charset="0"/>
              </a:rPr>
              <a:pPr/>
              <a:t>3</a:t>
            </a:fld>
            <a:endParaRPr lang="en-US" altLang="en-US">
              <a:latin typeface="Calibri" charset="0"/>
            </a:endParaRPr>
          </a:p>
        </p:txBody>
      </p:sp>
    </p:spTree>
    <p:extLst>
      <p:ext uri="{BB962C8B-B14F-4D97-AF65-F5344CB8AC3E}">
        <p14:creationId xmlns:p14="http://schemas.microsoft.com/office/powerpoint/2010/main" val="1536879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Students (and teachers) can find information on the Purdue OWL for researching literature.</a:t>
            </a:r>
          </a:p>
          <a:p>
            <a:pPr>
              <a:spcBef>
                <a:spcPct val="0"/>
              </a:spcBef>
            </a:pPr>
            <a:endParaRPr lang="en-US" altLang="en-US" dirty="0">
              <a:latin typeface="Arial" charset="0"/>
            </a:endParaRPr>
          </a:p>
          <a:p>
            <a:pPr>
              <a:spcBef>
                <a:spcPct val="0"/>
              </a:spcBef>
            </a:pPr>
            <a:r>
              <a:rPr lang="en-US" altLang="en-US" dirty="0">
                <a:latin typeface="Arial" charset="0"/>
              </a:rPr>
              <a:t>However, it</a:t>
            </a:r>
            <a:r>
              <a:rPr lang="ja-JP" altLang="en-US" dirty="0">
                <a:latin typeface="Arial" charset="0"/>
              </a:rPr>
              <a:t>’</a:t>
            </a:r>
            <a:r>
              <a:rPr lang="en-US" altLang="ja-JP" dirty="0">
                <a:latin typeface="Arial" charset="0"/>
              </a:rPr>
              <a:t>s important to emphasize the importance of using sources other than/in addition to Internet sources to students. </a:t>
            </a:r>
          </a:p>
          <a:p>
            <a:pPr>
              <a:spcBef>
                <a:spcPct val="0"/>
              </a:spcBef>
            </a:pPr>
            <a:endParaRPr lang="en-US" altLang="en-US" dirty="0">
              <a:latin typeface="Arial" charset="0"/>
            </a:endParaRPr>
          </a:p>
          <a:p>
            <a:pPr>
              <a:spcBef>
                <a:spcPct val="0"/>
              </a:spcBef>
            </a:pPr>
            <a:r>
              <a:rPr lang="en-US" altLang="en-US" dirty="0">
                <a:latin typeface="Arial" charset="0"/>
              </a:rPr>
              <a:t>Image from Amazon (http://</a:t>
            </a:r>
            <a:r>
              <a:rPr lang="en-US" altLang="en-US" dirty="0" err="1">
                <a:latin typeface="Arial" charset="0"/>
              </a:rPr>
              <a:t>www.amazon.com</a:t>
            </a:r>
            <a:r>
              <a:rPr lang="en-US" altLang="en-US" dirty="0">
                <a:latin typeface="Arial" charset="0"/>
              </a:rPr>
              <a:t>/A-Handbook-Literature-12th-Edition/</a:t>
            </a:r>
            <a:r>
              <a:rPr lang="en-US" altLang="en-US" dirty="0" err="1">
                <a:latin typeface="Arial" charset="0"/>
              </a:rPr>
              <a:t>dp</a:t>
            </a:r>
            <a:r>
              <a:rPr lang="en-US" altLang="en-US" dirty="0">
                <a:latin typeface="Arial" charset="0"/>
              </a:rPr>
              <a:t>/0205024017/ref=sr_1_1?ie=UTF8&amp;qid=1403707393&amp;sr=8-1&amp;keywords=A+Handbook+to+Literature+Harmon%2FHolman)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FE64D26C-EB47-A147-B279-8599B4C5288D}" type="slidenum">
              <a:rPr lang="en-US" altLang="en-US">
                <a:latin typeface="Calibri" charset="0"/>
              </a:rPr>
              <a:pPr/>
              <a:t>4</a:t>
            </a:fld>
            <a:endParaRPr lang="en-US" altLang="en-US">
              <a:latin typeface="Calibri" charset="0"/>
            </a:endParaRPr>
          </a:p>
        </p:txBody>
      </p:sp>
    </p:spTree>
    <p:extLst>
      <p:ext uri="{BB962C8B-B14F-4D97-AF65-F5344CB8AC3E}">
        <p14:creationId xmlns:p14="http://schemas.microsoft.com/office/powerpoint/2010/main" val="402349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This might be a good moment at which to asked students what it means to look at a novel, poem, play, essay, etc. as writing—what kinds of emphases that does and does not imply. I particularly stress the fact that words, figures of speech, and patterns of organization matter when we are talking and writing about literature. </a:t>
            </a:r>
          </a:p>
          <a:p>
            <a:pPr>
              <a:spcBef>
                <a:spcPct val="0"/>
              </a:spcBef>
            </a:pPr>
            <a:endParaRPr lang="en-US" altLang="en-US" dirty="0">
              <a:latin typeface="Arial" charset="0"/>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D6CFFBD4-7ACA-314C-B39C-940C32054867}" type="slidenum">
              <a:rPr lang="en-US" altLang="en-US">
                <a:latin typeface="Calibri" charset="0"/>
              </a:rPr>
              <a:pPr/>
              <a:t>5</a:t>
            </a:fld>
            <a:endParaRPr lang="en-US" altLang="en-US">
              <a:latin typeface="Calibri" charset="0"/>
            </a:endParaRPr>
          </a:p>
        </p:txBody>
      </p:sp>
    </p:spTree>
    <p:extLst>
      <p:ext uri="{BB962C8B-B14F-4D97-AF65-F5344CB8AC3E}">
        <p14:creationId xmlns:p14="http://schemas.microsoft.com/office/powerpoint/2010/main" val="2010786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Here the facilitator may wish to give examples of how these categories can play out in essays on specific literary works discussed in class and/or ask students to suggest examples.</a:t>
            </a:r>
          </a:p>
          <a:p>
            <a:pPr>
              <a:spcBef>
                <a:spcPct val="0"/>
              </a:spcBef>
            </a:pPr>
            <a:endParaRPr lang="en-US" altLang="en-US" dirty="0">
              <a:latin typeface="Arial" charset="0"/>
            </a:endParaRPr>
          </a:p>
          <a:p>
            <a:pPr>
              <a:spcBef>
                <a:spcPct val="0"/>
              </a:spcBef>
            </a:pPr>
            <a:endParaRPr lang="en-US" altLang="en-US" dirty="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08E5CFF1-6074-2140-9AF3-2AC859E9995E}" type="slidenum">
              <a:rPr lang="en-US" altLang="en-US">
                <a:latin typeface="Calibri" charset="0"/>
              </a:rPr>
              <a:pPr/>
              <a:t>6</a:t>
            </a:fld>
            <a:endParaRPr lang="en-US" altLang="en-US">
              <a:latin typeface="Calibri" charset="0"/>
            </a:endParaRPr>
          </a:p>
        </p:txBody>
      </p:sp>
    </p:spTree>
    <p:extLst>
      <p:ext uri="{BB962C8B-B14F-4D97-AF65-F5344CB8AC3E}">
        <p14:creationId xmlns:p14="http://schemas.microsoft.com/office/powerpoint/2010/main" val="334670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Here the facilitator may wish to define precisely what a thesis statement is give some examples of thesis statements for literary essays. The comparison to law can be useful in order to demonstrate to students that when they write a literary analysis they are advocating a specific understanding of the text in relation to other understandings of the text, some of which their argument may coincide with, and some of which their argument may directly oppose.</a:t>
            </a:r>
          </a:p>
          <a:p>
            <a:pPr>
              <a:spcBef>
                <a:spcPct val="0"/>
              </a:spcBef>
            </a:pPr>
            <a:endParaRPr lang="en-US" altLang="en-US" dirty="0">
              <a:latin typeface="Arial"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56E09792-1925-7547-A79C-F762486CF170}" type="slidenum">
              <a:rPr lang="en-US" altLang="en-US">
                <a:latin typeface="Calibri" charset="0"/>
              </a:rPr>
              <a:pPr/>
              <a:t>7</a:t>
            </a:fld>
            <a:endParaRPr lang="en-US" altLang="en-US">
              <a:latin typeface="Calibri" charset="0"/>
            </a:endParaRPr>
          </a:p>
        </p:txBody>
      </p:sp>
    </p:spTree>
    <p:extLst>
      <p:ext uri="{BB962C8B-B14F-4D97-AF65-F5344CB8AC3E}">
        <p14:creationId xmlns:p14="http://schemas.microsoft.com/office/powerpoint/2010/main" val="543119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latin typeface="Arial" charset="0"/>
              </a:rPr>
              <a:t>The fourth option, while not scintillating, is the one thesis statement on the list that could be developed and supported throughout an essay. A good strategy here is to ask students to talk about why each of the first three options is problematic. (Examples: Option 1 is too broad and abstract, Option 2 is appropriate if they are asked to recommend or not recommend a book to those who haven</a:t>
            </a:r>
            <a:r>
              <a:rPr lang="ja-JP" altLang="en-US" dirty="0">
                <a:latin typeface="Arial" charset="0"/>
              </a:rPr>
              <a:t>’</a:t>
            </a:r>
            <a:r>
              <a:rPr lang="en-US" altLang="ja-JP" dirty="0">
                <a:latin typeface="Arial" charset="0"/>
              </a:rPr>
              <a:t>t read it but </a:t>
            </a:r>
            <a:r>
              <a:rPr lang="en-US" altLang="ja-JP" dirty="0" err="1">
                <a:latin typeface="Arial" charset="0"/>
              </a:rPr>
              <a:t>doesn</a:t>
            </a:r>
            <a:r>
              <a:rPr lang="ja-JP" altLang="en-US" dirty="0">
                <a:latin typeface="Arial" charset="0"/>
              </a:rPr>
              <a:t>’</a:t>
            </a:r>
            <a:r>
              <a:rPr lang="en-US" altLang="ja-JP" dirty="0">
                <a:latin typeface="Arial" charset="0"/>
              </a:rPr>
              <a:t>t offer an interpretation of the book, Option 3 is excessively obvious)</a:t>
            </a:r>
          </a:p>
          <a:p>
            <a:pPr>
              <a:spcBef>
                <a:spcPct val="0"/>
              </a:spcBef>
            </a:pPr>
            <a:endParaRPr lang="en-US" altLang="en-US" dirty="0">
              <a:latin typeface="Arial" charset="0"/>
            </a:endParaRPr>
          </a:p>
          <a:p>
            <a:pPr>
              <a:spcBef>
                <a:spcPct val="0"/>
              </a:spcBef>
            </a:pPr>
            <a:r>
              <a:rPr lang="en-US" altLang="en-US" dirty="0">
                <a:latin typeface="Arial" charset="0"/>
              </a:rPr>
              <a:t>The Purdue OWL hosts a number of resources of building strong thesis statements and developing arguments.</a:t>
            </a:r>
          </a:p>
          <a:p>
            <a:pPr>
              <a:spcBef>
                <a:spcPct val="0"/>
              </a:spcBef>
            </a:pPr>
            <a:endParaRPr lang="en-US" altLang="en-US" dirty="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3DE8A665-8358-6241-8A5A-4A787E3D02CF}" type="slidenum">
              <a:rPr lang="en-US" altLang="en-US">
                <a:latin typeface="Calibri" charset="0"/>
              </a:rPr>
              <a:pPr/>
              <a:t>8</a:t>
            </a:fld>
            <a:endParaRPr lang="en-US" altLang="en-US">
              <a:latin typeface="Calibri" charset="0"/>
            </a:endParaRPr>
          </a:p>
        </p:txBody>
      </p:sp>
    </p:spTree>
    <p:extLst>
      <p:ext uri="{BB962C8B-B14F-4D97-AF65-F5344CB8AC3E}">
        <p14:creationId xmlns:p14="http://schemas.microsoft.com/office/powerpoint/2010/main" val="1402508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Arial" charset="0"/>
              </a:rPr>
              <a:t>Many students need to have the importance of direct quotations emphasized strongly. It may be useful here as well to direct students to the handout on Summarizing, Paraphrasing, and Quoting on OWL. The facilitator might also ask students to suggest ways of finding out about historical and social context in preparation for the next two slides.</a:t>
            </a:r>
          </a:p>
          <a:p>
            <a:pPr>
              <a:spcBef>
                <a:spcPct val="0"/>
              </a:spcBef>
            </a:pPr>
            <a:endParaRPr lang="en-US" altLang="en-US">
              <a:latin typeface="Arial"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fld id="{E8B8F207-7F0C-3A4C-B3AF-A5A40EB64C8C}" type="slidenum">
              <a:rPr lang="en-US" altLang="en-US">
                <a:latin typeface="Calibri" charset="0"/>
              </a:rPr>
              <a:pPr/>
              <a:t>9</a:t>
            </a:fld>
            <a:endParaRPr lang="en-US" altLang="en-US">
              <a:latin typeface="Calibri" charset="0"/>
            </a:endParaRPr>
          </a:p>
        </p:txBody>
      </p:sp>
    </p:spTree>
    <p:extLst>
      <p:ext uri="{BB962C8B-B14F-4D97-AF65-F5344CB8AC3E}">
        <p14:creationId xmlns:p14="http://schemas.microsoft.com/office/powerpoint/2010/main" val="117405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FCA7CB8-2245-4747-906A-12449492D134}" type="datetimeFigureOut">
              <a:rPr lang="en-US" altLang="en-US"/>
              <a:pPr/>
              <a:t>10/9/16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5FE994-673A-454F-B350-E6D519C7A6E2}" type="slidenum">
              <a:rPr lang="en-US" altLang="en-US"/>
              <a:pPr/>
              <a:t>‹#›</a:t>
            </a:fld>
            <a:endParaRPr lang="en-US" altLang="en-US"/>
          </a:p>
        </p:txBody>
      </p:sp>
    </p:spTree>
    <p:extLst>
      <p:ext uri="{BB962C8B-B14F-4D97-AF65-F5344CB8AC3E}">
        <p14:creationId xmlns:p14="http://schemas.microsoft.com/office/powerpoint/2010/main" val="1910534641"/>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4B1BECC-D495-A145-8BC8-08CFEDBDCEB1}" type="datetimeFigureOut">
              <a:rPr lang="en-US" altLang="en-US"/>
              <a:pPr/>
              <a:t>10/9/16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DDCBEA-5A3D-D243-8121-9515DFD928D1}" type="slidenum">
              <a:rPr lang="en-US" altLang="en-US"/>
              <a:pPr/>
              <a:t>‹#›</a:t>
            </a:fld>
            <a:endParaRPr lang="en-US" altLang="en-US"/>
          </a:p>
        </p:txBody>
      </p:sp>
    </p:spTree>
    <p:extLst>
      <p:ext uri="{BB962C8B-B14F-4D97-AF65-F5344CB8AC3E}">
        <p14:creationId xmlns:p14="http://schemas.microsoft.com/office/powerpoint/2010/main" val="1841772485"/>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842B6C-B150-8641-8E0B-EBDAF6281BD1}" type="datetimeFigureOut">
              <a:rPr lang="en-US" altLang="en-US"/>
              <a:pPr/>
              <a:t>10/9/16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14C097-63CA-A148-B377-F898C368650D}" type="slidenum">
              <a:rPr lang="en-US" altLang="en-US"/>
              <a:pPr/>
              <a:t>‹#›</a:t>
            </a:fld>
            <a:endParaRPr lang="en-US" altLang="en-US"/>
          </a:p>
        </p:txBody>
      </p:sp>
    </p:spTree>
    <p:extLst>
      <p:ext uri="{BB962C8B-B14F-4D97-AF65-F5344CB8AC3E}">
        <p14:creationId xmlns:p14="http://schemas.microsoft.com/office/powerpoint/2010/main" val="840867537"/>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1F3E2B-B705-7D48-8F17-485B259F9B8B}" type="datetimeFigureOut">
              <a:rPr lang="en-US" altLang="en-US"/>
              <a:pPr/>
              <a:t>10/9/16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7164128-485E-B146-BA4E-6EDD35F251D0}" type="slidenum">
              <a:rPr lang="en-US" altLang="en-US"/>
              <a:pPr/>
              <a:t>‹#›</a:t>
            </a:fld>
            <a:endParaRPr lang="en-US" altLang="en-US"/>
          </a:p>
        </p:txBody>
      </p:sp>
    </p:spTree>
    <p:extLst>
      <p:ext uri="{BB962C8B-B14F-4D97-AF65-F5344CB8AC3E}">
        <p14:creationId xmlns:p14="http://schemas.microsoft.com/office/powerpoint/2010/main" val="118022134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40FE7BC-FD65-3F42-B7C3-20FB5D65C9EB}" type="datetimeFigureOut">
              <a:rPr lang="en-US" altLang="en-US"/>
              <a:pPr/>
              <a:t>10/9/16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541ACF-949F-8B46-855B-CC71F8DC3F59}" type="slidenum">
              <a:rPr lang="en-US" altLang="en-US"/>
              <a:pPr/>
              <a:t>‹#›</a:t>
            </a:fld>
            <a:endParaRPr lang="en-US" altLang="en-US"/>
          </a:p>
        </p:txBody>
      </p:sp>
    </p:spTree>
    <p:extLst>
      <p:ext uri="{BB962C8B-B14F-4D97-AF65-F5344CB8AC3E}">
        <p14:creationId xmlns:p14="http://schemas.microsoft.com/office/powerpoint/2010/main" val="1821148109"/>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3C0A040-7E2B-E545-BFE4-C73CBE48A90C}" type="datetimeFigureOut">
              <a:rPr lang="en-US" altLang="en-US"/>
              <a:pPr/>
              <a:t>10/9/16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C5BC13-143C-D74C-A145-7DD776B39150}" type="slidenum">
              <a:rPr lang="en-US" altLang="en-US"/>
              <a:pPr/>
              <a:t>‹#›</a:t>
            </a:fld>
            <a:endParaRPr lang="en-US" altLang="en-US"/>
          </a:p>
        </p:txBody>
      </p:sp>
    </p:spTree>
    <p:extLst>
      <p:ext uri="{BB962C8B-B14F-4D97-AF65-F5344CB8AC3E}">
        <p14:creationId xmlns:p14="http://schemas.microsoft.com/office/powerpoint/2010/main" val="2099330919"/>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72D1B5D-9EB2-DA4C-937D-E1C7BFA66694}" type="datetimeFigureOut">
              <a:rPr lang="en-US" altLang="en-US"/>
              <a:pPr/>
              <a:t>10/9/16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A40A8DE-DCC9-EC40-B75C-AD4BFDE8B57C}" type="slidenum">
              <a:rPr lang="en-US" altLang="en-US"/>
              <a:pPr/>
              <a:t>‹#›</a:t>
            </a:fld>
            <a:endParaRPr lang="en-US" altLang="en-US"/>
          </a:p>
        </p:txBody>
      </p:sp>
    </p:spTree>
    <p:extLst>
      <p:ext uri="{BB962C8B-B14F-4D97-AF65-F5344CB8AC3E}">
        <p14:creationId xmlns:p14="http://schemas.microsoft.com/office/powerpoint/2010/main" val="298435423"/>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31C9D6C-CF2A-0B40-881A-0B84C5F44B8E}" type="datetimeFigureOut">
              <a:rPr lang="en-US" altLang="en-US"/>
              <a:pPr/>
              <a:t>10/9/16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91BC800-4BF9-9D4A-9B68-2FAD04154D22}" type="slidenum">
              <a:rPr lang="en-US" altLang="en-US"/>
              <a:pPr/>
              <a:t>‹#›</a:t>
            </a:fld>
            <a:endParaRPr lang="en-US" altLang="en-US"/>
          </a:p>
        </p:txBody>
      </p:sp>
    </p:spTree>
    <p:extLst>
      <p:ext uri="{BB962C8B-B14F-4D97-AF65-F5344CB8AC3E}">
        <p14:creationId xmlns:p14="http://schemas.microsoft.com/office/powerpoint/2010/main" val="1429838616"/>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68C36BF-7860-C64F-947F-5945F3917066}" type="datetimeFigureOut">
              <a:rPr lang="en-US" altLang="en-US"/>
              <a:pPr/>
              <a:t>10/9/16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254E81C-ED0A-6E43-A9F3-4B16506B469E}" type="slidenum">
              <a:rPr lang="en-US" altLang="en-US"/>
              <a:pPr/>
              <a:t>‹#›</a:t>
            </a:fld>
            <a:endParaRPr lang="en-US" altLang="en-US"/>
          </a:p>
        </p:txBody>
      </p:sp>
    </p:spTree>
    <p:extLst>
      <p:ext uri="{BB962C8B-B14F-4D97-AF65-F5344CB8AC3E}">
        <p14:creationId xmlns:p14="http://schemas.microsoft.com/office/powerpoint/2010/main" val="955609182"/>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393A84B-5791-AD48-9694-3EE61607DD27}" type="datetimeFigureOut">
              <a:rPr lang="en-US" altLang="en-US"/>
              <a:pPr/>
              <a:t>10/9/16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441C7AA-7F96-CE44-8442-BF35711ED7CE}" type="slidenum">
              <a:rPr lang="en-US" altLang="en-US"/>
              <a:pPr/>
              <a:t>‹#›</a:t>
            </a:fld>
            <a:endParaRPr lang="en-US" altLang="en-US"/>
          </a:p>
        </p:txBody>
      </p:sp>
    </p:spTree>
    <p:extLst>
      <p:ext uri="{BB962C8B-B14F-4D97-AF65-F5344CB8AC3E}">
        <p14:creationId xmlns:p14="http://schemas.microsoft.com/office/powerpoint/2010/main" val="2040809608"/>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77AB9A7-566D-D044-9783-4EE24191B8C5}" type="datetimeFigureOut">
              <a:rPr lang="en-US" altLang="en-US"/>
              <a:pPr/>
              <a:t>10/9/16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344D6DC-EEA8-3B4E-AE88-AF5E49B732DF}" type="slidenum">
              <a:rPr lang="en-US" altLang="en-US"/>
              <a:pPr/>
              <a:t>‹#›</a:t>
            </a:fld>
            <a:endParaRPr lang="en-US" altLang="en-US"/>
          </a:p>
        </p:txBody>
      </p:sp>
    </p:spTree>
    <p:extLst>
      <p:ext uri="{BB962C8B-B14F-4D97-AF65-F5344CB8AC3E}">
        <p14:creationId xmlns:p14="http://schemas.microsoft.com/office/powerpoint/2010/main" val="278271772"/>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24C6F2B-1A03-814B-9027-660FDFFF2C68}" type="datetimeFigureOut">
              <a:rPr lang="en-US" altLang="en-US"/>
              <a:pPr/>
              <a:t>10/9/16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D297362-AF9E-A645-845F-1F06F018EFB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Book Antiqua" charset="0"/>
          <a:ea typeface="ＭＳ Ｐゴシック" charset="-128"/>
        </a:defRPr>
      </a:lvl2pPr>
      <a:lvl3pPr algn="ctr" defTabSz="457200" rtl="0" fontAlgn="base">
        <a:spcBef>
          <a:spcPct val="0"/>
        </a:spcBef>
        <a:spcAft>
          <a:spcPct val="0"/>
        </a:spcAft>
        <a:defRPr sz="4400">
          <a:solidFill>
            <a:schemeClr val="tx1"/>
          </a:solidFill>
          <a:latin typeface="Book Antiqua" charset="0"/>
          <a:ea typeface="ＭＳ Ｐゴシック" charset="-128"/>
        </a:defRPr>
      </a:lvl3pPr>
      <a:lvl4pPr algn="ctr" defTabSz="457200" rtl="0" fontAlgn="base">
        <a:spcBef>
          <a:spcPct val="0"/>
        </a:spcBef>
        <a:spcAft>
          <a:spcPct val="0"/>
        </a:spcAft>
        <a:defRPr sz="4400">
          <a:solidFill>
            <a:schemeClr val="tx1"/>
          </a:solidFill>
          <a:latin typeface="Book Antiqua" charset="0"/>
          <a:ea typeface="ＭＳ Ｐゴシック" charset="-128"/>
        </a:defRPr>
      </a:lvl4pPr>
      <a:lvl5pPr algn="ctr" defTabSz="457200" rtl="0" fontAlgn="base">
        <a:spcBef>
          <a:spcPct val="0"/>
        </a:spcBef>
        <a:spcAft>
          <a:spcPct val="0"/>
        </a:spcAft>
        <a:defRPr sz="4400">
          <a:solidFill>
            <a:schemeClr val="tx1"/>
          </a:solidFill>
          <a:latin typeface="Book Antiqua" charset="0"/>
          <a:ea typeface="ＭＳ Ｐゴシック" charset="-128"/>
        </a:defRPr>
      </a:lvl5pPr>
      <a:lvl6pPr marL="457200" algn="ctr" defTabSz="457200" rtl="0" fontAlgn="base">
        <a:spcBef>
          <a:spcPct val="0"/>
        </a:spcBef>
        <a:spcAft>
          <a:spcPct val="0"/>
        </a:spcAft>
        <a:defRPr sz="4400">
          <a:solidFill>
            <a:schemeClr val="tx1"/>
          </a:solidFill>
          <a:latin typeface="Book Antiqua" charset="0"/>
          <a:ea typeface="ＭＳ Ｐゴシック" charset="-128"/>
        </a:defRPr>
      </a:lvl6pPr>
      <a:lvl7pPr marL="914400" algn="ctr" defTabSz="457200" rtl="0" fontAlgn="base">
        <a:spcBef>
          <a:spcPct val="0"/>
        </a:spcBef>
        <a:spcAft>
          <a:spcPct val="0"/>
        </a:spcAft>
        <a:defRPr sz="4400">
          <a:solidFill>
            <a:schemeClr val="tx1"/>
          </a:solidFill>
          <a:latin typeface="Book Antiqua" charset="0"/>
          <a:ea typeface="ＭＳ Ｐゴシック" charset="-128"/>
        </a:defRPr>
      </a:lvl7pPr>
      <a:lvl8pPr marL="1371600" algn="ctr" defTabSz="457200" rtl="0" fontAlgn="base">
        <a:spcBef>
          <a:spcPct val="0"/>
        </a:spcBef>
        <a:spcAft>
          <a:spcPct val="0"/>
        </a:spcAft>
        <a:defRPr sz="4400">
          <a:solidFill>
            <a:schemeClr val="tx1"/>
          </a:solidFill>
          <a:latin typeface="Book Antiqua" charset="0"/>
          <a:ea typeface="ＭＳ Ｐゴシック" charset="-128"/>
        </a:defRPr>
      </a:lvl8pPr>
      <a:lvl9pPr marL="1828800" algn="ctr" defTabSz="457200" rtl="0" fontAlgn="base">
        <a:spcBef>
          <a:spcPct val="0"/>
        </a:spcBef>
        <a:spcAft>
          <a:spcPct val="0"/>
        </a:spcAft>
        <a:defRPr sz="4400">
          <a:solidFill>
            <a:schemeClr val="tx1"/>
          </a:solidFill>
          <a:latin typeface="Book Antiqua"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jpe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owl.english.purdue.edu/" TargetMode="External"/><Relationship Id="rId5" Type="http://schemas.openxmlformats.org/officeDocument/2006/relationships/hyperlink" Target="https://owl.english.purdue.edu/contact/owlmailtutors" TargetMode="External"/><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9" name="Group 5"/>
          <p:cNvGrpSpPr>
            <a:grpSpLocks/>
          </p:cNvGrpSpPr>
          <p:nvPr/>
        </p:nvGrpSpPr>
        <p:grpSpPr bwMode="auto">
          <a:xfrm>
            <a:off x="0" y="3278188"/>
            <a:ext cx="9144000" cy="2762250"/>
            <a:chOff x="0" y="2220850"/>
            <a:chExt cx="9144000" cy="2762588"/>
          </a:xfrm>
        </p:grpSpPr>
        <p:sp>
          <p:nvSpPr>
            <p:cNvPr id="5" name="Rectangle 4"/>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2053"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0" y="1003300"/>
            <a:ext cx="9144000" cy="646113"/>
          </a:xfrm>
          <a:prstGeom prst="rect">
            <a:avLst/>
          </a:prstGeom>
          <a:noFill/>
        </p:spPr>
        <p:txBody>
          <a:bodyPr>
            <a:spAutoFit/>
          </a:bodyPr>
          <a:lstStyle/>
          <a:p>
            <a:pPr fontAlgn="auto">
              <a:spcBef>
                <a:spcPts val="0"/>
              </a:spcBef>
              <a:spcAft>
                <a:spcPts val="0"/>
              </a:spcAft>
              <a:defRPr/>
            </a:pPr>
            <a:r>
              <a:rPr lang="en-US" sz="3600" spc="-100" dirty="0">
                <a:latin typeface="Book Antiqua"/>
                <a:ea typeface="+mn-ea"/>
                <a:cs typeface="Book Antiqua"/>
              </a:rPr>
              <a:t>Writing a Literary Analysis</a:t>
            </a:r>
            <a:endParaRPr lang="en-US" sz="3600" spc="-100" dirty="0">
              <a:latin typeface="Book Antiqua"/>
              <a:ea typeface="+mn-ea"/>
              <a:cs typeface="Book Antiqua"/>
            </a:endParaRPr>
          </a:p>
        </p:txBody>
      </p:sp>
      <p:sp>
        <p:nvSpPr>
          <p:cNvPr id="2051" name="TextBox 1"/>
          <p:cNvSpPr txBox="1">
            <a:spLocks noChangeArrowheads="1"/>
          </p:cNvSpPr>
          <p:nvPr/>
        </p:nvSpPr>
        <p:spPr bwMode="auto">
          <a:xfrm>
            <a:off x="2038350" y="6291263"/>
            <a:ext cx="5489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1400"/>
              <a:t>BRIAN YOTHERS</a:t>
            </a:r>
          </a:p>
          <a:p>
            <a:r>
              <a:rPr lang="en-US" altLang="en-US" sz="14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Group 7"/>
          <p:cNvGrpSpPr>
            <a:grpSpLocks/>
          </p:cNvGrpSpPr>
          <p:nvPr/>
        </p:nvGrpSpPr>
        <p:grpSpPr bwMode="auto">
          <a:xfrm>
            <a:off x="1128713" y="0"/>
            <a:ext cx="6773862" cy="2022475"/>
            <a:chOff x="0" y="0"/>
            <a:chExt cx="9144000" cy="2762588"/>
          </a:xfrm>
        </p:grpSpPr>
        <p:grpSp>
          <p:nvGrpSpPr>
            <p:cNvPr id="11267"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1270"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8"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What is a </a:t>
              </a:r>
            </a:p>
            <a:p>
              <a:pPr algn="r"/>
              <a:r>
                <a:rPr lang="en-US" altLang="en-US" sz="2400"/>
                <a:t>Secondary Source?</a:t>
              </a:r>
            </a:p>
          </p:txBody>
        </p:sp>
      </p:grpSp>
      <p:sp>
        <p:nvSpPr>
          <p:cNvPr id="11266" name="TextBox 5"/>
          <p:cNvSpPr txBox="1">
            <a:spLocks noChangeArrowheads="1"/>
          </p:cNvSpPr>
          <p:nvPr/>
        </p:nvSpPr>
        <p:spPr bwMode="auto">
          <a:xfrm>
            <a:off x="536575" y="2138363"/>
            <a:ext cx="81026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b="1">
                <a:latin typeface="Optima" charset="0"/>
              </a:rPr>
              <a:t>Secondary Sources:</a:t>
            </a:r>
          </a:p>
          <a:p>
            <a:endParaRPr lang="en-US" altLang="en-US" sz="2000" b="1">
              <a:latin typeface="Optima" charset="0"/>
            </a:endParaRPr>
          </a:p>
          <a:p>
            <a:pPr>
              <a:buFont typeface="Arial" charset="0"/>
              <a:buChar char="•"/>
            </a:pPr>
            <a:r>
              <a:rPr lang="en-US" altLang="en-US" sz="2000">
                <a:latin typeface="Optima" charset="0"/>
              </a:rPr>
              <a:t> A book or article that discusses the text you are discussing.</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 book or article that discusses a theory related to the argument you are making.</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 book or article that discusses the social and historical context of the text you are discussing.</a:t>
            </a:r>
            <a:endParaRPr lang="en-US" altLang="en-US">
              <a:latin typeface="Optima" charset="0"/>
            </a:endParaRPr>
          </a:p>
          <a:p>
            <a:pPr>
              <a:buFont typeface="Arial" charset="0"/>
              <a:buChar char="•"/>
            </a:pPr>
            <a:endParaRPr lang="en-US" altLang="en-US" sz="2000">
              <a:latin typeface="Optima" charset="0"/>
            </a:endParaRPr>
          </a:p>
          <a:p>
            <a:pPr algn="r"/>
            <a:endParaRPr lang="en-US" altLang="en-US" sz="2000">
              <a:solidFill>
                <a:srgbClr val="0070C0"/>
              </a:solidFill>
              <a:latin typeface="Optima" charset="0"/>
            </a:endParaRPr>
          </a:p>
          <a:p>
            <a:pPr algn="r"/>
            <a:r>
              <a:rPr lang="en-US" altLang="en-US" sz="2000">
                <a:solidFill>
                  <a:srgbClr val="0070C0"/>
                </a:solidFill>
                <a:latin typeface="Optima" charset="0"/>
              </a:rPr>
              <a:t>For example: In discussing Chaucer’s </a:t>
            </a:r>
            <a:r>
              <a:rPr lang="en-US" altLang="en-US" sz="2000" i="1">
                <a:solidFill>
                  <a:srgbClr val="0070C0"/>
                </a:solidFill>
                <a:latin typeface="Optima" charset="0"/>
              </a:rPr>
              <a:t>Pardoner’s Tale</a:t>
            </a:r>
            <a:r>
              <a:rPr lang="en-US" altLang="en-US" sz="2000">
                <a:solidFill>
                  <a:srgbClr val="0070C0"/>
                </a:solidFill>
                <a:latin typeface="Optima" charset="0"/>
              </a:rPr>
              <a:t>,</a:t>
            </a:r>
          </a:p>
          <a:p>
            <a:pPr algn="r"/>
            <a:r>
              <a:rPr lang="en-US" altLang="en-US" sz="2000">
                <a:solidFill>
                  <a:srgbClr val="0070C0"/>
                </a:solidFill>
                <a:latin typeface="Optima" charset="0"/>
              </a:rPr>
              <a:t> Lee Patterson argues that: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9" name="Group 7"/>
          <p:cNvGrpSpPr>
            <a:grpSpLocks/>
          </p:cNvGrpSpPr>
          <p:nvPr/>
        </p:nvGrpSpPr>
        <p:grpSpPr bwMode="auto">
          <a:xfrm>
            <a:off x="1128713" y="0"/>
            <a:ext cx="6773862" cy="2022475"/>
            <a:chOff x="0" y="0"/>
            <a:chExt cx="9144000" cy="2762588"/>
          </a:xfrm>
        </p:grpSpPr>
        <p:grpSp>
          <p:nvGrpSpPr>
            <p:cNvPr id="12292"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2295"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3"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How do I Find</a:t>
              </a:r>
            </a:p>
            <a:p>
              <a:pPr algn="r"/>
              <a:r>
                <a:rPr lang="en-US" altLang="en-US" sz="2400"/>
                <a:t>Secondary Sources?</a:t>
              </a:r>
            </a:p>
          </p:txBody>
        </p:sp>
      </p:grpSp>
      <p:sp>
        <p:nvSpPr>
          <p:cNvPr id="6" name="TextBox 5"/>
          <p:cNvSpPr txBox="1"/>
          <p:nvPr/>
        </p:nvSpPr>
        <p:spPr>
          <a:xfrm>
            <a:off x="646113" y="2074863"/>
            <a:ext cx="7929562" cy="2584450"/>
          </a:xfrm>
          <a:prstGeom prst="rect">
            <a:avLst/>
          </a:prstGeom>
          <a:noFill/>
        </p:spPr>
        <p:txBody>
          <a:bodyPr>
            <a:spAutoFit/>
          </a:bodyPr>
          <a:lstStyle/>
          <a:p>
            <a:pPr fontAlgn="auto">
              <a:spcBef>
                <a:spcPts val="0"/>
              </a:spcBef>
              <a:spcAft>
                <a:spcPts val="0"/>
              </a:spcAft>
              <a:defRPr/>
            </a:pPr>
            <a:r>
              <a:rPr lang="en-US" b="1" dirty="0">
                <a:latin typeface="Optima"/>
                <a:ea typeface="+mn-ea"/>
                <a:cs typeface="Optima"/>
              </a:rPr>
              <a:t>You might consult: </a:t>
            </a:r>
          </a:p>
          <a:p>
            <a:pPr fontAlgn="auto">
              <a:spcBef>
                <a:spcPts val="0"/>
              </a:spcBef>
              <a:spcAft>
                <a:spcPts val="0"/>
              </a:spcAft>
              <a:buFont typeface="Arial" pitchFamily="34" charset="0"/>
              <a:buChar char="•"/>
              <a:defRPr/>
            </a:pPr>
            <a:r>
              <a:rPr lang="en-US" dirty="0">
                <a:latin typeface="Optima"/>
                <a:ea typeface="+mn-ea"/>
                <a:cs typeface="Optima"/>
              </a:rPr>
              <a:t> Academic Databases</a:t>
            </a:r>
          </a:p>
          <a:p>
            <a:pPr lvl="1" fontAlgn="auto">
              <a:spcBef>
                <a:spcPts val="0"/>
              </a:spcBef>
              <a:spcAft>
                <a:spcPts val="0"/>
              </a:spcAft>
              <a:buFont typeface="Arial" pitchFamily="34" charset="0"/>
              <a:buChar char="•"/>
              <a:defRPr/>
            </a:pPr>
            <a:r>
              <a:rPr lang="en-US" i="1" dirty="0">
                <a:latin typeface="Optima"/>
                <a:ea typeface="+mn-ea"/>
                <a:cs typeface="Optima"/>
              </a:rPr>
              <a:t> EX: The MLA </a:t>
            </a:r>
            <a:r>
              <a:rPr lang="en-US" i="1" dirty="0">
                <a:latin typeface="Optima"/>
                <a:ea typeface="+mn-ea"/>
                <a:cs typeface="Optima"/>
              </a:rPr>
              <a:t>International </a:t>
            </a:r>
            <a:r>
              <a:rPr lang="en-US" i="1" dirty="0">
                <a:latin typeface="Optima"/>
                <a:ea typeface="+mn-ea"/>
                <a:cs typeface="Optima"/>
              </a:rPr>
              <a:t>Bibliography</a:t>
            </a:r>
            <a:endParaRPr lang="en-US" i="1" dirty="0">
              <a:latin typeface="Optima"/>
              <a:ea typeface="+mn-ea"/>
              <a:cs typeface="Optima"/>
            </a:endParaRPr>
          </a:p>
          <a:p>
            <a:pPr fontAlgn="auto">
              <a:spcBef>
                <a:spcPts val="0"/>
              </a:spcBef>
              <a:spcAft>
                <a:spcPts val="0"/>
              </a:spcAft>
              <a:buFont typeface="Arial" pitchFamily="34" charset="0"/>
              <a:buChar char="•"/>
              <a:defRPr/>
            </a:pPr>
            <a:r>
              <a:rPr lang="en-US" dirty="0">
                <a:latin typeface="Optima"/>
                <a:ea typeface="+mn-ea"/>
                <a:cs typeface="Optima"/>
              </a:rPr>
              <a:t> The Dictionary </a:t>
            </a:r>
            <a:r>
              <a:rPr lang="en-US" dirty="0">
                <a:latin typeface="Optima"/>
                <a:ea typeface="+mn-ea"/>
                <a:cs typeface="Optima"/>
              </a:rPr>
              <a:t>of Literary </a:t>
            </a:r>
            <a:r>
              <a:rPr lang="en-US" dirty="0">
                <a:latin typeface="Optima"/>
                <a:ea typeface="+mn-ea"/>
                <a:cs typeface="Optima"/>
              </a:rPr>
              <a:t>Biography</a:t>
            </a:r>
          </a:p>
          <a:p>
            <a:pPr fontAlgn="auto">
              <a:spcBef>
                <a:spcPts val="0"/>
              </a:spcBef>
              <a:spcAft>
                <a:spcPts val="0"/>
              </a:spcAft>
              <a:buFont typeface="Arial" pitchFamily="34" charset="0"/>
              <a:buChar char="•"/>
              <a:defRPr/>
            </a:pPr>
            <a:r>
              <a:rPr lang="en-US" dirty="0">
                <a:latin typeface="Optima"/>
                <a:ea typeface="+mn-ea"/>
                <a:cs typeface="Optima"/>
              </a:rPr>
              <a:t> Discipline-specific sources:</a:t>
            </a:r>
            <a:endParaRPr lang="en-US" i="1" dirty="0">
              <a:latin typeface="Optima"/>
              <a:ea typeface="+mn-ea"/>
              <a:cs typeface="Optima"/>
            </a:endParaRPr>
          </a:p>
          <a:p>
            <a:pPr marL="923925" lvl="1" indent="-242888" fontAlgn="auto">
              <a:spcBef>
                <a:spcPts val="0"/>
              </a:spcBef>
              <a:spcAft>
                <a:spcPts val="0"/>
              </a:spcAft>
              <a:buFont typeface="Wingdings" panose="05000000000000000000" pitchFamily="2" charset="2"/>
              <a:buChar char="§"/>
              <a:defRPr/>
            </a:pPr>
            <a:r>
              <a:rPr lang="en-US" i="1" dirty="0">
                <a:latin typeface="Optima"/>
                <a:ea typeface="+mn-ea"/>
                <a:cs typeface="Optima"/>
              </a:rPr>
              <a:t>EX: America</a:t>
            </a:r>
            <a:r>
              <a:rPr lang="en-US" i="1" dirty="0">
                <a:latin typeface="Optima"/>
                <a:ea typeface="+mn-ea"/>
                <a:cs typeface="Optima"/>
              </a:rPr>
              <a:t>: History and Life for American </a:t>
            </a:r>
            <a:r>
              <a:rPr lang="en-US" i="1" dirty="0">
                <a:latin typeface="Optima"/>
                <a:ea typeface="+mn-ea"/>
                <a:cs typeface="Optima"/>
              </a:rPr>
              <a:t>Literature</a:t>
            </a:r>
            <a:endParaRPr lang="en-US" i="1" dirty="0">
              <a:latin typeface="Optima"/>
              <a:ea typeface="+mn-ea"/>
              <a:cs typeface="Optima"/>
            </a:endParaRPr>
          </a:p>
          <a:p>
            <a:pPr fontAlgn="auto">
              <a:spcBef>
                <a:spcPts val="0"/>
              </a:spcBef>
              <a:spcAft>
                <a:spcPts val="0"/>
              </a:spcAft>
              <a:buFont typeface="Arial" pitchFamily="34" charset="0"/>
              <a:buChar char="•"/>
              <a:defRPr/>
            </a:pPr>
            <a:r>
              <a:rPr lang="en-US" dirty="0">
                <a:latin typeface="Optima"/>
                <a:ea typeface="+mn-ea"/>
                <a:cs typeface="Optima"/>
              </a:rPr>
              <a:t> Other </a:t>
            </a:r>
            <a:r>
              <a:rPr lang="en-US" dirty="0">
                <a:latin typeface="Optima"/>
                <a:ea typeface="+mn-ea"/>
                <a:cs typeface="Optima"/>
              </a:rPr>
              <a:t>search </a:t>
            </a:r>
            <a:r>
              <a:rPr lang="en-US" dirty="0">
                <a:latin typeface="Optima"/>
                <a:ea typeface="+mn-ea"/>
                <a:cs typeface="Optima"/>
              </a:rPr>
              <a:t>engines</a:t>
            </a:r>
          </a:p>
          <a:p>
            <a:pPr fontAlgn="auto">
              <a:spcBef>
                <a:spcPts val="0"/>
              </a:spcBef>
              <a:spcAft>
                <a:spcPts val="0"/>
              </a:spcAft>
              <a:buFont typeface="Arial" pitchFamily="34" charset="0"/>
              <a:buChar char="•"/>
              <a:defRPr/>
            </a:pPr>
            <a:r>
              <a:rPr lang="en-US" dirty="0">
                <a:latin typeface="Optima"/>
                <a:ea typeface="+mn-ea"/>
                <a:cs typeface="Optima"/>
              </a:rPr>
              <a:t> A </a:t>
            </a:r>
            <a:r>
              <a:rPr lang="en-US" dirty="0">
                <a:latin typeface="Optima"/>
                <a:ea typeface="+mn-ea"/>
                <a:cs typeface="Optima"/>
              </a:rPr>
              <a:t>bibliography that is part of your </a:t>
            </a:r>
            <a:r>
              <a:rPr lang="en-US" dirty="0">
                <a:latin typeface="Optima"/>
                <a:ea typeface="+mn-ea"/>
                <a:cs typeface="Optima"/>
              </a:rPr>
              <a:t>text</a:t>
            </a:r>
          </a:p>
          <a:p>
            <a:pPr fontAlgn="auto">
              <a:spcBef>
                <a:spcPts val="0"/>
              </a:spcBef>
              <a:spcAft>
                <a:spcPts val="0"/>
              </a:spcAft>
              <a:buFont typeface="Arial" pitchFamily="34" charset="0"/>
              <a:buChar char="•"/>
              <a:defRPr/>
            </a:pPr>
            <a:r>
              <a:rPr lang="en-US" dirty="0">
                <a:latin typeface="Optima"/>
                <a:ea typeface="+mn-ea"/>
                <a:cs typeface="Optima"/>
              </a:rPr>
              <a:t> Your instructor</a:t>
            </a:r>
            <a:endParaRPr lang="en-US" dirty="0">
              <a:latin typeface="Optima"/>
              <a:ea typeface="+mn-ea"/>
              <a:cs typeface="Optima"/>
            </a:endParaRPr>
          </a:p>
        </p:txBody>
      </p:sp>
      <p:pic>
        <p:nvPicPr>
          <p:cNvPr id="12291" name="Picture 1"/>
          <p:cNvPicPr>
            <a:picLocks noChangeAspect="1" noChangeArrowheads="1"/>
          </p:cNvPicPr>
          <p:nvPr/>
        </p:nvPicPr>
        <p:blipFill>
          <a:blip r:embed="rId4">
            <a:extLst>
              <a:ext uri="{28A0092B-C50C-407E-A947-70E740481C1C}">
                <a14:useLocalDpi xmlns:a14="http://schemas.microsoft.com/office/drawing/2010/main" val="0"/>
              </a:ext>
            </a:extLst>
          </a:blip>
          <a:srcRect l="13930" t="21567" r="15289" b="48824"/>
          <a:stretch>
            <a:fillRect/>
          </a:stretch>
        </p:blipFill>
        <p:spPr bwMode="auto">
          <a:xfrm>
            <a:off x="0" y="4791075"/>
            <a:ext cx="91440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Group 7"/>
          <p:cNvGrpSpPr>
            <a:grpSpLocks/>
          </p:cNvGrpSpPr>
          <p:nvPr/>
        </p:nvGrpSpPr>
        <p:grpSpPr bwMode="auto">
          <a:xfrm>
            <a:off x="1128713" y="0"/>
            <a:ext cx="6773862" cy="2022475"/>
            <a:chOff x="0" y="0"/>
            <a:chExt cx="9144000" cy="2762588"/>
          </a:xfrm>
        </p:grpSpPr>
        <p:grpSp>
          <p:nvGrpSpPr>
            <p:cNvPr id="13315"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3318"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Integrating</a:t>
              </a:r>
            </a:p>
            <a:p>
              <a:pPr algn="r"/>
              <a:r>
                <a:rPr lang="en-US" altLang="en-US" sz="2400"/>
                <a:t>Secondary Source</a:t>
              </a:r>
            </a:p>
          </p:txBody>
        </p:sp>
      </p:grpSp>
      <p:sp>
        <p:nvSpPr>
          <p:cNvPr id="13314" name="TextBox 5"/>
          <p:cNvSpPr txBox="1">
            <a:spLocks noChangeArrowheads="1"/>
          </p:cNvSpPr>
          <p:nvPr/>
        </p:nvSpPr>
        <p:spPr bwMode="auto">
          <a:xfrm>
            <a:off x="1128713" y="2216150"/>
            <a:ext cx="699928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buFont typeface="Arial" charset="0"/>
              <a:buChar char="•"/>
            </a:pPr>
            <a:r>
              <a:rPr lang="en-US" altLang="en-US" sz="2000">
                <a:latin typeface="Optima" charset="0"/>
              </a:rPr>
              <a:t> When you use secondary sources, be sure to </a:t>
            </a:r>
            <a:r>
              <a:rPr lang="en-US" altLang="en-US" sz="2000" b="1">
                <a:solidFill>
                  <a:srgbClr val="0070C0"/>
                </a:solidFill>
                <a:latin typeface="Optima" charset="0"/>
              </a:rPr>
              <a:t>show how they relate to your thesis</a:t>
            </a:r>
            <a:r>
              <a:rPr lang="en-US" altLang="en-US" sz="2000">
                <a:latin typeface="Optima" charset="0"/>
              </a:rPr>
              <a:t>.</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t>
            </a:r>
            <a:r>
              <a:rPr lang="en-US" altLang="en-US" sz="2000" b="1">
                <a:solidFill>
                  <a:srgbClr val="0070C0"/>
                </a:solidFill>
                <a:latin typeface="Optima" charset="0"/>
              </a:rPr>
              <a:t>Don’t overuse </a:t>
            </a:r>
            <a:r>
              <a:rPr lang="en-US" altLang="en-US" sz="2000">
                <a:latin typeface="Optima" charset="0"/>
              </a:rPr>
              <a:t>any one secondary source, or for that matter, secondary sources in general</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t>
            </a:r>
            <a:r>
              <a:rPr lang="en-US" altLang="en-US" sz="2000" b="1">
                <a:solidFill>
                  <a:srgbClr val="0070C0"/>
                </a:solidFill>
                <a:latin typeface="Optima" charset="0"/>
              </a:rPr>
              <a:t>Remember that this is your paper</a:t>
            </a:r>
            <a:r>
              <a:rPr lang="en-US" altLang="en-US" sz="2000">
                <a:latin typeface="Optima" charset="0"/>
              </a:rPr>
              <a:t>, your argument—the secondary sources are just helping you out.</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t>
            </a:r>
            <a:r>
              <a:rPr lang="en-US" altLang="en-US" sz="2000" b="1" u="sng">
                <a:solidFill>
                  <a:srgbClr val="0070C0"/>
                </a:solidFill>
                <a:latin typeface="Optima" charset="0"/>
              </a:rPr>
              <a:t>Never, never, never plagiarize</a:t>
            </a:r>
            <a:r>
              <a:rPr lang="en-US" altLang="en-US" sz="2000">
                <a:latin typeface="Optima" charset="0"/>
              </a:rPr>
              <a:t>. See the OWL handout on plagiarism for more information.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7"/>
          <p:cNvGrpSpPr>
            <a:grpSpLocks/>
          </p:cNvGrpSpPr>
          <p:nvPr/>
        </p:nvGrpSpPr>
        <p:grpSpPr bwMode="auto">
          <a:xfrm>
            <a:off x="1128713" y="0"/>
            <a:ext cx="6773862" cy="2022475"/>
            <a:chOff x="0" y="0"/>
            <a:chExt cx="9144000" cy="2762588"/>
          </a:xfrm>
        </p:grpSpPr>
        <p:grpSp>
          <p:nvGrpSpPr>
            <p:cNvPr id="14340"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4343"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1"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endParaRPr lang="en-US" altLang="en-US" sz="2400"/>
            </a:p>
            <a:p>
              <a:pPr algn="r"/>
              <a:r>
                <a:rPr lang="en-US" altLang="en-US" sz="2400"/>
                <a:t>Recap: Literary Analysis</a:t>
              </a:r>
            </a:p>
          </p:txBody>
        </p:sp>
      </p:grpSp>
      <p:sp>
        <p:nvSpPr>
          <p:cNvPr id="6" name="TextBox 5"/>
          <p:cNvSpPr txBox="1"/>
          <p:nvPr/>
        </p:nvSpPr>
        <p:spPr>
          <a:xfrm>
            <a:off x="434975" y="2468563"/>
            <a:ext cx="6773863" cy="3754437"/>
          </a:xfrm>
          <a:prstGeom prst="rect">
            <a:avLst/>
          </a:prstGeom>
          <a:noFill/>
        </p:spPr>
        <p:txBody>
          <a:bodyPr>
            <a:spAutoFit/>
          </a:bodyPr>
          <a:lstStyle/>
          <a:p>
            <a:pPr fontAlgn="auto">
              <a:spcBef>
                <a:spcPts val="0"/>
              </a:spcBef>
              <a:spcAft>
                <a:spcPts val="0"/>
              </a:spcAft>
              <a:defRPr/>
            </a:pPr>
            <a:r>
              <a:rPr lang="en-US" sz="2000" b="1" dirty="0">
                <a:latin typeface="Optima"/>
                <a:ea typeface="+mn-ea"/>
                <a:cs typeface="Optima"/>
              </a:rPr>
              <a:t>When writing a literary analysis</a:t>
            </a:r>
            <a:r>
              <a:rPr lang="en-US" sz="2000" b="1" dirty="0">
                <a:latin typeface="Optima"/>
                <a:ea typeface="+mn-ea"/>
                <a:cs typeface="Optima"/>
              </a:rPr>
              <a:t>:</a:t>
            </a:r>
          </a:p>
          <a:p>
            <a:pPr fontAlgn="auto">
              <a:spcBef>
                <a:spcPts val="0"/>
              </a:spcBef>
              <a:spcAft>
                <a:spcPts val="0"/>
              </a:spcAft>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Be familiar with literary terms</a:t>
            </a:r>
            <a:r>
              <a:rPr lang="en-US" sz="2000" dirty="0">
                <a:latin typeface="Optima"/>
                <a:ea typeface="+mn-ea"/>
                <a:cs typeface="Optima"/>
              </a:rPr>
              <a:t>.</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Analyze specific items</a:t>
            </a:r>
            <a:r>
              <a:rPr lang="en-US" sz="2000" dirty="0">
                <a:latin typeface="Optima"/>
                <a:ea typeface="+mn-ea"/>
                <a:cs typeface="Optima"/>
              </a:rPr>
              <a:t>.</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Make an a argument</a:t>
            </a:r>
            <a:r>
              <a:rPr lang="en-US" sz="2000" dirty="0">
                <a:latin typeface="Optima"/>
                <a:ea typeface="+mn-ea"/>
                <a:cs typeface="Optima"/>
              </a:rPr>
              <a:t>.</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Make appropriate use of secondary </a:t>
            </a:r>
            <a:r>
              <a:rPr lang="en-US" sz="2000" dirty="0">
                <a:latin typeface="Optima"/>
                <a:ea typeface="+mn-ea"/>
                <a:cs typeface="Optima"/>
              </a:rPr>
              <a:t>sources.</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Consult instructors and tutors for help when needed.</a:t>
            </a:r>
          </a:p>
          <a:p>
            <a:pPr marL="742950" lvl="1" indent="-285750" fontAlgn="auto">
              <a:spcBef>
                <a:spcPts val="0"/>
              </a:spcBef>
              <a:spcAft>
                <a:spcPts val="0"/>
              </a:spcAft>
              <a:buFont typeface="Arial"/>
              <a:buChar char="•"/>
              <a:defRPr/>
            </a:pPr>
            <a:endParaRPr lang="en-US" dirty="0">
              <a:latin typeface="Optima"/>
              <a:ea typeface="+mn-ea"/>
              <a:cs typeface="Optima"/>
            </a:endParaRPr>
          </a:p>
        </p:txBody>
      </p:sp>
      <p:pic>
        <p:nvPicPr>
          <p:cNvPr id="14339" name="Picture 11" descr="C:\Users\Arielle\AppData\Local\Microsoft\Windows\Temporary Internet Files\Content.IE5\1ASONVVG\MP90034154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0488" y="2043113"/>
            <a:ext cx="3657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7"/>
          <p:cNvGrpSpPr>
            <a:grpSpLocks/>
          </p:cNvGrpSpPr>
          <p:nvPr/>
        </p:nvGrpSpPr>
        <p:grpSpPr bwMode="auto">
          <a:xfrm>
            <a:off x="1128713" y="0"/>
            <a:ext cx="6773862" cy="2022475"/>
            <a:chOff x="0" y="0"/>
            <a:chExt cx="9144000" cy="2762588"/>
          </a:xfrm>
        </p:grpSpPr>
        <p:grpSp>
          <p:nvGrpSpPr>
            <p:cNvPr id="15363"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5366"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4" name="TextBox 6"/>
            <p:cNvSpPr txBox="1">
              <a:spLocks noChangeArrowheads="1"/>
            </p:cNvSpPr>
            <p:nvPr/>
          </p:nvSpPr>
          <p:spPr bwMode="auto">
            <a:xfrm>
              <a:off x="4451683" y="999226"/>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Where to Go </a:t>
              </a:r>
            </a:p>
            <a:p>
              <a:pPr algn="r"/>
              <a:r>
                <a:rPr lang="en-US" altLang="en-US" sz="2400"/>
                <a:t>for More Help</a:t>
              </a:r>
            </a:p>
          </p:txBody>
        </p:sp>
      </p:grpSp>
      <p:sp>
        <p:nvSpPr>
          <p:cNvPr id="15362" name="TextBox 5"/>
          <p:cNvSpPr txBox="1">
            <a:spLocks noChangeArrowheads="1"/>
          </p:cNvSpPr>
          <p:nvPr/>
        </p:nvSpPr>
        <p:spPr bwMode="auto">
          <a:xfrm>
            <a:off x="1128713" y="2216150"/>
            <a:ext cx="715486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a:latin typeface="Optima" charset="0"/>
              </a:rPr>
              <a:t>Purdue University Writing Lab, Heavilon 226</a:t>
            </a:r>
          </a:p>
          <a:p>
            <a:endParaRPr lang="en-US" altLang="en-US" sz="2000">
              <a:latin typeface="Optima" charset="0"/>
            </a:endParaRPr>
          </a:p>
          <a:p>
            <a:r>
              <a:rPr lang="en-US" altLang="en-US" sz="2000">
                <a:latin typeface="Optima" charset="0"/>
              </a:rPr>
              <a:t>Check our web site: </a:t>
            </a:r>
            <a:r>
              <a:rPr lang="en-US" altLang="en-US" sz="2000">
                <a:latin typeface="Optima" charset="0"/>
                <a:hlinkClick r:id="rId4"/>
              </a:rPr>
              <a:t>http://owl.english.purdue.edu</a:t>
            </a:r>
            <a:endParaRPr lang="en-US" altLang="en-US" sz="2000">
              <a:latin typeface="Optima" charset="0"/>
            </a:endParaRPr>
          </a:p>
          <a:p>
            <a:endParaRPr lang="en-US" altLang="en-US" sz="2000">
              <a:latin typeface="Optima" charset="0"/>
            </a:endParaRPr>
          </a:p>
          <a:p>
            <a:r>
              <a:rPr lang="en-US" altLang="en-US" sz="2000">
                <a:latin typeface="Optima" charset="0"/>
              </a:rPr>
              <a:t>Email brief questions to OWL Mail: </a:t>
            </a:r>
          </a:p>
          <a:p>
            <a:r>
              <a:rPr lang="en-US" altLang="en-US" sz="2000">
                <a:latin typeface="Optima" charset="0"/>
                <a:hlinkClick r:id="rId5"/>
              </a:rPr>
              <a:t>https://owl.english.purdue.edu/contact/owlmailtutors</a:t>
            </a: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5"/>
          <p:cNvGrpSpPr>
            <a:grpSpLocks/>
          </p:cNvGrpSpPr>
          <p:nvPr/>
        </p:nvGrpSpPr>
        <p:grpSpPr bwMode="auto">
          <a:xfrm>
            <a:off x="0" y="0"/>
            <a:ext cx="9144000" cy="2762250"/>
            <a:chOff x="0" y="2220850"/>
            <a:chExt cx="9144000" cy="2762588"/>
          </a:xfrm>
        </p:grpSpPr>
        <p:sp>
          <p:nvSpPr>
            <p:cNvPr id="5" name="Rectangle 4"/>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6389"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284663" y="1236663"/>
            <a:ext cx="4859337" cy="646112"/>
          </a:xfrm>
          <a:prstGeom prst="rect">
            <a:avLst/>
          </a:prstGeom>
          <a:noFill/>
        </p:spPr>
        <p:txBody>
          <a:bodyPr>
            <a:spAutoFit/>
          </a:bodyPr>
          <a:lstStyle/>
          <a:p>
            <a:pPr algn="ctr" fontAlgn="auto">
              <a:spcBef>
                <a:spcPts val="0"/>
              </a:spcBef>
              <a:spcAft>
                <a:spcPts val="0"/>
              </a:spcAft>
              <a:defRPr/>
            </a:pPr>
            <a:r>
              <a:rPr lang="en-US" sz="3600" spc="-100" dirty="0">
                <a:latin typeface="Book Antiqua"/>
                <a:ea typeface="+mn-ea"/>
                <a:cs typeface="Book Antiqua"/>
              </a:rPr>
              <a:t>The End</a:t>
            </a:r>
            <a:endParaRPr lang="en-US" sz="3600" spc="-100" dirty="0">
              <a:latin typeface="Book Antiqua"/>
              <a:ea typeface="+mn-ea"/>
              <a:cs typeface="Book Antiqua"/>
            </a:endParaRPr>
          </a:p>
        </p:txBody>
      </p:sp>
      <p:sp>
        <p:nvSpPr>
          <p:cNvPr id="16387" name="TextBox 1"/>
          <p:cNvSpPr txBox="1">
            <a:spLocks noChangeArrowheads="1"/>
          </p:cNvSpPr>
          <p:nvPr/>
        </p:nvSpPr>
        <p:spPr bwMode="auto">
          <a:xfrm>
            <a:off x="2038350" y="2762250"/>
            <a:ext cx="586898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1900"/>
              <a:t>WRITING A LITERARY ANALYSIS</a:t>
            </a:r>
          </a:p>
          <a:p>
            <a:r>
              <a:rPr lang="en-US" altLang="en-US" sz="1900"/>
              <a:t>BRIAN YOTHERS</a:t>
            </a:r>
          </a:p>
          <a:p>
            <a:r>
              <a:rPr lang="en-US" altLang="en-US"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7"/>
          <p:cNvGrpSpPr>
            <a:grpSpLocks/>
          </p:cNvGrpSpPr>
          <p:nvPr/>
        </p:nvGrpSpPr>
        <p:grpSpPr bwMode="auto">
          <a:xfrm>
            <a:off x="1128713" y="0"/>
            <a:ext cx="6819900" cy="2022475"/>
            <a:chOff x="0" y="0"/>
            <a:chExt cx="9207855" cy="2762588"/>
          </a:xfrm>
        </p:grpSpPr>
        <p:grpSp>
          <p:nvGrpSpPr>
            <p:cNvPr id="3075"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3078"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6" name="TextBox 6"/>
            <p:cNvSpPr txBox="1">
              <a:spLocks noChangeArrowheads="1"/>
            </p:cNvSpPr>
            <p:nvPr/>
          </p:nvSpPr>
          <p:spPr bwMode="auto">
            <a:xfrm>
              <a:off x="4096662" y="1343914"/>
              <a:ext cx="5111193"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400"/>
                <a:t>What is Literary Analysis?</a:t>
              </a:r>
            </a:p>
          </p:txBody>
        </p:sp>
      </p:grpSp>
      <p:sp>
        <p:nvSpPr>
          <p:cNvPr id="3074" name="TextBox 5"/>
          <p:cNvSpPr txBox="1">
            <a:spLocks noChangeArrowheads="1"/>
          </p:cNvSpPr>
          <p:nvPr/>
        </p:nvSpPr>
        <p:spPr bwMode="auto">
          <a:xfrm>
            <a:off x="1128713" y="2216150"/>
            <a:ext cx="6773862"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a:latin typeface="Optima" charset="0"/>
              </a:rPr>
              <a:t>It’s </a:t>
            </a:r>
            <a:r>
              <a:rPr lang="en-US" altLang="en-US" sz="2000" b="1">
                <a:latin typeface="Optima" charset="0"/>
              </a:rPr>
              <a:t>literary</a:t>
            </a:r>
            <a:r>
              <a:rPr lang="en-US" altLang="en-US" sz="2000">
                <a:latin typeface="Optima" charset="0"/>
              </a:rPr>
              <a:t>.</a:t>
            </a:r>
          </a:p>
          <a:p>
            <a:endParaRPr lang="en-US" altLang="en-US" sz="2000">
              <a:latin typeface="Optima" charset="0"/>
            </a:endParaRPr>
          </a:p>
          <a:p>
            <a:pPr algn="ctr"/>
            <a:r>
              <a:rPr lang="en-US" altLang="en-US" sz="2000">
                <a:latin typeface="Optima" charset="0"/>
              </a:rPr>
              <a:t>It’s an </a:t>
            </a:r>
            <a:r>
              <a:rPr lang="en-US" altLang="en-US" sz="2000" b="1">
                <a:latin typeface="Optima" charset="0"/>
              </a:rPr>
              <a:t>analysis</a:t>
            </a:r>
            <a:r>
              <a:rPr lang="en-US" altLang="en-US" sz="2000">
                <a:latin typeface="Optima" charset="0"/>
              </a:rPr>
              <a:t>.</a:t>
            </a:r>
          </a:p>
          <a:p>
            <a:endParaRPr lang="en-US" altLang="en-US" sz="2000">
              <a:latin typeface="Optima" charset="0"/>
            </a:endParaRPr>
          </a:p>
          <a:p>
            <a:r>
              <a:rPr lang="en-US" altLang="en-US" sz="2000">
                <a:latin typeface="Optima" charset="0"/>
              </a:rPr>
              <a:t>It’s—</a:t>
            </a:r>
          </a:p>
          <a:p>
            <a:endParaRPr lang="en-US" altLang="en-US" sz="2000">
              <a:latin typeface="Optima" charset="0"/>
            </a:endParaRPr>
          </a:p>
          <a:p>
            <a:pPr algn="r"/>
            <a:r>
              <a:rPr lang="en-US" altLang="en-US" sz="2000" b="1">
                <a:latin typeface="Optima" charset="0"/>
              </a:rPr>
              <a:t>An Argument!</a:t>
            </a:r>
          </a:p>
          <a:p>
            <a:endParaRPr lang="en-US" altLang="en-US" sz="2000">
              <a:latin typeface="Optima" charset="0"/>
            </a:endParaRPr>
          </a:p>
          <a:p>
            <a:r>
              <a:rPr lang="en-US" altLang="en-US" sz="2000">
                <a:latin typeface="Optima" charset="0"/>
              </a:rPr>
              <a:t>It may also involve </a:t>
            </a:r>
            <a:r>
              <a:rPr lang="en-US" altLang="en-US" sz="2000" b="1">
                <a:latin typeface="Optima" charset="0"/>
              </a:rPr>
              <a:t>research</a:t>
            </a:r>
            <a:r>
              <a:rPr lang="en-US" altLang="en-US" sz="2000">
                <a:latin typeface="Optima" charset="0"/>
              </a:rPr>
              <a:t> on and analysis of secondary sources.</a:t>
            </a:r>
          </a:p>
          <a:p>
            <a:pPr lvl="1">
              <a:buFont typeface="Arial" charset="0"/>
              <a:buChar char="•"/>
            </a:pPr>
            <a:endParaRPr lang="en-US" altLang="en-US">
              <a:latin typeface="Optim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Group 7"/>
          <p:cNvGrpSpPr>
            <a:grpSpLocks/>
          </p:cNvGrpSpPr>
          <p:nvPr/>
        </p:nvGrpSpPr>
        <p:grpSpPr bwMode="auto">
          <a:xfrm>
            <a:off x="1128713" y="0"/>
            <a:ext cx="6773862" cy="2022475"/>
            <a:chOff x="0" y="0"/>
            <a:chExt cx="9144000" cy="2762588"/>
          </a:xfrm>
        </p:grpSpPr>
        <p:grpSp>
          <p:nvGrpSpPr>
            <p:cNvPr id="4099"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4102"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0"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Important Literary Concepts</a:t>
              </a:r>
            </a:p>
          </p:txBody>
        </p:sp>
      </p:grpSp>
      <p:sp>
        <p:nvSpPr>
          <p:cNvPr id="6" name="TextBox 5"/>
          <p:cNvSpPr txBox="1"/>
          <p:nvPr/>
        </p:nvSpPr>
        <p:spPr>
          <a:xfrm>
            <a:off x="1051896" y="2216615"/>
            <a:ext cx="6773057" cy="3477875"/>
          </a:xfrm>
          <a:prstGeom prst="rect">
            <a:avLst/>
          </a:prstGeom>
          <a:noFill/>
        </p:spPr>
        <p:txBody>
          <a:bodyPr numCol="2">
            <a:spAutoFit/>
          </a:bodyPr>
          <a:lstStyle/>
          <a:p>
            <a:pPr fontAlgn="auto">
              <a:spcBef>
                <a:spcPts val="0"/>
              </a:spcBef>
              <a:spcAft>
                <a:spcPts val="0"/>
              </a:spcAft>
              <a:defRPr/>
            </a:pPr>
            <a:r>
              <a:rPr lang="en-US" altLang="en-US" sz="2000" b="1" dirty="0">
                <a:latin typeface="Optima"/>
                <a:ea typeface="+mn-ea"/>
              </a:rPr>
              <a:t>The Basics:</a:t>
            </a:r>
          </a:p>
          <a:p>
            <a:pPr fontAlgn="auto">
              <a:spcBef>
                <a:spcPts val="0"/>
              </a:spcBef>
              <a:spcAft>
                <a:spcPts val="0"/>
              </a:spcAft>
              <a:defRPr/>
            </a:pPr>
            <a:endParaRPr lang="en-US" altLang="en-US" sz="2000" dirty="0">
              <a:latin typeface="Optima"/>
              <a:ea typeface="+mn-ea"/>
            </a:endParaRPr>
          </a:p>
          <a:p>
            <a:pPr marL="466725" indent="-242888" fontAlgn="auto">
              <a:spcBef>
                <a:spcPts val="0"/>
              </a:spcBef>
              <a:spcAft>
                <a:spcPts val="0"/>
              </a:spcAft>
              <a:buFont typeface="Wingdings" panose="05000000000000000000" pitchFamily="2" charset="2"/>
              <a:buChar char="§"/>
              <a:defRPr/>
            </a:pPr>
            <a:r>
              <a:rPr lang="en-US" altLang="en-US" sz="2000" dirty="0">
                <a:latin typeface="Optima"/>
                <a:ea typeface="+mn-ea"/>
              </a:rPr>
              <a:t>Plot</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Setting</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Narration/point of </a:t>
            </a:r>
            <a:r>
              <a:rPr lang="en-US" altLang="en-US" sz="2000" dirty="0">
                <a:latin typeface="Optima"/>
                <a:ea typeface="+mn-ea"/>
              </a:rPr>
              <a:t>view</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Characterization</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Symbol </a:t>
            </a: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Metaphor</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Genre</a:t>
            </a:r>
            <a:endParaRPr lang="en-US" altLang="en-US" sz="2000" dirty="0">
              <a:latin typeface="Optima"/>
              <a:ea typeface="+mn-ea"/>
            </a:endParaRPr>
          </a:p>
          <a:p>
            <a:pPr marL="466725" lvl="1" indent="-242888" fontAlgn="auto">
              <a:spcBef>
                <a:spcPts val="0"/>
              </a:spcBef>
              <a:spcAft>
                <a:spcPts val="0"/>
              </a:spcAft>
              <a:buFont typeface="Wingdings" panose="05000000000000000000" pitchFamily="2" charset="2"/>
              <a:buChar char="§"/>
              <a:defRPr/>
            </a:pPr>
            <a:r>
              <a:rPr lang="en-US" altLang="en-US" sz="2000" dirty="0">
                <a:latin typeface="Optima"/>
                <a:ea typeface="+mn-ea"/>
              </a:rPr>
              <a:t>Irony/ambiguity</a:t>
            </a:r>
          </a:p>
          <a:p>
            <a:pPr marL="466725" lvl="1" indent="-242888" fontAlgn="auto">
              <a:spcBef>
                <a:spcPts val="0"/>
              </a:spcBef>
              <a:spcAft>
                <a:spcPts val="0"/>
              </a:spcAft>
              <a:buFont typeface="Wingdings" panose="05000000000000000000" pitchFamily="2" charset="2"/>
              <a:buChar char="§"/>
              <a:defRPr/>
            </a:pPr>
            <a:endParaRPr lang="en-US" altLang="en-US" sz="2000" dirty="0">
              <a:latin typeface="Optima"/>
              <a:ea typeface="+mn-ea"/>
            </a:endParaRPr>
          </a:p>
          <a:p>
            <a:pPr marL="796925" indent="-339725" fontAlgn="auto">
              <a:spcBef>
                <a:spcPts val="0"/>
              </a:spcBef>
              <a:spcAft>
                <a:spcPts val="0"/>
              </a:spcAft>
              <a:defRPr/>
            </a:pPr>
            <a:r>
              <a:rPr lang="en-US" altLang="en-US" sz="2000" b="1" dirty="0">
                <a:latin typeface="Optima"/>
                <a:ea typeface="+mn-ea"/>
              </a:rPr>
              <a:t>Other Key Concepts:</a:t>
            </a:r>
            <a:endParaRPr lang="en-US" altLang="en-US" sz="2000" b="1" dirty="0">
              <a:latin typeface="Optima"/>
              <a:ea typeface="+mn-ea"/>
            </a:endParaRPr>
          </a:p>
          <a:p>
            <a:pPr marL="796925" indent="-242888" fontAlgn="auto">
              <a:spcBef>
                <a:spcPts val="0"/>
              </a:spcBef>
              <a:spcAft>
                <a:spcPts val="0"/>
              </a:spcAft>
              <a:defRPr/>
            </a:pPr>
            <a:endParaRPr lang="en-US" altLang="en-US" sz="2000" dirty="0">
              <a:latin typeface="Optima"/>
              <a:ea typeface="+mn-ea"/>
            </a:endParaRP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Historical context</a:t>
            </a: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Social, political, economic contexts</a:t>
            </a: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Ideology</a:t>
            </a: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Multiple voices</a:t>
            </a: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Various critical orientations</a:t>
            </a:r>
          </a:p>
          <a:p>
            <a:pPr marL="908050" indent="-242888" fontAlgn="auto">
              <a:spcBef>
                <a:spcPts val="0"/>
              </a:spcBef>
              <a:spcAft>
                <a:spcPts val="0"/>
              </a:spcAft>
              <a:buFont typeface="Wingdings" panose="05000000000000000000" pitchFamily="2" charset="2"/>
              <a:buChar char="§"/>
              <a:defRPr/>
            </a:pPr>
            <a:r>
              <a:rPr lang="en-US" altLang="en-US" sz="2000" dirty="0">
                <a:latin typeface="Optima"/>
                <a:ea typeface="+mn-ea"/>
              </a:rPr>
              <a:t>Literary theory</a:t>
            </a:r>
          </a:p>
          <a:p>
            <a:pPr marL="796925" lvl="1" indent="-242888" fontAlgn="auto">
              <a:lnSpc>
                <a:spcPct val="90000"/>
              </a:lnSpc>
              <a:spcBef>
                <a:spcPts val="0"/>
              </a:spcBef>
              <a:spcAft>
                <a:spcPts val="0"/>
              </a:spcAft>
              <a:buFont typeface="Wingdings" panose="05000000000000000000" pitchFamily="2" charset="2"/>
              <a:buChar char="§"/>
              <a:defRPr/>
            </a:pPr>
            <a:endParaRPr lang="en-US" altLang="en-US" sz="2000" dirty="0">
              <a:latin typeface="Optima"/>
              <a:ea typeface="+mn-ea"/>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7"/>
          <p:cNvGrpSpPr>
            <a:grpSpLocks/>
          </p:cNvGrpSpPr>
          <p:nvPr/>
        </p:nvGrpSpPr>
        <p:grpSpPr bwMode="auto">
          <a:xfrm>
            <a:off x="1128713" y="0"/>
            <a:ext cx="6773862" cy="2022475"/>
            <a:chOff x="0" y="0"/>
            <a:chExt cx="9144000" cy="2762588"/>
          </a:xfrm>
        </p:grpSpPr>
        <p:grpSp>
          <p:nvGrpSpPr>
            <p:cNvPr id="5124"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5127"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5" name="TextBox 6"/>
            <p:cNvSpPr txBox="1">
              <a:spLocks noChangeArrowheads="1"/>
            </p:cNvSpPr>
            <p:nvPr/>
          </p:nvSpPr>
          <p:spPr bwMode="auto">
            <a:xfrm>
              <a:off x="4032807" y="1251558"/>
              <a:ext cx="5111193"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How Can I Learn More?</a:t>
              </a:r>
            </a:p>
          </p:txBody>
        </p:sp>
      </p:grpSp>
      <p:sp>
        <p:nvSpPr>
          <p:cNvPr id="5122" name="TextBox 5"/>
          <p:cNvSpPr txBox="1">
            <a:spLocks noChangeArrowheads="1"/>
          </p:cNvSpPr>
          <p:nvPr/>
        </p:nvSpPr>
        <p:spPr bwMode="auto">
          <a:xfrm>
            <a:off x="498475" y="2224088"/>
            <a:ext cx="6218238"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b="1">
                <a:latin typeface="Optima" charset="0"/>
              </a:rPr>
              <a:t>Check your library for:</a:t>
            </a:r>
          </a:p>
          <a:p>
            <a:endParaRPr lang="en-US" altLang="en-US" sz="2000" b="1">
              <a:latin typeface="Optima" charset="0"/>
            </a:endParaRPr>
          </a:p>
          <a:p>
            <a:pPr>
              <a:buFont typeface="Arial" charset="0"/>
              <a:buChar char="•"/>
            </a:pPr>
            <a:r>
              <a:rPr lang="en-US" altLang="en-US" sz="2000" b="1">
                <a:latin typeface="Optima" charset="0"/>
              </a:rPr>
              <a:t> </a:t>
            </a:r>
            <a:r>
              <a:rPr lang="en-US" altLang="en-US" sz="2000">
                <a:latin typeface="Optima" charset="0"/>
              </a:rPr>
              <a:t>Various handbooks of literary terms</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Numerous introductions to literary criticism and theory, widely available.</a:t>
            </a:r>
          </a:p>
          <a:p>
            <a:endParaRPr lang="en-US" altLang="en-US" sz="2000">
              <a:latin typeface="Optima" charset="0"/>
            </a:endParaRPr>
          </a:p>
          <a:p>
            <a:r>
              <a:rPr lang="en-US" altLang="en-US" sz="2000">
                <a:latin typeface="Optima" charset="0"/>
              </a:rPr>
              <a:t>	</a:t>
            </a:r>
            <a:r>
              <a:rPr lang="en-US" altLang="en-US" sz="2000">
                <a:solidFill>
                  <a:srgbClr val="0070C0"/>
                </a:solidFill>
                <a:latin typeface="Optima" charset="0"/>
              </a:rPr>
              <a:t>Example: </a:t>
            </a:r>
            <a:r>
              <a:rPr lang="en-US" altLang="en-US" sz="2000" i="1">
                <a:solidFill>
                  <a:srgbClr val="0070C0"/>
                </a:solidFill>
                <a:latin typeface="Optima" charset="0"/>
              </a:rPr>
              <a:t>A Handbook to Literature, 	</a:t>
            </a:r>
            <a:r>
              <a:rPr lang="en-US" altLang="en-US" sz="2000">
                <a:solidFill>
                  <a:srgbClr val="0070C0"/>
                </a:solidFill>
                <a:latin typeface="Optima" charset="0"/>
              </a:rPr>
              <a:t>Harmon/Holman</a:t>
            </a:r>
          </a:p>
        </p:txBody>
      </p:sp>
      <p:pic>
        <p:nvPicPr>
          <p:cNvPr id="5123" name="Picture 2" descr="http://ecx.images-amazon.com/images/I/51OvVta-zTL._SY3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6713" y="3305175"/>
            <a:ext cx="2138362"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Group 7"/>
          <p:cNvGrpSpPr>
            <a:grpSpLocks/>
          </p:cNvGrpSpPr>
          <p:nvPr/>
        </p:nvGrpSpPr>
        <p:grpSpPr bwMode="auto">
          <a:xfrm>
            <a:off x="1128713" y="0"/>
            <a:ext cx="6773862" cy="2022475"/>
            <a:chOff x="0" y="0"/>
            <a:chExt cx="9144000" cy="2762588"/>
          </a:xfrm>
        </p:grpSpPr>
        <p:grpSp>
          <p:nvGrpSpPr>
            <p:cNvPr id="6148"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6151"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TextBox 6"/>
            <p:cNvSpPr txBox="1">
              <a:spLocks noChangeArrowheads="1"/>
            </p:cNvSpPr>
            <p:nvPr/>
          </p:nvSpPr>
          <p:spPr bwMode="auto">
            <a:xfrm>
              <a:off x="4032807" y="1251558"/>
              <a:ext cx="5111193"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How is it “Literary”?</a:t>
              </a:r>
            </a:p>
          </p:txBody>
        </p:sp>
      </p:grpSp>
      <p:sp>
        <p:nvSpPr>
          <p:cNvPr id="6146" name="TextBox 5"/>
          <p:cNvSpPr txBox="1">
            <a:spLocks noChangeArrowheads="1"/>
          </p:cNvSpPr>
          <p:nvPr/>
        </p:nvSpPr>
        <p:spPr bwMode="auto">
          <a:xfrm>
            <a:off x="1128713" y="2216150"/>
            <a:ext cx="677386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a:latin typeface="Optima" charset="0"/>
              </a:rPr>
              <a:t>Usually, a literary analysis will involve a </a:t>
            </a:r>
            <a:r>
              <a:rPr lang="en-US" altLang="en-US" sz="2000" b="1">
                <a:solidFill>
                  <a:srgbClr val="0070C0"/>
                </a:solidFill>
                <a:latin typeface="Optima" charset="0"/>
              </a:rPr>
              <a:t>discussion of a text as writing</a:t>
            </a:r>
            <a:r>
              <a:rPr lang="en-US" altLang="en-US" sz="2000">
                <a:latin typeface="Optima" charset="0"/>
              </a:rPr>
              <a:t>, thus the term literary, which means “having to do with letters.”</a:t>
            </a:r>
          </a:p>
          <a:p>
            <a:endParaRPr lang="en-US" altLang="en-US" sz="2000">
              <a:latin typeface="Optima" charset="0"/>
            </a:endParaRPr>
          </a:p>
          <a:p>
            <a:r>
              <a:rPr lang="en-US" altLang="en-US" sz="2000">
                <a:latin typeface="Optima" charset="0"/>
              </a:rPr>
              <a:t>This will involve the use of certain concepts that are very specifically associated with literature.</a:t>
            </a:r>
          </a:p>
        </p:txBody>
      </p:sp>
      <p:sp>
        <p:nvSpPr>
          <p:cNvPr id="9" name="Rectangle 8"/>
          <p:cNvSpPr/>
          <p:nvPr/>
        </p:nvSpPr>
        <p:spPr>
          <a:xfrm>
            <a:off x="1970690" y="4603528"/>
            <a:ext cx="6814522" cy="1762320"/>
          </a:xfrm>
          <a:prstGeom prst="rect">
            <a:avLst/>
          </a:prstGeom>
          <a:noFill/>
        </p:spPr>
        <p:txBody>
          <a:bodyPr>
            <a:spAutoFit/>
          </a:bodyPr>
          <a:lstStyle/>
          <a:p>
            <a:pPr algn="ctr" fontAlgn="auto">
              <a:spcBef>
                <a:spcPts val="0"/>
              </a:spcBef>
              <a:spcAft>
                <a:spcPts val="0"/>
              </a:spcAft>
              <a:defRPr/>
            </a:pPr>
            <a:r>
              <a:rPr lang="en-US" sz="5400" b="1" dirty="0">
                <a:ln w="10541" cmpd="sng">
                  <a:solidFill>
                    <a:schemeClr val="accent1">
                      <a:shade val="88000"/>
                      <a:satMod val="110000"/>
                    </a:schemeClr>
                  </a:solidFill>
                  <a:prstDash val="solid"/>
                </a:ln>
                <a:solidFill>
                  <a:schemeClr val="tx2"/>
                </a:solidFill>
                <a:latin typeface="Optima"/>
                <a:ea typeface="+mn-ea"/>
              </a:rPr>
              <a:t>Metaphor?</a:t>
            </a:r>
          </a:p>
          <a:p>
            <a:pPr algn="r" fontAlgn="auto">
              <a:spcBef>
                <a:spcPts val="0"/>
              </a:spcBef>
              <a:spcAft>
                <a:spcPts val="0"/>
              </a:spcAft>
              <a:defRPr/>
            </a:pPr>
            <a:r>
              <a:rPr lang="en-US" sz="5400" b="1" dirty="0">
                <a:ln w="10541" cmpd="sng">
                  <a:solidFill>
                    <a:schemeClr val="accent1">
                      <a:shade val="88000"/>
                      <a:satMod val="110000"/>
                    </a:schemeClr>
                  </a:solidFill>
                  <a:prstDash val="solid"/>
                </a:ln>
                <a:solidFill>
                  <a:schemeClr val="tx2"/>
                </a:solidFill>
                <a:latin typeface="Optima"/>
                <a:ea typeface="+mn-ea"/>
              </a:rPr>
              <a:t>Setting?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9" name="Group 7"/>
          <p:cNvGrpSpPr>
            <a:grpSpLocks/>
          </p:cNvGrpSpPr>
          <p:nvPr/>
        </p:nvGrpSpPr>
        <p:grpSpPr bwMode="auto">
          <a:xfrm>
            <a:off x="1128713" y="0"/>
            <a:ext cx="6773862" cy="2022475"/>
            <a:chOff x="0" y="0"/>
            <a:chExt cx="9144000" cy="2762588"/>
          </a:xfrm>
        </p:grpSpPr>
        <p:grpSp>
          <p:nvGrpSpPr>
            <p:cNvPr id="7171"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7174"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2" name="TextBox 6"/>
            <p:cNvSpPr txBox="1">
              <a:spLocks noChangeArrowheads="1"/>
            </p:cNvSpPr>
            <p:nvPr/>
          </p:nvSpPr>
          <p:spPr bwMode="auto">
            <a:xfrm>
              <a:off x="4032807" y="1251558"/>
              <a:ext cx="5111193"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What is an Analysis?</a:t>
              </a:r>
            </a:p>
          </p:txBody>
        </p:sp>
      </p:grpSp>
      <p:sp>
        <p:nvSpPr>
          <p:cNvPr id="6" name="TextBox 5"/>
          <p:cNvSpPr txBox="1"/>
          <p:nvPr/>
        </p:nvSpPr>
        <p:spPr>
          <a:xfrm>
            <a:off x="1128713" y="2216150"/>
            <a:ext cx="6773862" cy="3478213"/>
          </a:xfrm>
          <a:prstGeom prst="rect">
            <a:avLst/>
          </a:prstGeom>
          <a:noFill/>
        </p:spPr>
        <p:txBody>
          <a:bodyPr>
            <a:spAutoFit/>
          </a:bodyPr>
          <a:lstStyle/>
          <a:p>
            <a:pPr fontAlgn="auto">
              <a:spcBef>
                <a:spcPts val="0"/>
              </a:spcBef>
              <a:spcAft>
                <a:spcPts val="0"/>
              </a:spcAft>
              <a:defRPr/>
            </a:pPr>
            <a:r>
              <a:rPr lang="en-US" sz="2000" dirty="0">
                <a:latin typeface="Optima"/>
                <a:ea typeface="+mn-ea"/>
                <a:cs typeface="Optima"/>
              </a:rPr>
              <a:t>An </a:t>
            </a:r>
            <a:r>
              <a:rPr lang="en-US" sz="2000" b="1" dirty="0">
                <a:solidFill>
                  <a:srgbClr val="0070C0"/>
                </a:solidFill>
                <a:latin typeface="Optima"/>
                <a:ea typeface="+mn-ea"/>
                <a:cs typeface="Optima"/>
              </a:rPr>
              <a:t>analysis</a:t>
            </a:r>
            <a:r>
              <a:rPr lang="en-US" sz="2000" dirty="0">
                <a:latin typeface="Optima"/>
                <a:ea typeface="+mn-ea"/>
                <a:cs typeface="Optima"/>
              </a:rPr>
              <a:t> of a literary work may discuss</a:t>
            </a:r>
            <a:r>
              <a:rPr lang="en-US" sz="2000" dirty="0">
                <a:latin typeface="Optima"/>
                <a:ea typeface="+mn-ea"/>
                <a:cs typeface="Optima"/>
              </a:rPr>
              <a:t>:</a:t>
            </a:r>
          </a:p>
          <a:p>
            <a:pPr fontAlgn="auto">
              <a:spcBef>
                <a:spcPts val="0"/>
              </a:spcBef>
              <a:spcAft>
                <a:spcPts val="0"/>
              </a:spcAft>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How the </a:t>
            </a:r>
            <a:r>
              <a:rPr lang="en-US" sz="2000" b="1" dirty="0">
                <a:latin typeface="Optima"/>
                <a:ea typeface="+mn-ea"/>
                <a:cs typeface="Optima"/>
              </a:rPr>
              <a:t>various components </a:t>
            </a:r>
            <a:r>
              <a:rPr lang="en-US" sz="2000" dirty="0">
                <a:latin typeface="Optima"/>
                <a:ea typeface="+mn-ea"/>
                <a:cs typeface="Optima"/>
              </a:rPr>
              <a:t>of an individual work relate to each other</a:t>
            </a:r>
            <a:r>
              <a:rPr lang="en-US" sz="2000" dirty="0">
                <a:latin typeface="Optima"/>
                <a:ea typeface="+mn-ea"/>
                <a:cs typeface="Optima"/>
              </a:rPr>
              <a:t>.</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How two separate literary works deal with </a:t>
            </a:r>
            <a:r>
              <a:rPr lang="en-US" sz="2000" b="1" dirty="0">
                <a:latin typeface="Optima"/>
                <a:ea typeface="+mn-ea"/>
                <a:cs typeface="Optima"/>
              </a:rPr>
              <a:t>similar concepts or forms</a:t>
            </a:r>
            <a:r>
              <a:rPr lang="en-US" sz="2000" dirty="0">
                <a:latin typeface="Optima"/>
                <a:ea typeface="+mn-ea"/>
                <a:cs typeface="Optima"/>
              </a:rPr>
              <a:t>.</a:t>
            </a:r>
          </a:p>
          <a:p>
            <a:pPr marL="466725" indent="-242888" fontAlgn="auto">
              <a:spcBef>
                <a:spcPts val="0"/>
              </a:spcBef>
              <a:spcAft>
                <a:spcPts val="0"/>
              </a:spcAft>
              <a:buFont typeface="Wingdings" panose="05000000000000000000" pitchFamily="2" charset="2"/>
              <a:buChar char="§"/>
              <a:defRPr/>
            </a:pPr>
            <a:endParaRPr lang="en-US" sz="2000" dirty="0">
              <a:latin typeface="Optima"/>
              <a:ea typeface="+mn-ea"/>
              <a:cs typeface="Optima"/>
            </a:endParaRPr>
          </a:p>
          <a:p>
            <a:pPr marL="466725" indent="-242888" fontAlgn="auto">
              <a:spcBef>
                <a:spcPts val="0"/>
              </a:spcBef>
              <a:spcAft>
                <a:spcPts val="0"/>
              </a:spcAft>
              <a:buFont typeface="Wingdings" panose="05000000000000000000" pitchFamily="2" charset="2"/>
              <a:buChar char="§"/>
              <a:defRPr/>
            </a:pPr>
            <a:r>
              <a:rPr lang="en-US" sz="2000" dirty="0">
                <a:latin typeface="Optima"/>
                <a:ea typeface="+mn-ea"/>
                <a:cs typeface="Optima"/>
              </a:rPr>
              <a:t>How concepts and forms in literary works relate to </a:t>
            </a:r>
            <a:r>
              <a:rPr lang="en-US" sz="2000" b="1" dirty="0">
                <a:latin typeface="Optima"/>
                <a:ea typeface="+mn-ea"/>
                <a:cs typeface="Optima"/>
              </a:rPr>
              <a:t>larger</a:t>
            </a:r>
            <a:r>
              <a:rPr lang="en-US" sz="2000" dirty="0">
                <a:latin typeface="Optima"/>
                <a:ea typeface="+mn-ea"/>
                <a:cs typeface="Optima"/>
              </a:rPr>
              <a:t> aesthetic, political, social, economic, or religious </a:t>
            </a:r>
            <a:r>
              <a:rPr lang="en-US" sz="2000" b="1" dirty="0">
                <a:latin typeface="Optima"/>
                <a:ea typeface="+mn-ea"/>
                <a:cs typeface="Optima"/>
              </a:rPr>
              <a:t>contexts</a:t>
            </a:r>
            <a:r>
              <a:rPr lang="en-US" sz="2000" dirty="0">
                <a:latin typeface="Optima"/>
                <a:ea typeface="+mn-ea"/>
                <a:cs typeface="Optima"/>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Group 7"/>
          <p:cNvGrpSpPr>
            <a:grpSpLocks/>
          </p:cNvGrpSpPr>
          <p:nvPr/>
        </p:nvGrpSpPr>
        <p:grpSpPr bwMode="auto">
          <a:xfrm>
            <a:off x="1128713" y="0"/>
            <a:ext cx="6773862" cy="2022475"/>
            <a:chOff x="0" y="0"/>
            <a:chExt cx="9144000" cy="2762588"/>
          </a:xfrm>
        </p:grpSpPr>
        <p:grpSp>
          <p:nvGrpSpPr>
            <p:cNvPr id="8196"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8199"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7"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How is Literary Analysis</a:t>
              </a:r>
            </a:p>
            <a:p>
              <a:pPr algn="r"/>
              <a:r>
                <a:rPr lang="en-US" altLang="en-US" sz="2400"/>
                <a:t>An Argument?</a:t>
              </a:r>
            </a:p>
          </p:txBody>
        </p:sp>
      </p:grpSp>
      <p:sp>
        <p:nvSpPr>
          <p:cNvPr id="8194" name="TextBox 5"/>
          <p:cNvSpPr txBox="1">
            <a:spLocks noChangeArrowheads="1"/>
          </p:cNvSpPr>
          <p:nvPr/>
        </p:nvSpPr>
        <p:spPr bwMode="auto">
          <a:xfrm>
            <a:off x="355600" y="2216150"/>
            <a:ext cx="569912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b="1">
                <a:latin typeface="Optima" charset="0"/>
              </a:rPr>
              <a:t>Writing an Argument: </a:t>
            </a:r>
          </a:p>
          <a:p>
            <a:endParaRPr lang="en-US" altLang="en-US" sz="2000" b="1">
              <a:latin typeface="Optima" charset="0"/>
            </a:endParaRPr>
          </a:p>
          <a:p>
            <a:pPr>
              <a:buFont typeface="Arial" charset="0"/>
              <a:buChar char="•"/>
            </a:pPr>
            <a:r>
              <a:rPr lang="en-US" altLang="en-US" sz="2000">
                <a:latin typeface="Optima" charset="0"/>
              </a:rPr>
              <a:t> When writing a literary analysis, you will </a:t>
            </a:r>
            <a:r>
              <a:rPr lang="en-US" altLang="en-US" sz="2000" b="1">
                <a:solidFill>
                  <a:srgbClr val="0070C0"/>
                </a:solidFill>
                <a:latin typeface="Optima" charset="0"/>
              </a:rPr>
              <a:t>focus on specific attribute(s)</a:t>
            </a:r>
            <a:r>
              <a:rPr lang="en-US" altLang="en-US" sz="2000">
                <a:latin typeface="Optima" charset="0"/>
              </a:rPr>
              <a:t> of the text(s). </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When discussing these attributes, you will want to make sure that you are </a:t>
            </a:r>
            <a:r>
              <a:rPr lang="en-US" altLang="en-US" sz="2000" b="1">
                <a:solidFill>
                  <a:srgbClr val="0070C0"/>
                </a:solidFill>
                <a:latin typeface="Optima" charset="0"/>
              </a:rPr>
              <a:t>making a specific, arguable point (thesis) </a:t>
            </a:r>
            <a:r>
              <a:rPr lang="en-US" altLang="en-US" sz="2000">
                <a:latin typeface="Optima" charset="0"/>
              </a:rPr>
              <a:t>about these attributes.</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You will </a:t>
            </a:r>
            <a:r>
              <a:rPr lang="en-US" altLang="en-US" sz="2000" b="1">
                <a:solidFill>
                  <a:srgbClr val="0070C0"/>
                </a:solidFill>
                <a:latin typeface="Optima" charset="0"/>
              </a:rPr>
              <a:t>defend this point with</a:t>
            </a:r>
            <a:r>
              <a:rPr lang="en-US" altLang="en-US" sz="2000">
                <a:latin typeface="Optima" charset="0"/>
              </a:rPr>
              <a:t> reasons and </a:t>
            </a:r>
            <a:r>
              <a:rPr lang="en-US" altLang="en-US" sz="2000" b="1">
                <a:solidFill>
                  <a:srgbClr val="0070C0"/>
                </a:solidFill>
                <a:latin typeface="Optima" charset="0"/>
              </a:rPr>
              <a:t>evidence</a:t>
            </a:r>
            <a:r>
              <a:rPr lang="en-US" altLang="en-US" sz="2000">
                <a:latin typeface="Optima" charset="0"/>
              </a:rPr>
              <a:t> drawn from the text. </a:t>
            </a:r>
          </a:p>
        </p:txBody>
      </p:sp>
      <p:pic>
        <p:nvPicPr>
          <p:cNvPr id="8195" name="Picture 1" descr="C:\Users\Arielle\AppData\Local\Microsoft\Windows\Temporary Internet Files\Content.IE5\AYEO0GOF\MP90038779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2688" y="2814638"/>
            <a:ext cx="26098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7"/>
          <p:cNvGrpSpPr>
            <a:grpSpLocks/>
          </p:cNvGrpSpPr>
          <p:nvPr/>
        </p:nvGrpSpPr>
        <p:grpSpPr bwMode="auto">
          <a:xfrm>
            <a:off x="1128713" y="0"/>
            <a:ext cx="6773862" cy="2022475"/>
            <a:chOff x="0" y="0"/>
            <a:chExt cx="9144000" cy="2762588"/>
          </a:xfrm>
        </p:grpSpPr>
        <p:grpSp>
          <p:nvGrpSpPr>
            <p:cNvPr id="9219"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9222"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0" name="TextBox 6"/>
            <p:cNvSpPr txBox="1">
              <a:spLocks noChangeArrowheads="1"/>
            </p:cNvSpPr>
            <p:nvPr/>
          </p:nvSpPr>
          <p:spPr bwMode="auto">
            <a:xfrm>
              <a:off x="4032806" y="1251558"/>
              <a:ext cx="5111193"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Thesis Statements</a:t>
              </a:r>
            </a:p>
          </p:txBody>
        </p:sp>
      </p:grpSp>
      <p:sp>
        <p:nvSpPr>
          <p:cNvPr id="6" name="TextBox 5"/>
          <p:cNvSpPr txBox="1"/>
          <p:nvPr/>
        </p:nvSpPr>
        <p:spPr>
          <a:xfrm>
            <a:off x="1128713" y="2216150"/>
            <a:ext cx="6773862" cy="3478213"/>
          </a:xfrm>
          <a:prstGeom prst="rect">
            <a:avLst/>
          </a:prstGeom>
          <a:noFill/>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a:latin typeface="Optima" charset="0"/>
              </a:rPr>
              <a:t>Which is the </a:t>
            </a:r>
            <a:r>
              <a:rPr lang="en-US" altLang="en-US" sz="2000" b="1">
                <a:latin typeface="Optima" charset="0"/>
              </a:rPr>
              <a:t>best</a:t>
            </a:r>
            <a:r>
              <a:rPr lang="en-US" altLang="en-US" sz="2000">
                <a:latin typeface="Optima" charset="0"/>
              </a:rPr>
              <a:t> Thesis Statement?</a:t>
            </a:r>
            <a:br>
              <a:rPr lang="en-US" altLang="en-US" sz="2000">
                <a:latin typeface="Optima" charset="0"/>
              </a:rPr>
            </a:br>
            <a:endParaRPr lang="en-US" altLang="en-US" sz="2000">
              <a:latin typeface="Optima" charset="0"/>
            </a:endParaRPr>
          </a:p>
          <a:p>
            <a:pPr>
              <a:buFont typeface="Wingdings" charset="2"/>
              <a:buChar char="§"/>
            </a:pPr>
            <a:r>
              <a:rPr lang="en-US" altLang="en-US" sz="2000" i="1">
                <a:latin typeface="Optima" charset="0"/>
              </a:rPr>
              <a:t>Moby-Dick </a:t>
            </a:r>
            <a:r>
              <a:rPr lang="en-US" altLang="en-US" sz="2000">
                <a:latin typeface="Optima" charset="0"/>
              </a:rPr>
              <a:t>is about the problem of evil.</a:t>
            </a:r>
          </a:p>
          <a:p>
            <a:pPr>
              <a:buFont typeface="Wingdings" charset="2"/>
              <a:buChar char="§"/>
            </a:pPr>
            <a:endParaRPr lang="en-US" altLang="en-US" sz="2000">
              <a:latin typeface="Optima" charset="0"/>
            </a:endParaRPr>
          </a:p>
          <a:p>
            <a:pPr>
              <a:buFont typeface="Wingdings" charset="2"/>
              <a:buChar char="§"/>
            </a:pPr>
            <a:r>
              <a:rPr lang="en-US" altLang="en-US" sz="2000" i="1">
                <a:latin typeface="Optima" charset="0"/>
              </a:rPr>
              <a:t>Moby-Dick</a:t>
            </a:r>
            <a:r>
              <a:rPr lang="en-US" altLang="en-US" sz="2000">
                <a:latin typeface="Optima" charset="0"/>
              </a:rPr>
              <a:t> is boring and pointless.</a:t>
            </a:r>
          </a:p>
          <a:p>
            <a:pPr>
              <a:buFont typeface="Wingdings" charset="2"/>
              <a:buChar char="§"/>
            </a:pPr>
            <a:endParaRPr lang="en-US" altLang="en-US" sz="2000">
              <a:latin typeface="Optima" charset="0"/>
            </a:endParaRPr>
          </a:p>
          <a:p>
            <a:pPr>
              <a:buFont typeface="Wingdings" charset="2"/>
              <a:buChar char="§"/>
            </a:pPr>
            <a:r>
              <a:rPr lang="en-US" altLang="en-US" sz="2000" i="1">
                <a:latin typeface="Optima" charset="0"/>
              </a:rPr>
              <a:t>Moby-Dick </a:t>
            </a:r>
            <a:r>
              <a:rPr lang="en-US" altLang="en-US" sz="2000">
                <a:latin typeface="Optima" charset="0"/>
              </a:rPr>
              <a:t>is about a big, white whale.</a:t>
            </a:r>
          </a:p>
          <a:p>
            <a:pPr>
              <a:buFont typeface="Wingdings" charset="2"/>
              <a:buChar char="§"/>
            </a:pPr>
            <a:endParaRPr lang="en-US" altLang="en-US" sz="2000">
              <a:latin typeface="Optima" charset="0"/>
            </a:endParaRPr>
          </a:p>
          <a:p>
            <a:pPr>
              <a:buFont typeface="Wingdings" charset="2"/>
              <a:buChar char="§"/>
            </a:pPr>
            <a:r>
              <a:rPr lang="en-US" altLang="en-US" sz="2000">
                <a:latin typeface="Optima" charset="0"/>
              </a:rPr>
              <a:t>The use of “whiteness” in </a:t>
            </a:r>
            <a:r>
              <a:rPr lang="en-US" altLang="en-US" sz="2000" i="1">
                <a:latin typeface="Optima" charset="0"/>
              </a:rPr>
              <a:t>Moby-Dick </a:t>
            </a:r>
            <a:r>
              <a:rPr lang="en-US" altLang="en-US" sz="2000">
                <a:latin typeface="Optima" charset="0"/>
              </a:rPr>
              <a:t>illustrates the uncertainty of the meaning of life that Ishmael expresses throughout the novel.</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7"/>
          <p:cNvGrpSpPr>
            <a:grpSpLocks/>
          </p:cNvGrpSpPr>
          <p:nvPr/>
        </p:nvGrpSpPr>
        <p:grpSpPr bwMode="auto">
          <a:xfrm>
            <a:off x="1128713" y="0"/>
            <a:ext cx="6773862" cy="2022475"/>
            <a:chOff x="0" y="0"/>
            <a:chExt cx="9144000" cy="2762588"/>
          </a:xfrm>
        </p:grpSpPr>
        <p:grpSp>
          <p:nvGrpSpPr>
            <p:cNvPr id="10243"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000000">
                    <a:alpha val="34999"/>
                  </a:srgbClr>
                </a:outerShdw>
              </a:effectLst>
            </p:spPr>
            <p:txBody>
              <a:bodyPr anchor="ct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ctr"/>
                <a:endParaRPr lang="en-US" altLang="en-US">
                  <a:solidFill>
                    <a:srgbClr val="FFFFFF"/>
                  </a:solidFill>
                </a:endParaRPr>
              </a:p>
            </p:txBody>
          </p:sp>
          <p:pic>
            <p:nvPicPr>
              <p:cNvPr id="10246"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4" name="TextBox 6"/>
            <p:cNvSpPr txBox="1">
              <a:spLocks noChangeArrowheads="1"/>
            </p:cNvSpPr>
            <p:nvPr/>
          </p:nvSpPr>
          <p:spPr bwMode="auto">
            <a:xfrm>
              <a:off x="4032807" y="999226"/>
              <a:ext cx="5111193"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charset="0"/>
                  <a:ea typeface="ＭＳ Ｐゴシック" charset="-128"/>
                </a:defRPr>
              </a:lvl1pPr>
              <a:lvl2pPr marL="742950" indent="-285750">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pPr algn="r"/>
              <a:r>
                <a:rPr lang="en-US" altLang="en-US" sz="2400"/>
                <a:t>How to Support </a:t>
              </a:r>
            </a:p>
            <a:p>
              <a:pPr algn="r"/>
              <a:r>
                <a:rPr lang="en-US" altLang="en-US" sz="2400"/>
                <a:t>A Thesis Statement</a:t>
              </a:r>
            </a:p>
          </p:txBody>
        </p:sp>
      </p:grpSp>
      <p:sp>
        <p:nvSpPr>
          <p:cNvPr id="6" name="TextBox 5"/>
          <p:cNvSpPr txBox="1"/>
          <p:nvPr/>
        </p:nvSpPr>
        <p:spPr>
          <a:xfrm>
            <a:off x="1128713" y="2216150"/>
            <a:ext cx="6773862" cy="3970338"/>
          </a:xfrm>
          <a:prstGeom prst="rect">
            <a:avLst/>
          </a:prstGeom>
          <a:noFill/>
        </p:spPr>
        <p:txBody>
          <a:bodyPr>
            <a:spAutoFit/>
          </a:bodyPr>
          <a:lstStyle>
            <a:lvl1pPr>
              <a:defRPr>
                <a:solidFill>
                  <a:schemeClr val="tx1"/>
                </a:solidFill>
                <a:latin typeface="Book Antiqua" charset="0"/>
                <a:ea typeface="ＭＳ Ｐゴシック" charset="-128"/>
              </a:defRPr>
            </a:lvl1pPr>
            <a:lvl2pPr marL="923925" indent="-242888">
              <a:defRPr>
                <a:solidFill>
                  <a:schemeClr val="tx1"/>
                </a:solidFill>
                <a:latin typeface="Book Antiqua" charset="0"/>
                <a:ea typeface="ＭＳ Ｐゴシック" charset="-128"/>
              </a:defRPr>
            </a:lvl2pPr>
            <a:lvl3pPr marL="1143000" indent="-228600">
              <a:defRPr>
                <a:solidFill>
                  <a:schemeClr val="tx1"/>
                </a:solidFill>
                <a:latin typeface="Book Antiqua" charset="0"/>
                <a:ea typeface="ＭＳ Ｐゴシック" charset="-128"/>
              </a:defRPr>
            </a:lvl3pPr>
            <a:lvl4pPr marL="1600200" indent="-228600">
              <a:defRPr>
                <a:solidFill>
                  <a:schemeClr val="tx1"/>
                </a:solidFill>
                <a:latin typeface="Book Antiqua" charset="0"/>
                <a:ea typeface="ＭＳ Ｐゴシック" charset="-128"/>
              </a:defRPr>
            </a:lvl4pPr>
            <a:lvl5pPr marL="2057400" indent="-228600">
              <a:defRPr>
                <a:solidFill>
                  <a:schemeClr val="tx1"/>
                </a:solidFill>
                <a:latin typeface="Book Antiqua" charset="0"/>
                <a:ea typeface="ＭＳ Ｐゴシック" charset="-128"/>
              </a:defRPr>
            </a:lvl5pPr>
            <a:lvl6pPr marL="2514600" indent="-228600" defTabSz="457200" fontAlgn="base">
              <a:spcBef>
                <a:spcPct val="0"/>
              </a:spcBef>
              <a:spcAft>
                <a:spcPct val="0"/>
              </a:spcAft>
              <a:defRPr>
                <a:solidFill>
                  <a:schemeClr val="tx1"/>
                </a:solidFill>
                <a:latin typeface="Book Antiqua" charset="0"/>
                <a:ea typeface="ＭＳ Ｐゴシック" charset="-128"/>
              </a:defRPr>
            </a:lvl6pPr>
            <a:lvl7pPr marL="2971800" indent="-228600" defTabSz="457200" fontAlgn="base">
              <a:spcBef>
                <a:spcPct val="0"/>
              </a:spcBef>
              <a:spcAft>
                <a:spcPct val="0"/>
              </a:spcAft>
              <a:defRPr>
                <a:solidFill>
                  <a:schemeClr val="tx1"/>
                </a:solidFill>
                <a:latin typeface="Book Antiqua" charset="0"/>
                <a:ea typeface="ＭＳ Ｐゴシック" charset="-128"/>
              </a:defRPr>
            </a:lvl7pPr>
            <a:lvl8pPr marL="3429000" indent="-228600" defTabSz="457200" fontAlgn="base">
              <a:spcBef>
                <a:spcPct val="0"/>
              </a:spcBef>
              <a:spcAft>
                <a:spcPct val="0"/>
              </a:spcAft>
              <a:defRPr>
                <a:solidFill>
                  <a:schemeClr val="tx1"/>
                </a:solidFill>
                <a:latin typeface="Book Antiqua" charset="0"/>
                <a:ea typeface="ＭＳ Ｐゴシック" charset="-128"/>
              </a:defRPr>
            </a:lvl8pPr>
            <a:lvl9pPr marL="3886200" indent="-228600" defTabSz="457200" fontAlgn="base">
              <a:spcBef>
                <a:spcPct val="0"/>
              </a:spcBef>
              <a:spcAft>
                <a:spcPct val="0"/>
              </a:spcAft>
              <a:defRPr>
                <a:solidFill>
                  <a:schemeClr val="tx1"/>
                </a:solidFill>
                <a:latin typeface="Book Antiqua" charset="0"/>
                <a:ea typeface="ＭＳ Ｐゴシック" charset="-128"/>
              </a:defRPr>
            </a:lvl9pPr>
          </a:lstStyle>
          <a:p>
            <a:r>
              <a:rPr lang="en-US" altLang="en-US" sz="2000" b="1">
                <a:latin typeface="Optima" charset="0"/>
              </a:rPr>
              <a:t>Evidence and Support:</a:t>
            </a:r>
          </a:p>
          <a:p>
            <a:endParaRPr lang="en-US" altLang="en-US" sz="1200">
              <a:latin typeface="Optima" charset="0"/>
            </a:endParaRPr>
          </a:p>
          <a:p>
            <a:pPr>
              <a:buFont typeface="Arial" charset="0"/>
              <a:buChar char="•"/>
            </a:pPr>
            <a:r>
              <a:rPr lang="en-US" altLang="en-US" sz="2000">
                <a:latin typeface="Optima" charset="0"/>
              </a:rPr>
              <a:t> Include examples </a:t>
            </a:r>
            <a:r>
              <a:rPr lang="en-US" altLang="en-US" sz="2000" b="1">
                <a:solidFill>
                  <a:srgbClr val="0070C0"/>
                </a:solidFill>
                <a:latin typeface="Optima" charset="0"/>
              </a:rPr>
              <a:t>from the text</a:t>
            </a:r>
            <a:r>
              <a:rPr lang="en-US" altLang="en-US" sz="2000">
                <a:latin typeface="Optima" charset="0"/>
              </a:rPr>
              <a:t>:</a:t>
            </a:r>
          </a:p>
          <a:p>
            <a:pPr lvl="1">
              <a:buFont typeface="Wingdings" charset="2"/>
              <a:buChar char="§"/>
            </a:pPr>
            <a:r>
              <a:rPr lang="en-US" altLang="en-US" sz="2000">
                <a:latin typeface="Optima" charset="0"/>
              </a:rPr>
              <a:t>Direct quotations</a:t>
            </a:r>
          </a:p>
          <a:p>
            <a:pPr lvl="1">
              <a:buFont typeface="Wingdings" charset="2"/>
              <a:buChar char="§"/>
            </a:pPr>
            <a:r>
              <a:rPr lang="en-US" altLang="en-US" sz="2000">
                <a:latin typeface="Optima" charset="0"/>
              </a:rPr>
              <a:t>Summaries of scenes</a:t>
            </a:r>
          </a:p>
          <a:p>
            <a:pPr lvl="1">
              <a:buFont typeface="Wingdings" charset="2"/>
              <a:buChar char="§"/>
            </a:pPr>
            <a:r>
              <a:rPr lang="en-US" altLang="en-US" sz="2000">
                <a:latin typeface="Optima" charset="0"/>
              </a:rPr>
              <a:t>Paraphrases</a:t>
            </a:r>
          </a:p>
          <a:p>
            <a:pPr>
              <a:buFont typeface="Wingdings" charset="2"/>
              <a:buChar char="§"/>
            </a:pPr>
            <a:endParaRPr lang="en-US" altLang="en-US" sz="2000">
              <a:latin typeface="Optima" charset="0"/>
            </a:endParaRPr>
          </a:p>
          <a:p>
            <a:pPr>
              <a:buFont typeface="Arial" charset="0"/>
              <a:buChar char="•"/>
            </a:pPr>
            <a:r>
              <a:rPr lang="en-US" altLang="en-US" sz="2000">
                <a:latin typeface="Optima" charset="0"/>
              </a:rPr>
              <a:t> Cite other </a:t>
            </a:r>
            <a:r>
              <a:rPr lang="en-US" altLang="en-US" sz="2000" b="1">
                <a:solidFill>
                  <a:srgbClr val="0070C0"/>
                </a:solidFill>
                <a:latin typeface="Optima" charset="0"/>
              </a:rPr>
              <a:t>critics’ opinions</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Discuss the text’s </a:t>
            </a:r>
            <a:r>
              <a:rPr lang="en-US" altLang="en-US" sz="2000" b="1">
                <a:solidFill>
                  <a:srgbClr val="0070C0"/>
                </a:solidFill>
                <a:latin typeface="Optima" charset="0"/>
              </a:rPr>
              <a:t>historical and social context</a:t>
            </a:r>
          </a:p>
          <a:p>
            <a:pPr>
              <a:buFont typeface="Arial" charset="0"/>
              <a:buChar char="•"/>
            </a:pPr>
            <a:endParaRPr lang="en-US" altLang="en-US" sz="2000">
              <a:latin typeface="Optima" charset="0"/>
            </a:endParaRPr>
          </a:p>
          <a:p>
            <a:pPr>
              <a:buFont typeface="Arial" charset="0"/>
              <a:buChar char="•"/>
            </a:pPr>
            <a:r>
              <a:rPr lang="en-US" altLang="en-US" sz="2000">
                <a:latin typeface="Optima" charset="0"/>
              </a:rPr>
              <a:t> Always remember to read carefully and highlight useful passages and quotes.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0071017015107_697 (Literary Analysis)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20071017015107_697 (Literary Analysis) Updated</Template>
  <TotalTime>1308</TotalTime>
  <Words>1452</Words>
  <Application>Microsoft Macintosh PowerPoint</Application>
  <PresentationFormat>On-screen Show (4:3)</PresentationFormat>
  <Paragraphs>192</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3" baseType="lpstr">
      <vt:lpstr>Book Antiqua</vt:lpstr>
      <vt:lpstr>ＭＳ Ｐゴシック</vt:lpstr>
      <vt:lpstr>Arial</vt:lpstr>
      <vt:lpstr>Calibri</vt:lpstr>
      <vt:lpstr>Optima</vt:lpstr>
      <vt:lpstr>Wingdings</vt:lpstr>
      <vt:lpstr>20071017015107_697 (Literary Analysis) Updated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Hewlett-Packard</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JGerding</dc:creator>
  <cp:lastModifiedBy>Microsoft Office User</cp:lastModifiedBy>
  <cp:revision>19</cp:revision>
  <dcterms:created xsi:type="dcterms:W3CDTF">2013-12-20T18:42:10Z</dcterms:created>
  <dcterms:modified xsi:type="dcterms:W3CDTF">2016-10-09T13:58:19Z</dcterms:modified>
</cp:coreProperties>
</file>