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68B3E21-0A8C-C84C-9060-2930DF301106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FE697160-DCDF-E044-BF9E-69D1EF2EA7C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Gender, sex &amp; Sexuality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60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effectLst/>
              </a:rPr>
              <a:t>M</a:t>
            </a:r>
            <a:r>
              <a:rPr lang="en-US" sz="2800" dirty="0" smtClean="0">
                <a:effectLst/>
              </a:rPr>
              <a:t>embership </a:t>
            </a:r>
            <a:r>
              <a:rPr lang="en-US" sz="2800" dirty="0">
                <a:effectLst/>
              </a:rPr>
              <a:t>in a group: assumed by a person AND assigned TO a </a:t>
            </a:r>
            <a:r>
              <a:rPr lang="en-US" sz="2800" dirty="0" smtClean="0">
                <a:effectLst/>
              </a:rPr>
              <a:t>person</a:t>
            </a:r>
          </a:p>
          <a:p>
            <a:r>
              <a:rPr lang="en-US" sz="2800" dirty="0" smtClean="0">
                <a:effectLst/>
              </a:rPr>
              <a:t>There are many different aspects of our identity that intersect to make us who we are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effectLst/>
              </a:rPr>
              <a:t>Why does Bornstein compare identity to armor</a:t>
            </a:r>
            <a:r>
              <a:rPr lang="en-US" sz="2800" dirty="0" smtClean="0">
                <a:effectLst/>
              </a:rPr>
              <a:t>? </a:t>
            </a:r>
          </a:p>
          <a:p>
            <a:r>
              <a:rPr lang="en-US" sz="2800" dirty="0" smtClean="0">
                <a:effectLst/>
              </a:rPr>
              <a:t>How do you feel about that comparison?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24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wave Contribution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2</a:t>
            </a:r>
            <a:r>
              <a:rPr lang="en-US" baseline="30000" dirty="0" smtClean="0">
                <a:effectLst/>
              </a:rPr>
              <a:t>nd</a:t>
            </a:r>
            <a:r>
              <a:rPr lang="en-US" dirty="0" smtClean="0">
                <a:effectLst/>
              </a:rPr>
              <a:t> Wave Feminists </a:t>
            </a:r>
            <a:r>
              <a:rPr lang="en-US" dirty="0" smtClean="0">
                <a:effectLst/>
              </a:rPr>
              <a:t>worked to differentiate sex and gender. Why?</a:t>
            </a:r>
          </a:p>
          <a:p>
            <a:pPr lvl="1"/>
            <a:r>
              <a:rPr lang="en-US" dirty="0" smtClean="0"/>
              <a:t>If social differences </a:t>
            </a:r>
            <a:r>
              <a:rPr lang="en-US" dirty="0"/>
              <a:t>between men and women are not of biological origin</a:t>
            </a:r>
          </a:p>
          <a:p>
            <a:pPr lvl="1"/>
            <a:r>
              <a:rPr lang="en-US" dirty="0"/>
              <a:t>And what it means to be a man or a woman is socially ascribed </a:t>
            </a:r>
          </a:p>
          <a:p>
            <a:pPr lvl="1"/>
            <a:r>
              <a:rPr lang="en-US" dirty="0" smtClean="0"/>
              <a:t>Then male</a:t>
            </a:r>
            <a:r>
              <a:rPr lang="en-US" dirty="0"/>
              <a:t>/female differences are not fixed</a:t>
            </a:r>
          </a:p>
          <a:p>
            <a:pPr lvl="1"/>
            <a:r>
              <a:rPr lang="en-US" dirty="0" smtClean="0"/>
              <a:t>Therefore</a:t>
            </a:r>
            <a:r>
              <a:rPr lang="en-US" dirty="0"/>
              <a:t>, gender roles are challengeable and changeable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7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Sex      Gender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9463" y="1345920"/>
            <a:ext cx="3566160" cy="682625"/>
          </a:xfrm>
        </p:spPr>
        <p:txBody>
          <a:bodyPr/>
          <a:lstStyle/>
          <a:p>
            <a:r>
              <a:rPr lang="en-US" dirty="0" smtClean="0"/>
              <a:t>Sex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79463" y="2062553"/>
            <a:ext cx="3566160" cy="4078286"/>
          </a:xfrm>
        </p:spPr>
        <p:txBody>
          <a:bodyPr/>
          <a:lstStyle/>
          <a:p>
            <a:r>
              <a:rPr lang="en-US" dirty="0" smtClean="0"/>
              <a:t>Physical Traits</a:t>
            </a:r>
          </a:p>
          <a:p>
            <a:pPr lvl="1"/>
            <a:r>
              <a:rPr lang="en-US" dirty="0" smtClean="0"/>
              <a:t>Primary and secondary sexual characteristics</a:t>
            </a:r>
          </a:p>
          <a:p>
            <a:r>
              <a:rPr lang="en-US" dirty="0" smtClean="0"/>
              <a:t>Male (or male-bodied)/Female (or female-bodied), Intersex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96791" y="1233073"/>
            <a:ext cx="3566160" cy="838200"/>
          </a:xfrm>
        </p:spPr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96791" y="2062553"/>
            <a:ext cx="3566160" cy="3287322"/>
          </a:xfrm>
        </p:spPr>
        <p:txBody>
          <a:bodyPr/>
          <a:lstStyle/>
          <a:p>
            <a:r>
              <a:rPr lang="en-US" dirty="0" smtClean="0"/>
              <a:t>Social expectations of what it means to be male or female-bodied</a:t>
            </a:r>
          </a:p>
          <a:p>
            <a:pPr lvl="1"/>
            <a:endParaRPr lang="en-US" dirty="0"/>
          </a:p>
          <a:p>
            <a:r>
              <a:rPr lang="en-US" dirty="0" smtClean="0"/>
              <a:t>Masculine/Feminine, Transgender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90642" y="194717"/>
            <a:ext cx="579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≠     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11" descr="Screen shot 2013-09-06 at 11.49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314" y="4701868"/>
            <a:ext cx="2543203" cy="1865523"/>
          </a:xfrm>
          <a:prstGeom prst="rect">
            <a:avLst/>
          </a:prstGeom>
        </p:spPr>
      </p:pic>
      <p:pic>
        <p:nvPicPr>
          <p:cNvPr id="13" name="Picture 12" descr="boy-girl-infant-twi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603" y="4701868"/>
            <a:ext cx="2921000" cy="194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4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sexuality?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79463" y="1828801"/>
            <a:ext cx="7583488" cy="4568824"/>
          </a:xfrm>
        </p:spPr>
        <p:txBody>
          <a:bodyPr>
            <a:normAutofit/>
          </a:bodyPr>
          <a:lstStyle/>
          <a:p>
            <a:r>
              <a:rPr lang="en-US" dirty="0" smtClean="0"/>
              <a:t>Sexuality or sexual identity: Sexual desire, attraction, and practice, based on sexual object choice</a:t>
            </a:r>
          </a:p>
          <a:p>
            <a:r>
              <a:rPr lang="en-US" dirty="0" smtClean="0"/>
              <a:t>We are attracted to certain biological traits</a:t>
            </a:r>
          </a:p>
          <a:p>
            <a:r>
              <a:rPr lang="en-US" dirty="0" smtClean="0"/>
              <a:t>But MOSTLY we are attracted to someone’s gender</a:t>
            </a:r>
          </a:p>
          <a:p>
            <a:r>
              <a:rPr lang="en-US" dirty="0" smtClean="0"/>
              <a:t>We THINK that biological sex and gender always go together but they don</a:t>
            </a:r>
            <a:r>
              <a:rPr lang="fr-FR" dirty="0" smtClean="0"/>
              <a:t>’</a:t>
            </a:r>
            <a:r>
              <a:rPr lang="en-US" dirty="0" smtClean="0"/>
              <a:t>t </a:t>
            </a:r>
          </a:p>
          <a:p>
            <a:r>
              <a:rPr lang="en-US" dirty="0" smtClean="0"/>
              <a:t>There are many combinations of biological sex and gender expression</a:t>
            </a:r>
          </a:p>
        </p:txBody>
      </p:sp>
    </p:spTree>
    <p:extLst>
      <p:ext uri="{BB962C8B-B14F-4D97-AF65-F5344CB8AC3E}">
        <p14:creationId xmlns:p14="http://schemas.microsoft.com/office/powerpoint/2010/main" val="403774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Cowboy</a:t>
            </a:r>
            <a:endParaRPr lang="en-US" dirty="0"/>
          </a:p>
        </p:txBody>
      </p:sp>
      <p:pic>
        <p:nvPicPr>
          <p:cNvPr id="4" name="Content Placeholder 3" descr="Cowboy-throwing-lasso-01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7" b="2777"/>
          <a:stretch>
            <a:fillRect/>
          </a:stretch>
        </p:blipFill>
        <p:spPr>
          <a:xfrm>
            <a:off x="779463" y="1828800"/>
            <a:ext cx="7583487" cy="4297363"/>
          </a:xfrm>
        </p:spPr>
      </p:pic>
    </p:spTree>
    <p:extLst>
      <p:ext uri="{BB962C8B-B14F-4D97-AF65-F5344CB8AC3E}">
        <p14:creationId xmlns:p14="http://schemas.microsoft.com/office/powerpoint/2010/main" val="47056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Sexuality Continuum</a:t>
            </a:r>
            <a:endParaRPr lang="en-US" dirty="0"/>
          </a:p>
        </p:txBody>
      </p:sp>
      <p:pic>
        <p:nvPicPr>
          <p:cNvPr id="4" name="Content Placeholder 3" descr="Screen shot 2013-09-06 at 11.37.3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707" b="-89707"/>
          <a:stretch>
            <a:fillRect/>
          </a:stretch>
        </p:blipFill>
        <p:spPr>
          <a:xfrm>
            <a:off x="779464" y="3321050"/>
            <a:ext cx="7583487" cy="4297363"/>
          </a:xfrm>
        </p:spPr>
      </p:pic>
      <p:sp>
        <p:nvSpPr>
          <p:cNvPr id="5" name="TextBox 4"/>
          <p:cNvSpPr txBox="1"/>
          <p:nvPr/>
        </p:nvSpPr>
        <p:spPr>
          <a:xfrm>
            <a:off x="666750" y="1857374"/>
            <a:ext cx="79851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We assume that there are only two (maybe three) options for sexual preference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What are those options?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But people fall into a wide range of sexualities AND these can change over time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2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2203451"/>
          </a:xfrm>
        </p:spPr>
        <p:txBody>
          <a:bodyPr/>
          <a:lstStyle/>
          <a:p>
            <a:r>
              <a:rPr lang="en-US" sz="3200" dirty="0" smtClean="0"/>
              <a:t>Social Construction of Gender</a:t>
            </a:r>
            <a:endParaRPr lang="en-US" sz="3200" dirty="0"/>
          </a:p>
        </p:txBody>
      </p:sp>
      <p:pic>
        <p:nvPicPr>
          <p:cNvPr id="5" name="Content Placeholder 4" descr="gender_toy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" r="834"/>
          <a:stretch/>
        </p:blipFill>
        <p:spPr>
          <a:xfrm>
            <a:off x="4683125" y="1641393"/>
            <a:ext cx="4254499" cy="28988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2940049"/>
            <a:ext cx="3962400" cy="3200401"/>
          </a:xfrm>
        </p:spPr>
        <p:txBody>
          <a:bodyPr/>
          <a:lstStyle/>
          <a:p>
            <a:r>
              <a:rPr lang="en-US" sz="2000" dirty="0"/>
              <a:t>Gender is created through social interaction and culture. It </a:t>
            </a:r>
            <a:r>
              <a:rPr lang="en-US" sz="2000" dirty="0" smtClean="0"/>
              <a:t>is made meaningful through a shared interpretation.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83126" y="5191124"/>
            <a:ext cx="425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are </a:t>
            </a:r>
            <a:r>
              <a:rPr lang="en-US" sz="2000" i="1" dirty="0" smtClean="0"/>
              <a:t>taught</a:t>
            </a:r>
            <a:r>
              <a:rPr lang="en-US" sz="2000" dirty="0" smtClean="0"/>
              <a:t> how to be masculine or feminine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483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words…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effectLst/>
              </a:rPr>
              <a:t>Expectations </a:t>
            </a:r>
            <a:r>
              <a:rPr lang="en-US" dirty="0">
                <a:effectLst/>
              </a:rPr>
              <a:t>about what men and women should be like and do are products of our culture</a:t>
            </a:r>
          </a:p>
          <a:p>
            <a:pPr lvl="0"/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asculinity </a:t>
            </a:r>
            <a:r>
              <a:rPr lang="en-US" dirty="0">
                <a:effectLst/>
              </a:rPr>
              <a:t>and femininity do not originate in our biology, but are created by humans and reinforced by participants in our society, who “do gender” day in and day out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Male </a:t>
            </a:r>
            <a:r>
              <a:rPr lang="en-US" dirty="0">
                <a:effectLst/>
              </a:rPr>
              <a:t>and female are placed on binary oppositions, in order to have them fulfill certain social roles that make up our social order</a:t>
            </a:r>
          </a:p>
          <a:p>
            <a:pPr lvl="0"/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ultural </a:t>
            </a:r>
            <a:r>
              <a:rPr lang="en-US" dirty="0">
                <a:effectLst/>
              </a:rPr>
              <a:t>expectations about binary gender are imposed on bodies that do not neatly fit into the male/female </a:t>
            </a:r>
            <a:r>
              <a:rPr lang="en-US" dirty="0" smtClean="0">
                <a:effectLst/>
              </a:rPr>
              <a:t>categories (such as the case of intersex)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3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Components of Gender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r>
              <a:rPr lang="en-US" i="1" dirty="0" smtClean="0"/>
              <a:t> My New Gender Workbook </a:t>
            </a:r>
            <a:r>
              <a:rPr lang="en-US" dirty="0" smtClean="0"/>
              <a:t>by Kate Bornstein </a:t>
            </a:r>
            <a:endParaRPr lang="en-US" dirty="0"/>
          </a:p>
        </p:txBody>
      </p:sp>
      <p:pic>
        <p:nvPicPr>
          <p:cNvPr id="5" name="Picture Placeholder 4" descr="Chubby5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2" b="8602"/>
          <a:stretch>
            <a:fillRect/>
          </a:stretch>
        </p:blipFill>
        <p:spPr>
          <a:xfrm>
            <a:off x="3676650" y="2563813"/>
            <a:ext cx="1790700" cy="1730375"/>
          </a:xfrm>
        </p:spPr>
      </p:pic>
    </p:spTree>
    <p:extLst>
      <p:ext uri="{BB962C8B-B14F-4D97-AF65-F5344CB8AC3E}">
        <p14:creationId xmlns:p14="http://schemas.microsoft.com/office/powerpoint/2010/main" val="374987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Components of Gender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Gender Assignment: The gender assigned to your that matches your perceived biological sex</a:t>
            </a:r>
          </a:p>
          <a:p>
            <a:r>
              <a:rPr lang="en-US" dirty="0" smtClean="0"/>
              <a:t>Gender Role: The sum total of qualities, mannerisms, duties, and cultural expectations accorded a specific gender</a:t>
            </a:r>
          </a:p>
          <a:p>
            <a:r>
              <a:rPr lang="en-US" dirty="0" smtClean="0"/>
              <a:t>Gender Identity: The way we feel our gender to be at any given moment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Gender Expression: How we show our gender identity to the world</a:t>
            </a:r>
          </a:p>
          <a:p>
            <a:r>
              <a:rPr lang="en-US" dirty="0" smtClean="0"/>
              <a:t>Gender Attribution: The attribution of a gender to others based on certain cultural cues, including physical appearance, mannerisms, context, and use of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2330</TotalTime>
  <Words>486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Calisto MT</vt:lpstr>
      <vt:lpstr>Perpetua Titling MT</vt:lpstr>
      <vt:lpstr>Precedent</vt:lpstr>
      <vt:lpstr>Gender, sex &amp; Sexuality</vt:lpstr>
      <vt:lpstr>      Sex      Gender</vt:lpstr>
      <vt:lpstr>What about sexuality?</vt:lpstr>
      <vt:lpstr>Cowboy</vt:lpstr>
      <vt:lpstr>Sexuality Continuum</vt:lpstr>
      <vt:lpstr>Social Construction of Gender</vt:lpstr>
      <vt:lpstr>In other words…</vt:lpstr>
      <vt:lpstr>Components of Gender</vt:lpstr>
      <vt:lpstr>Components of Gender</vt:lpstr>
      <vt:lpstr>Identity</vt:lpstr>
      <vt:lpstr>2nd wave Contribution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&amp; Sexuality</dc:title>
  <dc:creator>Laura Westengard</dc:creator>
  <cp:lastModifiedBy>Laura LWestengard</cp:lastModifiedBy>
  <cp:revision>42</cp:revision>
  <dcterms:created xsi:type="dcterms:W3CDTF">2013-09-07T02:56:59Z</dcterms:created>
  <dcterms:modified xsi:type="dcterms:W3CDTF">2016-09-01T22:27:03Z</dcterms:modified>
</cp:coreProperties>
</file>