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52" r:id="rId1"/>
  </p:sldMasterIdLst>
  <p:notesMasterIdLst>
    <p:notesMasterId r:id="rId13"/>
  </p:notesMasterIdLst>
  <p:sldIdLst>
    <p:sldId id="256" r:id="rId2"/>
    <p:sldId id="260" r:id="rId3"/>
    <p:sldId id="257" r:id="rId4"/>
    <p:sldId id="258" r:id="rId5"/>
    <p:sldId id="261" r:id="rId6"/>
    <p:sldId id="262" r:id="rId7"/>
    <p:sldId id="263" r:id="rId8"/>
    <p:sldId id="264" r:id="rId9"/>
    <p:sldId id="265" r:id="rId10"/>
    <p:sldId id="266" r:id="rId11"/>
    <p:sldId id="259"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0"/>
    <p:restoredTop sz="94640"/>
  </p:normalViewPr>
  <p:slideViewPr>
    <p:cSldViewPr snapToGrid="0" snapToObjects="1">
      <p:cViewPr varScale="1">
        <p:scale>
          <a:sx n="87" d="100"/>
          <a:sy n="87" d="100"/>
        </p:scale>
        <p:origin x="1288"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27D04EA-D7EF-9A4E-846C-553978969598}" type="datetimeFigureOut">
              <a:rPr lang="en-US" smtClean="0"/>
              <a:t>11/21/16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444FF3-8186-0546-A8AC-0D369FFE6B90}" type="slidenum">
              <a:rPr lang="en-US" smtClean="0"/>
              <a:t>‹#›</a:t>
            </a:fld>
            <a:endParaRPr lang="en-US"/>
          </a:p>
        </p:txBody>
      </p:sp>
    </p:spTree>
    <p:extLst>
      <p:ext uri="{BB962C8B-B14F-4D97-AF65-F5344CB8AC3E}">
        <p14:creationId xmlns:p14="http://schemas.microsoft.com/office/powerpoint/2010/main" val="20562058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 Id="rId3" Type="http://schemas.openxmlformats.org/officeDocument/2006/relationships/hyperlink" Target="https://www.youtube.com/watch?v=fGoWLWS4-kU"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https://</a:t>
            </a:r>
            <a:r>
              <a:rPr lang="en-US" dirty="0" err="1" smtClean="0"/>
              <a:t>www.ny.gov</a:t>
            </a:r>
            <a:r>
              <a:rPr lang="en-US" dirty="0" smtClean="0"/>
              <a:t>/programs/enough-enough-combating-sexual-assault-college-campuses</a:t>
            </a:r>
          </a:p>
          <a:p>
            <a:r>
              <a:rPr lang="en-US" dirty="0" smtClean="0"/>
              <a:t>http://</a:t>
            </a:r>
            <a:r>
              <a:rPr lang="en-US" dirty="0" err="1" smtClean="0"/>
              <a:t>itsonus.org</a:t>
            </a:r>
            <a:r>
              <a:rPr lang="en-US" dirty="0" smtClean="0"/>
              <a:t>/#top</a:t>
            </a:r>
            <a:endParaRPr lang="en-US" dirty="0"/>
          </a:p>
        </p:txBody>
      </p:sp>
      <p:sp>
        <p:nvSpPr>
          <p:cNvPr id="4" name="Slide Number Placeholder 3"/>
          <p:cNvSpPr>
            <a:spLocks noGrp="1"/>
          </p:cNvSpPr>
          <p:nvPr>
            <p:ph type="sldNum" sz="quarter" idx="10"/>
          </p:nvPr>
        </p:nvSpPr>
        <p:spPr/>
        <p:txBody>
          <a:bodyPr/>
          <a:lstStyle/>
          <a:p>
            <a:fld id="{03444FF3-8186-0546-A8AC-0D369FFE6B90}" type="slidenum">
              <a:rPr lang="en-US" smtClean="0"/>
              <a:t>2</a:t>
            </a:fld>
            <a:endParaRPr lang="en-US"/>
          </a:p>
        </p:txBody>
      </p:sp>
    </p:spTree>
    <p:extLst>
      <p:ext uri="{BB962C8B-B14F-4D97-AF65-F5344CB8AC3E}">
        <p14:creationId xmlns:p14="http://schemas.microsoft.com/office/powerpoint/2010/main" val="13451591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a:t>
            </a:r>
            <a:r>
              <a:rPr lang="en-US" dirty="0" err="1" smtClean="0"/>
              <a:t>www.citytech.cuny.edu</a:t>
            </a:r>
            <a:r>
              <a:rPr lang="en-US" dirty="0" smtClean="0"/>
              <a:t>/compliance-diversity/</a:t>
            </a:r>
            <a:r>
              <a:rPr lang="en-US" dirty="0" err="1" smtClean="0"/>
              <a:t>prevent.aspx</a:t>
            </a:r>
            <a:endParaRPr lang="en-US" dirty="0"/>
          </a:p>
        </p:txBody>
      </p:sp>
      <p:sp>
        <p:nvSpPr>
          <p:cNvPr id="4" name="Slide Number Placeholder 3"/>
          <p:cNvSpPr>
            <a:spLocks noGrp="1"/>
          </p:cNvSpPr>
          <p:nvPr>
            <p:ph type="sldNum" sz="quarter" idx="10"/>
          </p:nvPr>
        </p:nvSpPr>
        <p:spPr/>
        <p:txBody>
          <a:bodyPr/>
          <a:lstStyle/>
          <a:p>
            <a:fld id="{03444FF3-8186-0546-A8AC-0D369FFE6B90}" type="slidenum">
              <a:rPr lang="en-US" smtClean="0"/>
              <a:t>4</a:t>
            </a:fld>
            <a:endParaRPr lang="en-US"/>
          </a:p>
        </p:txBody>
      </p:sp>
    </p:spTree>
    <p:extLst>
      <p:ext uri="{BB962C8B-B14F-4D97-AF65-F5344CB8AC3E}">
        <p14:creationId xmlns:p14="http://schemas.microsoft.com/office/powerpoint/2010/main" val="824591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a:t>
            </a:r>
            <a:r>
              <a:rPr lang="en-US" dirty="0" err="1" smtClean="0"/>
              <a:t>www.consented.ca</a:t>
            </a:r>
            <a:r>
              <a:rPr lang="en-US" dirty="0" smtClean="0"/>
              <a:t>/myths/sex-workers-and-sexual-assault/</a:t>
            </a:r>
            <a:endParaRPr lang="en-US" dirty="0"/>
          </a:p>
        </p:txBody>
      </p:sp>
      <p:sp>
        <p:nvSpPr>
          <p:cNvPr id="4" name="Slide Number Placeholder 3"/>
          <p:cNvSpPr>
            <a:spLocks noGrp="1"/>
          </p:cNvSpPr>
          <p:nvPr>
            <p:ph type="sldNum" sz="quarter" idx="10"/>
          </p:nvPr>
        </p:nvSpPr>
        <p:spPr/>
        <p:txBody>
          <a:bodyPr/>
          <a:lstStyle/>
          <a:p>
            <a:fld id="{03444FF3-8186-0546-A8AC-0D369FFE6B90}" type="slidenum">
              <a:rPr lang="en-US" smtClean="0"/>
              <a:t>10</a:t>
            </a:fld>
            <a:endParaRPr lang="en-US"/>
          </a:p>
        </p:txBody>
      </p:sp>
    </p:spTree>
    <p:extLst>
      <p:ext uri="{BB962C8B-B14F-4D97-AF65-F5344CB8AC3E}">
        <p14:creationId xmlns:p14="http://schemas.microsoft.com/office/powerpoint/2010/main" val="21039105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hlinkClick r:id="rId3"/>
              </a:rPr>
              <a:t>https://www.youtube.com/watch?v=fGoWLWS4-kU</a:t>
            </a:r>
            <a:endParaRPr lang="en-US" dirty="0" smtClean="0"/>
          </a:p>
          <a:p>
            <a:endParaRPr lang="en-US" dirty="0"/>
          </a:p>
        </p:txBody>
      </p:sp>
      <p:sp>
        <p:nvSpPr>
          <p:cNvPr id="4" name="Slide Number Placeholder 3"/>
          <p:cNvSpPr>
            <a:spLocks noGrp="1"/>
          </p:cNvSpPr>
          <p:nvPr>
            <p:ph type="sldNum" sz="quarter" idx="10"/>
          </p:nvPr>
        </p:nvSpPr>
        <p:spPr/>
        <p:txBody>
          <a:bodyPr/>
          <a:lstStyle/>
          <a:p>
            <a:fld id="{03444FF3-8186-0546-A8AC-0D369FFE6B90}" type="slidenum">
              <a:rPr lang="en-US" smtClean="0"/>
              <a:t>11</a:t>
            </a:fld>
            <a:endParaRPr lang="en-US"/>
          </a:p>
        </p:txBody>
      </p:sp>
    </p:spTree>
    <p:extLst>
      <p:ext uri="{BB962C8B-B14F-4D97-AF65-F5344CB8AC3E}">
        <p14:creationId xmlns:p14="http://schemas.microsoft.com/office/powerpoint/2010/main" val="20787658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smtClean="0"/>
              <a:pPr/>
              <a:t>11/21/16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11/21/16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11/21/16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smtClean="0"/>
              <a:pPr/>
              <a:t>11/21/16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5586B75A-687E-405C-8A0B-8D00578BA2C3}" type="datetimeFigureOut">
              <a:rPr lang="en-US" smtClean="0"/>
              <a:pPr/>
              <a:t>11/21/16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smtClean="0"/>
              <a:pPr/>
              <a:t>11/21/16</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5586B75A-687E-405C-8A0B-8D00578BA2C3}" type="datetimeFigureOut">
              <a:rPr lang="en-US" smtClean="0"/>
              <a:pPr/>
              <a:t>11/21/16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586B75A-687E-405C-8A0B-8D00578BA2C3}" type="datetimeFigureOut">
              <a:rPr lang="en-US" smtClean="0"/>
              <a:pPr/>
              <a:t>11/21/16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86B75A-687E-405C-8A0B-8D00578BA2C3}" type="datetimeFigureOut">
              <a:rPr lang="en-US" smtClean="0"/>
              <a:pPr/>
              <a:t>11/21/16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9" name="Date Placeholder 8"/>
          <p:cNvSpPr>
            <a:spLocks noGrp="1"/>
          </p:cNvSpPr>
          <p:nvPr>
            <p:ph type="dt" sz="half" idx="10"/>
          </p:nvPr>
        </p:nvSpPr>
        <p:spPr/>
        <p:txBody>
          <a:bodyPr/>
          <a:lstStyle/>
          <a:p>
            <a:fld id="{5586B75A-687E-405C-8A0B-8D00578BA2C3}" type="datetimeFigureOut">
              <a:rPr lang="en-US" smtClean="0"/>
              <a:pPr/>
              <a:t>11/21/16</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4FAB73BC-B049-4115-A692-8D63A059BFB8}"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5586B75A-687E-405C-8A0B-8D00578BA2C3}" type="datetimeFigureOut">
              <a:rPr lang="en-US" smtClean="0"/>
              <a:pPr/>
              <a:t>11/21/16</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5586B75A-687E-405C-8A0B-8D00578BA2C3}" type="datetimeFigureOut">
              <a:rPr lang="en-US" smtClean="0"/>
              <a:pPr/>
              <a:t>11/21/16</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16815883"/>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hyperlink" Target="http://www.consented.ca/myths/sex-workers-and-sexual-assault/"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youtube.com/watch?v=fGoWLWS4-kU" TargetMode="External"/><Relationship Id="rId4" Type="http://schemas.openxmlformats.org/officeDocument/2006/relationships/image" Target="../media/image1.jp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2.xml.rels><?xml version="1.0" encoding="UTF-8" standalone="yes"?>
<Relationships xmlns="http://schemas.openxmlformats.org/package/2006/relationships"><Relationship Id="rId3" Type="http://schemas.openxmlformats.org/officeDocument/2006/relationships/hyperlink" Target="http://itsonus.org/#top" TargetMode="External"/><Relationship Id="rId4" Type="http://schemas.openxmlformats.org/officeDocument/2006/relationships/hyperlink" Target="https://www.ny.gov/programs/enough-enough-combating-sexual-assault-college-campuses" TargetMode="External"/><Relationship Id="rId1" Type="http://schemas.openxmlformats.org/officeDocument/2006/relationships/slideLayout" Target="../slideLayouts/slideLayout4.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citytech.cuny.edu/compliance-diversity/prevent.aspx" TargetMode="External"/><Relationship Id="rId4" Type="http://schemas.openxmlformats.org/officeDocument/2006/relationships/hyperlink" Target="http://www.citytech.cuny.edu/compliance-diversity/prevent.aspx#question1" TargetMode="External"/><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793918"/>
            <a:ext cx="8991600" cy="1645920"/>
          </a:xfrm>
        </p:spPr>
        <p:txBody>
          <a:bodyPr/>
          <a:lstStyle/>
          <a:p>
            <a:r>
              <a:rPr lang="en-US" dirty="0" smtClean="0"/>
              <a:t>Consent and Sex Work</a:t>
            </a:r>
            <a:endParaRPr lang="en-US" dirty="0"/>
          </a:p>
        </p:txBody>
      </p:sp>
      <p:sp>
        <p:nvSpPr>
          <p:cNvPr id="3" name="Subtitle 2"/>
          <p:cNvSpPr>
            <a:spLocks noGrp="1"/>
          </p:cNvSpPr>
          <p:nvPr>
            <p:ph type="subTitle" idx="1"/>
          </p:nvPr>
        </p:nvSpPr>
        <p:spPr>
          <a:xfrm>
            <a:off x="2379984" y="2875935"/>
            <a:ext cx="7432032" cy="2510025"/>
          </a:xfrm>
        </p:spPr>
        <p:txBody>
          <a:bodyPr>
            <a:normAutofit/>
          </a:bodyPr>
          <a:lstStyle/>
          <a:p>
            <a:r>
              <a:rPr lang="en-US" sz="2400" dirty="0"/>
              <a:t>"An estimated one in five women has been sexually assaulted during her college years -- one in </a:t>
            </a:r>
            <a:r>
              <a:rPr lang="en-US" sz="2400" dirty="0" smtClean="0"/>
              <a:t>five. . . . Of </a:t>
            </a:r>
            <a:r>
              <a:rPr lang="en-US" sz="2400" dirty="0"/>
              <a:t>those assaults, only 12 percent are reported, and of those reported assaults, only a fraction of the offenders are punished</a:t>
            </a:r>
            <a:r>
              <a:rPr lang="en-US" sz="2400" dirty="0" smtClean="0"/>
              <a:t>.”</a:t>
            </a:r>
          </a:p>
          <a:p>
            <a:pPr algn="r"/>
            <a:r>
              <a:rPr lang="en-US" sz="2400" dirty="0" smtClean="0"/>
              <a:t>-President Obama</a:t>
            </a:r>
            <a:endParaRPr lang="en-US" sz="2400" dirty="0"/>
          </a:p>
        </p:txBody>
      </p:sp>
    </p:spTree>
    <p:extLst>
      <p:ext uri="{BB962C8B-B14F-4D97-AF65-F5344CB8AC3E}">
        <p14:creationId xmlns:p14="http://schemas.microsoft.com/office/powerpoint/2010/main" val="9617733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70238" y="501445"/>
            <a:ext cx="6651523" cy="1120877"/>
          </a:xfrm>
        </p:spPr>
        <p:txBody>
          <a:bodyPr>
            <a:normAutofit fontScale="90000"/>
          </a:bodyPr>
          <a:lstStyle/>
          <a:p>
            <a:r>
              <a:rPr lang="en-US" dirty="0">
                <a:hlinkClick r:id="rId3"/>
              </a:rPr>
              <a:t>Sex workers and sexual assault </a:t>
            </a:r>
            <a:endParaRPr lang="en-US" dirty="0"/>
          </a:p>
        </p:txBody>
      </p:sp>
      <p:sp>
        <p:nvSpPr>
          <p:cNvPr id="3" name="Content Placeholder 2"/>
          <p:cNvSpPr>
            <a:spLocks noGrp="1"/>
          </p:cNvSpPr>
          <p:nvPr>
            <p:ph idx="1"/>
          </p:nvPr>
        </p:nvSpPr>
        <p:spPr>
          <a:xfrm>
            <a:off x="560438" y="1991031"/>
            <a:ext cx="11326761" cy="5132439"/>
          </a:xfrm>
        </p:spPr>
        <p:txBody>
          <a:bodyPr>
            <a:normAutofit/>
          </a:bodyPr>
          <a:lstStyle/>
          <a:p>
            <a:r>
              <a:rPr lang="en-US" sz="2800" dirty="0" smtClean="0"/>
              <a:t>“Sex </a:t>
            </a:r>
            <a:r>
              <a:rPr lang="en-US" sz="2800" dirty="0"/>
              <a:t>workers </a:t>
            </a:r>
            <a:r>
              <a:rPr lang="en-US" sz="2800" dirty="0" smtClean="0"/>
              <a:t>. . . have </a:t>
            </a:r>
            <a:r>
              <a:rPr lang="en-US" sz="2800" dirty="0"/>
              <a:t>the right to choose what they do with their bodies and who they do it with, while working or not</a:t>
            </a:r>
            <a:r>
              <a:rPr lang="en-US" sz="2800" dirty="0" smtClean="0"/>
              <a:t>.”</a:t>
            </a:r>
            <a:endParaRPr lang="en-US" sz="2800" dirty="0"/>
          </a:p>
          <a:p>
            <a:r>
              <a:rPr lang="en-US" sz="2800" dirty="0" smtClean="0"/>
              <a:t>“Also</a:t>
            </a:r>
            <a:r>
              <a:rPr lang="en-US" sz="2800" dirty="0"/>
              <a:t>, many people believe that sex workers should expect to be sexually assaulted and that this is just a hazard of the job. But it does not matter who you are or what you do for a living- nobody deserves to be sexually assaulted</a:t>
            </a:r>
            <a:r>
              <a:rPr lang="en-US" sz="2800" dirty="0" smtClean="0"/>
              <a:t>.”</a:t>
            </a:r>
            <a:endParaRPr lang="en-US" sz="2800" dirty="0"/>
          </a:p>
          <a:p>
            <a:r>
              <a:rPr lang="en-US" sz="2800" dirty="0" smtClean="0"/>
              <a:t>“These </a:t>
            </a:r>
            <a:r>
              <a:rPr lang="en-US" sz="2800" dirty="0"/>
              <a:t>beliefs about sex work and sexual assault only place blame on those sex workers who have experienced sexual assault while working and excuse the ones who are responsible: perpetrators</a:t>
            </a:r>
            <a:r>
              <a:rPr lang="en-US" sz="2800" dirty="0" smtClean="0"/>
              <a:t>.”</a:t>
            </a:r>
            <a:endParaRPr lang="en-US" sz="2800" dirty="0"/>
          </a:p>
          <a:p>
            <a:endParaRPr lang="en-US" dirty="0"/>
          </a:p>
        </p:txBody>
      </p:sp>
    </p:spTree>
    <p:extLst>
      <p:ext uri="{BB962C8B-B14F-4D97-AF65-F5344CB8AC3E}">
        <p14:creationId xmlns:p14="http://schemas.microsoft.com/office/powerpoint/2010/main" val="20994383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hlinkClick r:id="rId3"/>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25794" y="722672"/>
            <a:ext cx="10058400" cy="5657850"/>
          </a:xfrm>
          <a:prstGeom prst="rect">
            <a:avLst/>
          </a:prstGeom>
        </p:spPr>
      </p:pic>
    </p:spTree>
    <p:extLst>
      <p:ext uri="{BB962C8B-B14F-4D97-AF65-F5344CB8AC3E}">
        <p14:creationId xmlns:p14="http://schemas.microsoft.com/office/powerpoint/2010/main" val="6848691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end sexual assault on campus</a:t>
            </a:r>
            <a:endParaRPr lang="en-US" dirty="0"/>
          </a:p>
        </p:txBody>
      </p:sp>
      <p:sp>
        <p:nvSpPr>
          <p:cNvPr id="3" name="Content Placeholder 2"/>
          <p:cNvSpPr>
            <a:spLocks noGrp="1"/>
          </p:cNvSpPr>
          <p:nvPr>
            <p:ph sz="half" idx="1"/>
          </p:nvPr>
        </p:nvSpPr>
        <p:spPr/>
        <p:txBody>
          <a:bodyPr>
            <a:normAutofit/>
          </a:bodyPr>
          <a:lstStyle/>
          <a:p>
            <a:pPr marL="0" indent="0" algn="ctr">
              <a:buNone/>
            </a:pPr>
            <a:r>
              <a:rPr lang="en-US" sz="3200" dirty="0" smtClean="0"/>
              <a:t>The White House</a:t>
            </a:r>
          </a:p>
          <a:p>
            <a:r>
              <a:rPr lang="en-US" sz="3200" dirty="0" smtClean="0"/>
              <a:t>“</a:t>
            </a:r>
            <a:r>
              <a:rPr lang="en-US" sz="3200" dirty="0" smtClean="0">
                <a:hlinkClick r:id="rId3"/>
              </a:rPr>
              <a:t>It’s On Us</a:t>
            </a:r>
            <a:r>
              <a:rPr lang="en-US" sz="3200" dirty="0" smtClean="0"/>
              <a:t>”</a:t>
            </a:r>
            <a:endParaRPr lang="en-US" sz="3200" dirty="0"/>
          </a:p>
        </p:txBody>
      </p:sp>
      <p:sp>
        <p:nvSpPr>
          <p:cNvPr id="4" name="Content Placeholder 3"/>
          <p:cNvSpPr>
            <a:spLocks noGrp="1"/>
          </p:cNvSpPr>
          <p:nvPr>
            <p:ph sz="half" idx="2"/>
          </p:nvPr>
        </p:nvSpPr>
        <p:spPr/>
        <p:txBody>
          <a:bodyPr/>
          <a:lstStyle/>
          <a:p>
            <a:pPr marL="0" indent="0" algn="ctr">
              <a:buNone/>
            </a:pPr>
            <a:r>
              <a:rPr lang="en-US" sz="3600" dirty="0"/>
              <a:t>New York State</a:t>
            </a:r>
          </a:p>
          <a:p>
            <a:pPr algn="ctr"/>
            <a:r>
              <a:rPr lang="en-US" sz="3600" dirty="0"/>
              <a:t>“</a:t>
            </a:r>
            <a:r>
              <a:rPr lang="en-US" sz="3600" dirty="0">
                <a:hlinkClick r:id="rId4"/>
              </a:rPr>
              <a:t>Enough is Enough</a:t>
            </a:r>
            <a:r>
              <a:rPr lang="en-US" sz="3600" dirty="0"/>
              <a:t>”</a:t>
            </a:r>
          </a:p>
          <a:p>
            <a:endParaRPr lang="en-US" dirty="0"/>
          </a:p>
        </p:txBody>
      </p:sp>
    </p:spTree>
    <p:extLst>
      <p:ext uri="{BB962C8B-B14F-4D97-AF65-F5344CB8AC3E}">
        <p14:creationId xmlns:p14="http://schemas.microsoft.com/office/powerpoint/2010/main" val="11125846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SUNY’s Definition of “Affirmative Consent”</a:t>
            </a:r>
            <a:endParaRPr lang="en-US" dirty="0"/>
          </a:p>
        </p:txBody>
      </p:sp>
      <p:sp>
        <p:nvSpPr>
          <p:cNvPr id="3" name="Content Placeholder 2"/>
          <p:cNvSpPr>
            <a:spLocks noGrp="1"/>
          </p:cNvSpPr>
          <p:nvPr>
            <p:ph idx="1"/>
          </p:nvPr>
        </p:nvSpPr>
        <p:spPr>
          <a:xfrm>
            <a:off x="1165123" y="2285999"/>
            <a:ext cx="9822425" cy="4159045"/>
          </a:xfrm>
        </p:spPr>
        <p:txBody>
          <a:bodyPr>
            <a:normAutofit fontScale="92500" lnSpcReduction="20000"/>
          </a:bodyPr>
          <a:lstStyle/>
          <a:p>
            <a:pPr algn="just"/>
            <a:r>
              <a:rPr lang="en-US" sz="3600" dirty="0" smtClean="0"/>
              <a:t>“</a:t>
            </a:r>
            <a:r>
              <a:rPr lang="en-US" sz="3600" dirty="0"/>
              <a:t>Affirmative consent is a knowing, voluntary, and mutual decision among all participants to engage in sexual activity.  Consent can be given by words or actions, as long as those words or actions create clear permission regarding willingness to engage in the sexual activity. Silence or lack of resistance, in and of itself, does not demonstrate consent. The definition of consent does not vary based upon a participant's sex, sexual orientation, gender identity, or gender expression.”</a:t>
            </a:r>
          </a:p>
          <a:p>
            <a:endParaRPr lang="en-US" dirty="0"/>
          </a:p>
        </p:txBody>
      </p:sp>
    </p:spTree>
    <p:extLst>
      <p:ext uri="{BB962C8B-B14F-4D97-AF65-F5344CB8AC3E}">
        <p14:creationId xmlns:p14="http://schemas.microsoft.com/office/powerpoint/2010/main" val="20096777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hlinkClick r:id="rId3"/>
              </a:rPr>
              <a:t>CUNY/City Tech</a:t>
            </a:r>
            <a:endParaRPr lang="en-US" dirty="0"/>
          </a:p>
        </p:txBody>
      </p:sp>
      <p:sp>
        <p:nvSpPr>
          <p:cNvPr id="4" name="Content Placeholder 3"/>
          <p:cNvSpPr>
            <a:spLocks noGrp="1"/>
          </p:cNvSpPr>
          <p:nvPr>
            <p:ph idx="1"/>
          </p:nvPr>
        </p:nvSpPr>
        <p:spPr>
          <a:xfrm>
            <a:off x="899652" y="2638043"/>
            <a:ext cx="9851922" cy="3865995"/>
          </a:xfrm>
        </p:spPr>
        <p:txBody>
          <a:bodyPr/>
          <a:lstStyle/>
          <a:p>
            <a:r>
              <a:rPr lang="en-US" sz="2800" b="1" dirty="0">
                <a:hlinkClick r:id="rId4"/>
              </a:rPr>
              <a:t>What is Affirmative Consent?</a:t>
            </a:r>
            <a:endParaRPr lang="en-US" sz="2800" b="1" dirty="0"/>
          </a:p>
          <a:p>
            <a:r>
              <a:rPr lang="en-US" sz="2800" dirty="0"/>
              <a:t>Affirmative Consent is a knowing, informed, voluntary and mutual decision to engage in agreed upon sexual activity.</a:t>
            </a:r>
          </a:p>
          <a:p>
            <a:r>
              <a:rPr lang="en-US" sz="2800" dirty="0"/>
              <a:t>Consent can be withdrawn at any time.</a:t>
            </a:r>
          </a:p>
          <a:p>
            <a:r>
              <a:rPr lang="en-US" sz="2800" dirty="0"/>
              <a:t>Consent can be given by words or actions, as long as those words or action create clear permission regarding willingness to engage in the sexual activity.</a:t>
            </a:r>
          </a:p>
          <a:p>
            <a:endParaRPr lang="en-US" dirty="0"/>
          </a:p>
        </p:txBody>
      </p:sp>
    </p:spTree>
    <p:extLst>
      <p:ext uri="{BB962C8B-B14F-4D97-AF65-F5344CB8AC3E}">
        <p14:creationId xmlns:p14="http://schemas.microsoft.com/office/powerpoint/2010/main" val="10306736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9587" y="383458"/>
            <a:ext cx="8922774" cy="1902542"/>
          </a:xfrm>
        </p:spPr>
        <p:txBody>
          <a:bodyPr>
            <a:normAutofit/>
          </a:bodyPr>
          <a:lstStyle/>
          <a:p>
            <a:r>
              <a:rPr lang="en-US" b="1"/>
              <a:t>Each person must clearly communicate his/her willingness and permission to engage in sexual activity.</a:t>
            </a:r>
            <a:endParaRPr lang="en-US"/>
          </a:p>
        </p:txBody>
      </p:sp>
      <p:sp>
        <p:nvSpPr>
          <p:cNvPr id="3" name="Content Placeholder 2"/>
          <p:cNvSpPr>
            <a:spLocks noGrp="1"/>
          </p:cNvSpPr>
          <p:nvPr>
            <p:ph idx="1"/>
          </p:nvPr>
        </p:nvSpPr>
        <p:spPr>
          <a:xfrm>
            <a:off x="1283111" y="2462981"/>
            <a:ext cx="9320980" cy="4232787"/>
          </a:xfrm>
        </p:spPr>
        <p:txBody>
          <a:bodyPr>
            <a:normAutofit lnSpcReduction="10000"/>
          </a:bodyPr>
          <a:lstStyle/>
          <a:p>
            <a:r>
              <a:rPr lang="en-US" sz="2000" dirty="0"/>
              <a:t>A person who is drunk or high may not be able to consent.</a:t>
            </a:r>
          </a:p>
          <a:p>
            <a:r>
              <a:rPr lang="en-US" sz="2000" dirty="0"/>
              <a:t>Having sex with a person who is passed out, or slides in and out of consciousness, is rape.</a:t>
            </a:r>
          </a:p>
          <a:p>
            <a:r>
              <a:rPr lang="en-US" sz="2000" dirty="0"/>
              <a:t>Failure to resist or say "no" does not equal consent.</a:t>
            </a:r>
          </a:p>
          <a:p>
            <a:r>
              <a:rPr lang="en-US" sz="2000" dirty="0"/>
              <a:t>Silence does not constitute consent.</a:t>
            </a:r>
          </a:p>
          <a:p>
            <a:r>
              <a:rPr lang="en-US" sz="2000" dirty="0"/>
              <a:t>Past consent to sexual relations does not constitute consent to subsequent sexual activity.</a:t>
            </a:r>
          </a:p>
          <a:p>
            <a:r>
              <a:rPr lang="en-US" sz="2000" dirty="0"/>
              <a:t>A person may consent to certain sexual acts and not others.</a:t>
            </a:r>
          </a:p>
          <a:p>
            <a:r>
              <a:rPr lang="en-US" sz="2000" dirty="0"/>
              <a:t>A person's appearance or dress does not communicate consent.</a:t>
            </a:r>
          </a:p>
          <a:p>
            <a:r>
              <a:rPr lang="en-US" sz="2000" dirty="0"/>
              <a:t>A person under 17 years old cannot consent to sexual intercourse under New York law.</a:t>
            </a:r>
          </a:p>
          <a:p>
            <a:endParaRPr lang="en-US" dirty="0"/>
          </a:p>
        </p:txBody>
      </p:sp>
    </p:spTree>
    <p:extLst>
      <p:ext uri="{BB962C8B-B14F-4D97-AF65-F5344CB8AC3E}">
        <p14:creationId xmlns:p14="http://schemas.microsoft.com/office/powerpoint/2010/main" val="21063500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You Must Obtain Consent</a:t>
            </a:r>
            <a:r>
              <a:rPr lang="en-US" b="1" dirty="0"/>
              <a:t/>
            </a:r>
            <a:br>
              <a:rPr lang="en-US" b="1" dirty="0"/>
            </a:br>
            <a:endParaRPr lang="en-US" dirty="0"/>
          </a:p>
        </p:txBody>
      </p:sp>
      <p:sp>
        <p:nvSpPr>
          <p:cNvPr id="3" name="Content Placeholder 2"/>
          <p:cNvSpPr>
            <a:spLocks noGrp="1"/>
          </p:cNvSpPr>
          <p:nvPr>
            <p:ph idx="1"/>
          </p:nvPr>
        </p:nvSpPr>
        <p:spPr>
          <a:xfrm>
            <a:off x="988141" y="2271252"/>
            <a:ext cx="10412361" cy="3952567"/>
          </a:xfrm>
        </p:spPr>
        <p:txBody>
          <a:bodyPr>
            <a:normAutofit lnSpcReduction="10000"/>
          </a:bodyPr>
          <a:lstStyle/>
          <a:p>
            <a:r>
              <a:rPr lang="en-US" sz="2400" dirty="0"/>
              <a:t>If you do not obtain consent from a sexual partner, you may be committing sexual assault.</a:t>
            </a:r>
          </a:p>
          <a:p>
            <a:r>
              <a:rPr lang="en-US" sz="2400" dirty="0"/>
              <a:t>Remember, the decision to engage in sex or sexual activity must be mutual.</a:t>
            </a:r>
          </a:p>
          <a:p>
            <a:r>
              <a:rPr lang="en-US" sz="2400" dirty="0"/>
              <a:t>Before you engage in sexual activity, consider... </a:t>
            </a:r>
          </a:p>
          <a:p>
            <a:pPr lvl="1"/>
            <a:r>
              <a:rPr lang="en-US" sz="2400" dirty="0"/>
              <a:t>Have you expressed what you want?</a:t>
            </a:r>
          </a:p>
          <a:p>
            <a:pPr lvl="1"/>
            <a:r>
              <a:rPr lang="en-US" sz="2400" dirty="0"/>
              <a:t>Do you know what your partner wants?</a:t>
            </a:r>
          </a:p>
          <a:p>
            <a:pPr lvl="1"/>
            <a:r>
              <a:rPr lang="en-US" sz="2400" dirty="0"/>
              <a:t>Has your partner given consent?</a:t>
            </a:r>
          </a:p>
          <a:p>
            <a:pPr lvl="1"/>
            <a:r>
              <a:rPr lang="en-US" sz="2400" dirty="0"/>
              <a:t>Is your potential partner sober enough to decide whether or not to have sex?</a:t>
            </a:r>
          </a:p>
          <a:p>
            <a:pPr lvl="1"/>
            <a:r>
              <a:rPr lang="en-US" sz="2400" dirty="0"/>
              <a:t>Are you sober enough to know that you've correctly gauged consent?</a:t>
            </a:r>
          </a:p>
          <a:p>
            <a:endParaRPr lang="en-US" dirty="0"/>
          </a:p>
        </p:txBody>
      </p:sp>
    </p:spTree>
    <p:extLst>
      <p:ext uri="{BB962C8B-B14F-4D97-AF65-F5344CB8AC3E}">
        <p14:creationId xmlns:p14="http://schemas.microsoft.com/office/powerpoint/2010/main" val="1581258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2142" y="345260"/>
            <a:ext cx="7729728" cy="1188720"/>
          </a:xfrm>
        </p:spPr>
        <p:txBody>
          <a:bodyPr/>
          <a:lstStyle/>
          <a:p>
            <a:r>
              <a:rPr lang="en-US" b="1" dirty="0"/>
              <a:t>You do not have consent if:</a:t>
            </a:r>
            <a:endParaRPr lang="en-US" dirty="0"/>
          </a:p>
        </p:txBody>
      </p:sp>
      <p:sp>
        <p:nvSpPr>
          <p:cNvPr id="3" name="Content Placeholder 2"/>
          <p:cNvSpPr>
            <a:spLocks noGrp="1"/>
          </p:cNvSpPr>
          <p:nvPr>
            <p:ph idx="1"/>
          </p:nvPr>
        </p:nvSpPr>
        <p:spPr>
          <a:xfrm>
            <a:off x="722671" y="1666568"/>
            <a:ext cx="11164529" cy="4940709"/>
          </a:xfrm>
        </p:spPr>
        <p:txBody>
          <a:bodyPr>
            <a:normAutofit/>
          </a:bodyPr>
          <a:lstStyle/>
          <a:p>
            <a:r>
              <a:rPr lang="en-US" sz="2400" dirty="0"/>
              <a:t>You are using physical force or size to have sex.</a:t>
            </a:r>
          </a:p>
          <a:p>
            <a:r>
              <a:rPr lang="en-US" sz="2400" dirty="0"/>
              <a:t>You have coerced your partner in any way (asking repeatedly, putting pressure on your partner, physically intimidating him/her, etc.).</a:t>
            </a:r>
          </a:p>
          <a:p>
            <a:r>
              <a:rPr lang="en-US" sz="2400" dirty="0"/>
              <a:t>You intend to have sex by any means necessary.</a:t>
            </a:r>
          </a:p>
          <a:p>
            <a:r>
              <a:rPr lang="en-US" sz="2400" dirty="0"/>
              <a:t>Your partner is too intoxicated or high to give consent.</a:t>
            </a:r>
          </a:p>
          <a:p>
            <a:r>
              <a:rPr lang="en-US" sz="2400" dirty="0"/>
              <a:t>You are too intoxicated or high to gauge consent.</a:t>
            </a:r>
          </a:p>
          <a:p>
            <a:r>
              <a:rPr lang="en-US" sz="2400" dirty="0"/>
              <a:t>Your partner is asleep.</a:t>
            </a:r>
          </a:p>
          <a:p>
            <a:r>
              <a:rPr lang="en-US" sz="2400" dirty="0"/>
              <a:t>Your partner is unconscious or for any other reason is physically or mentally unable to communicate consent.</a:t>
            </a:r>
          </a:p>
          <a:p>
            <a:r>
              <a:rPr lang="en-US" sz="2400" dirty="0"/>
              <a:t>You don't think your partner would agree to have sex if he/she were sober.</a:t>
            </a:r>
          </a:p>
          <a:p>
            <a:endParaRPr lang="en-US" dirty="0"/>
          </a:p>
        </p:txBody>
      </p:sp>
    </p:spTree>
    <p:extLst>
      <p:ext uri="{BB962C8B-B14F-4D97-AF65-F5344CB8AC3E}">
        <p14:creationId xmlns:p14="http://schemas.microsoft.com/office/powerpoint/2010/main" val="11842257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60633" y="419002"/>
            <a:ext cx="7729728" cy="1188720"/>
          </a:xfrm>
        </p:spPr>
        <p:txBody>
          <a:bodyPr/>
          <a:lstStyle/>
          <a:p>
            <a:r>
              <a:rPr lang="en-US" b="1" dirty="0"/>
              <a:t>Signs you may not have consent:</a:t>
            </a:r>
            <a:endParaRPr lang="en-US" dirty="0"/>
          </a:p>
        </p:txBody>
      </p:sp>
      <p:sp>
        <p:nvSpPr>
          <p:cNvPr id="3" name="Content Placeholder 2"/>
          <p:cNvSpPr>
            <a:spLocks noGrp="1"/>
          </p:cNvSpPr>
          <p:nvPr>
            <p:ph idx="1"/>
          </p:nvPr>
        </p:nvSpPr>
        <p:spPr>
          <a:xfrm>
            <a:off x="870155" y="1814053"/>
            <a:ext cx="10677832" cy="4542502"/>
          </a:xfrm>
        </p:spPr>
        <p:txBody>
          <a:bodyPr/>
          <a:lstStyle/>
          <a:p>
            <a:r>
              <a:rPr lang="en-US" sz="2800" dirty="0"/>
              <a:t>You are not sure what the other person wants.</a:t>
            </a:r>
          </a:p>
          <a:p>
            <a:r>
              <a:rPr lang="en-US" sz="2800" dirty="0"/>
              <a:t>You have had sex before but your partner has said he/she is not interested tonight.</a:t>
            </a:r>
          </a:p>
          <a:p>
            <a:r>
              <a:rPr lang="en-US" sz="2800" dirty="0"/>
              <a:t>You feel like you are getting mixed signals.</a:t>
            </a:r>
          </a:p>
          <a:p>
            <a:r>
              <a:rPr lang="en-US" sz="2800" dirty="0"/>
              <a:t>You hope your partner will say nothing and go with the flow.</a:t>
            </a:r>
          </a:p>
          <a:p>
            <a:r>
              <a:rPr lang="en-US" sz="2800" dirty="0"/>
              <a:t>Your partner stops or is not responsive.</a:t>
            </a:r>
          </a:p>
          <a:p>
            <a:r>
              <a:rPr lang="en-US" sz="2800" dirty="0"/>
              <a:t>Your partner may be intoxicated or high: slurred speech, problems with balance, impaired motor skills</a:t>
            </a:r>
          </a:p>
          <a:p>
            <a:endParaRPr lang="en-US" dirty="0"/>
          </a:p>
        </p:txBody>
      </p:sp>
    </p:spTree>
    <p:extLst>
      <p:ext uri="{BB962C8B-B14F-4D97-AF65-F5344CB8AC3E}">
        <p14:creationId xmlns:p14="http://schemas.microsoft.com/office/powerpoint/2010/main" val="4037566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6220" y="477995"/>
            <a:ext cx="7729728" cy="1188720"/>
          </a:xfrm>
        </p:spPr>
        <p:txBody>
          <a:bodyPr/>
          <a:lstStyle/>
          <a:p>
            <a:r>
              <a:rPr lang="en-US" dirty="0" smtClean="0"/>
              <a:t>Sex and Feminism</a:t>
            </a:r>
            <a:endParaRPr lang="en-US" dirty="0"/>
          </a:p>
        </p:txBody>
      </p:sp>
      <p:sp>
        <p:nvSpPr>
          <p:cNvPr id="3" name="Content Placeholder 2"/>
          <p:cNvSpPr>
            <a:spLocks noGrp="1"/>
          </p:cNvSpPr>
          <p:nvPr>
            <p:ph idx="1"/>
          </p:nvPr>
        </p:nvSpPr>
        <p:spPr>
          <a:xfrm>
            <a:off x="678425" y="2079523"/>
            <a:ext cx="10854813" cy="4336025"/>
          </a:xfrm>
        </p:spPr>
        <p:txBody>
          <a:bodyPr>
            <a:normAutofit fontScale="77500" lnSpcReduction="20000"/>
          </a:bodyPr>
          <a:lstStyle/>
          <a:p>
            <a:r>
              <a:rPr lang="en-US" sz="4000" b="1" dirty="0" smtClean="0"/>
              <a:t>Second Wave Feminists </a:t>
            </a:r>
            <a:r>
              <a:rPr lang="en-US" sz="4000" dirty="0" smtClean="0"/>
              <a:t>were largely anti-pornography and anti-prostitution</a:t>
            </a:r>
          </a:p>
          <a:p>
            <a:r>
              <a:rPr lang="en-US" sz="4000" b="1" dirty="0" smtClean="0"/>
              <a:t>Third Wave Feminists are </a:t>
            </a:r>
            <a:r>
              <a:rPr lang="en-US" sz="4000" dirty="0" smtClean="0"/>
              <a:t>largely pro-sex and approach sex work as labor that should be protected as other workers are protected (labor unions, contracts, etc.)</a:t>
            </a:r>
            <a:endParaRPr lang="en-US" sz="4000" dirty="0"/>
          </a:p>
          <a:p>
            <a:pPr marL="228600" lvl="1"/>
            <a:r>
              <a:rPr lang="en-US" sz="4000" dirty="0"/>
              <a:t>“It is a split between an emphasis on sexual freedom and pleasure that views women exclusively as </a:t>
            </a:r>
            <a:r>
              <a:rPr lang="en-US" sz="4000" b="1" dirty="0"/>
              <a:t>agents</a:t>
            </a:r>
            <a:r>
              <a:rPr lang="en-US" sz="4000" dirty="0"/>
              <a:t>, on the one hand, and an emphasis on sexual danger and degradation that sees women exclusively as </a:t>
            </a:r>
            <a:r>
              <a:rPr lang="en-US" sz="4000" b="1" dirty="0"/>
              <a:t>victims</a:t>
            </a:r>
            <a:r>
              <a:rPr lang="en-US" sz="4000" dirty="0"/>
              <a:t> on the other” (Overall 707)</a:t>
            </a:r>
          </a:p>
          <a:p>
            <a:endParaRPr lang="en-US" dirty="0" smtClean="0"/>
          </a:p>
          <a:p>
            <a:pPr lvl="1"/>
            <a:endParaRPr lang="en-US" dirty="0" smtClean="0"/>
          </a:p>
          <a:p>
            <a:pPr lvl="1"/>
            <a:endParaRPr lang="en-US" dirty="0"/>
          </a:p>
        </p:txBody>
      </p:sp>
    </p:spTree>
    <p:extLst>
      <p:ext uri="{BB962C8B-B14F-4D97-AF65-F5344CB8AC3E}">
        <p14:creationId xmlns:p14="http://schemas.microsoft.com/office/powerpoint/2010/main" val="759225310"/>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Parcel</Template>
  <TotalTime>282</TotalTime>
  <Words>799</Words>
  <Application>Microsoft Macintosh PowerPoint</Application>
  <PresentationFormat>Widescreen</PresentationFormat>
  <Paragraphs>67</Paragraphs>
  <Slides>11</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Calibri</vt:lpstr>
      <vt:lpstr>Gill Sans MT</vt:lpstr>
      <vt:lpstr>Arial</vt:lpstr>
      <vt:lpstr>Parcel</vt:lpstr>
      <vt:lpstr>Consent and Sex Work</vt:lpstr>
      <vt:lpstr>To end sexual assault on campus</vt:lpstr>
      <vt:lpstr>SUNY’s Definition of “Affirmative Consent”</vt:lpstr>
      <vt:lpstr>CUNY/City Tech</vt:lpstr>
      <vt:lpstr>Each person must clearly communicate his/her willingness and permission to engage in sexual activity.</vt:lpstr>
      <vt:lpstr>You Must Obtain Consent </vt:lpstr>
      <vt:lpstr>You do not have consent if:</vt:lpstr>
      <vt:lpstr>Signs you may not have consent:</vt:lpstr>
      <vt:lpstr>Sex and Feminism</vt:lpstr>
      <vt:lpstr>Sex workers and sexual assault </vt:lpstr>
      <vt:lpstr>PowerPoint Presentation</vt:lpstr>
    </vt:vector>
  </TitlesOfParts>
  <Company/>
  <LinksUpToDate>false</LinksUpToDate>
  <SharedDoc>false</SharedDoc>
  <HyperlinksChanged>false</HyperlinksChanged>
  <AppVersion>15.0027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Consent</dc:title>
  <dc:creator>Microsoft Office User</dc:creator>
  <cp:lastModifiedBy>Microsoft Office User</cp:lastModifiedBy>
  <cp:revision>13</cp:revision>
  <dcterms:created xsi:type="dcterms:W3CDTF">2016-11-21T21:08:04Z</dcterms:created>
  <dcterms:modified xsi:type="dcterms:W3CDTF">2016-11-22T01:59:10Z</dcterms:modified>
</cp:coreProperties>
</file>