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9" r:id="rId4"/>
    <p:sldId id="260" r:id="rId5"/>
    <p:sldId id="258" r:id="rId6"/>
    <p:sldId id="262" r:id="rId7"/>
    <p:sldId id="263" r:id="rId8"/>
    <p:sldId id="261" r:id="rId9"/>
    <p:sldId id="265"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59"/>
    <p:restoredTop sz="94683"/>
  </p:normalViewPr>
  <p:slideViewPr>
    <p:cSldViewPr snapToGrid="0" snapToObjects="1">
      <p:cViewPr varScale="1">
        <p:scale>
          <a:sx n="94" d="100"/>
          <a:sy n="94" d="100"/>
        </p:scale>
        <p:origin x="78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5BF893-08F8-4B41-8EBA-AD4E10F55BA8}" type="datetimeFigureOut">
              <a:rPr lang="en-US" smtClean="0"/>
              <a:t>11/2/16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532BBD-8F5D-DA48-93E6-B9BEBA61F891}" type="slidenum">
              <a:rPr lang="en-US" smtClean="0"/>
              <a:t>‹#›</a:t>
            </a:fld>
            <a:endParaRPr lang="en-US"/>
          </a:p>
        </p:txBody>
      </p:sp>
    </p:spTree>
    <p:extLst>
      <p:ext uri="{BB962C8B-B14F-4D97-AF65-F5344CB8AC3E}">
        <p14:creationId xmlns:p14="http://schemas.microsoft.com/office/powerpoint/2010/main" val="432831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 Id="rId3" Type="http://schemas.openxmlformats.org/officeDocument/2006/relationships/hyperlink" Target="http://www.cerep.ulg.ac.be/adichie/cnaawards.html"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http://www.cerep.ulg.ac.be/adichie/cnaawards.html</a:t>
            </a:r>
            <a:endParaRPr lang="en-US" dirty="0" smtClean="0"/>
          </a:p>
          <a:p>
            <a:endParaRPr lang="en-US" dirty="0"/>
          </a:p>
        </p:txBody>
      </p:sp>
      <p:sp>
        <p:nvSpPr>
          <p:cNvPr id="4" name="Slide Number Placeholder 3"/>
          <p:cNvSpPr>
            <a:spLocks noGrp="1"/>
          </p:cNvSpPr>
          <p:nvPr>
            <p:ph type="sldNum" sz="quarter" idx="10"/>
          </p:nvPr>
        </p:nvSpPr>
        <p:spPr/>
        <p:txBody>
          <a:bodyPr/>
          <a:lstStyle/>
          <a:p>
            <a:fld id="{AE532BBD-8F5D-DA48-93E6-B9BEBA61F891}" type="slidenum">
              <a:rPr lang="en-US" smtClean="0"/>
              <a:t>3</a:t>
            </a:fld>
            <a:endParaRPr lang="en-US"/>
          </a:p>
        </p:txBody>
      </p:sp>
    </p:spTree>
    <p:extLst>
      <p:ext uri="{BB962C8B-B14F-4D97-AF65-F5344CB8AC3E}">
        <p14:creationId xmlns:p14="http://schemas.microsoft.com/office/powerpoint/2010/main" val="1073269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532BBD-8F5D-DA48-93E6-B9BEBA61F891}" type="slidenum">
              <a:rPr lang="en-US" smtClean="0"/>
              <a:t>6</a:t>
            </a:fld>
            <a:endParaRPr lang="en-US"/>
          </a:p>
        </p:txBody>
      </p:sp>
    </p:spTree>
    <p:extLst>
      <p:ext uri="{BB962C8B-B14F-4D97-AF65-F5344CB8AC3E}">
        <p14:creationId xmlns:p14="http://schemas.microsoft.com/office/powerpoint/2010/main" val="13687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11/2/16</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11/2/16</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11/2/16</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11/2/16</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11/2/16</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hyperlink" Target="http://www.cerep.ulg.ac.be/adichie/cnaawards.html" TargetMode="External"/><Relationship Id="rId4" Type="http://schemas.openxmlformats.org/officeDocument/2006/relationships/image" Target="../media/image2.jpg"/><Relationship Id="rId5" Type="http://schemas.openxmlformats.org/officeDocument/2006/relationships/image" Target="../media/image3.jpg"/><Relationship Id="rId6" Type="http://schemas.openxmlformats.org/officeDocument/2006/relationships/image" Target="../media/image4.jpg"/><Relationship Id="rId7" Type="http://schemas.openxmlformats.org/officeDocument/2006/relationships/image" Target="../media/image5.jp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gif"/><Relationship Id="rId3" Type="http://schemas.openxmlformats.org/officeDocument/2006/relationships/image" Target="../media/image7.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Chimamanda</a:t>
            </a:r>
            <a:r>
              <a:rPr lang="en-US" dirty="0"/>
              <a:t> </a:t>
            </a:r>
            <a:r>
              <a:rPr lang="en-US" dirty="0" err="1"/>
              <a:t>Ngozi</a:t>
            </a:r>
            <a:r>
              <a:rPr lang="en-US" dirty="0"/>
              <a:t> </a:t>
            </a:r>
            <a:r>
              <a:rPr lang="en-US" dirty="0" err="1"/>
              <a:t>Adichie</a:t>
            </a:r>
            <a:r>
              <a:rPr lang="en-US" dirty="0"/>
              <a:t> </a:t>
            </a:r>
          </a:p>
        </p:txBody>
      </p:sp>
      <p:sp>
        <p:nvSpPr>
          <p:cNvPr id="3" name="Subtitle 2"/>
          <p:cNvSpPr>
            <a:spLocks noGrp="1"/>
          </p:cNvSpPr>
          <p:nvPr>
            <p:ph type="subTitle" idx="1"/>
          </p:nvPr>
        </p:nvSpPr>
        <p:spPr/>
        <p:txBody>
          <a:bodyPr/>
          <a:lstStyle/>
          <a:p>
            <a:r>
              <a:rPr lang="en-US" sz="2000" dirty="0" smtClean="0"/>
              <a:t>1977-</a:t>
            </a:r>
            <a:endParaRPr lang="en-US" sz="2000" dirty="0"/>
          </a:p>
        </p:txBody>
      </p:sp>
    </p:spTree>
    <p:extLst>
      <p:ext uri="{BB962C8B-B14F-4D97-AF65-F5344CB8AC3E}">
        <p14:creationId xmlns:p14="http://schemas.microsoft.com/office/powerpoint/2010/main" val="2127102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a partner</a:t>
            </a:r>
            <a:endParaRPr lang="en-US" dirty="0"/>
          </a:p>
        </p:txBody>
      </p:sp>
      <p:sp>
        <p:nvSpPr>
          <p:cNvPr id="3" name="Content Placeholder 2"/>
          <p:cNvSpPr>
            <a:spLocks noGrp="1"/>
          </p:cNvSpPr>
          <p:nvPr>
            <p:ph idx="1"/>
          </p:nvPr>
        </p:nvSpPr>
        <p:spPr>
          <a:xfrm>
            <a:off x="472440" y="2180496"/>
            <a:ext cx="11138367" cy="4220304"/>
          </a:xfrm>
        </p:spPr>
        <p:txBody>
          <a:bodyPr/>
          <a:lstStyle/>
          <a:p>
            <a:r>
              <a:rPr lang="en-US" sz="2800" dirty="0"/>
              <a:t>Even though colonial rule is </a:t>
            </a:r>
            <a:r>
              <a:rPr lang="en-US" sz="2800" dirty="0" smtClean="0"/>
              <a:t>over when </a:t>
            </a:r>
            <a:r>
              <a:rPr lang="en-US" sz="2800" i="1" dirty="0" err="1" smtClean="0"/>
              <a:t>Americanah</a:t>
            </a:r>
            <a:r>
              <a:rPr lang="en-US" sz="2800" dirty="0" smtClean="0"/>
              <a:t> takes place, </a:t>
            </a:r>
            <a:r>
              <a:rPr lang="en-US" sz="2800" dirty="0"/>
              <a:t>how does Nigeria’s colonial history continue to influence the situations/limitations/worldviews/experiences of the characters in </a:t>
            </a:r>
            <a:r>
              <a:rPr lang="en-US" sz="2800" dirty="0" smtClean="0"/>
              <a:t>the novel</a:t>
            </a:r>
            <a:r>
              <a:rPr lang="en-US" sz="2800" dirty="0" smtClean="0"/>
              <a:t>?</a:t>
            </a:r>
            <a:endParaRPr lang="en-US" sz="2800" dirty="0" smtClean="0"/>
          </a:p>
          <a:p>
            <a:pPr lvl="1"/>
            <a:r>
              <a:rPr lang="en-US" sz="2800" dirty="0" smtClean="0"/>
              <a:t>Answer this question with a clear, arguable statement.</a:t>
            </a:r>
          </a:p>
          <a:p>
            <a:pPr lvl="1"/>
            <a:r>
              <a:rPr lang="en-US" sz="2800" dirty="0" smtClean="0"/>
              <a:t>Find at least </a:t>
            </a:r>
            <a:r>
              <a:rPr lang="en-US" sz="2800" b="1" dirty="0" smtClean="0"/>
              <a:t>two</a:t>
            </a:r>
            <a:r>
              <a:rPr lang="en-US" sz="2800" dirty="0" smtClean="0"/>
              <a:t> specific quotes/passages from the novel to support your statement.</a:t>
            </a:r>
            <a:endParaRPr lang="en-US" sz="2800" dirty="0"/>
          </a:p>
          <a:p>
            <a:endParaRPr lang="en-US" dirty="0"/>
          </a:p>
        </p:txBody>
      </p:sp>
    </p:spTree>
    <p:extLst>
      <p:ext uri="{BB962C8B-B14F-4D97-AF65-F5344CB8AC3E}">
        <p14:creationId xmlns:p14="http://schemas.microsoft.com/office/powerpoint/2010/main" val="1742174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“I </a:t>
            </a:r>
            <a:r>
              <a:rPr lang="en-US" sz="2000" dirty="0"/>
              <a:t>didn't ever consciously decide to pursue writing. I've been writing since I was old enough to spell</a:t>
            </a:r>
            <a:r>
              <a:rPr lang="en-US" sz="2000" dirty="0" smtClean="0"/>
              <a:t>,  </a:t>
            </a:r>
            <a:r>
              <a:rPr lang="en-US" sz="2000" dirty="0"/>
              <a:t>and just sitting down and writing made me feel incredibly </a:t>
            </a:r>
            <a:r>
              <a:rPr lang="en-US" sz="2000" dirty="0" smtClean="0"/>
              <a:t>fulfilled“ (</a:t>
            </a:r>
            <a:r>
              <a:rPr lang="en-US" sz="2000" dirty="0"/>
              <a:t>Anya 2003</a:t>
            </a:r>
            <a:r>
              <a:rPr lang="en-US" sz="2000" dirty="0" smtClean="0"/>
              <a:t>). </a:t>
            </a:r>
            <a:endParaRPr lang="en-US" sz="2000" dirty="0"/>
          </a:p>
        </p:txBody>
      </p:sp>
      <p:sp>
        <p:nvSpPr>
          <p:cNvPr id="3" name="Content Placeholder 2"/>
          <p:cNvSpPr>
            <a:spLocks noGrp="1"/>
          </p:cNvSpPr>
          <p:nvPr>
            <p:ph sz="half" idx="1"/>
          </p:nvPr>
        </p:nvSpPr>
        <p:spPr>
          <a:xfrm>
            <a:off x="581193" y="2228003"/>
            <a:ext cx="5642626" cy="4261287"/>
          </a:xfrm>
        </p:spPr>
        <p:txBody>
          <a:bodyPr>
            <a:normAutofit/>
          </a:bodyPr>
          <a:lstStyle/>
          <a:p>
            <a:r>
              <a:rPr lang="en-US" dirty="0" smtClean="0"/>
              <a:t>Born </a:t>
            </a:r>
            <a:r>
              <a:rPr lang="en-US" dirty="0"/>
              <a:t>in Nigeria in </a:t>
            </a:r>
            <a:r>
              <a:rPr lang="en-US" dirty="0" smtClean="0"/>
              <a:t>1977</a:t>
            </a:r>
          </a:p>
          <a:p>
            <a:r>
              <a:rPr lang="en-US" dirty="0" smtClean="0"/>
              <a:t>Moved to the United States at 19 years old</a:t>
            </a:r>
          </a:p>
          <a:p>
            <a:r>
              <a:rPr lang="en-US" dirty="0" smtClean="0"/>
              <a:t>Scholarship at Drexel </a:t>
            </a:r>
            <a:r>
              <a:rPr lang="en-US" dirty="0"/>
              <a:t>University in Philadelphia </a:t>
            </a:r>
            <a:endParaRPr lang="en-US" dirty="0" smtClean="0"/>
          </a:p>
          <a:p>
            <a:r>
              <a:rPr lang="en-US" dirty="0"/>
              <a:t>D</a:t>
            </a:r>
            <a:r>
              <a:rPr lang="en-US" dirty="0" smtClean="0"/>
              <a:t>egree </a:t>
            </a:r>
            <a:r>
              <a:rPr lang="en-US" dirty="0"/>
              <a:t>in communication and political science at Eastern Connecticut State </a:t>
            </a:r>
            <a:r>
              <a:rPr lang="en-US" dirty="0" smtClean="0"/>
              <a:t>University</a:t>
            </a:r>
          </a:p>
          <a:p>
            <a:r>
              <a:rPr lang="en-US" dirty="0" smtClean="0"/>
              <a:t>Master's </a:t>
            </a:r>
            <a:r>
              <a:rPr lang="en-US" dirty="0"/>
              <a:t>degree in creative writing at Johns Hopkins </a:t>
            </a:r>
            <a:r>
              <a:rPr lang="en-US" dirty="0" smtClean="0"/>
              <a:t>University</a:t>
            </a:r>
          </a:p>
          <a:p>
            <a:r>
              <a:rPr lang="en-US" dirty="0" smtClean="0"/>
              <a:t>Fellowship </a:t>
            </a:r>
            <a:r>
              <a:rPr lang="en-US" dirty="0"/>
              <a:t>at Princeton University </a:t>
            </a:r>
            <a:endParaRPr lang="en-US" dirty="0" smtClean="0"/>
          </a:p>
          <a:p>
            <a:r>
              <a:rPr lang="en-US" dirty="0" smtClean="0"/>
              <a:t>Master’s degree </a:t>
            </a:r>
            <a:r>
              <a:rPr lang="en-US" dirty="0"/>
              <a:t>in African Studies from Yale </a:t>
            </a:r>
            <a:r>
              <a:rPr lang="en-US" dirty="0" smtClean="0"/>
              <a:t>University</a:t>
            </a:r>
          </a:p>
          <a:p>
            <a:r>
              <a:rPr lang="en-US" dirty="0" smtClean="0"/>
              <a:t>Fellowship at </a:t>
            </a:r>
            <a:r>
              <a:rPr lang="en-US" dirty="0"/>
              <a:t>the Radcliffe Institute for Advanced Study, Harvard </a:t>
            </a:r>
            <a:r>
              <a:rPr lang="en-US" dirty="0" smtClean="0"/>
              <a:t>University</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545107" y="2094271"/>
            <a:ext cx="3076088" cy="4624054"/>
          </a:xfrm>
        </p:spPr>
      </p:pic>
    </p:spTree>
    <p:extLst>
      <p:ext uri="{BB962C8B-B14F-4D97-AF65-F5344CB8AC3E}">
        <p14:creationId xmlns:p14="http://schemas.microsoft.com/office/powerpoint/2010/main" val="1073313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Her Work</a:t>
            </a:r>
            <a:r>
              <a:rPr lang="mr-IN" dirty="0" smtClean="0"/>
              <a:t>…</a:t>
            </a:r>
            <a:endParaRPr lang="en-US" dirty="0"/>
          </a:p>
        </p:txBody>
      </p:sp>
      <p:sp>
        <p:nvSpPr>
          <p:cNvPr id="6" name="Content Placeholder 5"/>
          <p:cNvSpPr>
            <a:spLocks noGrp="1"/>
          </p:cNvSpPr>
          <p:nvPr>
            <p:ph idx="1"/>
          </p:nvPr>
        </p:nvSpPr>
        <p:spPr/>
        <p:txBody>
          <a:bodyPr>
            <a:normAutofit/>
          </a:bodyPr>
          <a:lstStyle/>
          <a:p>
            <a:r>
              <a:rPr lang="en-US" sz="2000" dirty="0"/>
              <a:t>Poetry, plays, essays, short stories, and </a:t>
            </a:r>
            <a:r>
              <a:rPr lang="en-US" sz="2000" dirty="0" smtClean="0"/>
              <a:t>novels</a:t>
            </a:r>
          </a:p>
          <a:p>
            <a:pPr marL="0" indent="0">
              <a:buNone/>
            </a:pPr>
            <a:endParaRPr lang="en-US" sz="2000" dirty="0"/>
          </a:p>
          <a:p>
            <a:r>
              <a:rPr lang="en-US" sz="2000" i="1" dirty="0"/>
              <a:t>Purple Hibiscus</a:t>
            </a:r>
            <a:r>
              <a:rPr lang="en-US" sz="2000" dirty="0"/>
              <a:t> (novel, 2003)</a:t>
            </a:r>
          </a:p>
          <a:p>
            <a:r>
              <a:rPr lang="en-US" sz="2000" i="1" dirty="0"/>
              <a:t>Half of a Yellow Sun</a:t>
            </a:r>
            <a:r>
              <a:rPr lang="en-US" sz="2000" dirty="0"/>
              <a:t> (novel, 2006)</a:t>
            </a:r>
          </a:p>
          <a:p>
            <a:r>
              <a:rPr lang="en-US" sz="2000" i="1" dirty="0"/>
              <a:t>The Thing around Your Neck</a:t>
            </a:r>
            <a:r>
              <a:rPr lang="en-US" sz="2000" dirty="0"/>
              <a:t> (short stories, 2009)</a:t>
            </a:r>
          </a:p>
          <a:p>
            <a:r>
              <a:rPr lang="en-US" sz="2000" i="1" dirty="0" err="1"/>
              <a:t>Americanah</a:t>
            </a:r>
            <a:r>
              <a:rPr lang="en-US" sz="2000" dirty="0"/>
              <a:t> (novel, 2013</a:t>
            </a:r>
            <a:r>
              <a:rPr lang="en-US" sz="2000" dirty="0" smtClean="0"/>
              <a:t>)</a:t>
            </a:r>
          </a:p>
          <a:p>
            <a:pPr marL="0" indent="0">
              <a:buNone/>
            </a:pPr>
            <a:endParaRPr lang="en-US" sz="2000" dirty="0" smtClean="0"/>
          </a:p>
          <a:p>
            <a:r>
              <a:rPr lang="en-US" sz="2000" dirty="0"/>
              <a:t>SO many </a:t>
            </a:r>
            <a:r>
              <a:rPr lang="en-US" sz="2000" dirty="0">
                <a:hlinkClick r:id="rId3"/>
              </a:rPr>
              <a:t>awards</a:t>
            </a:r>
            <a:r>
              <a:rPr lang="en-US" sz="2000" dirty="0"/>
              <a:t>! </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21476" y="2180495"/>
            <a:ext cx="1972855" cy="2935609"/>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1197" y="2110234"/>
            <a:ext cx="1564057" cy="2539053"/>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40371" y="4351916"/>
            <a:ext cx="1651410" cy="2457455"/>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028647" y="4008120"/>
            <a:ext cx="1806220" cy="2676786"/>
          </a:xfrm>
          <a:prstGeom prst="rect">
            <a:avLst/>
          </a:prstGeom>
        </p:spPr>
      </p:pic>
    </p:spTree>
    <p:extLst>
      <p:ext uri="{BB962C8B-B14F-4D97-AF65-F5344CB8AC3E}">
        <p14:creationId xmlns:p14="http://schemas.microsoft.com/office/powerpoint/2010/main" val="1062101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2400" y="752168"/>
            <a:ext cx="11808542" cy="6105832"/>
          </a:xfrm>
        </p:spPr>
        <p:txBody>
          <a:bodyPr>
            <a:normAutofit fontScale="92500" lnSpcReduction="20000"/>
          </a:bodyPr>
          <a:lstStyle/>
          <a:p>
            <a:r>
              <a:rPr lang="en-US" b="1" i="1" dirty="0"/>
              <a:t>Critics tend to categorize you as either a Nigerian author, a feminist or even an African-American writer. Do you feel that such generalizations might be reductive or do you see categorization as something positive in the sense that your being the “new voice of Nigerian literature”, for example, might inspire younger Nigerian writers to follow in your footsteps</a:t>
            </a:r>
            <a:r>
              <a:rPr lang="en-US" b="1" i="1" dirty="0" smtClean="0"/>
              <a:t>?</a:t>
            </a:r>
          </a:p>
          <a:p>
            <a:pPr marL="0" indent="0">
              <a:buNone/>
            </a:pPr>
            <a:r>
              <a:rPr lang="en-US" dirty="0" smtClean="0"/>
              <a:t>Generalizations </a:t>
            </a:r>
            <a:r>
              <a:rPr lang="en-US" dirty="0"/>
              <a:t>are always reductive, I think, because they shrink you from a whole to a mere part. I am Nigerian, feminist, Black, Igbo, and more, but when I am categorized as one, it makes it almost impossible to be seen as all of the others, and I find this limiting. </a:t>
            </a:r>
          </a:p>
          <a:p>
            <a:pPr marL="0" indent="0">
              <a:buNone/>
            </a:pPr>
            <a:r>
              <a:rPr lang="en-US" dirty="0"/>
              <a:t>I used to insist that I was simply a writer, that I rejected tags before ‘writer,’ especially tags based on race like ‘black’ or ‘African,’ because they are not value-free. They come with baggage. For example, a black writer who wrote about Africa would be placed on the ‘ethnic’ shelf in many bookstores in the US and UK, ‘ethnic’ in this sense subtly suggests not being quite on a par with ‘mainstream’ writing. A white writer, such as the Polish </a:t>
            </a:r>
            <a:r>
              <a:rPr lang="en-US" dirty="0" err="1"/>
              <a:t>Ryszard</a:t>
            </a:r>
            <a:r>
              <a:rPr lang="en-US" dirty="0"/>
              <a:t> </a:t>
            </a:r>
            <a:r>
              <a:rPr lang="en-US" dirty="0" err="1"/>
              <a:t>Kapuscinski</a:t>
            </a:r>
            <a:r>
              <a:rPr lang="en-US" dirty="0"/>
              <a:t> would not be on that ‘ethnic’ shelf. He would be considered ‘mainstream’ although he would be writing on the same subject as the black writer. The point is that it would be preferable if categorizations were based on the writing rather than on the writer. </a:t>
            </a:r>
          </a:p>
          <a:p>
            <a:pPr marL="0" indent="0">
              <a:buNone/>
            </a:pPr>
            <a:r>
              <a:rPr lang="en-US" dirty="0"/>
              <a:t>Yet, we cannot deny that there are strong linkages based on race or gender or nationality. Being part of an under-represented group brings with it a sense of ‘we-ness’ which is why I feel an odd pride when an Igbo or an African or African-American or woman or Nigerian does well. I suppose categorization can be positive in this way. My being seen as a ‘Nigerian writer’ could motivate other Nigerian writers, in a way that my just being a ‘writer’ would not. </a:t>
            </a:r>
          </a:p>
          <a:p>
            <a:pPr marL="0" indent="0">
              <a:buNone/>
            </a:pPr>
            <a:r>
              <a:rPr lang="en-US" dirty="0"/>
              <a:t>The more I think about just being a ‘writer,’ the more I realize that it is a position that is too easy to take. It would work only in a happily homogenized fantasy world. I cannot be just a ‘writer’ all the time; there are situations in which I will simply have to accept some tag before it. We all carry different labels and they come into play in what we write and in how we are read. The sad thing is that critics and sometimes readers do not hold all labels in equal significance. </a:t>
            </a:r>
          </a:p>
          <a:p>
            <a:pPr marL="0" indent="0">
              <a:buNone/>
            </a:pPr>
            <a:r>
              <a:rPr lang="en-US" dirty="0"/>
              <a:t>I am less resentful of categorizations. I accept, sometimes even celebrate, them but I still feel much ambivalence about them. I am also wary of the baggage that comes with them and of having somebody else be prescriptive about them. </a:t>
            </a:r>
            <a:endParaRPr lang="en-US" dirty="0" smtClean="0"/>
          </a:p>
          <a:p>
            <a:pPr marL="0" indent="0">
              <a:buNone/>
            </a:pPr>
            <a:endParaRPr lang="en-US" sz="1500" i="1" dirty="0" smtClean="0"/>
          </a:p>
          <a:p>
            <a:pPr marL="0" indent="0">
              <a:buNone/>
            </a:pPr>
            <a:r>
              <a:rPr lang="en-US" sz="1500" i="1" dirty="0" smtClean="0"/>
              <a:t>From </a:t>
            </a:r>
            <a:r>
              <a:rPr lang="en-US" sz="1500" i="1" dirty="0"/>
              <a:t>http://</a:t>
            </a:r>
            <a:r>
              <a:rPr lang="en-US" sz="1500" i="1" dirty="0" err="1"/>
              <a:t>www.cerep.ulg.ac.be</a:t>
            </a:r>
            <a:r>
              <a:rPr lang="en-US" sz="1500" i="1" dirty="0"/>
              <a:t>/</a:t>
            </a:r>
            <a:r>
              <a:rPr lang="en-US" sz="1500" i="1" dirty="0" err="1"/>
              <a:t>adichie</a:t>
            </a:r>
            <a:r>
              <a:rPr lang="en-US" sz="1500" i="1" dirty="0"/>
              <a:t>/</a:t>
            </a:r>
            <a:r>
              <a:rPr lang="en-US" sz="1500" i="1" dirty="0" err="1"/>
              <a:t>cnaintro.html</a:t>
            </a:r>
            <a:endParaRPr lang="en-US" sz="1500" i="1" dirty="0"/>
          </a:p>
        </p:txBody>
      </p:sp>
    </p:spTree>
    <p:extLst>
      <p:ext uri="{BB962C8B-B14F-4D97-AF65-F5344CB8AC3E}">
        <p14:creationId xmlns:p14="http://schemas.microsoft.com/office/powerpoint/2010/main" val="1447643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Americanah</a:t>
            </a:r>
            <a:r>
              <a:rPr lang="en-US" i="1" dirty="0" smtClean="0"/>
              <a:t> </a:t>
            </a:r>
            <a:r>
              <a:rPr lang="en-US" dirty="0" smtClean="0"/>
              <a:t>(2013)</a:t>
            </a:r>
            <a:endParaRPr lang="en-US" dirty="0"/>
          </a:p>
        </p:txBody>
      </p:sp>
      <p:sp>
        <p:nvSpPr>
          <p:cNvPr id="3" name="Content Placeholder 2"/>
          <p:cNvSpPr>
            <a:spLocks noGrp="1"/>
          </p:cNvSpPr>
          <p:nvPr>
            <p:ph sz="half" idx="1"/>
          </p:nvPr>
        </p:nvSpPr>
        <p:spPr/>
        <p:txBody>
          <a:bodyPr>
            <a:normAutofit lnSpcReduction="10000"/>
          </a:bodyPr>
          <a:lstStyle/>
          <a:p>
            <a:r>
              <a:rPr lang="en-US" i="1" dirty="0" smtClean="0"/>
              <a:t>“</a:t>
            </a:r>
            <a:r>
              <a:rPr lang="en-US" i="1" dirty="0" err="1" smtClean="0"/>
              <a:t>Americanah</a:t>
            </a:r>
            <a:r>
              <a:rPr lang="en-US" dirty="0" smtClean="0"/>
              <a:t> </a:t>
            </a:r>
            <a:r>
              <a:rPr lang="en-US" dirty="0"/>
              <a:t>might be regarded as a generic hybrid, somewhere between the love story and the socio-political novel. It subtly explores the emotional consequences of geographical separation, and it offers a deft and humorous portrayal of two countries, the United States and Nigeria, which must each negotiate the social and cultural demons that they have inherited from their vastly different histories” (</a:t>
            </a:r>
            <a:r>
              <a:rPr lang="en-US" dirty="0" err="1" smtClean="0"/>
              <a:t>Tunca</a:t>
            </a:r>
            <a:r>
              <a:rPr lang="en-US" dirty="0" smtClean="0"/>
              <a:t>).</a:t>
            </a:r>
          </a:p>
          <a:p>
            <a:endParaRPr lang="en-US" dirty="0"/>
          </a:p>
          <a:p>
            <a:endParaRPr lang="en-US" dirty="0" smtClean="0"/>
          </a:p>
          <a:p>
            <a:r>
              <a:rPr lang="en-US" sz="1400" i="1" dirty="0" smtClean="0"/>
              <a:t>From http</a:t>
            </a:r>
            <a:r>
              <a:rPr lang="en-US" sz="1400" i="1" dirty="0"/>
              <a:t>://</a:t>
            </a:r>
            <a:r>
              <a:rPr lang="en-US" sz="1400" i="1" dirty="0" err="1"/>
              <a:t>www.cerep.ulg.ac.be</a:t>
            </a:r>
            <a:r>
              <a:rPr lang="en-US" sz="1400" i="1" dirty="0"/>
              <a:t>/</a:t>
            </a:r>
            <a:r>
              <a:rPr lang="en-US" sz="1400" i="1" dirty="0" err="1"/>
              <a:t>adichie</a:t>
            </a:r>
            <a:r>
              <a:rPr lang="en-US" sz="1400" i="1" dirty="0"/>
              <a:t>/</a:t>
            </a:r>
            <a:r>
              <a:rPr lang="en-US" sz="1400" i="1" dirty="0" err="1"/>
              <a:t>cnaintro.html</a:t>
            </a:r>
            <a:endParaRPr lang="en-US" sz="1400" i="1" dirty="0"/>
          </a:p>
        </p:txBody>
      </p:sp>
      <p:sp>
        <p:nvSpPr>
          <p:cNvPr id="4" name="Content Placeholder 3"/>
          <p:cNvSpPr>
            <a:spLocks noGrp="1"/>
          </p:cNvSpPr>
          <p:nvPr>
            <p:ph sz="half" idx="2"/>
          </p:nvPr>
        </p:nvSpPr>
        <p:spPr>
          <a:xfrm>
            <a:off x="6188416" y="2228003"/>
            <a:ext cx="5561623" cy="4447117"/>
          </a:xfrm>
        </p:spPr>
        <p:txBody>
          <a:bodyPr>
            <a:normAutofit lnSpcReduction="10000"/>
          </a:bodyPr>
          <a:lstStyle/>
          <a:p>
            <a:r>
              <a:rPr lang="en-US" dirty="0" smtClean="0"/>
              <a:t>Race and Racism (and their shifting meanings depending on context)</a:t>
            </a:r>
          </a:p>
          <a:p>
            <a:pPr lvl="1"/>
            <a:r>
              <a:rPr lang="en-US" dirty="0" smtClean="0"/>
              <a:t>Western beauty standards</a:t>
            </a:r>
          </a:p>
          <a:p>
            <a:r>
              <a:rPr lang="en-US" dirty="0" smtClean="0"/>
              <a:t>Immigration</a:t>
            </a:r>
          </a:p>
          <a:p>
            <a:pPr lvl="1"/>
            <a:r>
              <a:rPr lang="en-US" dirty="0" smtClean="0"/>
              <a:t>Great Britain, United States</a:t>
            </a:r>
          </a:p>
          <a:p>
            <a:r>
              <a:rPr lang="en-US" dirty="0" smtClean="0"/>
              <a:t>Class</a:t>
            </a:r>
          </a:p>
          <a:p>
            <a:pPr lvl="1"/>
            <a:r>
              <a:rPr lang="en-US" dirty="0" smtClean="0"/>
              <a:t>Access to wealth, power, education</a:t>
            </a:r>
          </a:p>
          <a:p>
            <a:endParaRPr lang="en-US" dirty="0" smtClean="0"/>
          </a:p>
        </p:txBody>
      </p:sp>
    </p:spTree>
    <p:extLst>
      <p:ext uri="{BB962C8B-B14F-4D97-AF65-F5344CB8AC3E}">
        <p14:creationId xmlns:p14="http://schemas.microsoft.com/office/powerpoint/2010/main" val="1275362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Nigeria’s Colonial History and Civil war</a:t>
            </a:r>
            <a:endParaRPr lang="en-US" dirty="0"/>
          </a:p>
        </p:txBody>
      </p:sp>
      <p:sp>
        <p:nvSpPr>
          <p:cNvPr id="3" name="Content Placeholder 2"/>
          <p:cNvSpPr>
            <a:spLocks noGrp="1"/>
          </p:cNvSpPr>
          <p:nvPr>
            <p:ph sz="half" idx="1"/>
          </p:nvPr>
        </p:nvSpPr>
        <p:spPr>
          <a:xfrm>
            <a:off x="265471" y="2300747"/>
            <a:ext cx="5738112" cy="4298173"/>
          </a:xfrm>
        </p:spPr>
        <p:txBody>
          <a:bodyPr/>
          <a:lstStyle/>
          <a:p>
            <a:r>
              <a:rPr lang="en-US" sz="2400" dirty="0" smtClean="0"/>
              <a:t>1884: European powers met </a:t>
            </a:r>
            <a:r>
              <a:rPr lang="en-US" sz="2400" dirty="0"/>
              <a:t>in </a:t>
            </a:r>
            <a:r>
              <a:rPr lang="en-US" sz="2400" dirty="0" smtClean="0"/>
              <a:t>Berlin to divide the </a:t>
            </a:r>
            <a:r>
              <a:rPr lang="en-US" sz="2400" dirty="0"/>
              <a:t>interior of Africa </a:t>
            </a:r>
            <a:r>
              <a:rPr lang="en-US" sz="2400" dirty="0" smtClean="0"/>
              <a:t>into </a:t>
            </a:r>
            <a:r>
              <a:rPr lang="en-US" sz="2400" dirty="0"/>
              <a:t>colonial possessions of European </a:t>
            </a:r>
            <a:r>
              <a:rPr lang="en-US" sz="2400" dirty="0" smtClean="0"/>
              <a:t>countries</a:t>
            </a:r>
          </a:p>
          <a:p>
            <a:r>
              <a:rPr lang="mr-IN" sz="2400" dirty="0" smtClean="0"/>
              <a:t>1889-1914</a:t>
            </a:r>
            <a:r>
              <a:rPr lang="en-US" sz="2400" dirty="0"/>
              <a:t>: English move into the land of the </a:t>
            </a:r>
            <a:r>
              <a:rPr lang="en-US" sz="2400" dirty="0" smtClean="0"/>
              <a:t>Igbo</a:t>
            </a:r>
          </a:p>
          <a:p>
            <a:r>
              <a:rPr lang="en-US" sz="2400" dirty="0" smtClean="0"/>
              <a:t>1914: Northern </a:t>
            </a:r>
            <a:r>
              <a:rPr lang="en-US" sz="2400" dirty="0"/>
              <a:t>and southern Nigeria </a:t>
            </a:r>
            <a:r>
              <a:rPr lang="en-US" sz="2400" dirty="0" smtClean="0"/>
              <a:t>united into </a:t>
            </a:r>
            <a:r>
              <a:rPr lang="en-US" sz="2400" dirty="0"/>
              <a:t>a single British colony </a:t>
            </a:r>
            <a:endParaRPr lang="en-US" sz="2400" dirty="0" smtClean="0"/>
          </a:p>
          <a:p>
            <a:r>
              <a:rPr lang="mr-IN" sz="2400" dirty="0" smtClean="0"/>
              <a:t>1919-1935</a:t>
            </a:r>
            <a:r>
              <a:rPr lang="en-US" sz="2400" dirty="0" smtClean="0"/>
              <a:t>: European colonialism in Africa intensified </a:t>
            </a:r>
          </a:p>
          <a:p>
            <a:endParaRPr lang="en-US" dirty="0" smtClean="0"/>
          </a:p>
          <a:p>
            <a:endParaRPr lang="en-US" dirty="0"/>
          </a:p>
        </p:txBody>
      </p:sp>
      <p:sp>
        <p:nvSpPr>
          <p:cNvPr id="4" name="Content Placeholder 3"/>
          <p:cNvSpPr>
            <a:spLocks noGrp="1"/>
          </p:cNvSpPr>
          <p:nvPr>
            <p:ph sz="half" idx="2"/>
          </p:nvPr>
        </p:nvSpPr>
        <p:spPr>
          <a:xfrm>
            <a:off x="6188416" y="1859281"/>
            <a:ext cx="5866423" cy="4739639"/>
          </a:xfrm>
        </p:spPr>
        <p:txBody>
          <a:bodyPr>
            <a:normAutofit/>
          </a:bodyPr>
          <a:lstStyle/>
          <a:p>
            <a:r>
              <a:rPr lang="en-US" sz="2400" dirty="0"/>
              <a:t>Post World  War II: </a:t>
            </a:r>
            <a:r>
              <a:rPr lang="en-US" sz="2400" dirty="0" smtClean="0"/>
              <a:t>Break </a:t>
            </a:r>
            <a:r>
              <a:rPr lang="en-US" sz="2400" dirty="0"/>
              <a:t>up of the </a:t>
            </a:r>
            <a:r>
              <a:rPr lang="en-US" sz="2400" dirty="0" smtClean="0"/>
              <a:t>European </a:t>
            </a:r>
            <a:r>
              <a:rPr lang="en-US" sz="2400" dirty="0"/>
              <a:t>colonial empires </a:t>
            </a:r>
            <a:endParaRPr lang="en-US" sz="2400" dirty="0" smtClean="0"/>
          </a:p>
          <a:p>
            <a:r>
              <a:rPr lang="en-US" sz="2400" dirty="0" smtClean="0"/>
              <a:t>1960: Nigerian Independence</a:t>
            </a:r>
            <a:endParaRPr lang="en-US" sz="2400" dirty="0"/>
          </a:p>
          <a:p>
            <a:r>
              <a:rPr lang="en-US" sz="2400" dirty="0" smtClean="0"/>
              <a:t>1967-1970</a:t>
            </a:r>
            <a:r>
              <a:rPr lang="en-US" sz="2400" dirty="0"/>
              <a:t>: military leaders of the </a:t>
            </a:r>
            <a:r>
              <a:rPr lang="en-US" sz="2400" dirty="0" smtClean="0"/>
              <a:t>Igbo </a:t>
            </a:r>
            <a:r>
              <a:rPr lang="en-US" sz="2400" dirty="0"/>
              <a:t>people attempted to create the independent Republic of </a:t>
            </a:r>
            <a:r>
              <a:rPr lang="en-US" sz="2400" dirty="0" smtClean="0"/>
              <a:t>Biafra. Civil War breaks out. </a:t>
            </a:r>
          </a:p>
          <a:p>
            <a:pPr lvl="1"/>
            <a:r>
              <a:rPr lang="en-US" sz="2400" dirty="0"/>
              <a:t>Ethnic groups: Hausa and Fulani in the north, Yoruba in the south-west, and Igbo in the south-east. </a:t>
            </a:r>
            <a:endParaRPr lang="en-US" sz="2400" dirty="0" smtClean="0"/>
          </a:p>
          <a:p>
            <a:pPr lvl="1"/>
            <a:r>
              <a:rPr lang="en-US" sz="2400" dirty="0" smtClean="0"/>
              <a:t>Muslim and Christian divisions</a:t>
            </a:r>
            <a:endParaRPr lang="en-US" sz="2400" dirty="0"/>
          </a:p>
        </p:txBody>
      </p:sp>
    </p:spTree>
    <p:extLst>
      <p:ext uri="{BB962C8B-B14F-4D97-AF65-F5344CB8AC3E}">
        <p14:creationId xmlns:p14="http://schemas.microsoft.com/office/powerpoint/2010/main" val="1350428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6720841" y="2413531"/>
            <a:ext cx="5212080" cy="3005360"/>
          </a:xfrm>
        </p:spPr>
      </p:pic>
      <p:pic>
        <p:nvPicPr>
          <p:cNvPr id="6" name="Content Placeholder 5"/>
          <p:cNvPicPr>
            <a:picLocks noGrp="1" noChangeAspect="1"/>
          </p:cNvPicPr>
          <p:nvPr>
            <p:ph sz="half" idx="4294967295"/>
          </p:nvPr>
        </p:nvPicPr>
        <p:blipFill>
          <a:blip r:embed="rId3">
            <a:extLst>
              <a:ext uri="{28A0092B-C50C-407E-A947-70E740481C1C}">
                <a14:useLocalDpi xmlns:a14="http://schemas.microsoft.com/office/drawing/2010/main" val="0"/>
              </a:ext>
            </a:extLst>
          </a:blip>
          <a:stretch>
            <a:fillRect/>
          </a:stretch>
        </p:blipFill>
        <p:spPr>
          <a:xfrm>
            <a:off x="472440" y="1352233"/>
            <a:ext cx="5273040" cy="5127957"/>
          </a:xfrm>
        </p:spPr>
      </p:pic>
    </p:spTree>
    <p:extLst>
      <p:ext uri="{BB962C8B-B14F-4D97-AF65-F5344CB8AC3E}">
        <p14:creationId xmlns:p14="http://schemas.microsoft.com/office/powerpoint/2010/main" val="158129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Post-Colonialism</a:t>
            </a:r>
            <a:r>
              <a:rPr lang="en-US" dirty="0"/>
              <a:t/>
            </a:r>
            <a:br>
              <a:rPr lang="en-US" dirty="0"/>
            </a:br>
            <a:endParaRPr lang="en-US" dirty="0"/>
          </a:p>
        </p:txBody>
      </p:sp>
      <p:sp>
        <p:nvSpPr>
          <p:cNvPr id="3" name="Content Placeholder 2"/>
          <p:cNvSpPr>
            <a:spLocks noGrp="1"/>
          </p:cNvSpPr>
          <p:nvPr>
            <p:ph idx="1"/>
          </p:nvPr>
        </p:nvSpPr>
        <p:spPr>
          <a:xfrm>
            <a:off x="411480" y="1920240"/>
            <a:ext cx="11445240" cy="4541520"/>
          </a:xfrm>
        </p:spPr>
        <p:txBody>
          <a:bodyPr>
            <a:normAutofit/>
          </a:bodyPr>
          <a:lstStyle/>
          <a:p>
            <a:r>
              <a:rPr lang="en-US" sz="2400" dirty="0" smtClean="0"/>
              <a:t>A type of literary criticism/theory</a:t>
            </a:r>
          </a:p>
          <a:p>
            <a:r>
              <a:rPr lang="en-US" sz="2400" dirty="0" smtClean="0"/>
              <a:t>“Looks </a:t>
            </a:r>
            <a:r>
              <a:rPr lang="en-US" sz="2400" dirty="0"/>
              <a:t>at issues of power, economics, politics, religion, and culture and how these elements work in relation to colonial hegemony (western colonizers controlling the colonized</a:t>
            </a:r>
            <a:r>
              <a:rPr lang="en-US" sz="2400" dirty="0" smtClean="0"/>
              <a:t>).”</a:t>
            </a:r>
          </a:p>
          <a:p>
            <a:r>
              <a:rPr lang="en-US" sz="2400" dirty="0" smtClean="0"/>
              <a:t>“Questions </a:t>
            </a:r>
            <a:r>
              <a:rPr lang="en-US" sz="2400" dirty="0"/>
              <a:t>the role of the western literary canon and western history as dominant forms of knowledge </a:t>
            </a:r>
            <a:r>
              <a:rPr lang="en-US" sz="2400" dirty="0" smtClean="0"/>
              <a:t>making.”</a:t>
            </a:r>
          </a:p>
          <a:p>
            <a:r>
              <a:rPr lang="en-US" sz="2400" dirty="0" smtClean="0"/>
              <a:t>“The </a:t>
            </a:r>
            <a:r>
              <a:rPr lang="en-US" sz="2400" dirty="0"/>
              <a:t>terms "first-world," "second world," "third world" and "fourth world" nations are critiqued by post-colonial critics because they reinforce the dominant positions of western cultures populating first world status</a:t>
            </a:r>
            <a:r>
              <a:rPr lang="en-US" sz="2400" dirty="0" smtClean="0"/>
              <a:t>.”</a:t>
            </a:r>
          </a:p>
          <a:p>
            <a:endParaRPr lang="en-US" dirty="0"/>
          </a:p>
        </p:txBody>
      </p:sp>
    </p:spTree>
    <p:extLst>
      <p:ext uri="{BB962C8B-B14F-4D97-AF65-F5344CB8AC3E}">
        <p14:creationId xmlns:p14="http://schemas.microsoft.com/office/powerpoint/2010/main" val="1877818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 Postcolonial critic might ask about a text</a:t>
            </a:r>
            <a:endParaRPr lang="en-US" dirty="0"/>
          </a:p>
        </p:txBody>
      </p:sp>
      <p:sp>
        <p:nvSpPr>
          <p:cNvPr id="3" name="Content Placeholder 2"/>
          <p:cNvSpPr>
            <a:spLocks noGrp="1"/>
          </p:cNvSpPr>
          <p:nvPr>
            <p:ph idx="1"/>
          </p:nvPr>
        </p:nvSpPr>
        <p:spPr>
          <a:xfrm>
            <a:off x="265471" y="1843548"/>
            <a:ext cx="11606981" cy="4503632"/>
          </a:xfrm>
        </p:spPr>
        <p:txBody>
          <a:bodyPr>
            <a:normAutofit fontScale="92500" lnSpcReduction="20000"/>
          </a:bodyPr>
          <a:lstStyle/>
          <a:p>
            <a:r>
              <a:rPr lang="en-US" sz="1900" dirty="0"/>
              <a:t>How does the literary text, explicitly or allegorically, represent various aspects of colonial oppression?</a:t>
            </a:r>
          </a:p>
          <a:p>
            <a:r>
              <a:rPr lang="en-US" sz="1900" dirty="0"/>
              <a:t>What does the text reveal about the problematics of post-colonial identity, including the relationship between personal and cultural identity and such issues as double consciousness and hybridity?</a:t>
            </a:r>
          </a:p>
          <a:p>
            <a:r>
              <a:rPr lang="en-US" sz="1900" dirty="0"/>
              <a:t>What person(s) or groups does the work identify as "other" or stranger? How are such persons/groups described and treated?</a:t>
            </a:r>
          </a:p>
          <a:p>
            <a:r>
              <a:rPr lang="en-US" sz="1900" dirty="0"/>
              <a:t>What does the text reveal about the politics and/or psychology of anti-colonialist resistance?</a:t>
            </a:r>
          </a:p>
          <a:p>
            <a:r>
              <a:rPr lang="en-US" sz="1900" dirty="0"/>
              <a:t>What does the text reveal about the operations of cultural difference - the ways in which race, religion, class, gender, sexual orientation, cultural beliefs, and customs combine to form individual identity - in shaping our perceptions of ourselves, others, and the world in which we live?</a:t>
            </a:r>
          </a:p>
          <a:p>
            <a:r>
              <a:rPr lang="en-US" sz="1900" dirty="0"/>
              <a:t>How does the text respond to or comment upon the characters, themes, or assumptions of a canonized (colonialist) work?</a:t>
            </a:r>
          </a:p>
          <a:p>
            <a:r>
              <a:rPr lang="en-US" sz="1900" dirty="0"/>
              <a:t>Are there meaningful similarities among the literatures of different post-colonial populations?</a:t>
            </a:r>
          </a:p>
          <a:p>
            <a:r>
              <a:rPr lang="en-US" sz="1900" dirty="0"/>
              <a:t>How does a literary text in the Western canon reinforce or undermine colonialist ideology through its representation of colonialization and/or its inappropriate silence about colonized peoples? (Tyson 378-379)</a:t>
            </a:r>
          </a:p>
          <a:p>
            <a:endParaRPr lang="en-US" dirty="0"/>
          </a:p>
        </p:txBody>
      </p:sp>
      <p:sp>
        <p:nvSpPr>
          <p:cNvPr id="4" name="TextBox 3"/>
          <p:cNvSpPr txBox="1"/>
          <p:nvPr/>
        </p:nvSpPr>
        <p:spPr>
          <a:xfrm>
            <a:off x="472440" y="6347180"/>
            <a:ext cx="4055277" cy="307777"/>
          </a:xfrm>
          <a:prstGeom prst="rect">
            <a:avLst/>
          </a:prstGeom>
          <a:noFill/>
        </p:spPr>
        <p:txBody>
          <a:bodyPr wrap="none" rtlCol="0">
            <a:spAutoFit/>
          </a:bodyPr>
          <a:lstStyle/>
          <a:p>
            <a:r>
              <a:rPr lang="en-US" sz="1400" i="1" dirty="0"/>
              <a:t>From https://</a:t>
            </a:r>
            <a:r>
              <a:rPr lang="en-US" sz="1400" i="1" dirty="0" err="1"/>
              <a:t>owl.english.purdue.edu</a:t>
            </a:r>
            <a:r>
              <a:rPr lang="en-US" sz="1400" i="1" dirty="0"/>
              <a:t>/owl/resource/722/10/</a:t>
            </a:r>
          </a:p>
        </p:txBody>
      </p:sp>
    </p:spTree>
    <p:extLst>
      <p:ext uri="{BB962C8B-B14F-4D97-AF65-F5344CB8AC3E}">
        <p14:creationId xmlns:p14="http://schemas.microsoft.com/office/powerpoint/2010/main" val="609332721"/>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213</TotalTime>
  <Words>1283</Words>
  <Application>Microsoft Macintosh PowerPoint</Application>
  <PresentationFormat>Widescreen</PresentationFormat>
  <Paragraphs>71</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Gill Sans MT</vt:lpstr>
      <vt:lpstr>Mangal</vt:lpstr>
      <vt:lpstr>Wingdings 2</vt:lpstr>
      <vt:lpstr>Dividend</vt:lpstr>
      <vt:lpstr>Chimamanda Ngozi Adichie </vt:lpstr>
      <vt:lpstr>“I didn't ever consciously decide to pursue writing. I've been writing since I was old enough to spell,  and just sitting down and writing made me feel incredibly fulfilled“ (Anya 2003). </vt:lpstr>
      <vt:lpstr>Her Work…</vt:lpstr>
      <vt:lpstr>PowerPoint Presentation</vt:lpstr>
      <vt:lpstr>Americanah (2013)</vt:lpstr>
      <vt:lpstr>Nigeria’s Colonial History and Civil war</vt:lpstr>
      <vt:lpstr>PowerPoint Presentation</vt:lpstr>
      <vt:lpstr>Post-Colonialism </vt:lpstr>
      <vt:lpstr>Questions a Postcolonial critic might ask about a text</vt:lpstr>
      <vt:lpstr>Find a partner</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Chimamanda Ngozi Adichie </dc:title>
  <dc:creator>Microsoft Office User</dc:creator>
  <cp:lastModifiedBy>Microsoft Office User</cp:lastModifiedBy>
  <cp:revision>34</cp:revision>
  <dcterms:created xsi:type="dcterms:W3CDTF">2016-11-02T22:39:42Z</dcterms:created>
  <dcterms:modified xsi:type="dcterms:W3CDTF">2016-11-03T02:15:43Z</dcterms:modified>
</cp:coreProperties>
</file>