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58"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04"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607694-848F-4629-9476-0D87BAF0BF88}" type="datetimeFigureOut">
              <a:rPr lang="en-US" smtClean="0"/>
              <a:t>3/9/13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E791A-FB53-426D-9153-92CE09DBA0AA}"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607694-848F-4629-9476-0D87BAF0BF88}" type="datetimeFigureOut">
              <a:rPr lang="en-US" smtClean="0"/>
              <a:t>3/9/13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E791A-FB53-426D-9153-92CE09DBA0AA}"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607694-848F-4629-9476-0D87BAF0BF88}" type="datetimeFigureOut">
              <a:rPr lang="en-US" smtClean="0"/>
              <a:t>3/9/13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E791A-FB53-426D-9153-92CE09DBA0AA}"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6607694-848F-4629-9476-0D87BAF0BF88}" type="datetimeFigureOut">
              <a:rPr lang="en-US" smtClean="0"/>
              <a:t>3/9/13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E791A-FB53-426D-9153-92CE09DBA0AA}"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607694-848F-4629-9476-0D87BAF0BF88}" type="datetimeFigureOut">
              <a:rPr lang="en-US" smtClean="0"/>
              <a:t>3/9/13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E791A-FB53-426D-9153-92CE09DBA0AA}"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607694-848F-4629-9476-0D87BAF0BF88}" type="datetimeFigureOut">
              <a:rPr lang="en-US" smtClean="0"/>
              <a:t>3/9/13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DE791A-FB53-426D-9153-92CE09DBA0AA}"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607694-848F-4629-9476-0D87BAF0BF88}" type="datetimeFigureOut">
              <a:rPr lang="en-US" smtClean="0"/>
              <a:t>3/9/13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DE791A-FB53-426D-9153-92CE09DBA0AA}"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607694-848F-4629-9476-0D87BAF0BF88}" type="datetimeFigureOut">
              <a:rPr lang="en-US" smtClean="0"/>
              <a:t>3/9/13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DE791A-FB53-426D-9153-92CE09DBA0AA}"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607694-848F-4629-9476-0D87BAF0BF88}" type="datetimeFigureOut">
              <a:rPr lang="en-US" smtClean="0"/>
              <a:t>3/9/13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DE791A-FB53-426D-9153-92CE09DBA0AA}"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607694-848F-4629-9476-0D87BAF0BF88}" type="datetimeFigureOut">
              <a:rPr lang="en-US" smtClean="0"/>
              <a:t>3/9/13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DE791A-FB53-426D-9153-92CE09DBA0AA}"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607694-848F-4629-9476-0D87BAF0BF88}" type="datetimeFigureOut">
              <a:rPr lang="en-US" smtClean="0"/>
              <a:t>3/9/13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DE791A-FB53-426D-9153-92CE09DBA0AA}"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B6607694-848F-4629-9476-0D87BAF0BF88}" type="datetimeFigureOut">
              <a:rPr lang="en-US" smtClean="0"/>
              <a:t>3/9/13</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22DE791A-FB53-426D-9153-92CE09DBA0AA}"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akers.com/sandra-cisnero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Sandra Cisneros</a:t>
            </a:r>
            <a:endParaRPr lang="en-US" dirty="0"/>
          </a:p>
        </p:txBody>
      </p:sp>
      <p:sp>
        <p:nvSpPr>
          <p:cNvPr id="3" name="Subtitle 2"/>
          <p:cNvSpPr>
            <a:spLocks noGrp="1"/>
          </p:cNvSpPr>
          <p:nvPr>
            <p:ph type="subTitle" idx="1"/>
          </p:nvPr>
        </p:nvSpPr>
        <p:spPr/>
        <p:txBody>
          <a:bodyPr/>
          <a:lstStyle/>
          <a:p>
            <a:pPr algn="ctr"/>
            <a:r>
              <a:rPr lang="en-US" dirty="0" smtClean="0"/>
              <a:t>1954-</a:t>
            </a:r>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533400"/>
            <a:ext cx="3905250" cy="3124200"/>
          </a:xfrm>
          <a:prstGeom prst="rect">
            <a:avLst/>
          </a:prstGeom>
        </p:spPr>
      </p:pic>
    </p:spTree>
    <p:extLst>
      <p:ext uri="{BB962C8B-B14F-4D97-AF65-F5344CB8AC3E}">
        <p14:creationId xmlns:p14="http://schemas.microsoft.com/office/powerpoint/2010/main" val="187469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hlinkClick r:id="rId2"/>
              </a:rPr>
              <a:t>http://www.makers.com/sandra-cisneros</a:t>
            </a:r>
            <a:r>
              <a:rPr lang="en-US" dirty="0"/>
              <a:t/>
            </a:r>
            <a:br>
              <a:rPr lang="en-US" dirty="0"/>
            </a:br>
            <a:endParaRPr lang="en-US" dirty="0"/>
          </a:p>
        </p:txBody>
      </p:sp>
      <p:sp>
        <p:nvSpPr>
          <p:cNvPr id="9" name="Content Placeholder 8"/>
          <p:cNvSpPr>
            <a:spLocks noGrp="1"/>
          </p:cNvSpPr>
          <p:nvPr>
            <p:ph idx="1"/>
          </p:nvPr>
        </p:nvSpPr>
        <p:spPr>
          <a:xfrm>
            <a:off x="457200" y="1447800"/>
            <a:ext cx="8382000" cy="5029199"/>
          </a:xfrm>
        </p:spPr>
        <p:txBody>
          <a:bodyPr>
            <a:noAutofit/>
          </a:bodyPr>
          <a:lstStyle/>
          <a:p>
            <a:r>
              <a:rPr lang="en-US" sz="2000" dirty="0" smtClean="0"/>
              <a:t>Born in Chicago, 1954</a:t>
            </a:r>
          </a:p>
          <a:p>
            <a:r>
              <a:rPr lang="en-US" sz="2000" dirty="0" smtClean="0"/>
              <a:t>Grew up in ghetto neighborhoods in Chicago</a:t>
            </a:r>
          </a:p>
          <a:p>
            <a:r>
              <a:rPr lang="en-US" sz="2000" dirty="0" smtClean="0"/>
              <a:t>Began writing poetry when she was 10 years old</a:t>
            </a:r>
          </a:p>
          <a:p>
            <a:r>
              <a:rPr lang="en-US" sz="2000" dirty="0" smtClean="0"/>
              <a:t>Became a writer because she was “determined to fill a literary void . . . Trying to write the stories that haven’t been written”</a:t>
            </a:r>
          </a:p>
          <a:p>
            <a:r>
              <a:rPr lang="en-US" sz="2000" i="1" dirty="0" smtClean="0"/>
              <a:t>The House on Mango Street </a:t>
            </a:r>
            <a:r>
              <a:rPr lang="en-US" sz="2000" dirty="0" smtClean="0"/>
              <a:t>won the 1985 Before Columbus Foundation’s American Book Award</a:t>
            </a:r>
          </a:p>
          <a:p>
            <a:r>
              <a:rPr lang="en-US" sz="2000" dirty="0" smtClean="0"/>
              <a:t>Cisneros’ “emotionally rich subject is the Latino community, specifically the experience of growing up female in a male-dominated society; her work . . . might be as readily classified as prose poetry as prose fiction” (Joyce Carol Oates)</a:t>
            </a:r>
            <a:endParaRPr lang="en-US" sz="2000" dirty="0"/>
          </a:p>
        </p:txBody>
      </p:sp>
    </p:spTree>
    <p:extLst>
      <p:ext uri="{BB962C8B-B14F-4D97-AF65-F5344CB8AC3E}">
        <p14:creationId xmlns:p14="http://schemas.microsoft.com/office/powerpoint/2010/main" val="208741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5724"/>
            <a:ext cx="8229600" cy="924475"/>
          </a:xfrm>
        </p:spPr>
        <p:txBody>
          <a:bodyPr/>
          <a:lstStyle/>
          <a:p>
            <a:r>
              <a:rPr lang="en-US" i="1" dirty="0" smtClean="0"/>
              <a:t>The House on Mango Street</a:t>
            </a:r>
            <a:r>
              <a:rPr lang="en-US" dirty="0"/>
              <a:t> </a:t>
            </a:r>
            <a:r>
              <a:rPr lang="en-US" dirty="0" smtClean="0"/>
              <a:t> (1984)</a:t>
            </a:r>
            <a:endParaRPr lang="en-US" i="1" dirty="0"/>
          </a:p>
        </p:txBody>
      </p:sp>
      <p:sp>
        <p:nvSpPr>
          <p:cNvPr id="3" name="Content Placeholder 2"/>
          <p:cNvSpPr>
            <a:spLocks noGrp="1"/>
          </p:cNvSpPr>
          <p:nvPr>
            <p:ph idx="1"/>
          </p:nvPr>
        </p:nvSpPr>
        <p:spPr>
          <a:xfrm>
            <a:off x="1009443" y="1807361"/>
            <a:ext cx="4781757" cy="4517239"/>
          </a:xfrm>
        </p:spPr>
        <p:txBody>
          <a:bodyPr>
            <a:normAutofit/>
          </a:bodyPr>
          <a:lstStyle/>
          <a:p>
            <a:r>
              <a:rPr lang="en-US" sz="2800" dirty="0" smtClean="0"/>
              <a:t>A novel about a young girl growing up in the Latino section of Chicago</a:t>
            </a:r>
          </a:p>
          <a:p>
            <a:pPr marL="0" indent="0">
              <a:buNone/>
            </a:pPr>
            <a:endParaRPr lang="en-US" sz="2800" dirty="0" smtClean="0"/>
          </a:p>
          <a:p>
            <a:r>
              <a:rPr lang="en-US" sz="2800" dirty="0" smtClean="0"/>
              <a:t>Told </a:t>
            </a:r>
            <a:r>
              <a:rPr lang="en-US" sz="2800" dirty="0"/>
              <a:t>in a series of </a:t>
            </a:r>
            <a:r>
              <a:rPr lang="en-US" sz="2800" dirty="0" smtClean="0"/>
              <a:t>vignettes (short scenes or incidents)</a:t>
            </a:r>
            <a:endParaRPr lang="en-US" sz="2800" dirty="0"/>
          </a:p>
        </p:txBody>
      </p:sp>
      <p:pic>
        <p:nvPicPr>
          <p:cNvPr id="5" name="Picture 4" descr="the-house-on-mango-stree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800" y="1676400"/>
            <a:ext cx="3031236" cy="4800600"/>
          </a:xfrm>
          <a:prstGeom prst="rect">
            <a:avLst/>
          </a:prstGeom>
        </p:spPr>
      </p:pic>
    </p:spTree>
    <p:extLst>
      <p:ext uri="{BB962C8B-B14F-4D97-AF65-F5344CB8AC3E}">
        <p14:creationId xmlns:p14="http://schemas.microsoft.com/office/powerpoint/2010/main" val="1566480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Prose Poetry</a:t>
            </a:r>
            <a:endParaRPr lang="en-US" dirty="0"/>
          </a:p>
        </p:txBody>
      </p:sp>
      <p:sp>
        <p:nvSpPr>
          <p:cNvPr id="3" name="Content Placeholder 2"/>
          <p:cNvSpPr>
            <a:spLocks noGrp="1"/>
          </p:cNvSpPr>
          <p:nvPr>
            <p:ph sz="half" idx="1"/>
          </p:nvPr>
        </p:nvSpPr>
        <p:spPr/>
        <p:txBody>
          <a:bodyPr>
            <a:normAutofit fontScale="85000" lnSpcReduction="20000"/>
          </a:bodyPr>
          <a:lstStyle/>
          <a:p>
            <a:r>
              <a:rPr lang="en-US" sz="2400" dirty="0"/>
              <a:t>When the text appears to be prose but reads like </a:t>
            </a:r>
            <a:r>
              <a:rPr lang="en-US" sz="2400" dirty="0" smtClean="0"/>
              <a:t>poetry</a:t>
            </a:r>
          </a:p>
          <a:p>
            <a:pPr marL="0" indent="0">
              <a:buNone/>
            </a:pPr>
            <a:endParaRPr lang="en-US" sz="2400" dirty="0" smtClean="0"/>
          </a:p>
          <a:p>
            <a:r>
              <a:rPr lang="en-US" sz="2400" dirty="0" smtClean="0"/>
              <a:t>While </a:t>
            </a:r>
            <a:r>
              <a:rPr lang="en-US" sz="2400" dirty="0"/>
              <a:t>it lacks the line breaks associated with poetry, the prose poem maintains a poetic quality, often utilizing techniques common to poetry, such as fragmentation, compression, repetition, and rhyme</a:t>
            </a:r>
            <a:r>
              <a:rPr lang="en-US" sz="2400" dirty="0" smtClean="0"/>
              <a:t>.</a:t>
            </a:r>
          </a:p>
        </p:txBody>
      </p:sp>
      <p:sp>
        <p:nvSpPr>
          <p:cNvPr id="4" name="Content Placeholder 3"/>
          <p:cNvSpPr>
            <a:spLocks noGrp="1"/>
          </p:cNvSpPr>
          <p:nvPr>
            <p:ph sz="half" idx="2"/>
          </p:nvPr>
        </p:nvSpPr>
        <p:spPr>
          <a:xfrm>
            <a:off x="4876800" y="2590800"/>
            <a:ext cx="3469242" cy="4051302"/>
          </a:xfrm>
        </p:spPr>
        <p:txBody>
          <a:bodyPr>
            <a:normAutofit fontScale="85000" lnSpcReduction="20000"/>
          </a:bodyPr>
          <a:lstStyle/>
          <a:p>
            <a:r>
              <a:rPr lang="en-US" sz="2800" dirty="0" smtClean="0"/>
              <a:t>“Only a house quiet as snow, a space for myself to go, clear as paper before the poem” (108).</a:t>
            </a:r>
            <a:endParaRPr lang="en-US" sz="2800" dirty="0"/>
          </a:p>
        </p:txBody>
      </p:sp>
      <p:pic>
        <p:nvPicPr>
          <p:cNvPr id="5" name="Picture 4" descr="mango-street-jp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3000" y="762000"/>
            <a:ext cx="3492500" cy="2286000"/>
          </a:xfrm>
          <a:prstGeom prst="rect">
            <a:avLst/>
          </a:prstGeom>
        </p:spPr>
      </p:pic>
    </p:spTree>
    <p:extLst>
      <p:ext uri="{BB962C8B-B14F-4D97-AF65-F5344CB8AC3E}">
        <p14:creationId xmlns:p14="http://schemas.microsoft.com/office/powerpoint/2010/main" val="2285933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Bildungsroman</a:t>
            </a:r>
            <a:endParaRPr lang="en-US" dirty="0"/>
          </a:p>
        </p:txBody>
      </p:sp>
      <p:sp>
        <p:nvSpPr>
          <p:cNvPr id="3" name="Content Placeholder 2"/>
          <p:cNvSpPr>
            <a:spLocks noGrp="1"/>
          </p:cNvSpPr>
          <p:nvPr>
            <p:ph idx="1"/>
          </p:nvPr>
        </p:nvSpPr>
        <p:spPr/>
        <p:txBody>
          <a:bodyPr/>
          <a:lstStyle/>
          <a:p>
            <a:r>
              <a:rPr lang="en-US" sz="2800" dirty="0" smtClean="0">
                <a:ea typeface="ＭＳ Ｐゴシック" charset="0"/>
                <a:cs typeface="ＭＳ Ｐゴシック" charset="0"/>
              </a:rPr>
              <a:t>A novel </a:t>
            </a:r>
            <a:r>
              <a:rPr lang="en-US" sz="2800" dirty="0">
                <a:ea typeface="ＭＳ Ｐゴシック" charset="0"/>
                <a:cs typeface="ＭＳ Ｐゴシック" charset="0"/>
              </a:rPr>
              <a:t>that recounts the development of an individual from childhood to maturity, to the point at which the protagonist recognizes her/his place in the world</a:t>
            </a:r>
          </a:p>
          <a:p>
            <a:endParaRPr lang="en-US" dirty="0"/>
          </a:p>
        </p:txBody>
      </p:sp>
    </p:spTree>
    <p:extLst>
      <p:ext uri="{BB962C8B-B14F-4D97-AF65-F5344CB8AC3E}">
        <p14:creationId xmlns:p14="http://schemas.microsoft.com/office/powerpoint/2010/main" val="555380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125113" cy="924475"/>
          </a:xfrm>
        </p:spPr>
        <p:txBody>
          <a:bodyPr/>
          <a:lstStyle/>
          <a:p>
            <a:r>
              <a:rPr lang="en-US" dirty="0" smtClean="0"/>
              <a:t>The American Dream</a:t>
            </a:r>
            <a:endParaRPr lang="en-US" dirty="0"/>
          </a:p>
        </p:txBody>
      </p:sp>
      <p:sp>
        <p:nvSpPr>
          <p:cNvPr id="3" name="Content Placeholder 2"/>
          <p:cNvSpPr>
            <a:spLocks noGrp="1"/>
          </p:cNvSpPr>
          <p:nvPr>
            <p:ph idx="1"/>
          </p:nvPr>
        </p:nvSpPr>
        <p:spPr>
          <a:xfrm>
            <a:off x="685800" y="1143000"/>
            <a:ext cx="7924799" cy="4953000"/>
          </a:xfrm>
        </p:spPr>
        <p:txBody>
          <a:bodyPr>
            <a:normAutofit lnSpcReduction="10000"/>
          </a:bodyPr>
          <a:lstStyle/>
          <a:p>
            <a:r>
              <a:rPr lang="en-US" sz="2000" dirty="0" smtClean="0"/>
              <a:t>“James </a:t>
            </a:r>
            <a:r>
              <a:rPr lang="en-US" sz="2000" dirty="0" err="1"/>
              <a:t>Truslow</a:t>
            </a:r>
            <a:r>
              <a:rPr lang="en-US" sz="2000" dirty="0"/>
              <a:t> Adams, in his book </a:t>
            </a:r>
            <a:r>
              <a:rPr lang="en-US" sz="2000" i="1" dirty="0"/>
              <a:t>The Epic of America</a:t>
            </a:r>
            <a:r>
              <a:rPr lang="en-US" sz="2000" dirty="0"/>
              <a:t>, which was written in 1931, stated that the American dream is </a:t>
            </a:r>
            <a:r>
              <a:rPr lang="en-US" sz="2000" dirty="0" smtClean="0"/>
              <a:t>‘that </a:t>
            </a:r>
            <a:r>
              <a:rPr lang="en-US" sz="2000" dirty="0"/>
              <a:t>dream of a land in which life should be better and richer and fuller for everyone, with opportunity for each according to ability or </a:t>
            </a:r>
            <a:r>
              <a:rPr lang="en-US" sz="2000" dirty="0" smtClean="0"/>
              <a:t>achievement.’”</a:t>
            </a:r>
          </a:p>
          <a:p>
            <a:r>
              <a:rPr lang="en-US" sz="2000" dirty="0" smtClean="0"/>
              <a:t>“Some </a:t>
            </a:r>
            <a:r>
              <a:rPr lang="en-US" sz="2000" dirty="0"/>
              <a:t>say, that the American Dream has become the pursuit of material prosperity - that people work more hours to get bigger cars, fancier homes, the fruits of prosperity for their families - but have less time to enjoy their prosperity. Others say that the American Dream is beyond the grasp of the working poor who must work two jobs to insure their family’s survival. Yet others look toward a new American Dream with less focus on financial gain and more emphasis on living a simple, fulfilling life</a:t>
            </a:r>
            <a:r>
              <a:rPr lang="en-US" sz="2000" dirty="0" smtClean="0"/>
              <a:t>.”</a:t>
            </a:r>
            <a:endParaRPr lang="en-US" sz="2000" dirty="0"/>
          </a:p>
        </p:txBody>
      </p:sp>
      <p:sp>
        <p:nvSpPr>
          <p:cNvPr id="4" name="TextBox 3"/>
          <p:cNvSpPr txBox="1"/>
          <p:nvPr/>
        </p:nvSpPr>
        <p:spPr>
          <a:xfrm>
            <a:off x="2667000" y="6248400"/>
            <a:ext cx="6235305" cy="307777"/>
          </a:xfrm>
          <a:prstGeom prst="rect">
            <a:avLst/>
          </a:prstGeom>
          <a:noFill/>
        </p:spPr>
        <p:txBody>
          <a:bodyPr wrap="none" rtlCol="0">
            <a:spAutoFit/>
          </a:bodyPr>
          <a:lstStyle/>
          <a:p>
            <a:r>
              <a:rPr lang="en-US" sz="1400" dirty="0" smtClean="0"/>
              <a:t>Excerpts from “What is the American Dream?” </a:t>
            </a:r>
            <a:r>
              <a:rPr lang="en-US" sz="1400" i="1" dirty="0" smtClean="0"/>
              <a:t>Library of Congress</a:t>
            </a:r>
            <a:endParaRPr lang="en-US" sz="1400" i="1" dirty="0"/>
          </a:p>
        </p:txBody>
      </p:sp>
    </p:spTree>
    <p:extLst>
      <p:ext uri="{BB962C8B-B14F-4D97-AF65-F5344CB8AC3E}">
        <p14:creationId xmlns:p14="http://schemas.microsoft.com/office/powerpoint/2010/main" val="2099273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601158" cy="793748"/>
          </a:xfrm>
        </p:spPr>
        <p:txBody>
          <a:bodyPr/>
          <a:lstStyle/>
          <a:p>
            <a:r>
              <a:rPr lang="en-US" sz="3600" dirty="0" smtClean="0"/>
              <a:t>Elements of Fiction</a:t>
            </a:r>
            <a:endParaRPr lang="en-US" sz="3600" dirty="0"/>
          </a:p>
        </p:txBody>
      </p:sp>
      <p:pic>
        <p:nvPicPr>
          <p:cNvPr id="5" name="Content Placeholder 4" descr="how-to-draw-a_house_pictures_coloring_pages_colors_for_kids_boys-girls-6.jpg"/>
          <p:cNvPicPr>
            <a:picLocks noGrp="1" noChangeAspect="1"/>
          </p:cNvPicPr>
          <p:nvPr>
            <p:ph idx="1"/>
          </p:nvPr>
        </p:nvPicPr>
        <p:blipFill>
          <a:blip r:embed="rId2">
            <a:extLst>
              <a:ext uri="{28A0092B-C50C-407E-A947-70E740481C1C}">
                <a14:useLocalDpi xmlns:a14="http://schemas.microsoft.com/office/drawing/2010/main" val="0"/>
              </a:ext>
            </a:extLst>
          </a:blip>
          <a:srcRect t="-54419" b="-54419"/>
          <a:stretch>
            <a:fillRect/>
          </a:stretch>
        </p:blipFill>
        <p:spPr>
          <a:xfrm>
            <a:off x="3886200" y="1066800"/>
            <a:ext cx="4279900" cy="5480050"/>
          </a:xfrm>
        </p:spPr>
      </p:pic>
      <p:sp>
        <p:nvSpPr>
          <p:cNvPr id="4" name="Text Placeholder 3"/>
          <p:cNvSpPr>
            <a:spLocks noGrp="1"/>
          </p:cNvSpPr>
          <p:nvPr>
            <p:ph type="body" sz="half" idx="2"/>
          </p:nvPr>
        </p:nvSpPr>
        <p:spPr/>
        <p:txBody>
          <a:bodyPr>
            <a:normAutofit lnSpcReduction="10000"/>
          </a:bodyPr>
          <a:lstStyle/>
          <a:p>
            <a:r>
              <a:rPr lang="en-US" sz="2800" dirty="0"/>
              <a:t>Plot</a:t>
            </a:r>
          </a:p>
          <a:p>
            <a:r>
              <a:rPr lang="en-US" sz="2800" dirty="0"/>
              <a:t>Character</a:t>
            </a:r>
          </a:p>
          <a:p>
            <a:r>
              <a:rPr lang="en-US" sz="2800" dirty="0"/>
              <a:t>Setting</a:t>
            </a:r>
          </a:p>
          <a:p>
            <a:r>
              <a:rPr lang="en-US" sz="2800" dirty="0"/>
              <a:t>Point of View</a:t>
            </a:r>
          </a:p>
          <a:p>
            <a:r>
              <a:rPr lang="en-US" sz="2800" dirty="0"/>
              <a:t>Style and Voice</a:t>
            </a:r>
          </a:p>
          <a:p>
            <a:r>
              <a:rPr lang="en-US" sz="2800" dirty="0"/>
              <a:t>Symbolism</a:t>
            </a:r>
          </a:p>
          <a:p>
            <a:r>
              <a:rPr lang="en-US" sz="2800" dirty="0"/>
              <a:t>Theme(s)</a:t>
            </a:r>
          </a:p>
          <a:p>
            <a:endParaRPr lang="en-US" dirty="0"/>
          </a:p>
        </p:txBody>
      </p:sp>
    </p:spTree>
    <p:extLst>
      <p:ext uri="{BB962C8B-B14F-4D97-AF65-F5344CB8AC3E}">
        <p14:creationId xmlns:p14="http://schemas.microsoft.com/office/powerpoint/2010/main" val="555957369"/>
      </p:ext>
    </p:extLst>
  </p:cSld>
  <p:clrMapOvr>
    <a:masterClrMapping/>
  </p:clrMapOvr>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1694</TotalTime>
  <Words>446</Words>
  <Application>Microsoft Macintosh PowerPoint</Application>
  <PresentationFormat>On-screen Show (4:3)</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Summer</vt:lpstr>
      <vt:lpstr>Sandra Cisneros</vt:lpstr>
      <vt:lpstr>http://www.makers.com/sandra-cisneros </vt:lpstr>
      <vt:lpstr>The House on Mango Street  (1984)</vt:lpstr>
      <vt:lpstr>Prose Poetry</vt:lpstr>
      <vt:lpstr>Bildungsroman</vt:lpstr>
      <vt:lpstr>The American Dream</vt:lpstr>
      <vt:lpstr>Elements of Fiction</vt:lpstr>
    </vt:vector>
  </TitlesOfParts>
  <Company>NYCCT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Sandra Cisneros</dc:title>
  <dc:creator>Laura Westengard</dc:creator>
  <cp:lastModifiedBy>Laura Westengard</cp:lastModifiedBy>
  <cp:revision>31</cp:revision>
  <dcterms:created xsi:type="dcterms:W3CDTF">2013-03-06T21:52:08Z</dcterms:created>
  <dcterms:modified xsi:type="dcterms:W3CDTF">2013-03-11T01:37:44Z</dcterms:modified>
</cp:coreProperties>
</file>