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56" r:id="rId2"/>
    <p:sldId id="257" r:id="rId3"/>
    <p:sldId id="258" r:id="rId4"/>
    <p:sldId id="263" r:id="rId5"/>
    <p:sldId id="264" r:id="rId6"/>
    <p:sldId id="265" r:id="rId7"/>
    <p:sldId id="259" r:id="rId8"/>
    <p:sldId id="260" r:id="rId9"/>
    <p:sldId id="261" r:id="rId10"/>
    <p:sldId id="262" r:id="rId11"/>
    <p:sldId id="267" r:id="rId12"/>
    <p:sldId id="272" r:id="rId13"/>
    <p:sldId id="266" r:id="rId14"/>
    <p:sldId id="268"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A4A6734C-E115-4BC5-9FB0-F9BF6FABFDA0}" type="datetimeFigureOut">
              <a:rPr lang="en-US" smtClean="0"/>
              <a:t>4/2/13</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4/2/13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4/2/13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4A6734C-E115-4BC5-9FB0-F9BF6FABFDA0}" type="datetimeFigureOut">
              <a:rPr lang="en-US" smtClean="0"/>
              <a:t>4/2/13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A4A6734C-E115-4BC5-9FB0-F9BF6FABFDA0}" type="datetimeFigureOut">
              <a:rPr lang="en-US" smtClean="0"/>
              <a:t>4/2/13</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 Id="rId3" Type="http://schemas.openxmlformats.org/officeDocument/2006/relationships/hyperlink" Target="http://www.youtube.com/watch?v=vVDjWtyIiD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Dorothy Allison</a:t>
            </a:r>
            <a:endParaRPr lang="en-US" dirty="0"/>
          </a:p>
        </p:txBody>
      </p:sp>
      <p:sp>
        <p:nvSpPr>
          <p:cNvPr id="3" name="Subtitle 2"/>
          <p:cNvSpPr>
            <a:spLocks noGrp="1"/>
          </p:cNvSpPr>
          <p:nvPr>
            <p:ph type="subTitle" idx="1"/>
          </p:nvPr>
        </p:nvSpPr>
        <p:spPr/>
        <p:txBody>
          <a:bodyPr/>
          <a:lstStyle/>
          <a:p>
            <a:r>
              <a:rPr lang="en-US" dirty="0" smtClean="0"/>
              <a:t>“Let me tell you a story”</a:t>
            </a:r>
          </a:p>
          <a:p>
            <a:r>
              <a:rPr lang="en-US" dirty="0" smtClean="0"/>
              <a:t>1949-</a:t>
            </a:r>
            <a:endParaRPr lang="en-US" dirty="0"/>
          </a:p>
        </p:txBody>
      </p:sp>
    </p:spTree>
    <p:extLst>
      <p:ext uri="{BB962C8B-B14F-4D97-AF65-F5344CB8AC3E}">
        <p14:creationId xmlns:p14="http://schemas.microsoft.com/office/powerpoint/2010/main" val="217327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Memoir, cont.</a:t>
            </a:r>
            <a:endParaRPr lang="en-US" dirty="0"/>
          </a:p>
        </p:txBody>
      </p:sp>
      <p:sp>
        <p:nvSpPr>
          <p:cNvPr id="3" name="Content Placeholder 2"/>
          <p:cNvSpPr>
            <a:spLocks noGrp="1"/>
          </p:cNvSpPr>
          <p:nvPr>
            <p:ph idx="1"/>
          </p:nvPr>
        </p:nvSpPr>
        <p:spPr/>
        <p:txBody>
          <a:bodyPr/>
          <a:lstStyle/>
          <a:p>
            <a:r>
              <a:rPr lang="en-US" dirty="0" smtClean="0"/>
              <a:t>Blurred Genre</a:t>
            </a:r>
          </a:p>
          <a:p>
            <a:pPr lvl="1"/>
            <a:r>
              <a:rPr lang="en-US" dirty="0" smtClean="0"/>
              <a:t>Writers blur the lines of genre distinction by including characteristic features of other genres in the memoir</a:t>
            </a:r>
          </a:p>
          <a:p>
            <a:r>
              <a:rPr lang="en-US" dirty="0" smtClean="0"/>
              <a:t>Collections</a:t>
            </a:r>
          </a:p>
          <a:p>
            <a:pPr lvl="1"/>
            <a:r>
              <a:rPr lang="en-US" dirty="0" smtClean="0"/>
              <a:t>Shorter life stories gathered together as a themed book</a:t>
            </a:r>
            <a:endParaRPr lang="en-US" dirty="0"/>
          </a:p>
        </p:txBody>
      </p:sp>
    </p:spTree>
    <p:extLst>
      <p:ext uri="{BB962C8B-B14F-4D97-AF65-F5344CB8AC3E}">
        <p14:creationId xmlns:p14="http://schemas.microsoft.com/office/powerpoint/2010/main" val="89688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Memoir</a:t>
            </a:r>
            <a:endParaRPr lang="en-US" dirty="0"/>
          </a:p>
        </p:txBody>
      </p:sp>
      <p:sp>
        <p:nvSpPr>
          <p:cNvPr id="3" name="Content Placeholder 2"/>
          <p:cNvSpPr>
            <a:spLocks noGrp="1"/>
          </p:cNvSpPr>
          <p:nvPr>
            <p:ph sz="half" idx="1"/>
          </p:nvPr>
        </p:nvSpPr>
        <p:spPr>
          <a:xfrm>
            <a:off x="786255" y="1254812"/>
            <a:ext cx="3731768" cy="5382084"/>
          </a:xfrm>
        </p:spPr>
        <p:txBody>
          <a:bodyPr>
            <a:normAutofit/>
          </a:bodyPr>
          <a:lstStyle/>
          <a:p>
            <a:r>
              <a:rPr lang="en-US" dirty="0" smtClean="0"/>
              <a:t>Trauma:</a:t>
            </a:r>
          </a:p>
          <a:p>
            <a:pPr lvl="1"/>
            <a:r>
              <a:rPr lang="en-US" dirty="0"/>
              <a:t>D</a:t>
            </a:r>
            <a:r>
              <a:rPr lang="en-US" dirty="0" smtClean="0"/>
              <a:t>ifficult </a:t>
            </a:r>
            <a:r>
              <a:rPr lang="en-US" dirty="0"/>
              <a:t>to understand and </a:t>
            </a:r>
            <a:r>
              <a:rPr lang="en-US" dirty="0" smtClean="0"/>
              <a:t>remember</a:t>
            </a:r>
          </a:p>
          <a:p>
            <a:pPr lvl="1"/>
            <a:r>
              <a:rPr lang="en-US" dirty="0" smtClean="0"/>
              <a:t>Impossible to explain</a:t>
            </a:r>
          </a:p>
          <a:p>
            <a:pPr lvl="1"/>
            <a:r>
              <a:rPr lang="en-US" dirty="0" smtClean="0"/>
              <a:t>Necessary to try to explain it</a:t>
            </a:r>
            <a:endParaRPr lang="en-US" dirty="0"/>
          </a:p>
          <a:p>
            <a:r>
              <a:rPr lang="en-US" dirty="0" smtClean="0"/>
              <a:t>A genre that came into existence in the 1990s</a:t>
            </a:r>
          </a:p>
          <a:p>
            <a:r>
              <a:rPr lang="en-US" dirty="0" smtClean="0"/>
              <a:t>Often, “</a:t>
            </a:r>
            <a:r>
              <a:rPr lang="en-US" dirty="0" err="1" smtClean="0"/>
              <a:t>centres</a:t>
            </a:r>
            <a:r>
              <a:rPr lang="en-US" dirty="0" smtClean="0"/>
              <a:t> the life on what has been forgotten and only belatedly recovered” (</a:t>
            </a:r>
            <a:r>
              <a:rPr lang="en-US" dirty="0" err="1" smtClean="0"/>
              <a:t>Luckhurst</a:t>
            </a:r>
            <a:r>
              <a:rPr lang="en-US" dirty="0" smtClean="0"/>
              <a:t> 118)</a:t>
            </a:r>
          </a:p>
          <a:p>
            <a:r>
              <a:rPr lang="en-US" dirty="0" smtClean="0"/>
              <a:t>Circles around a traumatic, shattering event</a:t>
            </a:r>
          </a:p>
        </p:txBody>
      </p:sp>
      <p:pic>
        <p:nvPicPr>
          <p:cNvPr id="5" name="Content Placeholder 4" descr="Shattered_Glass_by_V4VoDKa.jpg"/>
          <p:cNvPicPr>
            <a:picLocks noGrp="1" noChangeAspect="1"/>
          </p:cNvPicPr>
          <p:nvPr>
            <p:ph sz="half" idx="2"/>
          </p:nvPr>
        </p:nvPicPr>
        <p:blipFill>
          <a:blip r:embed="rId2">
            <a:extLst>
              <a:ext uri="{28A0092B-C50C-407E-A947-70E740481C1C}">
                <a14:useLocalDpi xmlns:a14="http://schemas.microsoft.com/office/drawing/2010/main" val="0"/>
              </a:ext>
            </a:extLst>
          </a:blip>
          <a:srcRect l="20166" r="20166"/>
          <a:stretch>
            <a:fillRect/>
          </a:stretch>
        </p:blipFill>
        <p:spPr/>
      </p:pic>
    </p:spTree>
    <p:extLst>
      <p:ext uri="{BB962C8B-B14F-4D97-AF65-F5344CB8AC3E}">
        <p14:creationId xmlns:p14="http://schemas.microsoft.com/office/powerpoint/2010/main" val="229133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Two or Three Things </a:t>
            </a:r>
            <a:r>
              <a:rPr lang="en-US" dirty="0"/>
              <a:t>as Trauma Memoir</a:t>
            </a:r>
          </a:p>
        </p:txBody>
      </p:sp>
      <p:sp>
        <p:nvSpPr>
          <p:cNvPr id="3" name="Content Placeholder 2"/>
          <p:cNvSpPr>
            <a:spLocks noGrp="1"/>
          </p:cNvSpPr>
          <p:nvPr>
            <p:ph idx="1"/>
          </p:nvPr>
        </p:nvSpPr>
        <p:spPr/>
        <p:txBody>
          <a:bodyPr/>
          <a:lstStyle/>
          <a:p>
            <a:r>
              <a:rPr lang="en-US" dirty="0"/>
              <a:t>Central traumatic event: abuse, rape, class limitations</a:t>
            </a:r>
          </a:p>
          <a:p>
            <a:r>
              <a:rPr lang="en-US" dirty="0" smtClean="0"/>
              <a:t>About the difficulty of memory</a:t>
            </a:r>
          </a:p>
          <a:p>
            <a:r>
              <a:rPr lang="en-US" dirty="0" smtClean="0"/>
              <a:t>Importance of telling the stories anyway</a:t>
            </a:r>
          </a:p>
          <a:p>
            <a:pPr lvl="1"/>
            <a:r>
              <a:rPr lang="en-US" dirty="0" smtClean="0"/>
              <a:t>“</a:t>
            </a:r>
            <a:r>
              <a:rPr lang="en-US" i="1" dirty="0" smtClean="0"/>
              <a:t>Two or three things I know for sure, and one of them is what it means to have no loved version of your life but the one you make</a:t>
            </a:r>
            <a:r>
              <a:rPr lang="en-US" dirty="0" smtClean="0"/>
              <a:t>” (3).</a:t>
            </a:r>
            <a:endParaRPr lang="en-US" dirty="0"/>
          </a:p>
        </p:txBody>
      </p:sp>
    </p:spTree>
    <p:extLst>
      <p:ext uri="{BB962C8B-B14F-4D97-AF65-F5344CB8AC3E}">
        <p14:creationId xmlns:p14="http://schemas.microsoft.com/office/powerpoint/2010/main" val="308622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or Three Things as Trauma Memoir</a:t>
            </a:r>
            <a:endParaRPr lang="en-US" dirty="0"/>
          </a:p>
        </p:txBody>
      </p:sp>
      <p:sp>
        <p:nvSpPr>
          <p:cNvPr id="3" name="Content Placeholder 2"/>
          <p:cNvSpPr>
            <a:spLocks noGrp="1"/>
          </p:cNvSpPr>
          <p:nvPr>
            <p:ph idx="1"/>
          </p:nvPr>
        </p:nvSpPr>
        <p:spPr/>
        <p:txBody>
          <a:bodyPr>
            <a:normAutofit fontScale="92500"/>
          </a:bodyPr>
          <a:lstStyle/>
          <a:p>
            <a:r>
              <a:rPr lang="en-US" dirty="0" smtClean="0"/>
              <a:t>Silence versus speaking</a:t>
            </a:r>
          </a:p>
          <a:p>
            <a:pPr lvl="1"/>
            <a:r>
              <a:rPr lang="en-US" dirty="0" smtClean="0"/>
              <a:t>“The </a:t>
            </a:r>
            <a:r>
              <a:rPr lang="en-US" dirty="0"/>
              <a:t>tragedy of the men in my family was </a:t>
            </a:r>
            <a:r>
              <a:rPr lang="en-US" dirty="0" smtClean="0"/>
              <a:t>silence</a:t>
            </a:r>
            <a:r>
              <a:rPr lang="en-US" dirty="0"/>
              <a:t>, a silence veiled by boasting and </a:t>
            </a:r>
            <a:r>
              <a:rPr lang="en-US" dirty="0" smtClean="0"/>
              <a:t>jokes. If </a:t>
            </a:r>
            <a:r>
              <a:rPr lang="en-US" dirty="0"/>
              <a:t>you didn't look close you might miss the sharp glint of pain in their eyes, the restless angry way they gave themselves up to fate" (28). </a:t>
            </a:r>
            <a:endParaRPr lang="en-US" dirty="0" smtClean="0"/>
          </a:p>
          <a:p>
            <a:pPr lvl="1"/>
            <a:r>
              <a:rPr lang="en-US" dirty="0" smtClean="0"/>
              <a:t>"</a:t>
            </a:r>
            <a:r>
              <a:rPr lang="en-US" dirty="0"/>
              <a:t>My mama never told me stories. She might repeat something someone had said at work that day, or something she had said. . . . But behind her blunt account of the day's conversation was a mystery: the rest of her life" (24). </a:t>
            </a:r>
            <a:endParaRPr lang="en-US" dirty="0" smtClean="0"/>
          </a:p>
          <a:p>
            <a:pPr lvl="1"/>
            <a:r>
              <a:rPr lang="en-US" dirty="0" smtClean="0"/>
              <a:t>“</a:t>
            </a:r>
            <a:r>
              <a:rPr lang="en-US" i="1" dirty="0" smtClean="0"/>
              <a:t>Two or three things I know, two or three things I know for sure, and one of them is that to go on living I have to tell stories, that stories are the one sure way I know to touch the heart and change the world</a:t>
            </a:r>
            <a:r>
              <a:rPr lang="en-US" dirty="0" smtClean="0"/>
              <a:t>” (72)</a:t>
            </a:r>
          </a:p>
          <a:p>
            <a:endParaRPr lang="en-US" dirty="0"/>
          </a:p>
        </p:txBody>
      </p:sp>
    </p:spTree>
    <p:extLst>
      <p:ext uri="{BB962C8B-B14F-4D97-AF65-F5344CB8AC3E}">
        <p14:creationId xmlns:p14="http://schemas.microsoft.com/office/powerpoint/2010/main" val="41482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Traumatic Stress Disorder</a:t>
            </a:r>
            <a:endParaRPr lang="en-US" dirty="0"/>
          </a:p>
        </p:txBody>
      </p:sp>
      <p:sp>
        <p:nvSpPr>
          <p:cNvPr id="3" name="Content Placeholder 2"/>
          <p:cNvSpPr>
            <a:spLocks noGrp="1"/>
          </p:cNvSpPr>
          <p:nvPr>
            <p:ph idx="1"/>
          </p:nvPr>
        </p:nvSpPr>
        <p:spPr/>
        <p:txBody>
          <a:bodyPr/>
          <a:lstStyle/>
          <a:p>
            <a:pPr>
              <a:lnSpc>
                <a:spcPct val="90000"/>
              </a:lnSpc>
            </a:pPr>
            <a:r>
              <a:rPr lang="en-US" dirty="0">
                <a:latin typeface="Tw Cen MT" charset="0"/>
              </a:rPr>
              <a:t>Diagnostic and Statistical Manual of Mental Disorders (DSM-IV) describes PTSD as </a:t>
            </a:r>
            <a:r>
              <a:rPr lang="ja-JP" altLang="en-US" dirty="0">
                <a:latin typeface="Tw Cen MT" charset="0"/>
              </a:rPr>
              <a:t>“</a:t>
            </a:r>
            <a:r>
              <a:rPr lang="en-US" dirty="0">
                <a:latin typeface="Tw Cen MT" charset="0"/>
              </a:rPr>
              <a:t>the development of characteristic symptoms following exposure to an extreme traumatic stressor involving direct personal experience of an event that involves actual or threatened death or serious injury, or other threat to one's physical integrity; or witnessing an event that involves death, injury, or a threat to the physical integrity of another person; or learning about unexpected or violent death, serious harm, or threat of death or injury experienced by a family member or other close associate</a:t>
            </a:r>
            <a:r>
              <a:rPr lang="ja-JP" altLang="en-US" dirty="0">
                <a:latin typeface="Tw Cen MT" charset="0"/>
              </a:rPr>
              <a:t>”</a:t>
            </a:r>
            <a:endParaRPr lang="en-US" dirty="0">
              <a:latin typeface="Tw Cen MT" charset="0"/>
            </a:endParaRPr>
          </a:p>
        </p:txBody>
      </p:sp>
    </p:spTree>
    <p:extLst>
      <p:ext uri="{BB962C8B-B14F-4D97-AF65-F5344CB8AC3E}">
        <p14:creationId xmlns:p14="http://schemas.microsoft.com/office/powerpoint/2010/main" val="352674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Characteristics</a:t>
            </a:r>
            <a:endParaRPr lang="en-US" dirty="0"/>
          </a:p>
        </p:txBody>
      </p:sp>
      <p:sp>
        <p:nvSpPr>
          <p:cNvPr id="3" name="Content Placeholder 2"/>
          <p:cNvSpPr>
            <a:spLocks noGrp="1"/>
          </p:cNvSpPr>
          <p:nvPr>
            <p:ph idx="1"/>
          </p:nvPr>
        </p:nvSpPr>
        <p:spPr/>
        <p:txBody>
          <a:bodyPr/>
          <a:lstStyle/>
          <a:p>
            <a:r>
              <a:rPr lang="en-US" dirty="0">
                <a:latin typeface="Tw Cen MT" charset="0"/>
              </a:rPr>
              <a:t>Intrusion: persistent </a:t>
            </a:r>
            <a:r>
              <a:rPr lang="en-US" dirty="0" err="1">
                <a:latin typeface="Tw Cen MT" charset="0"/>
              </a:rPr>
              <a:t>reexperiencing</a:t>
            </a:r>
            <a:r>
              <a:rPr lang="en-US" dirty="0">
                <a:latin typeface="Tw Cen MT" charset="0"/>
              </a:rPr>
              <a:t> of the traumatic event</a:t>
            </a:r>
          </a:p>
          <a:p>
            <a:r>
              <a:rPr lang="en-US" dirty="0">
                <a:latin typeface="Tw Cen MT" charset="0"/>
              </a:rPr>
              <a:t>Numbing/Avoidance: persistent avoidance of stimuli associated with the trauma and numbing of general responsiveness</a:t>
            </a:r>
          </a:p>
          <a:p>
            <a:r>
              <a:rPr lang="en-US" dirty="0">
                <a:latin typeface="Tw Cen MT" charset="0"/>
              </a:rPr>
              <a:t>Hyper-</a:t>
            </a:r>
            <a:r>
              <a:rPr lang="en-US" dirty="0" smtClean="0">
                <a:latin typeface="Tw Cen MT" charset="0"/>
              </a:rPr>
              <a:t>vigilance: </a:t>
            </a:r>
            <a:r>
              <a:rPr lang="en-US" dirty="0">
                <a:latin typeface="Tw Cen MT" charset="0"/>
              </a:rPr>
              <a:t>persistent symptoms of increased arousal, nervousness, or sensitivity  </a:t>
            </a:r>
          </a:p>
          <a:p>
            <a:endParaRPr lang="en-US" dirty="0"/>
          </a:p>
        </p:txBody>
      </p:sp>
    </p:spTree>
    <p:extLst>
      <p:ext uri="{BB962C8B-B14F-4D97-AF65-F5344CB8AC3E}">
        <p14:creationId xmlns:p14="http://schemas.microsoft.com/office/powerpoint/2010/main" val="292245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or Three Things as Trauma Memoir</a:t>
            </a:r>
          </a:p>
        </p:txBody>
      </p:sp>
      <p:sp>
        <p:nvSpPr>
          <p:cNvPr id="3" name="Content Placeholder 2"/>
          <p:cNvSpPr>
            <a:spLocks noGrp="1"/>
          </p:cNvSpPr>
          <p:nvPr>
            <p:ph idx="1"/>
          </p:nvPr>
        </p:nvSpPr>
        <p:spPr/>
        <p:txBody>
          <a:bodyPr>
            <a:normAutofit/>
          </a:bodyPr>
          <a:lstStyle/>
          <a:p>
            <a:r>
              <a:rPr lang="en-US" dirty="0" smtClean="0"/>
              <a:t>Does Allison and/or the text exhibit any PTSD symptoms?</a:t>
            </a:r>
          </a:p>
          <a:p>
            <a:pPr lvl="1"/>
            <a:r>
              <a:rPr lang="en-US" dirty="0" smtClean="0"/>
              <a:t>Intrusion</a:t>
            </a:r>
          </a:p>
          <a:p>
            <a:pPr lvl="1"/>
            <a:r>
              <a:rPr lang="en-US" dirty="0" smtClean="0"/>
              <a:t>Numbing/Avoidance</a:t>
            </a:r>
          </a:p>
          <a:p>
            <a:pPr lvl="1"/>
            <a:r>
              <a:rPr lang="en-US" dirty="0" smtClean="0"/>
              <a:t>Hyper-Vigilance</a:t>
            </a:r>
          </a:p>
          <a:p>
            <a:pPr lvl="1"/>
            <a:endParaRPr lang="en-US" dirty="0" smtClean="0"/>
          </a:p>
          <a:p>
            <a:endParaRPr lang="en-US" dirty="0"/>
          </a:p>
        </p:txBody>
      </p:sp>
    </p:spTree>
    <p:extLst>
      <p:ext uri="{BB962C8B-B14F-4D97-AF65-F5344CB8AC3E}">
        <p14:creationId xmlns:p14="http://schemas.microsoft.com/office/powerpoint/2010/main" val="300431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Performance &amp; Purpose</a:t>
            </a:r>
            <a:endParaRPr lang="en-US" dirty="0"/>
          </a:p>
        </p:txBody>
      </p:sp>
      <p:pic>
        <p:nvPicPr>
          <p:cNvPr id="15" name="Content Placeholder 14" descr="john_foley_opale.jpg"/>
          <p:cNvPicPr>
            <a:picLocks noGrp="1" noChangeAspect="1"/>
          </p:cNvPicPr>
          <p:nvPr>
            <p:ph idx="1"/>
          </p:nvPr>
        </p:nvPicPr>
        <p:blipFill>
          <a:blip r:embed="rId2">
            <a:extLst>
              <a:ext uri="{28A0092B-C50C-407E-A947-70E740481C1C}">
                <a14:useLocalDpi xmlns:a14="http://schemas.microsoft.com/office/drawing/2010/main" val="0"/>
              </a:ext>
            </a:extLst>
          </a:blip>
          <a:srcRect t="-77335" b="-77335"/>
          <a:stretch>
            <a:fillRect/>
          </a:stretch>
        </p:blipFill>
        <p:spPr>
          <a:xfrm>
            <a:off x="4930775" y="381000"/>
            <a:ext cx="3429000" cy="5745163"/>
          </a:xfrm>
        </p:spPr>
      </p:pic>
      <p:sp>
        <p:nvSpPr>
          <p:cNvPr id="14" name="Text Placeholder 13"/>
          <p:cNvSpPr>
            <a:spLocks noGrp="1"/>
          </p:cNvSpPr>
          <p:nvPr>
            <p:ph type="body" sz="half" idx="2"/>
          </p:nvPr>
        </p:nvSpPr>
        <p:spPr/>
        <p:txBody>
          <a:bodyPr/>
          <a:lstStyle/>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r>
              <a:rPr lang="en-US" dirty="0" smtClean="0">
                <a:hlinkClick r:id="rId3"/>
              </a:rPr>
              <a:t>http</a:t>
            </a:r>
            <a:r>
              <a:rPr lang="en-US" dirty="0">
                <a:hlinkClick r:id="rId3"/>
              </a:rPr>
              <a:t>://www.youtube.com/watch?v=</a:t>
            </a:r>
            <a:r>
              <a:rPr lang="en-US" dirty="0" smtClean="0">
                <a:hlinkClick r:id="rId3"/>
              </a:rPr>
              <a:t>vVDjWtyIiDs</a:t>
            </a:r>
            <a:endParaRPr lang="en-US" dirty="0" smtClean="0"/>
          </a:p>
          <a:p>
            <a:endParaRPr lang="en-US" dirty="0"/>
          </a:p>
        </p:txBody>
      </p:sp>
    </p:spTree>
    <p:extLst>
      <p:ext uri="{BB962C8B-B14F-4D97-AF65-F5344CB8AC3E}">
        <p14:creationId xmlns:p14="http://schemas.microsoft.com/office/powerpoint/2010/main" val="302392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llison_dorothy.jpg"/>
          <p:cNvPicPr>
            <a:picLocks noGrp="1" noChangeAspect="1"/>
          </p:cNvPicPr>
          <p:nvPr>
            <p:ph type="pic" idx="1"/>
          </p:nvPr>
        </p:nvPicPr>
        <p:blipFill>
          <a:blip r:embed="rId2">
            <a:extLst>
              <a:ext uri="{28A0092B-C50C-407E-A947-70E740481C1C}">
                <a14:useLocalDpi xmlns:a14="http://schemas.microsoft.com/office/drawing/2010/main" val="0"/>
              </a:ext>
            </a:extLst>
          </a:blip>
          <a:srcRect t="-21961" b="-21961"/>
          <a:stretch>
            <a:fillRect/>
          </a:stretch>
        </p:blipFill>
        <p:spPr/>
      </p:pic>
      <p:sp>
        <p:nvSpPr>
          <p:cNvPr id="6" name="Content Placeholder 5"/>
          <p:cNvSpPr>
            <a:spLocks noGrp="1"/>
          </p:cNvSpPr>
          <p:nvPr>
            <p:ph type="body" sz="half" idx="2"/>
          </p:nvPr>
        </p:nvSpPr>
        <p:spPr>
          <a:xfrm>
            <a:off x="4932363" y="665201"/>
            <a:ext cx="3429000" cy="5049799"/>
          </a:xfrm>
        </p:spPr>
        <p:txBody>
          <a:bodyPr/>
          <a:lstStyle/>
          <a:p>
            <a:pPr marL="285750" indent="-285750" algn="l">
              <a:buFont typeface="Arial"/>
              <a:buChar char="•"/>
            </a:pPr>
            <a:r>
              <a:rPr lang="en-US" sz="2000" dirty="0" smtClean="0"/>
              <a:t>Grew up in Greenville, South Carolina</a:t>
            </a:r>
          </a:p>
          <a:p>
            <a:pPr marL="285750" indent="-285750" algn="l">
              <a:buFont typeface="Arial"/>
              <a:buChar char="•"/>
            </a:pPr>
            <a:endParaRPr lang="en-US" sz="2000" dirty="0" smtClean="0"/>
          </a:p>
          <a:p>
            <a:pPr marL="285750" indent="-285750" algn="l">
              <a:buFont typeface="Arial"/>
              <a:buChar char="•"/>
            </a:pPr>
            <a:r>
              <a:rPr lang="en-US" sz="2000" dirty="0" smtClean="0"/>
              <a:t>Southern storyteller, writer</a:t>
            </a:r>
          </a:p>
          <a:p>
            <a:pPr marL="285750" indent="-285750" algn="l">
              <a:buFont typeface="Arial"/>
              <a:buChar char="•"/>
            </a:pPr>
            <a:endParaRPr lang="en-US" sz="2000" dirty="0" smtClean="0"/>
          </a:p>
          <a:p>
            <a:pPr marL="285750" indent="-285750" algn="l">
              <a:buFont typeface="Arial"/>
              <a:buChar char="•"/>
            </a:pPr>
            <a:r>
              <a:rPr lang="en-US" sz="2000" i="1" dirty="0" smtClean="0"/>
              <a:t>Bastard Out of Carolina </a:t>
            </a:r>
            <a:r>
              <a:rPr lang="en-US" sz="2000" dirty="0" smtClean="0"/>
              <a:t>(1992)</a:t>
            </a:r>
          </a:p>
          <a:p>
            <a:pPr marL="285750" indent="-285750" algn="l">
              <a:buFont typeface="Arial"/>
              <a:buChar char="•"/>
            </a:pPr>
            <a:endParaRPr lang="en-US" sz="2000" dirty="0" smtClean="0"/>
          </a:p>
          <a:p>
            <a:pPr marL="285750" indent="-285750" algn="l">
              <a:buFont typeface="Arial"/>
              <a:buChar char="•"/>
            </a:pPr>
            <a:r>
              <a:rPr lang="en-US" sz="2000" dirty="0" smtClean="0"/>
              <a:t>Part of the early feminist and LGBT movements (1970s and 80s)</a:t>
            </a:r>
          </a:p>
          <a:p>
            <a:pPr marL="285750" indent="-285750" algn="l">
              <a:buFont typeface="Arial"/>
              <a:buChar char="•"/>
            </a:pPr>
            <a:endParaRPr lang="en-US" sz="2000" dirty="0" smtClean="0"/>
          </a:p>
          <a:p>
            <a:pPr marL="285750" indent="-285750" algn="l">
              <a:buFont typeface="Arial"/>
              <a:buChar char="•"/>
            </a:pPr>
            <a:r>
              <a:rPr lang="en-US" sz="2000" dirty="0" smtClean="0"/>
              <a:t>Lives in Northern California with her partner and son</a:t>
            </a:r>
          </a:p>
          <a:p>
            <a:pPr marL="285750" indent="-285750" algn="l">
              <a:buFont typeface="Arial"/>
              <a:buChar char="•"/>
            </a:pPr>
            <a:endParaRPr lang="en-US" dirty="0" smtClean="0"/>
          </a:p>
          <a:p>
            <a:pPr marL="285750" indent="-285750" algn="l">
              <a:buFont typeface="Arial"/>
              <a:buChar char="•"/>
            </a:pPr>
            <a:endParaRPr lang="en-US" dirty="0" smtClean="0"/>
          </a:p>
          <a:p>
            <a:pPr marL="285750" indent="-285750" algn="l">
              <a:buFont typeface="Arial"/>
              <a:buChar char="•"/>
            </a:pPr>
            <a:endParaRPr lang="en-US" dirty="0" smtClean="0"/>
          </a:p>
          <a:p>
            <a:pPr lvl="1"/>
            <a:endParaRPr lang="en-US" dirty="0"/>
          </a:p>
        </p:txBody>
      </p:sp>
    </p:spTree>
    <p:extLst>
      <p:ext uri="{BB962C8B-B14F-4D97-AF65-F5344CB8AC3E}">
        <p14:creationId xmlns:p14="http://schemas.microsoft.com/office/powerpoint/2010/main" val="255841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Two or Three Things I Know For Sure</a:t>
            </a:r>
            <a:endParaRPr lang="en-US" i="1" dirty="0"/>
          </a:p>
        </p:txBody>
      </p:sp>
      <p:sp>
        <p:nvSpPr>
          <p:cNvPr id="6" name="Content Placeholder 5"/>
          <p:cNvSpPr>
            <a:spLocks noGrp="1"/>
          </p:cNvSpPr>
          <p:nvPr>
            <p:ph sz="half" idx="1"/>
          </p:nvPr>
        </p:nvSpPr>
        <p:spPr/>
        <p:txBody>
          <a:bodyPr>
            <a:normAutofit/>
          </a:bodyPr>
          <a:lstStyle/>
          <a:p>
            <a:r>
              <a:rPr lang="en-US" dirty="0" smtClean="0"/>
              <a:t>Memoir</a:t>
            </a:r>
          </a:p>
          <a:p>
            <a:r>
              <a:rPr lang="en-US" dirty="0" smtClean="0"/>
              <a:t>Originally a performance piece</a:t>
            </a:r>
          </a:p>
          <a:p>
            <a:r>
              <a:rPr lang="en-US" dirty="0" smtClean="0"/>
              <a:t>Storytelling as a form of survival and way to understand difficult experiences</a:t>
            </a:r>
          </a:p>
          <a:p>
            <a:endParaRPr lang="en-US" dirty="0"/>
          </a:p>
        </p:txBody>
      </p:sp>
      <p:pic>
        <p:nvPicPr>
          <p:cNvPr id="8" name="Content Placeholder 7" descr="91873.jpg"/>
          <p:cNvPicPr>
            <a:picLocks noGrp="1" noChangeAspect="1"/>
          </p:cNvPicPr>
          <p:nvPr>
            <p:ph sz="half" idx="2"/>
          </p:nvPr>
        </p:nvPicPr>
        <p:blipFill>
          <a:blip r:embed="rId2">
            <a:extLst>
              <a:ext uri="{28A0092B-C50C-407E-A947-70E740481C1C}">
                <a14:useLocalDpi xmlns:a14="http://schemas.microsoft.com/office/drawing/2010/main" val="0"/>
              </a:ext>
            </a:extLst>
          </a:blip>
          <a:srcRect l="-12644" r="-12644"/>
          <a:stretch>
            <a:fillRect/>
          </a:stretch>
        </p:blipFill>
        <p:spPr/>
      </p:pic>
    </p:spTree>
    <p:extLst>
      <p:ext uri="{BB962C8B-B14F-4D97-AF65-F5344CB8AC3E}">
        <p14:creationId xmlns:p14="http://schemas.microsoft.com/office/powerpoint/2010/main" val="33661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Truth?</a:t>
            </a:r>
            <a:endParaRPr lang="en-US" dirty="0"/>
          </a:p>
        </p:txBody>
      </p:sp>
      <p:sp>
        <p:nvSpPr>
          <p:cNvPr id="6" name="Content Placeholder 5"/>
          <p:cNvSpPr>
            <a:spLocks noGrp="1"/>
          </p:cNvSpPr>
          <p:nvPr>
            <p:ph idx="1"/>
          </p:nvPr>
        </p:nvSpPr>
        <p:spPr/>
        <p:txBody>
          <a:bodyPr/>
          <a:lstStyle/>
          <a:p>
            <a:r>
              <a:rPr lang="en-US" dirty="0"/>
              <a:t>Challenges our understanding of “truth”</a:t>
            </a:r>
          </a:p>
          <a:p>
            <a:pPr lvl="1"/>
            <a:r>
              <a:rPr lang="en-US" dirty="0"/>
              <a:t>“I'm a storyteller. I'll work to make you believe me. Throw in some real stuff, change a few details, add the certainty of outrage. I know the use of fiction in a world of hard truth, the way fiction can be a harder piece of truth” </a:t>
            </a:r>
            <a:r>
              <a:rPr lang="en-US" dirty="0" smtClean="0"/>
              <a:t>(3).</a:t>
            </a:r>
            <a:endParaRPr lang="en-US" dirty="0"/>
          </a:p>
          <a:p>
            <a:r>
              <a:rPr lang="en-US" dirty="0" smtClean="0"/>
              <a:t>“</a:t>
            </a:r>
            <a:r>
              <a:rPr lang="en-US" i="1" dirty="0" smtClean="0"/>
              <a:t>I can tell you anything. All you have to believe is the truth</a:t>
            </a:r>
            <a:r>
              <a:rPr lang="en-US" dirty="0" smtClean="0"/>
              <a:t>” (94)</a:t>
            </a:r>
            <a:endParaRPr lang="en-US" dirty="0"/>
          </a:p>
        </p:txBody>
      </p:sp>
    </p:spTree>
    <p:extLst>
      <p:ext uri="{BB962C8B-B14F-4D97-AF65-F5344CB8AC3E}">
        <p14:creationId xmlns:p14="http://schemas.microsoft.com/office/powerpoint/2010/main" val="282678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Intersections of Identity</a:t>
            </a:r>
            <a:endParaRPr lang="en-US" dirty="0"/>
          </a:p>
        </p:txBody>
      </p:sp>
      <p:sp>
        <p:nvSpPr>
          <p:cNvPr id="3" name="Content Placeholder 2"/>
          <p:cNvSpPr>
            <a:spLocks noGrp="1"/>
          </p:cNvSpPr>
          <p:nvPr>
            <p:ph idx="1"/>
          </p:nvPr>
        </p:nvSpPr>
        <p:spPr/>
        <p:txBody>
          <a:bodyPr/>
          <a:lstStyle/>
          <a:p>
            <a:r>
              <a:rPr lang="en-US" dirty="0"/>
              <a:t>P</a:t>
            </a:r>
            <a:r>
              <a:rPr lang="en-US" dirty="0" smtClean="0"/>
              <a:t>oor, white, rural southern family</a:t>
            </a:r>
          </a:p>
          <a:p>
            <a:r>
              <a:rPr lang="en-US" dirty="0" smtClean="0"/>
              <a:t>Lesbian</a:t>
            </a:r>
          </a:p>
          <a:p>
            <a:r>
              <a:rPr lang="en-US" dirty="0" smtClean="0"/>
              <a:t>Feminist</a:t>
            </a:r>
          </a:p>
          <a:p>
            <a:r>
              <a:rPr lang="en-US" dirty="0" smtClean="0"/>
              <a:t>Survivor</a:t>
            </a:r>
          </a:p>
          <a:p>
            <a:r>
              <a:rPr lang="en-US" dirty="0" smtClean="0"/>
              <a:t>Writer</a:t>
            </a:r>
          </a:p>
        </p:txBody>
      </p:sp>
      <p:pic>
        <p:nvPicPr>
          <p:cNvPr id="4" name="Picture 3" descr="allison-7965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541" y="2584505"/>
            <a:ext cx="5821315" cy="3882772"/>
          </a:xfrm>
          <a:prstGeom prst="rect">
            <a:avLst/>
          </a:prstGeom>
        </p:spPr>
      </p:pic>
    </p:spTree>
    <p:extLst>
      <p:ext uri="{BB962C8B-B14F-4D97-AF65-F5344CB8AC3E}">
        <p14:creationId xmlns:p14="http://schemas.microsoft.com/office/powerpoint/2010/main" val="1891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Memoir</a:t>
            </a:r>
            <a:endParaRPr lang="en-US" dirty="0"/>
          </a:p>
        </p:txBody>
      </p:sp>
      <p:pic>
        <p:nvPicPr>
          <p:cNvPr id="10" name="Picture Placeholder 9" descr="SmallYellowPad-1.jpg"/>
          <p:cNvPicPr>
            <a:picLocks noGrp="1" noChangeAspect="1"/>
          </p:cNvPicPr>
          <p:nvPr>
            <p:ph type="pic" idx="1"/>
          </p:nvPr>
        </p:nvPicPr>
        <p:blipFill>
          <a:blip r:embed="rId2">
            <a:extLst>
              <a:ext uri="{28A0092B-C50C-407E-A947-70E740481C1C}">
                <a14:useLocalDpi xmlns:a14="http://schemas.microsoft.com/office/drawing/2010/main" val="0"/>
              </a:ext>
            </a:extLst>
          </a:blip>
          <a:srcRect l="15262" r="15262"/>
          <a:stretch>
            <a:fillRect/>
          </a:stretch>
        </p:blipFill>
        <p:spPr/>
      </p:pic>
      <p:sp>
        <p:nvSpPr>
          <p:cNvPr id="6" name="Content Placeholder 5"/>
          <p:cNvSpPr>
            <a:spLocks noGrp="1"/>
          </p:cNvSpPr>
          <p:nvPr>
            <p:ph type="body" sz="half" idx="2"/>
          </p:nvPr>
        </p:nvSpPr>
        <p:spPr/>
        <p:txBody>
          <a:bodyPr>
            <a:normAutofit/>
          </a:bodyPr>
          <a:lstStyle/>
          <a:p>
            <a:r>
              <a:rPr lang="en-US" dirty="0" smtClean="0"/>
              <a:t>Narratives that “explore both what writers can remember and understand from their lives and also take readers with them on journeys into unknown territories where writers use the form to try to understand and make sense of unexamined experiences they have yet to comprehend fully” (2)</a:t>
            </a:r>
          </a:p>
        </p:txBody>
      </p:sp>
      <p:sp>
        <p:nvSpPr>
          <p:cNvPr id="8" name="TextBox 7"/>
          <p:cNvSpPr txBox="1"/>
          <p:nvPr/>
        </p:nvSpPr>
        <p:spPr>
          <a:xfrm>
            <a:off x="1149506" y="6319414"/>
            <a:ext cx="6648086" cy="369332"/>
          </a:xfrm>
          <a:prstGeom prst="rect">
            <a:avLst/>
          </a:prstGeom>
          <a:noFill/>
        </p:spPr>
        <p:txBody>
          <a:bodyPr wrap="none" rtlCol="0">
            <a:spAutoFit/>
          </a:bodyPr>
          <a:lstStyle/>
          <a:p>
            <a:r>
              <a:rPr lang="en-US" dirty="0"/>
              <a:t>f</a:t>
            </a:r>
            <a:r>
              <a:rPr lang="en-US" dirty="0" smtClean="0"/>
              <a:t>rom </a:t>
            </a:r>
            <a:r>
              <a:rPr lang="en-US" i="1" dirty="0" smtClean="0"/>
              <a:t>New Directions in Teaching Memoir </a:t>
            </a:r>
            <a:r>
              <a:rPr lang="en-US" dirty="0" smtClean="0"/>
              <a:t>by Kirby and Kirby (2007) </a:t>
            </a:r>
            <a:endParaRPr lang="en-US" dirty="0"/>
          </a:p>
        </p:txBody>
      </p:sp>
    </p:spTree>
    <p:extLst>
      <p:ext uri="{BB962C8B-B14F-4D97-AF65-F5344CB8AC3E}">
        <p14:creationId xmlns:p14="http://schemas.microsoft.com/office/powerpoint/2010/main" val="312278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Memoir, continued</a:t>
            </a:r>
            <a:endParaRPr lang="en-US" dirty="0"/>
          </a:p>
        </p:txBody>
      </p:sp>
      <p:sp>
        <p:nvSpPr>
          <p:cNvPr id="3" name="Content Placeholder 2"/>
          <p:cNvSpPr>
            <a:spLocks noGrp="1"/>
          </p:cNvSpPr>
          <p:nvPr>
            <p:ph idx="1"/>
          </p:nvPr>
        </p:nvSpPr>
        <p:spPr/>
        <p:txBody>
          <a:bodyPr>
            <a:normAutofit lnSpcReduction="10000"/>
          </a:bodyPr>
          <a:lstStyle/>
          <a:p>
            <a:r>
              <a:rPr lang="en-US" dirty="0"/>
              <a:t>Unlike autobiography, memoir is not the </a:t>
            </a:r>
            <a:r>
              <a:rPr lang="en-US" i="1" dirty="0"/>
              <a:t>whole</a:t>
            </a:r>
            <a:r>
              <a:rPr lang="en-US" dirty="0"/>
              <a:t> story of a life because memory is generally unreliable</a:t>
            </a:r>
          </a:p>
          <a:p>
            <a:r>
              <a:rPr lang="en-US" dirty="0"/>
              <a:t>Authors carefully choose details and shape them into a </a:t>
            </a:r>
            <a:r>
              <a:rPr lang="en-US" dirty="0" smtClean="0"/>
              <a:t>story</a:t>
            </a:r>
          </a:p>
          <a:p>
            <a:r>
              <a:rPr lang="en-US" dirty="0" smtClean="0"/>
              <a:t>Unreliable narrator</a:t>
            </a:r>
            <a:endParaRPr lang="en-US" dirty="0"/>
          </a:p>
          <a:p>
            <a:r>
              <a:rPr lang="en-US" dirty="0" smtClean="0"/>
              <a:t>“Memoir is unique as a genre because the writer must try to find the relationships between mind pictures and feelings, seeking to reconcile through story the details of what is remembered and what has been forgotten” (4).</a:t>
            </a:r>
            <a:endParaRPr lang="en-US" dirty="0"/>
          </a:p>
        </p:txBody>
      </p:sp>
    </p:spTree>
    <p:extLst>
      <p:ext uri="{BB962C8B-B14F-4D97-AF65-F5344CB8AC3E}">
        <p14:creationId xmlns:p14="http://schemas.microsoft.com/office/powerpoint/2010/main" val="71371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Memoir</a:t>
            </a:r>
            <a:endParaRPr lang="en-US" dirty="0"/>
          </a:p>
        </p:txBody>
      </p:sp>
      <p:sp>
        <p:nvSpPr>
          <p:cNvPr id="3" name="Content Placeholder 2"/>
          <p:cNvSpPr>
            <a:spLocks noGrp="1"/>
          </p:cNvSpPr>
          <p:nvPr>
            <p:ph idx="1"/>
          </p:nvPr>
        </p:nvSpPr>
        <p:spPr/>
        <p:txBody>
          <a:bodyPr/>
          <a:lstStyle/>
          <a:p>
            <a:r>
              <a:rPr lang="en-US" dirty="0" smtClean="0"/>
              <a:t>Cross-Cultural</a:t>
            </a:r>
          </a:p>
          <a:p>
            <a:pPr lvl="1"/>
            <a:r>
              <a:rPr lang="en-US" dirty="0" smtClean="0"/>
              <a:t>Writers use their unique cultural experiences to craft diverse accounts of their growing-up years in locations around the world</a:t>
            </a:r>
          </a:p>
          <a:p>
            <a:r>
              <a:rPr lang="en-US" dirty="0" smtClean="0"/>
              <a:t>Personal Journeys</a:t>
            </a:r>
          </a:p>
          <a:p>
            <a:pPr lvl="1"/>
            <a:r>
              <a:rPr lang="en-US" dirty="0" smtClean="0"/>
              <a:t>Writers chronicle personal journeys (both literal and metaphoric)</a:t>
            </a:r>
          </a:p>
          <a:p>
            <a:r>
              <a:rPr lang="en-US" dirty="0" smtClean="0"/>
              <a:t>Multiple Memoirs</a:t>
            </a:r>
          </a:p>
          <a:p>
            <a:pPr lvl="1"/>
            <a:r>
              <a:rPr lang="en-US" dirty="0" smtClean="0"/>
              <a:t>Single authors may write several memoirs of their life, looking at the events through different lenses</a:t>
            </a:r>
            <a:endParaRPr lang="en-US" dirty="0"/>
          </a:p>
        </p:txBody>
      </p:sp>
    </p:spTree>
    <p:extLst>
      <p:ext uri="{BB962C8B-B14F-4D97-AF65-F5344CB8AC3E}">
        <p14:creationId xmlns:p14="http://schemas.microsoft.com/office/powerpoint/2010/main" val="2451932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157</TotalTime>
  <Words>879</Words>
  <Application>Microsoft Macintosh PowerPoint</Application>
  <PresentationFormat>On-screen Show (4:3)</PresentationFormat>
  <Paragraphs>83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Tradition</vt:lpstr>
      <vt:lpstr> Dorothy Allison</vt:lpstr>
      <vt:lpstr>Performance &amp; Purpose</vt:lpstr>
      <vt:lpstr>PowerPoint Presentation</vt:lpstr>
      <vt:lpstr>Two or Three Things I Know For Sure</vt:lpstr>
      <vt:lpstr>Truth?</vt:lpstr>
      <vt:lpstr>Intersections of Identity</vt:lpstr>
      <vt:lpstr>Memoir</vt:lpstr>
      <vt:lpstr>Memoir, continued</vt:lpstr>
      <vt:lpstr>Types of Memoir</vt:lpstr>
      <vt:lpstr>Types of Memoir, cont.</vt:lpstr>
      <vt:lpstr>Trauma Memoir</vt:lpstr>
      <vt:lpstr>Two or Three Things as Trauma Memoir</vt:lpstr>
      <vt:lpstr>Two or Three Things as Trauma Memoir</vt:lpstr>
      <vt:lpstr>Post Traumatic Stress Disorder</vt:lpstr>
      <vt:lpstr>PTSD Characteristics</vt:lpstr>
      <vt:lpstr>Two or Three Things as Trauma Memoir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Dorothy Allison</dc:title>
  <dc:creator>Laura Westengard</dc:creator>
  <cp:lastModifiedBy>Laura Westengard</cp:lastModifiedBy>
  <cp:revision>47</cp:revision>
  <dcterms:created xsi:type="dcterms:W3CDTF">2013-04-02T16:06:52Z</dcterms:created>
  <dcterms:modified xsi:type="dcterms:W3CDTF">2013-04-02T18:43:55Z</dcterms:modified>
</cp:coreProperties>
</file>