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300" r:id="rId2"/>
    <p:sldId id="305" r:id="rId3"/>
    <p:sldId id="301" r:id="rId4"/>
    <p:sldId id="299" r:id="rId5"/>
    <p:sldId id="304" r:id="rId6"/>
    <p:sldId id="296" r:id="rId7"/>
    <p:sldId id="298" r:id="rId8"/>
    <p:sldId id="297" r:id="rId9"/>
    <p:sldId id="294" r:id="rId10"/>
    <p:sldId id="293" r:id="rId11"/>
    <p:sldId id="284" r:id="rId12"/>
    <p:sldId id="286" r:id="rId13"/>
    <p:sldId id="285" r:id="rId14"/>
    <p:sldId id="282" r:id="rId15"/>
    <p:sldId id="308" r:id="rId16"/>
    <p:sldId id="318" r:id="rId17"/>
    <p:sldId id="306" r:id="rId18"/>
    <p:sldId id="307" r:id="rId19"/>
    <p:sldId id="312" r:id="rId20"/>
    <p:sldId id="313" r:id="rId21"/>
    <p:sldId id="311" r:id="rId22"/>
    <p:sldId id="319" r:id="rId23"/>
    <p:sldId id="320" r:id="rId24"/>
    <p:sldId id="321" r:id="rId25"/>
    <p:sldId id="322" r:id="rId26"/>
    <p:sldId id="323" r:id="rId27"/>
    <p:sldId id="279" r:id="rId28"/>
  </p:sldIdLst>
  <p:sldSz cx="9144000" cy="6858000" type="screen4x3"/>
  <p:notesSz cx="6858000" cy="9144000"/>
  <p:custShowLst>
    <p:custShow name="Custom Show 1" id="0">
      <p:sldLst>
        <p:sld r:id="rId28"/>
      </p:sldLst>
    </p:custShow>
  </p:custShowLst>
  <p:defaultTextStyle>
    <a:defPPr>
      <a:defRPr lang="en-US"/>
    </a:defPPr>
    <a:lvl1pPr algn="l" defTabSz="457200" rtl="0" eaLnBrk="0" fontAlgn="base" hangingPunct="0">
      <a:spcBef>
        <a:spcPct val="0"/>
      </a:spcBef>
      <a:spcAft>
        <a:spcPct val="0"/>
      </a:spcAft>
      <a:defRPr kern="1200">
        <a:solidFill>
          <a:schemeClr val="tx1"/>
        </a:solidFill>
        <a:latin typeface="Book Antiqua" charset="0"/>
        <a:ea typeface="ＭＳ Ｐゴシック" charset="-128"/>
        <a:cs typeface="+mn-cs"/>
      </a:defRPr>
    </a:lvl1pPr>
    <a:lvl2pPr marL="457200" algn="l" defTabSz="457200" rtl="0" eaLnBrk="0" fontAlgn="base" hangingPunct="0">
      <a:spcBef>
        <a:spcPct val="0"/>
      </a:spcBef>
      <a:spcAft>
        <a:spcPct val="0"/>
      </a:spcAft>
      <a:defRPr kern="1200">
        <a:solidFill>
          <a:schemeClr val="tx1"/>
        </a:solidFill>
        <a:latin typeface="Book Antiqua" charset="0"/>
        <a:ea typeface="ＭＳ Ｐゴシック" charset="-128"/>
        <a:cs typeface="+mn-cs"/>
      </a:defRPr>
    </a:lvl2pPr>
    <a:lvl3pPr marL="914400" algn="l" defTabSz="457200" rtl="0" eaLnBrk="0" fontAlgn="base" hangingPunct="0">
      <a:spcBef>
        <a:spcPct val="0"/>
      </a:spcBef>
      <a:spcAft>
        <a:spcPct val="0"/>
      </a:spcAft>
      <a:defRPr kern="1200">
        <a:solidFill>
          <a:schemeClr val="tx1"/>
        </a:solidFill>
        <a:latin typeface="Book Antiqua" charset="0"/>
        <a:ea typeface="ＭＳ Ｐゴシック" charset="-128"/>
        <a:cs typeface="+mn-cs"/>
      </a:defRPr>
    </a:lvl3pPr>
    <a:lvl4pPr marL="1371600" algn="l" defTabSz="457200" rtl="0" eaLnBrk="0" fontAlgn="base" hangingPunct="0">
      <a:spcBef>
        <a:spcPct val="0"/>
      </a:spcBef>
      <a:spcAft>
        <a:spcPct val="0"/>
      </a:spcAft>
      <a:defRPr kern="1200">
        <a:solidFill>
          <a:schemeClr val="tx1"/>
        </a:solidFill>
        <a:latin typeface="Book Antiqua" charset="0"/>
        <a:ea typeface="ＭＳ Ｐゴシック" charset="-128"/>
        <a:cs typeface="+mn-cs"/>
      </a:defRPr>
    </a:lvl4pPr>
    <a:lvl5pPr marL="1828800" algn="l" defTabSz="457200" rtl="0" eaLnBrk="0" fontAlgn="base" hangingPunct="0">
      <a:spcBef>
        <a:spcPct val="0"/>
      </a:spcBef>
      <a:spcAft>
        <a:spcPct val="0"/>
      </a:spcAft>
      <a:defRPr kern="1200">
        <a:solidFill>
          <a:schemeClr val="tx1"/>
        </a:solidFill>
        <a:latin typeface="Book Antiqua" charset="0"/>
        <a:ea typeface="ＭＳ Ｐゴシック" charset="-128"/>
        <a:cs typeface="+mn-cs"/>
      </a:defRPr>
    </a:lvl5pPr>
    <a:lvl6pPr marL="2286000" algn="l" defTabSz="914400" rtl="0" eaLnBrk="1" latinLnBrk="0" hangingPunct="1">
      <a:defRPr kern="1200">
        <a:solidFill>
          <a:schemeClr val="tx1"/>
        </a:solidFill>
        <a:latin typeface="Book Antiqua" charset="0"/>
        <a:ea typeface="ＭＳ Ｐゴシック" charset="-128"/>
        <a:cs typeface="+mn-cs"/>
      </a:defRPr>
    </a:lvl6pPr>
    <a:lvl7pPr marL="2743200" algn="l" defTabSz="914400" rtl="0" eaLnBrk="1" latinLnBrk="0" hangingPunct="1">
      <a:defRPr kern="1200">
        <a:solidFill>
          <a:schemeClr val="tx1"/>
        </a:solidFill>
        <a:latin typeface="Book Antiqua" charset="0"/>
        <a:ea typeface="ＭＳ Ｐゴシック" charset="-128"/>
        <a:cs typeface="+mn-cs"/>
      </a:defRPr>
    </a:lvl7pPr>
    <a:lvl8pPr marL="3200400" algn="l" defTabSz="914400" rtl="0" eaLnBrk="1" latinLnBrk="0" hangingPunct="1">
      <a:defRPr kern="1200">
        <a:solidFill>
          <a:schemeClr val="tx1"/>
        </a:solidFill>
        <a:latin typeface="Book Antiqua" charset="0"/>
        <a:ea typeface="ＭＳ Ｐゴシック" charset="-128"/>
        <a:cs typeface="+mn-cs"/>
      </a:defRPr>
    </a:lvl8pPr>
    <a:lvl9pPr marL="3657600" algn="l" defTabSz="914400" rtl="0" eaLnBrk="1" latinLnBrk="0" hangingPunct="1">
      <a:defRPr kern="1200">
        <a:solidFill>
          <a:schemeClr val="tx1"/>
        </a:solidFill>
        <a:latin typeface="Book Antiqua"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5577AE"/>
    <a:srgbClr val="6188C7"/>
    <a:srgbClr val="9FD62E"/>
    <a:srgbClr val="F28B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76525"/>
  </p:normalViewPr>
  <p:slideViewPr>
    <p:cSldViewPr snapToGrid="0" snapToObjects="1">
      <p:cViewPr varScale="1">
        <p:scale>
          <a:sx n="57" d="100"/>
          <a:sy n="57" d="100"/>
        </p:scale>
        <p:origin x="155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51334B90-9EC5-4741-8CBB-4008AB00DAD3}" type="datetimeFigureOut">
              <a:rPr lang="en-US"/>
              <a:pPr>
                <a:defRPr/>
              </a:pPr>
              <a:t>3/27/2018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63181CF2-157F-C542-99E2-DA1019CB68EB}" type="slidenum">
              <a:rPr lang="en-US"/>
              <a:pPr>
                <a:defRPr/>
              </a:pPr>
              <a:t>‹#›</a:t>
            </a:fld>
            <a:endParaRPr lang="en-US"/>
          </a:p>
        </p:txBody>
      </p:sp>
    </p:spTree>
    <p:extLst>
      <p:ext uri="{BB962C8B-B14F-4D97-AF65-F5344CB8AC3E}">
        <p14:creationId xmlns:p14="http://schemas.microsoft.com/office/powerpoint/2010/main" val="813815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pPr>
              <a:defRPr/>
            </a:pPr>
            <a:fld id="{123DC089-672B-A849-94F8-F445D3428D52}" type="datetimeFigureOut">
              <a:rPr lang="en-US" altLang="x-none"/>
              <a:pPr>
                <a:defRPr/>
              </a:pPr>
              <a:t>3/27/2018</a:t>
            </a:fld>
            <a:endParaRPr lang="en-US" altLang="x-non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pPr>
              <a:defRPr/>
            </a:pPr>
            <a:fld id="{CBD2F72C-1333-6249-AE06-2695EBDC569F}" type="slidenum">
              <a:rPr lang="en-US" altLang="x-none"/>
              <a:pPr>
                <a:defRPr/>
              </a:pPr>
              <a:t>‹#›</a:t>
            </a:fld>
            <a:endParaRPr lang="en-US" altLang="x-none"/>
          </a:p>
        </p:txBody>
      </p:sp>
    </p:spTree>
    <p:extLst>
      <p:ext uri="{BB962C8B-B14F-4D97-AF65-F5344CB8AC3E}">
        <p14:creationId xmlns:p14="http://schemas.microsoft.com/office/powerpoint/2010/main" val="18876335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x-none">
                <a:latin typeface="Arial" charset="0"/>
                <a:ea typeface="ＭＳ Ｐゴシック" charset="-128"/>
              </a:rPr>
              <a:t>Principle 1: In previous versions of the MLA Handbook, an entry in the works-cited list was based on the source</a:t>
            </a:r>
            <a:r>
              <a:rPr lang="en-US" altLang="en-US">
                <a:latin typeface="Arial" charset="0"/>
                <a:ea typeface="ＭＳ Ｐゴシック" charset="-128"/>
              </a:rPr>
              <a:t>’</a:t>
            </a:r>
            <a:r>
              <a:rPr lang="en-US" altLang="x-none">
                <a:latin typeface="Arial" charset="0"/>
                <a:ea typeface="ＭＳ Ｐゴシック" charset="-128"/>
              </a:rPr>
              <a:t>s publication format (book, periodical, Web article, etc.). The issue with that system is that a work in a new type of medium could not be properly cited until MLA created a format for it. In the current system, sources are documented based on facts that are common to all types of publications, such as author, title, and year. Now, in order to cite a source, a writer now must examine it and document it based on a set of universal principles (more about that to come).</a:t>
            </a:r>
          </a:p>
          <a:p>
            <a:pPr eaLnBrk="1" hangingPunct="1">
              <a:lnSpc>
                <a:spcPct val="90000"/>
              </a:lnSpc>
              <a:spcBef>
                <a:spcPct val="0"/>
              </a:spcBef>
            </a:pPr>
            <a:endParaRPr lang="en-US" altLang="x-none">
              <a:latin typeface="Arial" charset="0"/>
              <a:ea typeface="ＭＳ Ｐゴシック" charset="-128"/>
            </a:endParaRPr>
          </a:p>
          <a:p>
            <a:pPr eaLnBrk="1" hangingPunct="1">
              <a:lnSpc>
                <a:spcPct val="90000"/>
              </a:lnSpc>
              <a:spcBef>
                <a:spcPct val="0"/>
              </a:spcBef>
            </a:pPr>
            <a:r>
              <a:rPr lang="en-US" altLang="x-none">
                <a:latin typeface="Arial" charset="0"/>
                <a:ea typeface="ＭＳ Ｐゴシック" charset="-128"/>
              </a:rPr>
              <a:t>Principle 2: Two scholars may use the same source differently. Therefore, a writer who is working on a specialized topic in a particular field will include documentation information that a writer who is using the source more generally will not.</a:t>
            </a:r>
          </a:p>
          <a:p>
            <a:pPr eaLnBrk="1" hangingPunct="1">
              <a:lnSpc>
                <a:spcPct val="90000"/>
              </a:lnSpc>
              <a:spcBef>
                <a:spcPct val="0"/>
              </a:spcBef>
            </a:pPr>
            <a:endParaRPr lang="en-US" altLang="x-none">
              <a:latin typeface="Arial" charset="0"/>
              <a:ea typeface="ＭＳ Ｐゴシック" charset="-128"/>
            </a:endParaRPr>
          </a:p>
          <a:p>
            <a:pPr eaLnBrk="1" hangingPunct="1">
              <a:lnSpc>
                <a:spcPct val="90000"/>
              </a:lnSpc>
              <a:spcBef>
                <a:spcPct val="0"/>
              </a:spcBef>
            </a:pPr>
            <a:r>
              <a:rPr lang="en-US" altLang="x-none">
                <a:latin typeface="Arial" charset="0"/>
                <a:ea typeface="ＭＳ Ｐゴシック" charset="-128"/>
              </a:rPr>
              <a:t>Principle 3: As a writer, you document sources so that your readers may locate them and learn more about your particular argument or essay. Proper citation demonstrates your credibility by showing that you</a:t>
            </a:r>
            <a:r>
              <a:rPr lang="en-US" altLang="en-US">
                <a:latin typeface="Arial" charset="0"/>
                <a:ea typeface="ＭＳ Ｐゴシック" charset="-128"/>
              </a:rPr>
              <a:t>’</a:t>
            </a:r>
            <a:r>
              <a:rPr lang="en-US" altLang="x-none">
                <a:latin typeface="Arial" charset="0"/>
                <a:ea typeface="ＭＳ Ｐゴシック" charset="-128"/>
              </a:rPr>
              <a:t>ve thoroughly researched your topic. Your citations must be comprehensive and consistent so that readers may find the sources consulted and come to their own opinions on your topic.</a:t>
            </a:r>
          </a:p>
          <a:p>
            <a:pPr eaLnBrk="1" hangingPunct="1">
              <a:lnSpc>
                <a:spcPct val="90000"/>
              </a:lnSpc>
              <a:spcBef>
                <a:spcPct val="0"/>
              </a:spcBef>
            </a:pPr>
            <a:endParaRPr lang="en-US" altLang="x-none">
              <a:latin typeface="Arial" charset="0"/>
              <a:ea typeface="ＭＳ Ｐゴシック" charset="-128"/>
            </a:endParaRPr>
          </a:p>
          <a:p>
            <a:pPr eaLnBrk="1" hangingPunct="1">
              <a:lnSpc>
                <a:spcPct val="90000"/>
              </a:lnSpc>
              <a:spcBef>
                <a:spcPct val="0"/>
              </a:spcBef>
            </a:pPr>
            <a:r>
              <a:rPr lang="en-US" altLang="x-none">
                <a:latin typeface="Arial" charset="0"/>
                <a:ea typeface="ＭＳ Ｐゴシック" charset="-128"/>
              </a:rPr>
              <a:t/>
            </a:r>
            <a:br>
              <a:rPr lang="en-US" altLang="x-none">
                <a:latin typeface="Arial" charset="0"/>
                <a:ea typeface="ＭＳ Ｐゴシック" charset="-128"/>
              </a:rPr>
            </a:br>
            <a:endParaRPr lang="en-US" altLang="x-none">
              <a:ea typeface="ＭＳ Ｐゴシック" charset="-128"/>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B6677FAB-B244-0041-B51C-F465D7D5D42C}" type="slidenum">
              <a:rPr lang="en-US" altLang="x-none"/>
              <a:pPr>
                <a:spcBef>
                  <a:spcPct val="0"/>
                </a:spcBef>
              </a:pPr>
              <a:t>1</a:t>
            </a:fld>
            <a:endParaRPr lang="en-US" altLang="x-none"/>
          </a:p>
        </p:txBody>
      </p:sp>
    </p:spTree>
    <p:extLst>
      <p:ext uri="{BB962C8B-B14F-4D97-AF65-F5344CB8AC3E}">
        <p14:creationId xmlns:p14="http://schemas.microsoft.com/office/powerpoint/2010/main" val="21192070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x-none" b="1">
                <a:latin typeface="Arial" charset="0"/>
                <a:ea typeface="ＭＳ Ｐゴシック" charset="-128"/>
              </a:rPr>
              <a:t>In-text Citations for Print Sources with No Known Author</a:t>
            </a:r>
          </a:p>
          <a:p>
            <a:pPr eaLnBrk="1" hangingPunct="1">
              <a:spcBef>
                <a:spcPct val="0"/>
              </a:spcBef>
              <a:spcAft>
                <a:spcPts val="1200"/>
              </a:spcAft>
            </a:pPr>
            <a:endParaRPr lang="en-US" altLang="x-none" b="1">
              <a:latin typeface="Arial" charset="0"/>
              <a:ea typeface="ＭＳ Ｐゴシック" charset="-128"/>
            </a:endParaRPr>
          </a:p>
          <a:p>
            <a:pPr eaLnBrk="1" hangingPunct="1">
              <a:spcBef>
                <a:spcPct val="0"/>
              </a:spcBef>
              <a:spcAft>
                <a:spcPts val="1200"/>
              </a:spcAft>
            </a:pPr>
            <a:r>
              <a:rPr lang="en-US" altLang="x-none">
                <a:latin typeface="Verdana" charset="0"/>
                <a:ea typeface="ＭＳ Ｐゴシック" charset="-128"/>
              </a:rPr>
              <a:t>When a source has no known author, use a shortened title of the work instead of an author name. Place the title in quotation marks if it's a short work (e.g. articles) or italicize it if it's a longer work (e.g. plays, books, television shows, entire websites) and provide a page number.</a:t>
            </a:r>
          </a:p>
          <a:p>
            <a:pPr eaLnBrk="1" hangingPunct="1">
              <a:spcBef>
                <a:spcPct val="0"/>
              </a:spcBef>
              <a:spcAft>
                <a:spcPts val="1200"/>
              </a:spcAft>
            </a:pPr>
            <a:endParaRPr lang="en-US" altLang="x-none">
              <a:latin typeface="Verdana" charset="0"/>
              <a:ea typeface="ＭＳ Ｐゴシック" charset="-128"/>
            </a:endParaRPr>
          </a:p>
          <a:p>
            <a:pPr eaLnBrk="1" hangingPunct="1">
              <a:spcBef>
                <a:spcPct val="0"/>
              </a:spcBef>
              <a:spcAft>
                <a:spcPts val="1200"/>
              </a:spcAft>
            </a:pPr>
            <a:r>
              <a:rPr lang="en-US" altLang="x-none">
                <a:latin typeface="Verdana" charset="0"/>
                <a:ea typeface="ＭＳ Ｐゴシック" charset="-128"/>
              </a:rPr>
              <a:t>In this example, since the reader does not know the author of the article, an abbreviated title of the article appears in the parenthetical citation which corresponds to the full name of the article which appears first at the left-hand margin of its respective entry in the works-cited list. Thus, the writer includes the title in quotation marks as the signal phrase in the parenthetical citation in order to lead the reader directly to the source on the works-cited page. </a:t>
            </a:r>
            <a:r>
              <a:rPr lang="en-US" altLang="x-none" b="1">
                <a:latin typeface="Verdana" charset="0"/>
                <a:ea typeface="ＭＳ Ｐゴシック" charset="-128"/>
              </a:rPr>
              <a:t>See comments from previous slide.</a:t>
            </a:r>
            <a:endParaRPr lang="en-US" altLang="x-none">
              <a:latin typeface="Verdana" charset="0"/>
              <a:ea typeface="ＭＳ Ｐゴシック" charset="-128"/>
            </a:endParaRPr>
          </a:p>
          <a:p>
            <a:pPr eaLnBrk="1" hangingPunct="1">
              <a:spcBef>
                <a:spcPct val="0"/>
              </a:spcBef>
            </a:pPr>
            <a:endParaRPr lang="en-US" altLang="x-none">
              <a:ea typeface="ＭＳ Ｐゴシック" charset="-128"/>
            </a:endParaRPr>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53FB5381-B32F-5747-AB43-D210C5B7B3CE}" type="slidenum">
              <a:rPr lang="en-US" altLang="x-none"/>
              <a:pPr>
                <a:spcBef>
                  <a:spcPct val="0"/>
                </a:spcBef>
              </a:pPr>
              <a:t>10</a:t>
            </a:fld>
            <a:endParaRPr lang="en-US" altLang="x-none"/>
          </a:p>
        </p:txBody>
      </p:sp>
    </p:spTree>
    <p:extLst>
      <p:ext uri="{BB962C8B-B14F-4D97-AF65-F5344CB8AC3E}">
        <p14:creationId xmlns:p14="http://schemas.microsoft.com/office/powerpoint/2010/main" val="785773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a:latin typeface="Arial" charset="0"/>
                <a:ea typeface="ＭＳ Ｐゴシック" charset="-128"/>
              </a:rPr>
              <a:t>And this is how the works-cited listing should look. While this entry is technically correct, it would help your readers more readily access the source if you include the URL here (it would go before the access date).</a:t>
            </a:r>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022B6415-536E-3041-A9B1-4FD2EE7FE880}" type="slidenum">
              <a:rPr lang="en-US" altLang="x-none"/>
              <a:pPr>
                <a:spcBef>
                  <a:spcPct val="0"/>
                </a:spcBef>
              </a:pPr>
              <a:t>11</a:t>
            </a:fld>
            <a:endParaRPr lang="en-US" altLang="x-none"/>
          </a:p>
        </p:txBody>
      </p:sp>
    </p:spTree>
    <p:extLst>
      <p:ext uri="{BB962C8B-B14F-4D97-AF65-F5344CB8AC3E}">
        <p14:creationId xmlns:p14="http://schemas.microsoft.com/office/powerpoint/2010/main" val="2904909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34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x-none">
                <a:latin typeface="Arial" charset="0"/>
                <a:ea typeface="ＭＳ Ｐゴシック" charset="-128"/>
              </a:rPr>
              <a:t>When a source has no page numbers or any other kind of part number, no number should be given in a parenthetical citation. Do not count unnumbered paragraphs, pauses, or other parts. This is an example of how to cite a direct quotation from an oral address.</a:t>
            </a:r>
          </a:p>
          <a:p>
            <a:pPr eaLnBrk="1" hangingPunct="1">
              <a:spcBef>
                <a:spcPct val="0"/>
              </a:spcBef>
            </a:pPr>
            <a:endParaRPr lang="en-US" altLang="x-none">
              <a:ea typeface="ＭＳ Ｐゴシック" charset="-128"/>
            </a:endParaRPr>
          </a:p>
        </p:txBody>
      </p:sp>
      <p:sp>
        <p:nvSpPr>
          <p:cNvPr id="634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1A428589-C16C-B141-A5A3-373D86A91A8E}" type="slidenum">
              <a:rPr lang="en-US" altLang="x-none"/>
              <a:pPr>
                <a:spcBef>
                  <a:spcPct val="0"/>
                </a:spcBef>
              </a:pPr>
              <a:t>12</a:t>
            </a:fld>
            <a:endParaRPr lang="en-US" altLang="x-none"/>
          </a:p>
        </p:txBody>
      </p:sp>
    </p:spTree>
    <p:extLst>
      <p:ext uri="{BB962C8B-B14F-4D97-AF65-F5344CB8AC3E}">
        <p14:creationId xmlns:p14="http://schemas.microsoft.com/office/powerpoint/2010/main" val="2534795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55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x-none" b="1">
                <a:latin typeface="Arial" charset="0"/>
                <a:ea typeface="ＭＳ Ｐゴシック" charset="-128"/>
              </a:rPr>
              <a:t>Short Quotations</a:t>
            </a:r>
          </a:p>
          <a:p>
            <a:pPr eaLnBrk="1" hangingPunct="1">
              <a:spcBef>
                <a:spcPct val="0"/>
              </a:spcBef>
              <a:spcAft>
                <a:spcPts val="1200"/>
              </a:spcAft>
            </a:pPr>
            <a:r>
              <a:rPr lang="en-US" altLang="x-none">
                <a:latin typeface="Arial" charset="0"/>
                <a:ea typeface="ＭＳ Ｐゴシック" charset="-128"/>
              </a:rPr>
              <a:t>If a prose quotation runs no more than four lines and requires no special emphasis, put it in quotation marks and incorporate it into the text.. Provide the author and specific page citation in the text, and include a complete entry in the works-cited page. Punctuation marks such as periods, commas, and semicolons should appear after the parenthetical citation. Question marks and exclamation points should appear within the quotation marks if they are a part of the quoted passage but after the parenthetical citation if they are a part of your text. </a:t>
            </a:r>
          </a:p>
        </p:txBody>
      </p:sp>
      <p:sp>
        <p:nvSpPr>
          <p:cNvPr id="655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8A77C045-8940-B542-919C-123293EC5747}" type="slidenum">
              <a:rPr lang="en-US" altLang="x-none"/>
              <a:pPr>
                <a:spcBef>
                  <a:spcPct val="0"/>
                </a:spcBef>
              </a:pPr>
              <a:t>13</a:t>
            </a:fld>
            <a:endParaRPr lang="en-US" altLang="x-none"/>
          </a:p>
        </p:txBody>
      </p:sp>
    </p:spTree>
    <p:extLst>
      <p:ext uri="{BB962C8B-B14F-4D97-AF65-F5344CB8AC3E}">
        <p14:creationId xmlns:p14="http://schemas.microsoft.com/office/powerpoint/2010/main" val="20796747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75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x-none">
                <a:latin typeface="Arial" charset="0"/>
                <a:ea typeface="ＭＳ Ｐゴシック" charset="-128"/>
              </a:rPr>
              <a:t>In quotations that are five or more lines of text, start the quotation on a new line, with the entire quote indented </a:t>
            </a:r>
            <a:r>
              <a:rPr lang="en-US" altLang="x-none" b="1">
                <a:latin typeface="Arial" charset="0"/>
                <a:ea typeface="ＭＳ Ｐゴシック" charset="-128"/>
              </a:rPr>
              <a:t>half an inch</a:t>
            </a:r>
            <a:r>
              <a:rPr lang="en-US" altLang="x-none">
                <a:latin typeface="Arial" charset="0"/>
                <a:ea typeface="ＭＳ Ｐゴシック" charset="-128"/>
              </a:rPr>
              <a:t> from the left margin; maintain double-spacing. Do not indent the first line an extra amount or add quotation marks not present in the original. Use a colon to introduce the quotation (unless your introductory wording does not require punctuation). Your parenthetical citation should come </a:t>
            </a:r>
            <a:r>
              <a:rPr lang="en-US" altLang="x-none" b="1">
                <a:latin typeface="Arial" charset="0"/>
                <a:ea typeface="ＭＳ Ｐゴシック" charset="-128"/>
              </a:rPr>
              <a:t>after</a:t>
            </a:r>
            <a:r>
              <a:rPr lang="en-US" altLang="x-none">
                <a:latin typeface="Arial" charset="0"/>
                <a:ea typeface="ＭＳ Ｐゴシック" charset="-128"/>
              </a:rPr>
              <a:t> the closing punctuation mark. </a:t>
            </a:r>
            <a:r>
              <a:rPr lang="en-US" altLang="x-none" b="1">
                <a:latin typeface="Arial" charset="0"/>
                <a:ea typeface="ＭＳ Ｐゴシック" charset="-128"/>
              </a:rPr>
              <a:t>Note: </a:t>
            </a:r>
            <a:r>
              <a:rPr lang="en-US" altLang="x-none">
                <a:latin typeface="Arial" charset="0"/>
                <a:ea typeface="ＭＳ Ｐゴシック" charset="-128"/>
              </a:rPr>
              <a:t>If a new paragraph begins in the middle of the quotation, indent its first line.</a:t>
            </a:r>
            <a:endParaRPr lang="en-US" altLang="x-none">
              <a:ea typeface="ＭＳ Ｐゴシック" charset="-128"/>
            </a:endParaRPr>
          </a:p>
        </p:txBody>
      </p:sp>
      <p:sp>
        <p:nvSpPr>
          <p:cNvPr id="675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7CEEBA9B-88A4-1A4D-B4A5-0B91D0290D1D}" type="slidenum">
              <a:rPr lang="en-US" altLang="x-none"/>
              <a:pPr>
                <a:spcBef>
                  <a:spcPct val="0"/>
                </a:spcBef>
              </a:pPr>
              <a:t>14</a:t>
            </a:fld>
            <a:endParaRPr lang="en-US" altLang="x-none"/>
          </a:p>
        </p:txBody>
      </p:sp>
    </p:spTree>
    <p:extLst>
      <p:ext uri="{BB962C8B-B14F-4D97-AF65-F5344CB8AC3E}">
        <p14:creationId xmlns:p14="http://schemas.microsoft.com/office/powerpoint/2010/main" val="30734356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37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x-none" b="1">
                <a:latin typeface="Arial" charset="0"/>
                <a:ea typeface="ＭＳ Ｐゴシック" charset="-128"/>
              </a:rPr>
              <a:t>Adding or Omitting Words In Quotations</a:t>
            </a:r>
          </a:p>
          <a:p>
            <a:pPr eaLnBrk="1" hangingPunct="1">
              <a:spcBef>
                <a:spcPct val="0"/>
              </a:spcBef>
              <a:spcAft>
                <a:spcPts val="1200"/>
              </a:spcAft>
            </a:pPr>
            <a:endParaRPr lang="en-US" altLang="x-none" b="1">
              <a:latin typeface="Arial" charset="0"/>
              <a:ea typeface="ＭＳ Ｐゴシック" charset="-128"/>
            </a:endParaRPr>
          </a:p>
          <a:p>
            <a:pPr eaLnBrk="1" hangingPunct="1">
              <a:spcBef>
                <a:spcPct val="0"/>
              </a:spcBef>
              <a:spcAft>
                <a:spcPts val="1200"/>
              </a:spcAft>
            </a:pPr>
            <a:r>
              <a:rPr lang="en-US" altLang="x-none">
                <a:latin typeface="Arial" charset="0"/>
                <a:ea typeface="ＭＳ Ｐゴシック" charset="-128"/>
              </a:rPr>
              <a:t>If you add a word or words in a quotation, you should put brackets around the words to indicate that they are not part of the original text. This is illustrated in the first example on this slide.</a:t>
            </a:r>
          </a:p>
          <a:p>
            <a:pPr eaLnBrk="1" hangingPunct="1">
              <a:spcBef>
                <a:spcPct val="0"/>
              </a:spcBef>
              <a:spcAft>
                <a:spcPts val="1200"/>
              </a:spcAft>
            </a:pPr>
            <a:endParaRPr lang="en-US" altLang="x-none">
              <a:latin typeface="Arial" charset="0"/>
              <a:ea typeface="ＭＳ Ｐゴシック" charset="-128"/>
            </a:endParaRPr>
          </a:p>
          <a:p>
            <a:pPr eaLnBrk="1" hangingPunct="1">
              <a:spcBef>
                <a:spcPct val="0"/>
              </a:spcBef>
              <a:spcAft>
                <a:spcPts val="1200"/>
              </a:spcAft>
            </a:pPr>
            <a:r>
              <a:rPr lang="en-US" altLang="x-none">
                <a:latin typeface="Arial" charset="0"/>
                <a:ea typeface="ＭＳ Ｐゴシック" charset="-128"/>
              </a:rPr>
              <a:t>If you omit a word or words from a quotation, you should indicate the deleted word or words by using ellipsis marks, which are three periods ( . . . ) preceded and followed by a space. Please note that brackets are not needed around ellipses unless adding brackets would clarify your use of ellipses. This is illustrated in the second example on this slide.</a:t>
            </a:r>
          </a:p>
          <a:p>
            <a:pPr eaLnBrk="1" hangingPunct="1">
              <a:spcBef>
                <a:spcPct val="0"/>
              </a:spcBef>
            </a:pPr>
            <a:endParaRPr lang="en-US" altLang="x-none">
              <a:ea typeface="ＭＳ Ｐゴシック" charset="-128"/>
            </a:endParaRPr>
          </a:p>
        </p:txBody>
      </p:sp>
      <p:sp>
        <p:nvSpPr>
          <p:cNvPr id="737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40418F30-864D-5B42-94AB-B4E47033FC34}" type="slidenum">
              <a:rPr lang="en-US" altLang="x-none"/>
              <a:pPr>
                <a:spcBef>
                  <a:spcPct val="0"/>
                </a:spcBef>
              </a:pPr>
              <a:t>15</a:t>
            </a:fld>
            <a:endParaRPr lang="en-US" altLang="x-none"/>
          </a:p>
        </p:txBody>
      </p:sp>
    </p:spTree>
    <p:extLst>
      <p:ext uri="{BB962C8B-B14F-4D97-AF65-F5344CB8AC3E}">
        <p14:creationId xmlns:p14="http://schemas.microsoft.com/office/powerpoint/2010/main" val="4100111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57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x-none">
                <a:ea typeface="ＭＳ Ｐゴシック" charset="-128"/>
              </a:rPr>
              <a:t>While earlier editions of the MLA Handbook showed writers how to create a works-cited entry based on the source</a:t>
            </a:r>
            <a:r>
              <a:rPr lang="en-US" altLang="en-US">
                <a:ea typeface="ＭＳ Ｐゴシック" charset="-128"/>
              </a:rPr>
              <a:t>’</a:t>
            </a:r>
            <a:r>
              <a:rPr lang="en-US" altLang="x-none">
                <a:ea typeface="ＭＳ Ｐゴシック" charset="-128"/>
              </a:rPr>
              <a:t>s publication format (book, periodical, film, etc.), the updated 8</a:t>
            </a:r>
            <a:r>
              <a:rPr lang="en-US" altLang="x-none" baseline="30000">
                <a:ea typeface="ＭＳ Ｐゴシック" charset="-128"/>
              </a:rPr>
              <a:t>th</a:t>
            </a:r>
            <a:r>
              <a:rPr lang="en-US" altLang="x-none">
                <a:ea typeface="ＭＳ Ｐゴシック" charset="-128"/>
              </a:rPr>
              <a:t> edition demonstrates that documentation should be created by consulting the list of core elements. Rather than asking: </a:t>
            </a:r>
            <a:r>
              <a:rPr lang="en-US" altLang="en-US">
                <a:ea typeface="ＭＳ Ｐゴシック" charset="-128"/>
              </a:rPr>
              <a:t>“</a:t>
            </a:r>
            <a:r>
              <a:rPr lang="en-US" altLang="x-none">
                <a:ea typeface="ＭＳ Ｐゴシック" charset="-128"/>
              </a:rPr>
              <a:t>how do I cite a book, DVD, or webpage,</a:t>
            </a:r>
            <a:r>
              <a:rPr lang="en-US" altLang="en-US">
                <a:ea typeface="ＭＳ Ｐゴシック" charset="-128"/>
              </a:rPr>
              <a:t>”</a:t>
            </a:r>
            <a:r>
              <a:rPr lang="en-US" altLang="x-none">
                <a:ea typeface="ＭＳ Ｐゴシック" charset="-128"/>
              </a:rPr>
              <a:t> the writer now creates an entry by looking at the list of core elements– which are facts common to most works– and assembling them in a specific order. </a:t>
            </a:r>
          </a:p>
          <a:p>
            <a:r>
              <a:rPr lang="en-US" altLang="x-none">
                <a:ea typeface="ＭＳ Ｐゴシック" charset="-128"/>
              </a:rPr>
              <a:t>These changes have been made to reflect the differences in how we consult works. In the updated model, the writer should ask: </a:t>
            </a:r>
            <a:r>
              <a:rPr lang="en-US" altLang="en-US">
                <a:ea typeface="ＭＳ Ｐゴシック" charset="-128"/>
              </a:rPr>
              <a:t>“</a:t>
            </a:r>
            <a:r>
              <a:rPr lang="en-US" altLang="x-none">
                <a:ea typeface="ＭＳ Ｐゴシック" charset="-128"/>
              </a:rPr>
              <a:t>who is the author?</a:t>
            </a:r>
            <a:r>
              <a:rPr lang="en-US" altLang="en-US">
                <a:ea typeface="ＭＳ Ｐゴシック" charset="-128"/>
              </a:rPr>
              <a:t>”</a:t>
            </a:r>
            <a:r>
              <a:rPr lang="en-US" altLang="x-none">
                <a:ea typeface="ＭＳ Ｐゴシック" charset="-128"/>
              </a:rPr>
              <a:t> and </a:t>
            </a:r>
            <a:r>
              <a:rPr lang="en-US" altLang="en-US">
                <a:ea typeface="ＭＳ Ｐゴシック" charset="-128"/>
              </a:rPr>
              <a:t>“</a:t>
            </a:r>
            <a:r>
              <a:rPr lang="en-US" altLang="x-none">
                <a:ea typeface="ＭＳ Ｐゴシック" charset="-128"/>
              </a:rPr>
              <a:t>what is the title?</a:t>
            </a:r>
            <a:r>
              <a:rPr lang="en-US" altLang="en-US">
                <a:ea typeface="ＭＳ Ｐゴシック" charset="-128"/>
              </a:rPr>
              <a:t>”</a:t>
            </a:r>
            <a:r>
              <a:rPr lang="en-US" altLang="x-none">
                <a:ea typeface="ＭＳ Ｐゴシック" charset="-128"/>
              </a:rPr>
              <a:t>, regardless of the nature of the source. The following slides will explain each of the core elements, and how they might differ from one medium to another.</a:t>
            </a:r>
          </a:p>
        </p:txBody>
      </p:sp>
      <p:sp>
        <p:nvSpPr>
          <p:cNvPr id="757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D315BA03-D369-494C-917C-AB03D8A1FF31}" type="slidenum">
              <a:rPr lang="en-US" altLang="x-none"/>
              <a:pPr>
                <a:spcBef>
                  <a:spcPct val="0"/>
                </a:spcBef>
              </a:pPr>
              <a:t>16</a:t>
            </a:fld>
            <a:endParaRPr lang="en-US" altLang="x-none"/>
          </a:p>
        </p:txBody>
      </p:sp>
    </p:spTree>
    <p:extLst>
      <p:ext uri="{BB962C8B-B14F-4D97-AF65-F5344CB8AC3E}">
        <p14:creationId xmlns:p14="http://schemas.microsoft.com/office/powerpoint/2010/main" val="1406499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78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a:ea typeface="ＭＳ Ｐゴシック" charset="-128"/>
              </a:rPr>
              <a:t>While these examples are in different mediums (the first one is a periodical, the second is a printed book), they are both formatted according to the list of key elements. Note: there are other types of author situations, such as multiple authors, translators, editors, corporate authors, performers, and pseudonyms (such as online user names). Refer to the 8</a:t>
            </a:r>
            <a:r>
              <a:rPr lang="en-US" altLang="x-none" baseline="30000">
                <a:ea typeface="ＭＳ Ｐゴシック" charset="-128"/>
              </a:rPr>
              <a:t>th</a:t>
            </a:r>
            <a:r>
              <a:rPr lang="en-US" altLang="x-none">
                <a:ea typeface="ＭＳ Ｐゴシック" charset="-128"/>
              </a:rPr>
              <a:t> edition handbook or the MLA online Style Center https://style.mla.org/ for more information.</a:t>
            </a:r>
          </a:p>
        </p:txBody>
      </p:sp>
      <p:sp>
        <p:nvSpPr>
          <p:cNvPr id="778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AD023E08-3DA6-CE4D-B317-89F02FA6E703}" type="slidenum">
              <a:rPr lang="en-US" altLang="x-none"/>
              <a:pPr>
                <a:spcBef>
                  <a:spcPct val="0"/>
                </a:spcBef>
              </a:pPr>
              <a:t>17</a:t>
            </a:fld>
            <a:endParaRPr lang="en-US" altLang="x-none"/>
          </a:p>
        </p:txBody>
      </p:sp>
    </p:spTree>
    <p:extLst>
      <p:ext uri="{BB962C8B-B14F-4D97-AF65-F5344CB8AC3E}">
        <p14:creationId xmlns:p14="http://schemas.microsoft.com/office/powerpoint/2010/main" val="25970313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98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a:latin typeface="Optima" charset="0"/>
                <a:ea typeface="ＭＳ Ｐゴシック" charset="-128"/>
              </a:rPr>
              <a:t>The title of the source should follow the author</a:t>
            </a:r>
            <a:r>
              <a:rPr lang="en-US" altLang="en-US">
                <a:latin typeface="Optima" charset="0"/>
                <a:ea typeface="ＭＳ Ｐゴシック" charset="-128"/>
              </a:rPr>
              <a:t>’</a:t>
            </a:r>
            <a:r>
              <a:rPr lang="en-US" altLang="x-none">
                <a:latin typeface="Optima" charset="0"/>
                <a:ea typeface="ＭＳ Ｐゴシック" charset="-128"/>
              </a:rPr>
              <a:t>s name. Depending upon the type of source, it should be listed in italics or quotation marks. </a:t>
            </a:r>
            <a:endParaRPr lang="en-US" altLang="x-none">
              <a:ea typeface="ＭＳ Ｐゴシック" charset="-128"/>
            </a:endParaRPr>
          </a:p>
        </p:txBody>
      </p:sp>
      <p:sp>
        <p:nvSpPr>
          <p:cNvPr id="798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40A3E9CF-E7EF-2240-927A-B18F89DC160E}" type="slidenum">
              <a:rPr lang="en-US" altLang="x-none"/>
              <a:pPr>
                <a:spcBef>
                  <a:spcPct val="0"/>
                </a:spcBef>
              </a:pPr>
              <a:t>18</a:t>
            </a:fld>
            <a:endParaRPr lang="en-US" altLang="x-none"/>
          </a:p>
        </p:txBody>
      </p:sp>
    </p:spTree>
    <p:extLst>
      <p:ext uri="{BB962C8B-B14F-4D97-AF65-F5344CB8AC3E}">
        <p14:creationId xmlns:p14="http://schemas.microsoft.com/office/powerpoint/2010/main" val="34328408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a:ea typeface="ＭＳ Ｐゴシック" charset="-128"/>
              </a:rPr>
              <a:t>Containers are the larger wholes in which the source is located. For example, if you want to cite a poem that is listed in a collection of poems, the individual poem is the source, while the larger collection is the container. The title of the container is usually italicized and followed by a comma, since the information that follows next describes the container. </a:t>
            </a:r>
          </a:p>
          <a:p>
            <a:pPr eaLnBrk="1" hangingPunct="1">
              <a:spcBef>
                <a:spcPct val="0"/>
              </a:spcBef>
            </a:pPr>
            <a:r>
              <a:rPr lang="en-US" altLang="x-none">
                <a:ea typeface="ＭＳ Ｐゴシック" charset="-128"/>
              </a:rPr>
              <a:t>In the first example, </a:t>
            </a:r>
            <a:r>
              <a:rPr lang="en-US" altLang="en-US">
                <a:ea typeface="ＭＳ Ｐゴシック" charset="-128"/>
              </a:rPr>
              <a:t>“</a:t>
            </a:r>
            <a:r>
              <a:rPr lang="en-US" altLang="x-none">
                <a:ea typeface="ＭＳ Ｐゴシック" charset="-128"/>
              </a:rPr>
              <a:t>Toward Metareading</a:t>
            </a:r>
            <a:r>
              <a:rPr lang="en-US" altLang="en-US">
                <a:ea typeface="ＭＳ Ｐゴシック" charset="-128"/>
              </a:rPr>
              <a:t>”</a:t>
            </a:r>
            <a:r>
              <a:rPr lang="en-US" altLang="x-none">
                <a:ea typeface="ＭＳ Ｐゴシック" charset="-128"/>
              </a:rPr>
              <a:t> is the title of an essay, and The </a:t>
            </a:r>
            <a:r>
              <a:rPr lang="en-US" altLang="x-none" i="1">
                <a:ea typeface="ＭＳ Ｐゴシック" charset="-128"/>
              </a:rPr>
              <a:t>Future of the Book i</a:t>
            </a:r>
            <a:r>
              <a:rPr lang="en-US" altLang="x-none">
                <a:ea typeface="ＭＳ Ｐゴシック" charset="-128"/>
              </a:rPr>
              <a:t>s the title of the edited collection in which the essay appears.</a:t>
            </a:r>
          </a:p>
          <a:p>
            <a:pPr eaLnBrk="1" hangingPunct="1">
              <a:spcBef>
                <a:spcPct val="0"/>
              </a:spcBef>
            </a:pPr>
            <a:r>
              <a:rPr lang="en-US" altLang="x-none">
                <a:ea typeface="ＭＳ Ｐゴシック" charset="-128"/>
              </a:rPr>
              <a:t>The container may also be a website, which contains articles, postings, and other works.</a:t>
            </a:r>
          </a:p>
          <a:p>
            <a:pPr eaLnBrk="1" hangingPunct="1">
              <a:spcBef>
                <a:spcPct val="0"/>
              </a:spcBef>
            </a:pPr>
            <a:r>
              <a:rPr lang="en-US" altLang="x-none">
                <a:ea typeface="ＭＳ Ｐゴシック" charset="-128"/>
              </a:rPr>
              <a:t>The container may also be a television series, which is made up of episodes.</a:t>
            </a:r>
          </a:p>
          <a:p>
            <a:pPr eaLnBrk="1" hangingPunct="1">
              <a:spcBef>
                <a:spcPct val="0"/>
              </a:spcBef>
            </a:pPr>
            <a:endParaRPr lang="en-US" altLang="x-none">
              <a:ea typeface="ＭＳ Ｐゴシック" charset="-128"/>
            </a:endParaRPr>
          </a:p>
          <a:p>
            <a:pPr eaLnBrk="1" hangingPunct="1">
              <a:spcBef>
                <a:spcPct val="0"/>
              </a:spcBef>
            </a:pPr>
            <a:endParaRPr lang="en-US" altLang="x-none">
              <a:ea typeface="ＭＳ Ｐゴシック" charset="-128"/>
            </a:endParaRPr>
          </a:p>
          <a:p>
            <a:pPr eaLnBrk="1" hangingPunct="1">
              <a:spcBef>
                <a:spcPct val="0"/>
              </a:spcBef>
            </a:pPr>
            <a:endParaRPr lang="en-US" altLang="x-none">
              <a:ea typeface="ＭＳ Ｐゴシック" charset="-128"/>
            </a:endParaRPr>
          </a:p>
        </p:txBody>
      </p:sp>
      <p:sp>
        <p:nvSpPr>
          <p:cNvPr id="819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19F153E9-9F1A-0148-A086-FC52C59C9008}" type="slidenum">
              <a:rPr lang="en-US" altLang="x-none"/>
              <a:pPr>
                <a:spcBef>
                  <a:spcPct val="0"/>
                </a:spcBef>
              </a:pPr>
              <a:t>19</a:t>
            </a:fld>
            <a:endParaRPr lang="en-US" altLang="x-none"/>
          </a:p>
        </p:txBody>
      </p:sp>
    </p:spTree>
    <p:extLst>
      <p:ext uri="{BB962C8B-B14F-4D97-AF65-F5344CB8AC3E}">
        <p14:creationId xmlns:p14="http://schemas.microsoft.com/office/powerpoint/2010/main" val="1670080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a:latin typeface="Arial" charset="0"/>
                <a:ea typeface="ＭＳ Ｐゴシック" charset="-128"/>
              </a:rPr>
              <a:t>Many instructors who require their students to use MLA formatting and citation style have small exceptions to different MLA rules. Every bit of instruction and direction given in this presentation comes with this recommendation: ALWAYS follow the specific instructions given by your instructor.</a:t>
            </a:r>
          </a:p>
          <a:p>
            <a:pPr eaLnBrk="1" hangingPunct="1">
              <a:spcBef>
                <a:spcPct val="0"/>
              </a:spcBef>
            </a:pPr>
            <a:endParaRPr lang="en-US" altLang="x-none">
              <a:ea typeface="ＭＳ Ｐゴシック" charset="-128"/>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A67BC308-9684-954E-AF8D-A65C65D217D9}" type="slidenum">
              <a:rPr lang="en-US" altLang="x-none"/>
              <a:pPr>
                <a:spcBef>
                  <a:spcPct val="0"/>
                </a:spcBef>
              </a:pPr>
              <a:t>2</a:t>
            </a:fld>
            <a:endParaRPr lang="en-US" altLang="x-none"/>
          </a:p>
        </p:txBody>
      </p:sp>
    </p:spTree>
    <p:extLst>
      <p:ext uri="{BB962C8B-B14F-4D97-AF65-F5344CB8AC3E}">
        <p14:creationId xmlns:p14="http://schemas.microsoft.com/office/powerpoint/2010/main" val="216545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39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x-none">
                <a:ea typeface="ＭＳ Ｐゴシック" charset="-128"/>
              </a:rPr>
              <a:t>In addition to the author, there may be other contributors to the source who should be credited, such as editors, illustrators, performers, translators, etc. If their contributions are relevant to your research, or necessary to identify the source, include their names in your documentation.</a:t>
            </a:r>
          </a:p>
          <a:p>
            <a:r>
              <a:rPr lang="en-US" altLang="x-none">
                <a:ea typeface="ＭＳ Ｐゴシック" charset="-128"/>
              </a:rPr>
              <a:t> </a:t>
            </a:r>
          </a:p>
          <a:p>
            <a:r>
              <a:rPr lang="en-US" altLang="x-none" i="1">
                <a:ea typeface="ＭＳ Ｐゴシック" charset="-128"/>
              </a:rPr>
              <a:t>Note</a:t>
            </a:r>
            <a:r>
              <a:rPr lang="en-US" altLang="x-none">
                <a:ea typeface="ＭＳ Ｐゴシック" charset="-128"/>
              </a:rPr>
              <a:t>: In the eighth edition, terms like editor, illustrator, translator, etc., are no longer abbreviated.</a:t>
            </a:r>
          </a:p>
          <a:p>
            <a:pPr eaLnBrk="1" hangingPunct="1">
              <a:spcBef>
                <a:spcPct val="0"/>
              </a:spcBef>
            </a:pPr>
            <a:endParaRPr lang="en-US" altLang="x-none">
              <a:latin typeface="Arial" charset="0"/>
              <a:ea typeface="ＭＳ Ｐゴシック" charset="-128"/>
            </a:endParaRPr>
          </a:p>
        </p:txBody>
      </p:sp>
      <p:sp>
        <p:nvSpPr>
          <p:cNvPr id="839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607DD676-77DC-2649-95BA-79922D8F8D8B}" type="slidenum">
              <a:rPr lang="en-US" altLang="x-none"/>
              <a:pPr>
                <a:spcBef>
                  <a:spcPct val="0"/>
                </a:spcBef>
              </a:pPr>
              <a:t>20</a:t>
            </a:fld>
            <a:endParaRPr lang="en-US" altLang="x-none"/>
          </a:p>
        </p:txBody>
      </p:sp>
    </p:spTree>
    <p:extLst>
      <p:ext uri="{BB962C8B-B14F-4D97-AF65-F5344CB8AC3E}">
        <p14:creationId xmlns:p14="http://schemas.microsoft.com/office/powerpoint/2010/main" val="12527917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60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a:ea typeface="ＭＳ Ｐゴシック" charset="-128"/>
              </a:rPr>
              <a:t>Books are commonly issued in versions called editions. A revised edition of a book may be labeled revised edition, or be numbered (second edition, etc.). A a film may be released in different versions, such as expanded or director</a:t>
            </a:r>
            <a:r>
              <a:rPr lang="en-US" altLang="en-US">
                <a:ea typeface="ＭＳ Ｐゴシック" charset="-128"/>
              </a:rPr>
              <a:t>’</a:t>
            </a:r>
            <a:r>
              <a:rPr lang="en-US" altLang="x-none">
                <a:ea typeface="ＭＳ Ｐゴシック" charset="-128"/>
              </a:rPr>
              <a:t>s cut. </a:t>
            </a:r>
          </a:p>
        </p:txBody>
      </p:sp>
      <p:sp>
        <p:nvSpPr>
          <p:cNvPr id="860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2C014F90-D902-074C-8B50-DB61EDB7169F}" type="slidenum">
              <a:rPr lang="en-US" altLang="x-none"/>
              <a:pPr>
                <a:spcBef>
                  <a:spcPct val="0"/>
                </a:spcBef>
              </a:pPr>
              <a:t>21</a:t>
            </a:fld>
            <a:endParaRPr lang="en-US" altLang="x-none"/>
          </a:p>
        </p:txBody>
      </p:sp>
    </p:spTree>
    <p:extLst>
      <p:ext uri="{BB962C8B-B14F-4D97-AF65-F5344CB8AC3E}">
        <p14:creationId xmlns:p14="http://schemas.microsoft.com/office/powerpoint/2010/main" val="30236303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80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a:ea typeface="ＭＳ Ｐゴシック" charset="-128"/>
              </a:rPr>
              <a:t>If your source uses another numbering system, include the number in your entry, preceded by a term that identifies the kind of division the number refers to.</a:t>
            </a:r>
          </a:p>
        </p:txBody>
      </p:sp>
      <p:sp>
        <p:nvSpPr>
          <p:cNvPr id="880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95E7DDC2-AD12-3A48-BA7C-78B95A69535D}" type="slidenum">
              <a:rPr lang="en-US" altLang="x-none"/>
              <a:pPr>
                <a:spcBef>
                  <a:spcPct val="0"/>
                </a:spcBef>
              </a:pPr>
              <a:t>22</a:t>
            </a:fld>
            <a:endParaRPr lang="en-US" altLang="x-none"/>
          </a:p>
        </p:txBody>
      </p:sp>
    </p:spTree>
    <p:extLst>
      <p:ext uri="{BB962C8B-B14F-4D97-AF65-F5344CB8AC3E}">
        <p14:creationId xmlns:p14="http://schemas.microsoft.com/office/powerpoint/2010/main" val="16491237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01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i="1">
                <a:ea typeface="ＭＳ Ｐゴシック" charset="-128"/>
              </a:rPr>
              <a:t>Note</a:t>
            </a:r>
            <a:r>
              <a:rPr lang="en-US" altLang="x-none">
                <a:ea typeface="ＭＳ Ｐゴシック" charset="-128"/>
              </a:rPr>
              <a:t>: the publisher</a:t>
            </a:r>
            <a:r>
              <a:rPr lang="en-US" altLang="en-US">
                <a:ea typeface="ＭＳ Ｐゴシック" charset="-128"/>
              </a:rPr>
              <a:t>’</a:t>
            </a:r>
            <a:r>
              <a:rPr lang="en-US" altLang="x-none">
                <a:ea typeface="ＭＳ Ｐゴシック" charset="-128"/>
              </a:rPr>
              <a:t>s name need not be included in the following sources: periodicals, works published by their author or editor, a Web cite whose title is the same name as its publisher, a Web cite that makes works available but does not actually publish them (such as </a:t>
            </a:r>
            <a:r>
              <a:rPr lang="en-US" altLang="x-none" i="1">
                <a:ea typeface="ＭＳ Ｐゴシック" charset="-128"/>
              </a:rPr>
              <a:t>YouTube</a:t>
            </a:r>
            <a:r>
              <a:rPr lang="en-US" altLang="x-none">
                <a:ea typeface="ＭＳ Ｐゴシック" charset="-128"/>
              </a:rPr>
              <a:t>, </a:t>
            </a:r>
            <a:r>
              <a:rPr lang="en-US" altLang="x-none" i="1">
                <a:ea typeface="ＭＳ Ｐゴシック" charset="-128"/>
              </a:rPr>
              <a:t>WordPress</a:t>
            </a:r>
            <a:r>
              <a:rPr lang="en-US" altLang="x-none">
                <a:ea typeface="ＭＳ Ｐゴシック" charset="-128"/>
              </a:rPr>
              <a:t>, or </a:t>
            </a:r>
            <a:r>
              <a:rPr lang="en-US" altLang="x-none" i="1">
                <a:ea typeface="ＭＳ Ｐゴシック" charset="-128"/>
              </a:rPr>
              <a:t>JSTOR</a:t>
            </a:r>
            <a:r>
              <a:rPr lang="en-US" altLang="x-none">
                <a:ea typeface="ＭＳ Ｐゴシック" charset="-128"/>
              </a:rPr>
              <a:t>).</a:t>
            </a:r>
          </a:p>
          <a:p>
            <a:pPr eaLnBrk="1" hangingPunct="1">
              <a:spcBef>
                <a:spcPct val="0"/>
              </a:spcBef>
            </a:pPr>
            <a:endParaRPr lang="en-US" altLang="x-none">
              <a:ea typeface="ＭＳ Ｐゴシック" charset="-128"/>
            </a:endParaRPr>
          </a:p>
        </p:txBody>
      </p:sp>
      <p:sp>
        <p:nvSpPr>
          <p:cNvPr id="901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DCE2B27E-1CCA-134A-A751-18A3DDCF240B}" type="slidenum">
              <a:rPr lang="en-US" altLang="x-none"/>
              <a:pPr>
                <a:spcBef>
                  <a:spcPct val="0"/>
                </a:spcBef>
              </a:pPr>
              <a:t>23</a:t>
            </a:fld>
            <a:endParaRPr lang="en-US" altLang="x-none"/>
          </a:p>
        </p:txBody>
      </p:sp>
    </p:spTree>
    <p:extLst>
      <p:ext uri="{BB962C8B-B14F-4D97-AF65-F5344CB8AC3E}">
        <p14:creationId xmlns:p14="http://schemas.microsoft.com/office/powerpoint/2010/main" val="37881832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21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x-none">
                <a:ea typeface="ＭＳ Ｐゴシック" charset="-128"/>
              </a:rPr>
              <a:t>If you</a:t>
            </a:r>
            <a:r>
              <a:rPr lang="en-US" altLang="en-US">
                <a:ea typeface="ＭＳ Ｐゴシック" charset="-128"/>
              </a:rPr>
              <a:t>’</a:t>
            </a:r>
            <a:r>
              <a:rPr lang="en-US" altLang="x-none">
                <a:ea typeface="ＭＳ Ｐゴシック" charset="-128"/>
              </a:rPr>
              <a:t>re unsure about which date to use, go with the date of the source</a:t>
            </a:r>
            <a:r>
              <a:rPr lang="en-US" altLang="en-US">
                <a:ea typeface="ＭＳ Ｐゴシック" charset="-128"/>
              </a:rPr>
              <a:t>’</a:t>
            </a:r>
            <a:r>
              <a:rPr lang="en-US" altLang="x-none">
                <a:ea typeface="ＭＳ Ｐゴシック" charset="-128"/>
              </a:rPr>
              <a:t>s original publication.</a:t>
            </a:r>
          </a:p>
          <a:p>
            <a:endParaRPr lang="en-US" altLang="x-none">
              <a:ea typeface="ＭＳ Ｐゴシック" charset="-128"/>
            </a:endParaRPr>
          </a:p>
          <a:p>
            <a:r>
              <a:rPr lang="en-US" altLang="x-none">
                <a:ea typeface="ＭＳ Ｐゴシック" charset="-128"/>
              </a:rPr>
              <a:t>In the first example, the periodical</a:t>
            </a:r>
            <a:r>
              <a:rPr lang="en-US" altLang="en-US">
                <a:ea typeface="ＭＳ Ｐゴシック" charset="-128"/>
              </a:rPr>
              <a:t>’</a:t>
            </a:r>
            <a:r>
              <a:rPr lang="en-US" altLang="x-none">
                <a:ea typeface="ＭＳ Ｐゴシック" charset="-128"/>
              </a:rPr>
              <a:t>s publication schedule goes by season. So document the volume (61), the issue number (3), and the issue (Spring 2008). </a:t>
            </a:r>
          </a:p>
          <a:p>
            <a:r>
              <a:rPr lang="en-US" altLang="x-none">
                <a:ea typeface="ＭＳ Ｐゴシック" charset="-128"/>
              </a:rPr>
              <a:t>In the second example, Mutant Enemy is the primary production company, and </a:t>
            </a:r>
            <a:r>
              <a:rPr lang="en-US" altLang="en-US">
                <a:ea typeface="ＭＳ Ｐゴシック" charset="-128"/>
              </a:rPr>
              <a:t>“</a:t>
            </a:r>
            <a:r>
              <a:rPr lang="en-US" altLang="x-none">
                <a:ea typeface="ＭＳ Ｐゴシック" charset="-128"/>
              </a:rPr>
              <a:t>Hush</a:t>
            </a:r>
            <a:r>
              <a:rPr lang="en-US" altLang="en-US">
                <a:ea typeface="ＭＳ Ｐゴシック" charset="-128"/>
              </a:rPr>
              <a:t>”</a:t>
            </a:r>
            <a:r>
              <a:rPr lang="en-US" altLang="x-none">
                <a:ea typeface="ＭＳ Ｐゴシック" charset="-128"/>
              </a:rPr>
              <a:t> was released in 1999. This is the way to create a general citation for a television episode.</a:t>
            </a:r>
          </a:p>
          <a:p>
            <a:pPr eaLnBrk="1" hangingPunct="1">
              <a:spcBef>
                <a:spcPct val="0"/>
              </a:spcBef>
            </a:pPr>
            <a:endParaRPr lang="en-US" altLang="x-none">
              <a:ea typeface="ＭＳ Ｐゴシック" charset="-128"/>
            </a:endParaRPr>
          </a:p>
        </p:txBody>
      </p:sp>
      <p:sp>
        <p:nvSpPr>
          <p:cNvPr id="921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F371F397-2110-6C4B-AAF8-4D8DED95C610}" type="slidenum">
              <a:rPr lang="en-US" altLang="x-none"/>
              <a:pPr>
                <a:spcBef>
                  <a:spcPct val="0"/>
                </a:spcBef>
              </a:pPr>
              <a:t>24</a:t>
            </a:fld>
            <a:endParaRPr lang="en-US" altLang="x-none"/>
          </a:p>
        </p:txBody>
      </p:sp>
    </p:spTree>
    <p:extLst>
      <p:ext uri="{BB962C8B-B14F-4D97-AF65-F5344CB8AC3E}">
        <p14:creationId xmlns:p14="http://schemas.microsoft.com/office/powerpoint/2010/main" val="15667990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42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a:ea typeface="ＭＳ Ｐゴシック" charset="-128"/>
              </a:rPr>
              <a:t>First example: an essay in a book, or an article in journal should include page numbers.</a:t>
            </a:r>
          </a:p>
          <a:p>
            <a:pPr eaLnBrk="1" hangingPunct="1">
              <a:spcBef>
                <a:spcPct val="0"/>
              </a:spcBef>
            </a:pPr>
            <a:r>
              <a:rPr lang="en-US" altLang="x-none">
                <a:ea typeface="ＭＳ Ｐゴシック" charset="-128"/>
              </a:rPr>
              <a:t>Second example: The location of an online work should include a URL.</a:t>
            </a:r>
          </a:p>
          <a:p>
            <a:pPr eaLnBrk="1" hangingPunct="1">
              <a:spcBef>
                <a:spcPct val="0"/>
              </a:spcBef>
            </a:pPr>
            <a:r>
              <a:rPr lang="en-US" altLang="x-none">
                <a:ea typeface="ＭＳ Ｐゴシック" charset="-128"/>
              </a:rPr>
              <a:t>Third example: A physical object that you experienced firsthand should identify the place of location. </a:t>
            </a:r>
          </a:p>
          <a:p>
            <a:pPr eaLnBrk="1" hangingPunct="1">
              <a:spcBef>
                <a:spcPct val="0"/>
              </a:spcBef>
            </a:pPr>
            <a:endParaRPr lang="en-US" altLang="x-none">
              <a:ea typeface="ＭＳ Ｐゴシック" charset="-128"/>
            </a:endParaRPr>
          </a:p>
          <a:p>
            <a:pPr eaLnBrk="1" hangingPunct="1">
              <a:spcBef>
                <a:spcPct val="0"/>
              </a:spcBef>
            </a:pPr>
            <a:endParaRPr lang="en-US" altLang="x-none">
              <a:ea typeface="ＭＳ Ｐゴシック" charset="-128"/>
            </a:endParaRPr>
          </a:p>
          <a:p>
            <a:pPr eaLnBrk="1" hangingPunct="1">
              <a:spcBef>
                <a:spcPct val="0"/>
              </a:spcBef>
            </a:pPr>
            <a:endParaRPr lang="en-US" altLang="x-none">
              <a:ea typeface="ＭＳ Ｐゴシック" charset="-128"/>
            </a:endParaRPr>
          </a:p>
        </p:txBody>
      </p:sp>
      <p:sp>
        <p:nvSpPr>
          <p:cNvPr id="942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0AC04CB1-B963-864C-87D6-2EFA66BE2A5A}" type="slidenum">
              <a:rPr lang="en-US" altLang="x-none"/>
              <a:pPr>
                <a:spcBef>
                  <a:spcPct val="0"/>
                </a:spcBef>
              </a:pPr>
              <a:t>25</a:t>
            </a:fld>
            <a:endParaRPr lang="en-US" altLang="x-none"/>
          </a:p>
        </p:txBody>
      </p:sp>
    </p:spTree>
    <p:extLst>
      <p:ext uri="{BB962C8B-B14F-4D97-AF65-F5344CB8AC3E}">
        <p14:creationId xmlns:p14="http://schemas.microsoft.com/office/powerpoint/2010/main" val="31398121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83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x-none" b="1">
                <a:ea typeface="ＭＳ Ｐゴシック" charset="-128"/>
              </a:rPr>
              <a:t>URL</a:t>
            </a:r>
            <a:r>
              <a:rPr lang="en-US" altLang="x-none">
                <a:ea typeface="ＭＳ Ｐゴシック" charset="-128"/>
              </a:rPr>
              <a:t>s: use at your instructor</a:t>
            </a:r>
            <a:r>
              <a:rPr lang="en-US" altLang="en-US">
                <a:ea typeface="ＭＳ Ｐゴシック" charset="-128"/>
              </a:rPr>
              <a:t>’</a:t>
            </a:r>
            <a:r>
              <a:rPr lang="en-US" altLang="x-none">
                <a:ea typeface="ＭＳ Ｐゴシック" charset="-128"/>
              </a:rPr>
              <a:t>s discretion.</a:t>
            </a:r>
          </a:p>
          <a:p>
            <a:r>
              <a:rPr lang="en-US" altLang="x-none" b="1">
                <a:ea typeface="ＭＳ Ｐゴシック" charset="-128"/>
              </a:rPr>
              <a:t>DOIs</a:t>
            </a:r>
            <a:r>
              <a:rPr lang="en-US" altLang="x-none">
                <a:ea typeface="ＭＳ Ｐゴシック" charset="-128"/>
              </a:rPr>
              <a:t>: a series of digits and letters that leads to the location of an online source. Articles in journals are often assigned DOIs to ensure that the source is locatable, even if the URL changes. If your source is listed with a DOI, use that instead of a URL.</a:t>
            </a:r>
          </a:p>
          <a:p>
            <a:r>
              <a:rPr lang="en-US" altLang="x-none" b="1">
                <a:ea typeface="ＭＳ Ｐゴシック" charset="-128"/>
              </a:rPr>
              <a:t>Date of access</a:t>
            </a:r>
            <a:r>
              <a:rPr lang="en-US" altLang="x-none">
                <a:ea typeface="ＭＳ Ｐゴシック" charset="-128"/>
              </a:rPr>
              <a:t>: When you cite an online source, always include the date on which you accessed the material, since an online work may change or move at any time.</a:t>
            </a:r>
          </a:p>
          <a:p>
            <a:endParaRPr lang="en-US" altLang="x-none">
              <a:ea typeface="ＭＳ Ｐゴシック" charset="-128"/>
            </a:endParaRPr>
          </a:p>
          <a:p>
            <a:endParaRPr lang="en-US" altLang="x-none">
              <a:ea typeface="ＭＳ Ｐゴシック" charset="-128"/>
            </a:endParaRPr>
          </a:p>
          <a:p>
            <a:pPr eaLnBrk="1" hangingPunct="1">
              <a:spcBef>
                <a:spcPct val="0"/>
              </a:spcBef>
            </a:pPr>
            <a:endParaRPr lang="en-US" altLang="x-none">
              <a:ea typeface="ＭＳ Ｐゴシック" charset="-128"/>
            </a:endParaRPr>
          </a:p>
        </p:txBody>
      </p:sp>
      <p:sp>
        <p:nvSpPr>
          <p:cNvPr id="983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AABE2200-7A4E-6843-B172-D2DBB3093E27}" type="slidenum">
              <a:rPr lang="en-US" altLang="x-none"/>
              <a:pPr>
                <a:spcBef>
                  <a:spcPct val="0"/>
                </a:spcBef>
              </a:pPr>
              <a:t>26</a:t>
            </a:fld>
            <a:endParaRPr lang="en-US" altLang="x-none"/>
          </a:p>
        </p:txBody>
      </p:sp>
    </p:spTree>
    <p:extLst>
      <p:ext uri="{BB962C8B-B14F-4D97-AF65-F5344CB8AC3E}">
        <p14:creationId xmlns:p14="http://schemas.microsoft.com/office/powerpoint/2010/main" val="4048664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7650" name="Notes Placeholder 2"/>
          <p:cNvSpPr>
            <a:spLocks noGrp="1"/>
          </p:cNvSpPr>
          <p:nvPr>
            <p:ph type="body" idx="1"/>
          </p:nvPr>
        </p:nvSpPr>
        <p:spPr bwMode="auto">
          <a:extLst>
            <a:ext uri="{909E8E84-426E-40dd-AFC4-6F175D3DCCD1}"/>
            <a:ext uri="{91240B29-F687-4f45-9708-019B960494DF}"/>
          </a:extLst>
        </p:spPr>
        <p:txBody>
          <a:bodyPr wrap="square" numCol="1" anchor="t" anchorCtr="0" compatLnSpc="1">
            <a:prstTxWarp prst="textNoShape">
              <a:avLst/>
            </a:prstTxWarp>
          </a:bodyPr>
          <a:lstStyle/>
          <a:p>
            <a:pPr marL="171450" indent="-171450" eaLnBrk="1" hangingPunct="1">
              <a:lnSpc>
                <a:spcPct val="90000"/>
              </a:lnSpc>
              <a:spcBef>
                <a:spcPct val="0"/>
              </a:spcBef>
              <a:buFont typeface="Arial"/>
              <a:buChar char="•"/>
              <a:defRPr/>
            </a:pPr>
            <a:r>
              <a:rPr lang="en-US" dirty="0" smtClean="0">
                <a:latin typeface="Arial" charset="0"/>
              </a:rPr>
              <a:t>The entire document should be double-spaced, including the heading, block quotations, footnotes/endnotes, and list of works cited. There should be no extra space between paragraphs.</a:t>
            </a:r>
          </a:p>
          <a:p>
            <a:pPr marL="171450" indent="-171450" eaLnBrk="1" hangingPunct="1">
              <a:lnSpc>
                <a:spcPct val="90000"/>
              </a:lnSpc>
              <a:spcBef>
                <a:spcPct val="0"/>
              </a:spcBef>
              <a:buFont typeface="Arial"/>
              <a:buChar char="•"/>
              <a:defRPr/>
            </a:pPr>
            <a:r>
              <a:rPr lang="en-US" dirty="0" smtClean="0">
                <a:latin typeface="Arial" charset="0"/>
              </a:rPr>
              <a:t>Leave </a:t>
            </a:r>
            <a:r>
              <a:rPr lang="en-US" dirty="0">
                <a:latin typeface="Arial" charset="0"/>
              </a:rPr>
              <a:t>only one space after periods or other punctuation marks (unless otherwise instructed by your instructor).</a:t>
            </a:r>
          </a:p>
          <a:p>
            <a:pPr marL="171450" indent="-171450" eaLnBrk="1" hangingPunct="1">
              <a:lnSpc>
                <a:spcPct val="90000"/>
              </a:lnSpc>
              <a:spcBef>
                <a:spcPct val="0"/>
              </a:spcBef>
              <a:buFont typeface="Arial"/>
              <a:buChar char="•"/>
              <a:defRPr/>
            </a:pPr>
            <a:r>
              <a:rPr lang="en-US" dirty="0" smtClean="0">
                <a:latin typeface="Arial" charset="0"/>
              </a:rPr>
              <a:t>Set </a:t>
            </a:r>
            <a:r>
              <a:rPr lang="en-US" dirty="0">
                <a:latin typeface="Arial" charset="0"/>
              </a:rPr>
              <a:t>the margins of your document to 1 inch on all sides</a:t>
            </a:r>
          </a:p>
          <a:p>
            <a:pPr marL="171450" indent="-171450" eaLnBrk="1" hangingPunct="1">
              <a:lnSpc>
                <a:spcPct val="90000"/>
              </a:lnSpc>
              <a:spcBef>
                <a:spcPct val="0"/>
              </a:spcBef>
              <a:buFont typeface="Arial"/>
              <a:buChar char="•"/>
              <a:defRPr/>
            </a:pPr>
            <a:r>
              <a:rPr lang="en-US" dirty="0" smtClean="0">
                <a:latin typeface="Arial" charset="0"/>
              </a:rPr>
              <a:t>Indent </a:t>
            </a:r>
            <a:r>
              <a:rPr lang="en-US" dirty="0">
                <a:latin typeface="Arial" charset="0"/>
              </a:rPr>
              <a:t>the first line of paragraphs one half-inch from the left margin. MLA recommends that you use the Tab key as opposed to pushing the Space Bar five times.</a:t>
            </a:r>
          </a:p>
          <a:p>
            <a:pPr eaLnBrk="1" hangingPunct="1">
              <a:spcBef>
                <a:spcPct val="0"/>
              </a:spcBef>
              <a:defRPr/>
            </a:pPr>
            <a:endParaRPr lang="en-US" dirty="0"/>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17EF5207-96F6-1941-B477-F8194835613B}" type="slidenum">
              <a:rPr lang="en-US" altLang="x-none"/>
              <a:pPr>
                <a:spcBef>
                  <a:spcPct val="0"/>
                </a:spcBef>
              </a:pPr>
              <a:t>3</a:t>
            </a:fld>
            <a:endParaRPr lang="en-US" altLang="x-none"/>
          </a:p>
        </p:txBody>
      </p:sp>
    </p:spTree>
    <p:extLst>
      <p:ext uri="{BB962C8B-B14F-4D97-AF65-F5344CB8AC3E}">
        <p14:creationId xmlns:p14="http://schemas.microsoft.com/office/powerpoint/2010/main" val="325402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x-none">
                <a:latin typeface="Arial" charset="0"/>
                <a:ea typeface="ＭＳ Ｐゴシック" charset="-128"/>
              </a:rPr>
              <a:t>Create a header that numbers all pages consecutively in the upper right-hand corner, one-half inch from the top and flush with the right margin. (Note: Your instructor may ask that you omit the number on your first page. Always follow your instructor's guidelines.)</a:t>
            </a:r>
          </a:p>
          <a:p>
            <a:pPr eaLnBrk="1" hangingPunct="1">
              <a:lnSpc>
                <a:spcPct val="90000"/>
              </a:lnSpc>
              <a:spcBef>
                <a:spcPct val="0"/>
              </a:spcBef>
            </a:pPr>
            <a:r>
              <a:rPr lang="en-US" altLang="x-none">
                <a:latin typeface="Arial" charset="0"/>
                <a:ea typeface="ＭＳ Ｐゴシック" charset="-128"/>
              </a:rPr>
              <a:t>･Use italics throughout your essay for the titles of longer works</a:t>
            </a:r>
          </a:p>
          <a:p>
            <a:pPr eaLnBrk="1" hangingPunct="1">
              <a:lnSpc>
                <a:spcPct val="90000"/>
              </a:lnSpc>
              <a:spcBef>
                <a:spcPct val="0"/>
              </a:spcBef>
            </a:pPr>
            <a:r>
              <a:rPr lang="en-US" altLang="x-none">
                <a:latin typeface="Arial" charset="0"/>
                <a:ea typeface="ＭＳ Ｐゴシック" charset="-128"/>
              </a:rPr>
              <a:t>･If you have any endnotes, include them on a separate page before your works-cited list. Title the section Notes (centered, unformatted).</a:t>
            </a:r>
          </a:p>
          <a:p>
            <a:pPr eaLnBrk="1" hangingPunct="1">
              <a:spcBef>
                <a:spcPct val="0"/>
              </a:spcBef>
            </a:pPr>
            <a:endParaRPr lang="en-US" altLang="x-none">
              <a:ea typeface="ＭＳ Ｐゴシック" charset="-128"/>
            </a:endParaRP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E220A50B-ACBB-3C4A-8E8A-9AE66CA98E81}" type="slidenum">
              <a:rPr lang="en-US" altLang="x-none"/>
              <a:pPr>
                <a:spcBef>
                  <a:spcPct val="0"/>
                </a:spcBef>
              </a:pPr>
              <a:t>4</a:t>
            </a:fld>
            <a:endParaRPr lang="en-US" altLang="x-none"/>
          </a:p>
        </p:txBody>
      </p:sp>
    </p:spTree>
    <p:extLst>
      <p:ext uri="{BB962C8B-B14F-4D97-AF65-F5344CB8AC3E}">
        <p14:creationId xmlns:p14="http://schemas.microsoft.com/office/powerpoint/2010/main" val="3258893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2" eaLnBrk="1" hangingPunct="1">
              <a:spcBef>
                <a:spcPct val="0"/>
              </a:spcBef>
            </a:pPr>
            <a:r>
              <a:rPr lang="en-US" altLang="x-none">
                <a:latin typeface="Arial" charset="0"/>
                <a:ea typeface="ＭＳ Ｐゴシック" charset="-128"/>
              </a:rPr>
              <a:t>･Do not make a title page for your paper unless specifically requested</a:t>
            </a:r>
          </a:p>
          <a:p>
            <a:pPr lvl="2" eaLnBrk="1" hangingPunct="1">
              <a:spcBef>
                <a:spcPct val="0"/>
              </a:spcBef>
            </a:pPr>
            <a:r>
              <a:rPr lang="en-US" altLang="x-none">
                <a:latin typeface="Arial" charset="0"/>
                <a:ea typeface="ＭＳ Ｐゴシック" charset="-128"/>
              </a:rPr>
              <a:t>･In the upper left-hand corner of the first page, list your name, your instructor's name, the course, and the date. Again, be sure to use double-spaced text.</a:t>
            </a:r>
          </a:p>
          <a:p>
            <a:pPr lvl="2" eaLnBrk="1" hangingPunct="1">
              <a:spcBef>
                <a:spcPct val="0"/>
              </a:spcBef>
            </a:pPr>
            <a:r>
              <a:rPr lang="en-US" altLang="x-none">
                <a:latin typeface="Arial" charset="0"/>
                <a:ea typeface="ＭＳ Ｐゴシック" charset="-128"/>
              </a:rPr>
              <a:t>･Double space again and center the title.</a:t>
            </a:r>
          </a:p>
          <a:p>
            <a:pPr lvl="2" eaLnBrk="1" hangingPunct="1">
              <a:spcBef>
                <a:spcPct val="0"/>
              </a:spcBef>
            </a:pPr>
            <a:r>
              <a:rPr lang="en-US" altLang="x-none">
                <a:latin typeface="Arial" charset="0"/>
                <a:ea typeface="ＭＳ Ｐゴシック" charset="-128"/>
              </a:rPr>
              <a:t>Do not underline, italicize, or place your title in quotation marks; write the title in Title Case (standard capitalization), not in all capital letters.</a:t>
            </a:r>
          </a:p>
          <a:p>
            <a:pPr lvl="2" eaLnBrk="1" hangingPunct="1">
              <a:spcBef>
                <a:spcPct val="0"/>
              </a:spcBef>
            </a:pPr>
            <a:r>
              <a:rPr lang="en-US" altLang="x-none">
                <a:latin typeface="Arial" charset="0"/>
                <a:ea typeface="ＭＳ Ｐゴシック" charset="-128"/>
              </a:rPr>
              <a:t>･Use quotation marks and/or italics when referring to other works in your title, just as you would in your text: Fear and Loathing in Las Vegas as Morality Play; Human Weariness in </a:t>
            </a:r>
            <a:r>
              <a:rPr lang="en-US" altLang="en-US">
                <a:latin typeface="Arial" charset="0"/>
                <a:ea typeface="ＭＳ Ｐゴシック" charset="-128"/>
              </a:rPr>
              <a:t>“</a:t>
            </a:r>
            <a:r>
              <a:rPr lang="en-US" altLang="x-none">
                <a:latin typeface="Arial" charset="0"/>
                <a:ea typeface="ＭＳ Ｐゴシック" charset="-128"/>
              </a:rPr>
              <a:t>After Apple Picking</a:t>
            </a:r>
            <a:r>
              <a:rPr lang="en-US" altLang="ja-JP">
                <a:latin typeface="Arial" charset="0"/>
                <a:ea typeface="ＭＳ Ｐゴシック" charset="-128"/>
              </a:rPr>
              <a:t>“</a:t>
            </a:r>
          </a:p>
          <a:p>
            <a:pPr lvl="2" eaLnBrk="1" hangingPunct="1">
              <a:spcBef>
                <a:spcPct val="0"/>
              </a:spcBef>
            </a:pPr>
            <a:r>
              <a:rPr lang="en-US" altLang="x-none">
                <a:latin typeface="Arial" charset="0"/>
                <a:ea typeface="ＭＳ Ｐゴシック" charset="-128"/>
              </a:rPr>
              <a:t>･Double space between the title and the first line of the text.</a:t>
            </a:r>
          </a:p>
          <a:p>
            <a:pPr lvl="2" eaLnBrk="1" hangingPunct="1">
              <a:spcBef>
                <a:spcPct val="0"/>
              </a:spcBef>
            </a:pPr>
            <a:r>
              <a:rPr lang="en-US" altLang="x-none">
                <a:latin typeface="Arial" charset="0"/>
                <a:ea typeface="ＭＳ Ｐゴシック" charset="-128"/>
              </a:rPr>
              <a:t>･Create a header in the upper right-hand corner that includes your last name, followed by a space with a page number; number all pages consecutively with Arabic numerals (1, 2, 3, 4, etc.), one-half inch from the top and flush with the right margin. (Note: Your instructor or other readers may ask that you omit last name/page number header on your first page. Always follow instructor guidelines.)</a:t>
            </a:r>
          </a:p>
          <a:p>
            <a:pPr eaLnBrk="1" hangingPunct="1">
              <a:spcBef>
                <a:spcPct val="0"/>
              </a:spcBef>
            </a:pPr>
            <a:endParaRPr lang="en-US" altLang="x-none">
              <a:ea typeface="ＭＳ Ｐゴシック" charset="-128"/>
            </a:endParaRP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C426C26C-32E0-8740-A27C-2B16D0BEAB7B}" type="slidenum">
              <a:rPr lang="en-US" altLang="x-none"/>
              <a:pPr>
                <a:spcBef>
                  <a:spcPct val="0"/>
                </a:spcBef>
              </a:pPr>
              <a:t>5</a:t>
            </a:fld>
            <a:endParaRPr lang="en-US" altLang="x-none"/>
          </a:p>
        </p:txBody>
      </p:sp>
    </p:spTree>
    <p:extLst>
      <p:ext uri="{BB962C8B-B14F-4D97-AF65-F5344CB8AC3E}">
        <p14:creationId xmlns:p14="http://schemas.microsoft.com/office/powerpoint/2010/main" val="4212465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2" eaLnBrk="1" hangingPunct="1">
              <a:spcBef>
                <a:spcPct val="0"/>
              </a:spcBef>
            </a:pPr>
            <a:r>
              <a:rPr lang="en-US" altLang="x-none">
                <a:latin typeface="Arial" charset="0"/>
                <a:ea typeface="ＭＳ Ｐゴシック" charset="-128"/>
              </a:rPr>
              <a:t>･Do not make a title page for your paper unless specifically requested</a:t>
            </a:r>
          </a:p>
          <a:p>
            <a:pPr lvl="2" eaLnBrk="1" hangingPunct="1">
              <a:spcBef>
                <a:spcPct val="0"/>
              </a:spcBef>
            </a:pPr>
            <a:r>
              <a:rPr lang="en-US" altLang="x-none">
                <a:latin typeface="Arial" charset="0"/>
                <a:ea typeface="ＭＳ Ｐゴシック" charset="-128"/>
              </a:rPr>
              <a:t>･In the upper left-hand corner of the first page, list your name, your instructor's name, the course, and the date. Again, be sure to use double-spaced text.</a:t>
            </a:r>
          </a:p>
          <a:p>
            <a:pPr lvl="2" eaLnBrk="1" hangingPunct="1">
              <a:spcBef>
                <a:spcPct val="0"/>
              </a:spcBef>
            </a:pPr>
            <a:r>
              <a:rPr lang="en-US" altLang="x-none">
                <a:latin typeface="Arial" charset="0"/>
                <a:ea typeface="ＭＳ Ｐゴシック" charset="-128"/>
              </a:rPr>
              <a:t>･Double space again and center the title.</a:t>
            </a:r>
          </a:p>
          <a:p>
            <a:pPr lvl="2" eaLnBrk="1" hangingPunct="1">
              <a:spcBef>
                <a:spcPct val="0"/>
              </a:spcBef>
            </a:pPr>
            <a:r>
              <a:rPr lang="en-US" altLang="x-none">
                <a:latin typeface="Arial" charset="0"/>
                <a:ea typeface="ＭＳ Ｐゴシック" charset="-128"/>
              </a:rPr>
              <a:t>Do not underline, italicize, or place your title in quotation marks; write the title in Title Case (standard capitalization), not in all capital letters.</a:t>
            </a:r>
          </a:p>
          <a:p>
            <a:pPr lvl="2" eaLnBrk="1" hangingPunct="1">
              <a:spcBef>
                <a:spcPct val="0"/>
              </a:spcBef>
            </a:pPr>
            <a:r>
              <a:rPr lang="en-US" altLang="x-none">
                <a:latin typeface="Arial" charset="0"/>
                <a:ea typeface="ＭＳ Ｐゴシック" charset="-128"/>
              </a:rPr>
              <a:t>･Use quotation marks and/or italics when referring to other works in your title, just as you would in your text: Fear and Loathing in Las Vegas as Morality Play; Human Weariness in </a:t>
            </a:r>
            <a:r>
              <a:rPr lang="en-US" altLang="en-US">
                <a:latin typeface="Arial" charset="0"/>
                <a:ea typeface="ＭＳ Ｐゴシック" charset="-128"/>
              </a:rPr>
              <a:t>“</a:t>
            </a:r>
            <a:r>
              <a:rPr lang="en-US" altLang="x-none">
                <a:latin typeface="Arial" charset="0"/>
                <a:ea typeface="ＭＳ Ｐゴシック" charset="-128"/>
              </a:rPr>
              <a:t>After Apple Picking</a:t>
            </a:r>
            <a:r>
              <a:rPr lang="en-US" altLang="ja-JP">
                <a:latin typeface="Arial" charset="0"/>
                <a:ea typeface="ＭＳ Ｐゴシック" charset="-128"/>
              </a:rPr>
              <a:t>“</a:t>
            </a:r>
          </a:p>
          <a:p>
            <a:pPr lvl="2" eaLnBrk="1" hangingPunct="1">
              <a:spcBef>
                <a:spcPct val="0"/>
              </a:spcBef>
            </a:pPr>
            <a:r>
              <a:rPr lang="en-US" altLang="x-none">
                <a:latin typeface="Arial" charset="0"/>
                <a:ea typeface="ＭＳ Ｐゴシック" charset="-128"/>
              </a:rPr>
              <a:t>･Double space between the title and the first line of the text.</a:t>
            </a:r>
          </a:p>
          <a:p>
            <a:pPr lvl="2" eaLnBrk="1" hangingPunct="1">
              <a:spcBef>
                <a:spcPct val="0"/>
              </a:spcBef>
            </a:pPr>
            <a:r>
              <a:rPr lang="en-US" altLang="x-none">
                <a:latin typeface="Arial" charset="0"/>
                <a:ea typeface="ＭＳ Ｐゴシック" charset="-128"/>
              </a:rPr>
              <a:t>･Create a header in the upper right-hand corner that includes your last name, followed by a space with a page number; number all pages consecutively with Arabic numerals (1, 2, 3, 4, etc.), one-half inch from the top and flush with the right margin. (Note: Your instructor or other readers may ask that you omit last name/page number header on your first page. Always follow instructor guidelines.)</a:t>
            </a:r>
          </a:p>
          <a:p>
            <a:pPr eaLnBrk="1" hangingPunct="1">
              <a:spcBef>
                <a:spcPct val="0"/>
              </a:spcBef>
            </a:pPr>
            <a:endParaRPr lang="en-US" altLang="x-none">
              <a:ea typeface="ＭＳ Ｐゴシック" charset="-128"/>
            </a:endParaRP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BA04B0F2-DFF1-794D-B032-0060E0B5E2D2}" type="slidenum">
              <a:rPr lang="en-US" altLang="x-none"/>
              <a:pPr>
                <a:spcBef>
                  <a:spcPct val="0"/>
                </a:spcBef>
              </a:pPr>
              <a:t>6</a:t>
            </a:fld>
            <a:endParaRPr lang="en-US" altLang="x-none"/>
          </a:p>
        </p:txBody>
      </p:sp>
    </p:spTree>
    <p:extLst>
      <p:ext uri="{BB962C8B-B14F-4D97-AF65-F5344CB8AC3E}">
        <p14:creationId xmlns:p14="http://schemas.microsoft.com/office/powerpoint/2010/main" val="2468883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2" eaLnBrk="1" hangingPunct="1">
              <a:spcBef>
                <a:spcPct val="0"/>
              </a:spcBef>
            </a:pPr>
            <a:r>
              <a:rPr lang="en-US" altLang="x-none">
                <a:latin typeface="Arial" charset="0"/>
                <a:ea typeface="ＭＳ Ｐゴシック" charset="-128"/>
              </a:rPr>
              <a:t>Basic In-Text Citation Rules</a:t>
            </a:r>
          </a:p>
          <a:p>
            <a:pPr lvl="2" eaLnBrk="1" hangingPunct="1">
              <a:spcBef>
                <a:spcPct val="0"/>
              </a:spcBef>
            </a:pPr>
            <a:endParaRPr lang="en-US" altLang="x-none">
              <a:latin typeface="Arial" charset="0"/>
              <a:ea typeface="ＭＳ Ｐゴシック" charset="-128"/>
            </a:endParaRPr>
          </a:p>
          <a:p>
            <a:pPr lvl="2" eaLnBrk="1" hangingPunct="1">
              <a:spcBef>
                <a:spcPct val="0"/>
              </a:spcBef>
              <a:buFontTx/>
              <a:buChar char="•"/>
            </a:pPr>
            <a:r>
              <a:rPr lang="en-US" altLang="x-none">
                <a:latin typeface="Arial" charset="0"/>
                <a:ea typeface="ＭＳ Ｐゴシック" charset="-128"/>
              </a:rPr>
              <a:t>The source information in a parenthetical citation should direct readers to the source</a:t>
            </a:r>
            <a:r>
              <a:rPr lang="en-US" altLang="en-US">
                <a:latin typeface="Arial" charset="0"/>
                <a:ea typeface="ＭＳ Ｐゴシック" charset="-128"/>
              </a:rPr>
              <a:t>’</a:t>
            </a:r>
            <a:r>
              <a:rPr lang="en-US" altLang="ja-JP">
                <a:latin typeface="Arial" charset="0"/>
                <a:ea typeface="ＭＳ Ｐゴシック" charset="-128"/>
              </a:rPr>
              <a:t>s entry in the works-cited list.</a:t>
            </a:r>
          </a:p>
          <a:p>
            <a:pPr lvl="2" eaLnBrk="1" hangingPunct="1">
              <a:spcBef>
                <a:spcPct val="0"/>
              </a:spcBef>
            </a:pPr>
            <a:endParaRPr lang="en-US" altLang="ja-JP">
              <a:latin typeface="Arial" charset="0"/>
              <a:ea typeface="ＭＳ Ｐゴシック" charset="-128"/>
            </a:endParaRPr>
          </a:p>
          <a:p>
            <a:pPr lvl="2" eaLnBrk="1" hangingPunct="1">
              <a:spcBef>
                <a:spcPct val="0"/>
              </a:spcBef>
              <a:buFontTx/>
              <a:buChar char="•"/>
            </a:pPr>
            <a:r>
              <a:rPr lang="en-US" altLang="ja-JP">
                <a:latin typeface="Arial" charset="0"/>
                <a:ea typeface="ＭＳ Ｐゴシック" charset="-128"/>
              </a:rPr>
              <a:t>The in-text citation should be placed, if possible, where there is a natural pause in your text. If the citation refers to a direct quotation, it should be placed directly following the closing quotation mark.</a:t>
            </a:r>
          </a:p>
          <a:p>
            <a:pPr lvl="2" eaLnBrk="1" hangingPunct="1">
              <a:spcBef>
                <a:spcPct val="0"/>
              </a:spcBef>
            </a:pPr>
            <a:endParaRPr lang="en-US" altLang="ja-JP">
              <a:latin typeface="Arial" charset="0"/>
              <a:ea typeface="ＭＳ Ｐゴシック" charset="-128"/>
            </a:endParaRPr>
          </a:p>
          <a:p>
            <a:pPr lvl="2" eaLnBrk="1" hangingPunct="1">
              <a:spcBef>
                <a:spcPct val="0"/>
              </a:spcBef>
              <a:buFontTx/>
              <a:buChar char="•"/>
            </a:pPr>
            <a:r>
              <a:rPr lang="en-US" altLang="x-none">
                <a:latin typeface="Arial" charset="0"/>
                <a:ea typeface="ＭＳ Ｐゴシック" charset="-128"/>
              </a:rPr>
              <a:t>Any source information that you provide in-text must correspond to the source information on the works-cited page. More specifically, whatever signal word or phrase you provide to your readers in the text, must be the first thing that appears on the left-hand margin of the corresponding entry in the works-cited list (so the author</a:t>
            </a:r>
            <a:r>
              <a:rPr lang="en-US" altLang="en-US">
                <a:latin typeface="Arial" charset="0"/>
                <a:ea typeface="ＭＳ Ｐゴシック" charset="-128"/>
              </a:rPr>
              <a:t>’</a:t>
            </a:r>
            <a:r>
              <a:rPr lang="en-US" altLang="x-none">
                <a:latin typeface="Arial" charset="0"/>
                <a:ea typeface="ＭＳ Ｐゴシック" charset="-128"/>
              </a:rPr>
              <a:t>s last name or the title, usually, with no punctuation in between) </a:t>
            </a:r>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E153DAA4-6F34-F042-9C21-2186BC13E011}" type="slidenum">
              <a:rPr lang="en-US" altLang="x-none"/>
              <a:pPr>
                <a:spcBef>
                  <a:spcPct val="0"/>
                </a:spcBef>
              </a:pPr>
              <a:t>7</a:t>
            </a:fld>
            <a:endParaRPr lang="en-US" altLang="x-none"/>
          </a:p>
        </p:txBody>
      </p:sp>
    </p:spTree>
    <p:extLst>
      <p:ext uri="{BB962C8B-B14F-4D97-AF65-F5344CB8AC3E}">
        <p14:creationId xmlns:p14="http://schemas.microsoft.com/office/powerpoint/2010/main" val="3162060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2" eaLnBrk="1" hangingPunct="1">
              <a:spcBef>
                <a:spcPct val="0"/>
              </a:spcBef>
            </a:pPr>
            <a:r>
              <a:rPr lang="en-US" altLang="x-none">
                <a:latin typeface="Arial" charset="0"/>
                <a:ea typeface="ＭＳ Ｐゴシック" charset="-128"/>
              </a:rPr>
              <a:t>In-Text Citations: Author-Page Style</a:t>
            </a:r>
          </a:p>
          <a:p>
            <a:pPr lvl="2" eaLnBrk="1" hangingPunct="1">
              <a:spcBef>
                <a:spcPct val="0"/>
              </a:spcBef>
            </a:pPr>
            <a:endParaRPr lang="en-US" altLang="x-none">
              <a:latin typeface="Arial" charset="0"/>
              <a:ea typeface="ＭＳ Ｐゴシック" charset="-128"/>
            </a:endParaRPr>
          </a:p>
          <a:p>
            <a:pPr lvl="2" eaLnBrk="1" hangingPunct="1">
              <a:spcBef>
                <a:spcPct val="0"/>
              </a:spcBef>
            </a:pPr>
            <a:r>
              <a:rPr lang="en-US" altLang="x-none">
                <a:latin typeface="Arial" charset="0"/>
                <a:ea typeface="ＭＳ Ｐゴシック" charset="-128"/>
              </a:rPr>
              <a:t>MLA format follows the author-page method of in-text citation. This means that the author's last name and the page number(s) from which the quotation or paraphrase is taken must appear in the text, and a complete reference should appear in your works-cited page. The author's name may appear either in the sentence itself or in parentheses following the quotation or paraphrase, but the page number(s) should always appear in the parentheses, not in the text of your sentence.</a:t>
            </a:r>
          </a:p>
          <a:p>
            <a:pPr lvl="2" eaLnBrk="1" hangingPunct="1">
              <a:spcBef>
                <a:spcPct val="0"/>
              </a:spcBef>
            </a:pPr>
            <a:endParaRPr lang="en-US" altLang="x-none">
              <a:latin typeface="Arial" charset="0"/>
              <a:ea typeface="ＭＳ Ｐゴシック" charset="-128"/>
            </a:endParaRPr>
          </a:p>
          <a:p>
            <a:pPr lvl="2" eaLnBrk="1" hangingPunct="1">
              <a:spcBef>
                <a:spcPct val="0"/>
              </a:spcBef>
            </a:pPr>
            <a:r>
              <a:rPr lang="en-US" altLang="x-none">
                <a:latin typeface="Arial" charset="0"/>
                <a:ea typeface="ＭＳ Ｐゴシック" charset="-128"/>
              </a:rPr>
              <a:t>The both citations in the in-text examples on this slide, (263) and (Wordsworth 263), tell readers that the information in the sentence can be located on page 263 of a work by the author, William Wordsworth. If readers want more information about this source, they can turn to the works-cited list, where, under Wordsworth, they would find the information in the corresponding entry also shown on this slide. </a:t>
            </a:r>
          </a:p>
          <a:p>
            <a:pPr eaLnBrk="1" hangingPunct="1">
              <a:spcBef>
                <a:spcPct val="0"/>
              </a:spcBef>
            </a:pPr>
            <a:endParaRPr lang="en-US" altLang="x-none">
              <a:ea typeface="ＭＳ Ｐゴシック" charset="-128"/>
            </a:endParaRPr>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B0282BA6-AEE6-B24B-8C42-7A625784276A}" type="slidenum">
              <a:rPr lang="en-US" altLang="x-none"/>
              <a:pPr>
                <a:spcBef>
                  <a:spcPct val="0"/>
                </a:spcBef>
              </a:pPr>
              <a:t>8</a:t>
            </a:fld>
            <a:endParaRPr lang="en-US" altLang="x-none"/>
          </a:p>
        </p:txBody>
      </p:sp>
    </p:spTree>
    <p:extLst>
      <p:ext uri="{BB962C8B-B14F-4D97-AF65-F5344CB8AC3E}">
        <p14:creationId xmlns:p14="http://schemas.microsoft.com/office/powerpoint/2010/main" val="339350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x-none" b="1">
                <a:latin typeface="Arial" charset="0"/>
                <a:ea typeface="ＭＳ Ｐゴシック" charset="-128"/>
              </a:rPr>
              <a:t>In-text Citations for Print Sources with Known Author</a:t>
            </a:r>
          </a:p>
          <a:p>
            <a:pPr eaLnBrk="1" hangingPunct="1">
              <a:spcBef>
                <a:spcPct val="0"/>
              </a:spcBef>
              <a:spcAft>
                <a:spcPts val="1200"/>
              </a:spcAft>
            </a:pPr>
            <a:endParaRPr lang="en-US" altLang="x-none" b="1">
              <a:latin typeface="Arial" charset="0"/>
              <a:ea typeface="ＭＳ Ｐゴシック" charset="-128"/>
            </a:endParaRPr>
          </a:p>
          <a:p>
            <a:pPr eaLnBrk="1" hangingPunct="1">
              <a:spcBef>
                <a:spcPct val="0"/>
              </a:spcBef>
              <a:spcAft>
                <a:spcPts val="1200"/>
              </a:spcAft>
            </a:pPr>
            <a:r>
              <a:rPr lang="en-US" altLang="x-none">
                <a:latin typeface="Arial" charset="0"/>
                <a:ea typeface="ＭＳ Ｐゴシック" charset="-128"/>
              </a:rPr>
              <a:t>For print sources like books, magazines, scholarly journal articles, and newspapers, provide a signal word or phrase (usually the author</a:t>
            </a:r>
            <a:r>
              <a:rPr lang="ja-JP" altLang="en-US">
                <a:latin typeface="Arial" charset="0"/>
                <a:ea typeface="ＭＳ Ｐゴシック" charset="-128"/>
              </a:rPr>
              <a:t>’</a:t>
            </a:r>
            <a:r>
              <a:rPr lang="en-US" altLang="ja-JP">
                <a:latin typeface="Arial" charset="0"/>
                <a:ea typeface="ＭＳ Ｐゴシック" charset="-128"/>
              </a:rPr>
              <a:t>s last name) and a page number. If you provide the signal word/phrase in the sentence, you do not need to include it in the parenthetical citation. These examples must correspond to an entry that begins with Burke, which will be the first thing that appears on the left-hand margin of an entry in the works-cited list (as noted in the corresponding entry on this slide). </a:t>
            </a:r>
            <a:r>
              <a:rPr lang="en-US" altLang="ja-JP" b="1">
                <a:latin typeface="Arial" charset="0"/>
                <a:ea typeface="ＭＳ Ｐゴシック" charset="-128"/>
              </a:rPr>
              <a:t>See comments from previous slide.</a:t>
            </a:r>
            <a:endParaRPr lang="en-US" altLang="x-none">
              <a:ea typeface="ＭＳ Ｐゴシック" charset="-128"/>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AA29D0CE-5D6B-894F-A30C-7456B60A968E}" type="slidenum">
              <a:rPr lang="en-US" altLang="x-none"/>
              <a:pPr>
                <a:spcBef>
                  <a:spcPct val="0"/>
                </a:spcBef>
              </a:pPr>
              <a:t>9</a:t>
            </a:fld>
            <a:endParaRPr lang="en-US" altLang="x-none"/>
          </a:p>
        </p:txBody>
      </p:sp>
    </p:spTree>
    <p:extLst>
      <p:ext uri="{BB962C8B-B14F-4D97-AF65-F5344CB8AC3E}">
        <p14:creationId xmlns:p14="http://schemas.microsoft.com/office/powerpoint/2010/main" val="3382188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203F30E-E744-604B-9245-18306F3480B4}" type="datetimeFigureOut">
              <a:rPr lang="en-US" altLang="x-none"/>
              <a:pPr>
                <a:defRPr/>
              </a:pPr>
              <a:t>3/27/2018</a:t>
            </a:fld>
            <a:endParaRPr lang="en-US" altLang="x-non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A8B5D1-3D14-A341-8CBF-C5CD62BE8FE3}" type="slidenum">
              <a:rPr lang="en-US" altLang="x-none"/>
              <a:pPr>
                <a:defRPr/>
              </a:pPr>
              <a:t>‹#›</a:t>
            </a:fld>
            <a:endParaRPr lang="en-US" altLang="x-none"/>
          </a:p>
        </p:txBody>
      </p:sp>
    </p:spTree>
    <p:extLst>
      <p:ext uri="{BB962C8B-B14F-4D97-AF65-F5344CB8AC3E}">
        <p14:creationId xmlns:p14="http://schemas.microsoft.com/office/powerpoint/2010/main" val="1837387495"/>
      </p:ext>
    </p:extLst>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781994-32D9-7945-AEC1-1DB01236CC1D}" type="datetimeFigureOut">
              <a:rPr lang="en-US" altLang="x-none"/>
              <a:pPr>
                <a:defRPr/>
              </a:pPr>
              <a:t>3/27/2018</a:t>
            </a:fld>
            <a:endParaRPr lang="en-US" altLang="x-non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9E2784-5A3E-3B48-81D9-357F464FF2CE}" type="slidenum">
              <a:rPr lang="en-US" altLang="x-none"/>
              <a:pPr>
                <a:defRPr/>
              </a:pPr>
              <a:t>‹#›</a:t>
            </a:fld>
            <a:endParaRPr lang="en-US" altLang="x-none"/>
          </a:p>
        </p:txBody>
      </p:sp>
    </p:spTree>
    <p:extLst>
      <p:ext uri="{BB962C8B-B14F-4D97-AF65-F5344CB8AC3E}">
        <p14:creationId xmlns:p14="http://schemas.microsoft.com/office/powerpoint/2010/main" val="1036453398"/>
      </p:ext>
    </p:extLst>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EEF3024-F800-E94B-BC15-223E5A196903}" type="datetimeFigureOut">
              <a:rPr lang="en-US" altLang="x-none"/>
              <a:pPr>
                <a:defRPr/>
              </a:pPr>
              <a:t>3/27/2018</a:t>
            </a:fld>
            <a:endParaRPr lang="en-US" altLang="x-non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408286-8DD2-2E49-840A-F9F1F10CB5D7}" type="slidenum">
              <a:rPr lang="en-US" altLang="x-none"/>
              <a:pPr>
                <a:defRPr/>
              </a:pPr>
              <a:t>‹#›</a:t>
            </a:fld>
            <a:endParaRPr lang="en-US" altLang="x-none"/>
          </a:p>
        </p:txBody>
      </p:sp>
    </p:spTree>
    <p:extLst>
      <p:ext uri="{BB962C8B-B14F-4D97-AF65-F5344CB8AC3E}">
        <p14:creationId xmlns:p14="http://schemas.microsoft.com/office/powerpoint/2010/main" val="1432399369"/>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002D29-7C71-ED41-9D9D-9926213F7F85}" type="datetimeFigureOut">
              <a:rPr lang="en-US" altLang="x-none"/>
              <a:pPr>
                <a:defRPr/>
              </a:pPr>
              <a:t>3/27/2018</a:t>
            </a:fld>
            <a:endParaRPr lang="en-US" altLang="x-non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6C64D1-DB5B-0E42-9921-A7B9F83AEDAD}" type="slidenum">
              <a:rPr lang="en-US" altLang="x-none"/>
              <a:pPr>
                <a:defRPr/>
              </a:pPr>
              <a:t>‹#›</a:t>
            </a:fld>
            <a:endParaRPr lang="en-US" altLang="x-none"/>
          </a:p>
        </p:txBody>
      </p:sp>
    </p:spTree>
    <p:extLst>
      <p:ext uri="{BB962C8B-B14F-4D97-AF65-F5344CB8AC3E}">
        <p14:creationId xmlns:p14="http://schemas.microsoft.com/office/powerpoint/2010/main" val="156784605"/>
      </p:ext>
    </p:extLst>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603FF32-F0FF-0646-9F28-0F528D89672A}" type="datetimeFigureOut">
              <a:rPr lang="en-US" altLang="x-none"/>
              <a:pPr>
                <a:defRPr/>
              </a:pPr>
              <a:t>3/27/2018</a:t>
            </a:fld>
            <a:endParaRPr lang="en-US" altLang="x-non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E8356D-20F1-404A-AEE0-1F7DAB1F5938}" type="slidenum">
              <a:rPr lang="en-US" altLang="x-none"/>
              <a:pPr>
                <a:defRPr/>
              </a:pPr>
              <a:t>‹#›</a:t>
            </a:fld>
            <a:endParaRPr lang="en-US" altLang="x-none"/>
          </a:p>
        </p:txBody>
      </p:sp>
    </p:spTree>
    <p:extLst>
      <p:ext uri="{BB962C8B-B14F-4D97-AF65-F5344CB8AC3E}">
        <p14:creationId xmlns:p14="http://schemas.microsoft.com/office/powerpoint/2010/main" val="116421366"/>
      </p:ext>
    </p:extLst>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4D6E685-2FA5-2C46-9FF3-A40A9289F20B}" type="datetimeFigureOut">
              <a:rPr lang="en-US" altLang="x-none"/>
              <a:pPr>
                <a:defRPr/>
              </a:pPr>
              <a:t>3/27/2018</a:t>
            </a:fld>
            <a:endParaRPr lang="en-US" altLang="x-none"/>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4B6D6D2-0BAA-C34D-A6AA-8E0D6BE9899B}" type="slidenum">
              <a:rPr lang="en-US" altLang="x-none"/>
              <a:pPr>
                <a:defRPr/>
              </a:pPr>
              <a:t>‹#›</a:t>
            </a:fld>
            <a:endParaRPr lang="en-US" altLang="x-none"/>
          </a:p>
        </p:txBody>
      </p:sp>
    </p:spTree>
    <p:extLst>
      <p:ext uri="{BB962C8B-B14F-4D97-AF65-F5344CB8AC3E}">
        <p14:creationId xmlns:p14="http://schemas.microsoft.com/office/powerpoint/2010/main" val="336295945"/>
      </p:ext>
    </p:extLst>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51905A7-3C8E-5642-9556-5D49520BE054}" type="datetimeFigureOut">
              <a:rPr lang="en-US" altLang="x-none"/>
              <a:pPr>
                <a:defRPr/>
              </a:pPr>
              <a:t>3/27/2018</a:t>
            </a:fld>
            <a:endParaRPr lang="en-US" altLang="x-none"/>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07AA9A9-EE46-4A48-A965-B4307AAAD5F3}" type="slidenum">
              <a:rPr lang="en-US" altLang="x-none"/>
              <a:pPr>
                <a:defRPr/>
              </a:pPr>
              <a:t>‹#›</a:t>
            </a:fld>
            <a:endParaRPr lang="en-US" altLang="x-none"/>
          </a:p>
        </p:txBody>
      </p:sp>
    </p:spTree>
    <p:extLst>
      <p:ext uri="{BB962C8B-B14F-4D97-AF65-F5344CB8AC3E}">
        <p14:creationId xmlns:p14="http://schemas.microsoft.com/office/powerpoint/2010/main" val="2096472358"/>
      </p:ext>
    </p:extLst>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97BBA1C-B266-EE48-ADFA-7BB34FC6CBBE}" type="datetimeFigureOut">
              <a:rPr lang="en-US" altLang="x-none"/>
              <a:pPr>
                <a:defRPr/>
              </a:pPr>
              <a:t>3/27/2018</a:t>
            </a:fld>
            <a:endParaRPr lang="en-US" altLang="x-none"/>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E552147-71A8-834B-9B3D-05BD3A82555C}" type="slidenum">
              <a:rPr lang="en-US" altLang="x-none"/>
              <a:pPr>
                <a:defRPr/>
              </a:pPr>
              <a:t>‹#›</a:t>
            </a:fld>
            <a:endParaRPr lang="en-US" altLang="x-none"/>
          </a:p>
        </p:txBody>
      </p:sp>
    </p:spTree>
    <p:extLst>
      <p:ext uri="{BB962C8B-B14F-4D97-AF65-F5344CB8AC3E}">
        <p14:creationId xmlns:p14="http://schemas.microsoft.com/office/powerpoint/2010/main" val="1646724577"/>
      </p:ext>
    </p:extLst>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79CC92A-64CF-2845-9766-3355837A3266}" type="datetimeFigureOut">
              <a:rPr lang="en-US" altLang="x-none"/>
              <a:pPr>
                <a:defRPr/>
              </a:pPr>
              <a:t>3/27/2018</a:t>
            </a:fld>
            <a:endParaRPr lang="en-US" altLang="x-none"/>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73FDA3-6D97-B84C-9318-3842F20E8489}" type="slidenum">
              <a:rPr lang="en-US" altLang="x-none"/>
              <a:pPr>
                <a:defRPr/>
              </a:pPr>
              <a:t>‹#›</a:t>
            </a:fld>
            <a:endParaRPr lang="en-US" altLang="x-none"/>
          </a:p>
        </p:txBody>
      </p:sp>
    </p:spTree>
    <p:extLst>
      <p:ext uri="{BB962C8B-B14F-4D97-AF65-F5344CB8AC3E}">
        <p14:creationId xmlns:p14="http://schemas.microsoft.com/office/powerpoint/2010/main" val="1878206750"/>
      </p:ext>
    </p:extLst>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FC4241-28E8-1446-8905-930CBBF37993}" type="datetimeFigureOut">
              <a:rPr lang="en-US" altLang="x-none"/>
              <a:pPr>
                <a:defRPr/>
              </a:pPr>
              <a:t>3/27/2018</a:t>
            </a:fld>
            <a:endParaRPr lang="en-US" altLang="x-none"/>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E5F0C4-D81B-EE49-A094-6388E8043833}" type="slidenum">
              <a:rPr lang="en-US" altLang="x-none"/>
              <a:pPr>
                <a:defRPr/>
              </a:pPr>
              <a:t>‹#›</a:t>
            </a:fld>
            <a:endParaRPr lang="en-US" altLang="x-none"/>
          </a:p>
        </p:txBody>
      </p:sp>
    </p:spTree>
    <p:extLst>
      <p:ext uri="{BB962C8B-B14F-4D97-AF65-F5344CB8AC3E}">
        <p14:creationId xmlns:p14="http://schemas.microsoft.com/office/powerpoint/2010/main" val="1158719997"/>
      </p:ext>
    </p:extLst>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A160D7-3F3A-374E-B2C0-E1DF888BF391}" type="datetimeFigureOut">
              <a:rPr lang="en-US" altLang="x-none"/>
              <a:pPr>
                <a:defRPr/>
              </a:pPr>
              <a:t>3/27/2018</a:t>
            </a:fld>
            <a:endParaRPr lang="en-US" altLang="x-none"/>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3ECE67-7684-2B41-BA3F-B5465E528BE4}" type="slidenum">
              <a:rPr lang="en-US" altLang="x-none"/>
              <a:pPr>
                <a:defRPr/>
              </a:pPr>
              <a:t>‹#›</a:t>
            </a:fld>
            <a:endParaRPr lang="en-US" altLang="x-none"/>
          </a:p>
        </p:txBody>
      </p:sp>
    </p:spTree>
    <p:extLst>
      <p:ext uri="{BB962C8B-B14F-4D97-AF65-F5344CB8AC3E}">
        <p14:creationId xmlns:p14="http://schemas.microsoft.com/office/powerpoint/2010/main" val="1225278583"/>
      </p:ext>
    </p:extLst>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5C82969A-6E56-9540-9C82-EF4824420F36}" type="datetimeFigureOut">
              <a:rPr lang="en-US" altLang="x-none"/>
              <a:pPr>
                <a:defRPr/>
              </a:pPr>
              <a:t>3/27/2018</a:t>
            </a:fld>
            <a:endParaRPr lang="en-US" altLang="x-non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59CA227A-CF2B-4945-A2A2-982D4E4E7EF9}" type="slidenum">
              <a:rPr lang="en-US" altLang="x-none"/>
              <a:pPr>
                <a:defRPr/>
              </a:pPr>
              <a:t>‹#›</a:t>
            </a:fld>
            <a:endParaRPr lang="en-US"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ut/>
  </p:transition>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Book Antiqua"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Book Antiqua"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Book Antiqua"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Book Antiqua"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beyonce"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www.theatlantic.com/magazine/archive/2015/01/the-death-of-the-artist-and-the-birth-of-the-creative-entrepreneur/383497/"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hyperlink" Target="http://www.hulu.com/watch/511318"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4825" y="2300288"/>
            <a:ext cx="7397750" cy="4524375"/>
          </a:xfrm>
          <a:prstGeom prst="rect">
            <a:avLst/>
          </a:prstGeom>
          <a:noFill/>
        </p:spPr>
        <p:txBody>
          <a:bodyPr>
            <a:spAutoFit/>
          </a:bodyPr>
          <a:lstStyle/>
          <a:p>
            <a:pPr eaLnBrk="1" fontAlgn="auto" hangingPunct="1">
              <a:spcAft>
                <a:spcPts val="0"/>
              </a:spcAft>
              <a:defRPr/>
            </a:pPr>
            <a:r>
              <a:rPr lang="en-US" altLang="en-US" sz="2400" dirty="0">
                <a:latin typeface="Optima"/>
                <a:ea typeface="+mn-ea"/>
              </a:rPr>
              <a:t>The </a:t>
            </a:r>
            <a:r>
              <a:rPr lang="en-US" altLang="en-US" sz="2400" b="1" dirty="0">
                <a:solidFill>
                  <a:srgbClr val="0070C0"/>
                </a:solidFill>
                <a:latin typeface="Optima"/>
                <a:ea typeface="+mn-ea"/>
              </a:rPr>
              <a:t>8</a:t>
            </a:r>
            <a:r>
              <a:rPr lang="en-US" altLang="en-US" sz="2400" b="1" baseline="30000" dirty="0">
                <a:solidFill>
                  <a:srgbClr val="0070C0"/>
                </a:solidFill>
                <a:latin typeface="Optima"/>
                <a:ea typeface="+mn-ea"/>
              </a:rPr>
              <a:t>th</a:t>
            </a:r>
            <a:r>
              <a:rPr lang="en-US" altLang="en-US" sz="2400" b="1" dirty="0">
                <a:solidFill>
                  <a:srgbClr val="0070C0"/>
                </a:solidFill>
                <a:latin typeface="Optima"/>
                <a:ea typeface="+mn-ea"/>
              </a:rPr>
              <a:t> edition handbook </a:t>
            </a:r>
            <a:r>
              <a:rPr lang="en-US" altLang="en-US" sz="2400" dirty="0">
                <a:latin typeface="Optima"/>
                <a:ea typeface="+mn-ea"/>
              </a:rPr>
              <a:t>introduces a new way to cite sources. Instead of a long list of rules, MLA guidelines are now based on a set of principles that may be used to cite any type of source.</a:t>
            </a:r>
          </a:p>
          <a:p>
            <a:pPr eaLnBrk="1" fontAlgn="auto" hangingPunct="1">
              <a:spcAft>
                <a:spcPts val="0"/>
              </a:spcAft>
              <a:defRPr/>
            </a:pPr>
            <a:endParaRPr lang="en-US" altLang="en-US" sz="2400" dirty="0">
              <a:latin typeface="Optima"/>
              <a:ea typeface="+mn-ea"/>
            </a:endParaRPr>
          </a:p>
          <a:p>
            <a:pPr eaLnBrk="1" fontAlgn="auto" hangingPunct="1">
              <a:spcAft>
                <a:spcPts val="0"/>
              </a:spcAft>
              <a:defRPr/>
            </a:pPr>
            <a:r>
              <a:rPr lang="en-US" altLang="en-US" sz="2400" dirty="0">
                <a:latin typeface="Optima"/>
                <a:ea typeface="+mn-ea"/>
              </a:rPr>
              <a:t>The three guiding principles:</a:t>
            </a:r>
          </a:p>
          <a:p>
            <a:pPr eaLnBrk="1" fontAlgn="auto" hangingPunct="1">
              <a:spcAft>
                <a:spcPts val="0"/>
              </a:spcAft>
              <a:defRPr/>
            </a:pPr>
            <a:endParaRPr lang="en-US" altLang="en-US" sz="2400" dirty="0">
              <a:latin typeface="Optima"/>
              <a:ea typeface="+mn-ea"/>
            </a:endParaRPr>
          </a:p>
          <a:p>
            <a:pPr marL="457200" indent="-457200" eaLnBrk="1" fontAlgn="auto" hangingPunct="1">
              <a:spcAft>
                <a:spcPts val="0"/>
              </a:spcAft>
              <a:buFontTx/>
              <a:buAutoNum type="arabicPeriod"/>
              <a:defRPr/>
            </a:pPr>
            <a:r>
              <a:rPr lang="en-US" altLang="en-US" sz="2400" dirty="0">
                <a:latin typeface="Optima"/>
                <a:ea typeface="+mn-ea"/>
              </a:rPr>
              <a:t>Cite simple traits shared by most works.</a:t>
            </a:r>
          </a:p>
          <a:p>
            <a:pPr marL="457200" indent="-457200" eaLnBrk="1" fontAlgn="auto" hangingPunct="1">
              <a:spcAft>
                <a:spcPts val="0"/>
              </a:spcAft>
              <a:buFontTx/>
              <a:buAutoNum type="arabicPeriod"/>
              <a:defRPr/>
            </a:pPr>
            <a:r>
              <a:rPr lang="en-US" altLang="en-US" sz="2400" dirty="0">
                <a:latin typeface="Optima"/>
                <a:ea typeface="+mn-ea"/>
              </a:rPr>
              <a:t>Remember that there is more than one way to cite the same source.</a:t>
            </a:r>
          </a:p>
          <a:p>
            <a:pPr marL="457200" indent="-457200" eaLnBrk="1" fontAlgn="auto" hangingPunct="1">
              <a:spcAft>
                <a:spcPts val="0"/>
              </a:spcAft>
              <a:buFontTx/>
              <a:buAutoNum type="arabicPeriod"/>
              <a:defRPr/>
            </a:pPr>
            <a:r>
              <a:rPr lang="en-US" altLang="en-US" sz="2400" dirty="0">
                <a:latin typeface="Optima"/>
                <a:ea typeface="+mn-ea"/>
              </a:rPr>
              <a:t>Make your documentation useful to readers.</a:t>
            </a:r>
          </a:p>
          <a:p>
            <a:pPr eaLnBrk="1" fontAlgn="auto" hangingPunct="1">
              <a:spcAft>
                <a:spcPts val="0"/>
              </a:spcAft>
              <a:defRPr/>
            </a:pPr>
            <a:endParaRPr lang="en-US" altLang="en-US" sz="2400" dirty="0">
              <a:latin typeface="Optima"/>
              <a:ea typeface="+mn-ea"/>
            </a:endParaRPr>
          </a:p>
        </p:txBody>
      </p:sp>
      <p:grpSp>
        <p:nvGrpSpPr>
          <p:cNvPr id="21506" name="Group 9"/>
          <p:cNvGrpSpPr>
            <a:grpSpLocks/>
          </p:cNvGrpSpPr>
          <p:nvPr/>
        </p:nvGrpSpPr>
        <p:grpSpPr bwMode="auto">
          <a:xfrm>
            <a:off x="1128713" y="0"/>
            <a:ext cx="6773862" cy="2022475"/>
            <a:chOff x="0" y="0"/>
            <a:chExt cx="9144000" cy="2762588"/>
          </a:xfrm>
        </p:grpSpPr>
        <p:grpSp>
          <p:nvGrpSpPr>
            <p:cNvPr id="21507" name="Group 1"/>
            <p:cNvGrpSpPr>
              <a:grpSpLocks/>
            </p:cNvGrpSpPr>
            <p:nvPr/>
          </p:nvGrpSpPr>
          <p:grpSpPr bwMode="auto">
            <a:xfrm>
              <a:off x="0" y="0"/>
              <a:ext cx="9144000" cy="2762588"/>
              <a:chOff x="0" y="2220850"/>
              <a:chExt cx="9144000" cy="2762588"/>
            </a:xfrm>
          </p:grpSpPr>
          <p:sp>
            <p:nvSpPr>
              <p:cNvPr id="13"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21510" name="Picture 1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508" name="TextBox 11"/>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MLA Update 2016</a:t>
              </a:r>
            </a:p>
          </p:txBody>
        </p:sp>
      </p:gr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Box 5"/>
          <p:cNvSpPr txBox="1">
            <a:spLocks noChangeArrowheads="1"/>
          </p:cNvSpPr>
          <p:nvPr/>
        </p:nvSpPr>
        <p:spPr bwMode="auto">
          <a:xfrm>
            <a:off x="647700" y="2311400"/>
            <a:ext cx="78486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lnSpc>
                <a:spcPct val="150000"/>
              </a:lnSpc>
              <a:spcBef>
                <a:spcPct val="0"/>
              </a:spcBef>
              <a:buFontTx/>
              <a:buNone/>
            </a:pPr>
            <a:r>
              <a:rPr lang="en-US" altLang="x-none" sz="2400" b="1">
                <a:latin typeface="Optima" charset="0"/>
              </a:rPr>
              <a:t>How to cite a work with no known author</a:t>
            </a:r>
            <a:r>
              <a:rPr lang="en-US" altLang="x-none" sz="2400">
                <a:latin typeface="Optima" charset="0"/>
              </a:rPr>
              <a:t>:</a:t>
            </a:r>
          </a:p>
          <a:p>
            <a:pPr eaLnBrk="1" hangingPunct="1">
              <a:lnSpc>
                <a:spcPct val="150000"/>
              </a:lnSpc>
              <a:spcBef>
                <a:spcPct val="0"/>
              </a:spcBef>
              <a:buFontTx/>
              <a:buNone/>
            </a:pPr>
            <a:r>
              <a:rPr lang="en-US" altLang="x-none" sz="2400">
                <a:solidFill>
                  <a:srgbClr val="0070C0"/>
                </a:solidFill>
                <a:latin typeface="Optima" charset="0"/>
              </a:rPr>
              <a:t>We see so many global warming hotspots in North America likely because this region has </a:t>
            </a:r>
            <a:r>
              <a:rPr lang="en-US" altLang="ja-JP" sz="2400">
                <a:solidFill>
                  <a:srgbClr val="0070C0"/>
                </a:solidFill>
                <a:latin typeface="Optima" charset="0"/>
                <a:ea typeface="ヒラギノ角ゴ Pro W3" charset="-128"/>
              </a:rPr>
              <a:t>“more readily accessible climatic data and more comprehensive programs to monitor and study environmental change…” (“Impact of Global Warming” 6).</a:t>
            </a:r>
            <a:endParaRPr lang="en-US" altLang="x-none" sz="2400">
              <a:solidFill>
                <a:srgbClr val="0070C0"/>
              </a:solidFill>
              <a:latin typeface="Optima" charset="0"/>
              <a:ea typeface="ヒラギノ角ゴ Pro W3" charset="-128"/>
            </a:endParaRPr>
          </a:p>
        </p:txBody>
      </p:sp>
      <p:grpSp>
        <p:nvGrpSpPr>
          <p:cNvPr id="46082" name="Group 8"/>
          <p:cNvGrpSpPr>
            <a:grpSpLocks/>
          </p:cNvGrpSpPr>
          <p:nvPr/>
        </p:nvGrpSpPr>
        <p:grpSpPr bwMode="auto">
          <a:xfrm>
            <a:off x="1128713" y="0"/>
            <a:ext cx="6773862" cy="2022475"/>
            <a:chOff x="0" y="0"/>
            <a:chExt cx="9144000" cy="2762588"/>
          </a:xfrm>
        </p:grpSpPr>
        <p:grpSp>
          <p:nvGrpSpPr>
            <p:cNvPr id="46083"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46086"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6084" name="TextBox 10"/>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With Unknown Author</a:t>
              </a:r>
            </a:p>
          </p:txBody>
        </p:sp>
      </p:gr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extBox 5"/>
          <p:cNvSpPr txBox="1">
            <a:spLocks noChangeArrowheads="1"/>
          </p:cNvSpPr>
          <p:nvPr/>
        </p:nvSpPr>
        <p:spPr bwMode="auto">
          <a:xfrm>
            <a:off x="598488" y="2547938"/>
            <a:ext cx="794702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lnSpc>
                <a:spcPct val="150000"/>
              </a:lnSpc>
              <a:spcBef>
                <a:spcPct val="0"/>
              </a:spcBef>
              <a:buFontTx/>
              <a:buNone/>
            </a:pPr>
            <a:r>
              <a:rPr lang="en-US" altLang="x-none" sz="2400" b="1">
                <a:latin typeface="Optima" charset="0"/>
              </a:rPr>
              <a:t>Corresponding Entry in the List of Works Cited:</a:t>
            </a:r>
          </a:p>
          <a:p>
            <a:pPr eaLnBrk="1" hangingPunct="1">
              <a:lnSpc>
                <a:spcPct val="200000"/>
              </a:lnSpc>
              <a:spcBef>
                <a:spcPct val="0"/>
              </a:spcBef>
              <a:buFontTx/>
              <a:buNone/>
            </a:pPr>
            <a:r>
              <a:rPr lang="en-US" altLang="ja-JP" sz="2400">
                <a:solidFill>
                  <a:srgbClr val="0070C0"/>
                </a:solidFill>
                <a:latin typeface="Optima" charset="0"/>
                <a:ea typeface="ヒラギノ角ゴ Pro W3" charset="-128"/>
              </a:rPr>
              <a:t>“The Impact of Global Warming in North America.” </a:t>
            </a:r>
            <a:r>
              <a:rPr lang="en-US" altLang="x-none" sz="2400" i="1">
                <a:solidFill>
                  <a:srgbClr val="0070C0"/>
                </a:solidFill>
                <a:latin typeface="Optima" charset="0"/>
                <a:ea typeface="ヒラギノ角ゴ Pro W3" charset="-128"/>
              </a:rPr>
              <a:t>Global 	Warming: Early Signs</a:t>
            </a:r>
            <a:r>
              <a:rPr lang="en-US" altLang="x-none" sz="2400">
                <a:solidFill>
                  <a:srgbClr val="0070C0"/>
                </a:solidFill>
                <a:latin typeface="Optima" charset="0"/>
                <a:ea typeface="ヒラギノ角ゴ Pro W3" charset="-128"/>
              </a:rPr>
              <a:t>. 1999. Accessed 23 Mar. 2009.</a:t>
            </a:r>
          </a:p>
        </p:txBody>
      </p:sp>
      <p:grpSp>
        <p:nvGrpSpPr>
          <p:cNvPr id="48130" name="Group 8"/>
          <p:cNvGrpSpPr>
            <a:grpSpLocks/>
          </p:cNvGrpSpPr>
          <p:nvPr/>
        </p:nvGrpSpPr>
        <p:grpSpPr bwMode="auto">
          <a:xfrm>
            <a:off x="1128713" y="0"/>
            <a:ext cx="6773862" cy="2022475"/>
            <a:chOff x="0" y="0"/>
            <a:chExt cx="9144000" cy="2762588"/>
          </a:xfrm>
        </p:grpSpPr>
        <p:grpSp>
          <p:nvGrpSpPr>
            <p:cNvPr id="48131"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48134"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8132" name="TextBox 10"/>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With Unknown Author</a:t>
              </a:r>
            </a:p>
          </p:txBody>
        </p:sp>
      </p:gr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extBox 5"/>
          <p:cNvSpPr txBox="1">
            <a:spLocks noChangeArrowheads="1"/>
          </p:cNvSpPr>
          <p:nvPr/>
        </p:nvSpPr>
        <p:spPr bwMode="auto">
          <a:xfrm>
            <a:off x="595313" y="2084388"/>
            <a:ext cx="7953375" cy="432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lnSpc>
                <a:spcPct val="150000"/>
              </a:lnSpc>
              <a:spcBef>
                <a:spcPct val="0"/>
              </a:spcBef>
              <a:buFontTx/>
              <a:buNone/>
            </a:pPr>
            <a:r>
              <a:rPr lang="en-US" altLang="x-none" sz="2400" b="1">
                <a:latin typeface="Optima" charset="0"/>
              </a:rPr>
              <a:t>Sources without page numbers</a:t>
            </a:r>
          </a:p>
          <a:p>
            <a:pPr eaLnBrk="1" hangingPunct="1">
              <a:lnSpc>
                <a:spcPct val="150000"/>
              </a:lnSpc>
              <a:spcBef>
                <a:spcPct val="0"/>
              </a:spcBef>
              <a:buFontTx/>
              <a:buNone/>
            </a:pPr>
            <a:r>
              <a:rPr lang="en-US" altLang="x-none" sz="2000" i="1">
                <a:latin typeface="Optima" charset="0"/>
              </a:rPr>
              <a:t>In-text example:</a:t>
            </a:r>
          </a:p>
          <a:p>
            <a:pPr eaLnBrk="1" hangingPunct="1">
              <a:lnSpc>
                <a:spcPct val="150000"/>
              </a:lnSpc>
              <a:spcBef>
                <a:spcPct val="0"/>
              </a:spcBef>
              <a:buFontTx/>
              <a:buNone/>
            </a:pPr>
            <a:r>
              <a:rPr lang="en-US" altLang="ja-JP" sz="2000">
                <a:solidFill>
                  <a:srgbClr val="0070C0"/>
                </a:solidFill>
                <a:latin typeface="Optima" charset="0"/>
                <a:ea typeface="ヒラギノ角ゴ Pro W3" charset="-128"/>
              </a:rPr>
              <a:t>Disability activism should work toward “creating a habitable space for all beings” (Garland-Thomson).</a:t>
            </a:r>
          </a:p>
          <a:p>
            <a:pPr eaLnBrk="1" hangingPunct="1">
              <a:lnSpc>
                <a:spcPct val="150000"/>
              </a:lnSpc>
              <a:spcBef>
                <a:spcPct val="0"/>
              </a:spcBef>
              <a:buFontTx/>
              <a:buNone/>
            </a:pPr>
            <a:endParaRPr lang="en-US" altLang="x-none" sz="1800" i="1">
              <a:latin typeface="Optima" charset="0"/>
              <a:ea typeface="ヒラギノ角ゴ Pro W3" charset="-128"/>
            </a:endParaRPr>
          </a:p>
          <a:p>
            <a:pPr eaLnBrk="1" hangingPunct="1">
              <a:lnSpc>
                <a:spcPct val="150000"/>
              </a:lnSpc>
              <a:spcBef>
                <a:spcPct val="0"/>
              </a:spcBef>
              <a:buFontTx/>
              <a:buNone/>
            </a:pPr>
            <a:r>
              <a:rPr lang="en-US" altLang="x-none" sz="2000" i="1">
                <a:latin typeface="Optima" charset="0"/>
                <a:ea typeface="ヒラギノ角ゴ Pro W3" charset="-128"/>
              </a:rPr>
              <a:t>Corresponding works-cited entry:</a:t>
            </a:r>
          </a:p>
          <a:p>
            <a:pPr eaLnBrk="1" hangingPunct="1">
              <a:spcBef>
                <a:spcPct val="0"/>
              </a:spcBef>
              <a:buFontTx/>
              <a:buNone/>
            </a:pPr>
            <a:endParaRPr lang="en-US" altLang="x-none" sz="400">
              <a:solidFill>
                <a:srgbClr val="0070C0"/>
              </a:solidFill>
              <a:latin typeface="Optima" charset="0"/>
              <a:ea typeface="ヒラギノ角ゴ Pro W3" charset="-128"/>
            </a:endParaRPr>
          </a:p>
          <a:p>
            <a:pPr eaLnBrk="1" hangingPunct="1">
              <a:lnSpc>
                <a:spcPct val="150000"/>
              </a:lnSpc>
              <a:spcBef>
                <a:spcPct val="0"/>
              </a:spcBef>
              <a:buFontTx/>
              <a:buNone/>
            </a:pPr>
            <a:r>
              <a:rPr lang="en-US" altLang="x-none" sz="2000">
                <a:solidFill>
                  <a:srgbClr val="0070C0"/>
                </a:solidFill>
                <a:latin typeface="Optima" charset="0"/>
                <a:ea typeface="ヒラギノ角ゴ Pro W3" charset="-128"/>
              </a:rPr>
              <a:t>Garland-Thomson, Rosemarie. </a:t>
            </a:r>
            <a:r>
              <a:rPr lang="en-US" altLang="en-US" sz="2000">
                <a:solidFill>
                  <a:srgbClr val="0070C0"/>
                </a:solidFill>
                <a:latin typeface="Optima" charset="0"/>
                <a:ea typeface="ヒラギノ角ゴ Pro W3" charset="-128"/>
              </a:rPr>
              <a:t>“</a:t>
            </a:r>
            <a:r>
              <a:rPr lang="en-US" altLang="x-none" sz="2000">
                <a:solidFill>
                  <a:srgbClr val="0070C0"/>
                </a:solidFill>
                <a:latin typeface="Optima" charset="0"/>
                <a:ea typeface="ヒラギノ角ゴ Pro W3" charset="-128"/>
              </a:rPr>
              <a:t>Habitable Worlds.</a:t>
            </a:r>
            <a:r>
              <a:rPr lang="en-US" altLang="en-US" sz="2000">
                <a:solidFill>
                  <a:srgbClr val="0070C0"/>
                </a:solidFill>
                <a:latin typeface="Optima" charset="0"/>
                <a:ea typeface="ヒラギノ角ゴ Pro W3" charset="-128"/>
              </a:rPr>
              <a:t>”</a:t>
            </a:r>
            <a:r>
              <a:rPr lang="en-US" altLang="x-none" sz="2000">
                <a:solidFill>
                  <a:srgbClr val="0070C0"/>
                </a:solidFill>
                <a:latin typeface="Optima" charset="0"/>
                <a:ea typeface="ヒラギノ角ゴ Pro W3" charset="-128"/>
              </a:rPr>
              <a:t> Critical Disability </a:t>
            </a:r>
          </a:p>
          <a:p>
            <a:pPr eaLnBrk="1" hangingPunct="1">
              <a:lnSpc>
                <a:spcPct val="150000"/>
              </a:lnSpc>
              <a:spcBef>
                <a:spcPct val="0"/>
              </a:spcBef>
              <a:buFontTx/>
              <a:buNone/>
            </a:pPr>
            <a:r>
              <a:rPr lang="en-US" altLang="x-none" sz="2000">
                <a:solidFill>
                  <a:srgbClr val="0070C0"/>
                </a:solidFill>
                <a:latin typeface="Optima" charset="0"/>
                <a:ea typeface="ヒラギノ角ゴ Pro W3" charset="-128"/>
              </a:rPr>
              <a:t>     Studies Symposium. Feb. 2016, Purdue University, Indiana.  </a:t>
            </a:r>
          </a:p>
          <a:p>
            <a:pPr eaLnBrk="1" hangingPunct="1">
              <a:lnSpc>
                <a:spcPct val="150000"/>
              </a:lnSpc>
              <a:spcBef>
                <a:spcPct val="0"/>
              </a:spcBef>
              <a:buFontTx/>
              <a:buNone/>
            </a:pPr>
            <a:r>
              <a:rPr lang="en-US" altLang="x-none" sz="2000">
                <a:solidFill>
                  <a:srgbClr val="0070C0"/>
                </a:solidFill>
                <a:latin typeface="Optima" charset="0"/>
                <a:ea typeface="ヒラギノ角ゴ Pro W3" charset="-128"/>
              </a:rPr>
              <a:t>     Address.</a:t>
            </a:r>
          </a:p>
        </p:txBody>
      </p:sp>
      <p:grpSp>
        <p:nvGrpSpPr>
          <p:cNvPr id="62466" name="Group 13"/>
          <p:cNvGrpSpPr>
            <a:grpSpLocks/>
          </p:cNvGrpSpPr>
          <p:nvPr/>
        </p:nvGrpSpPr>
        <p:grpSpPr bwMode="auto">
          <a:xfrm>
            <a:off x="1128713" y="0"/>
            <a:ext cx="7154862" cy="2022475"/>
            <a:chOff x="0" y="0"/>
            <a:chExt cx="9659027" cy="2762588"/>
          </a:xfrm>
        </p:grpSpPr>
        <p:grpSp>
          <p:nvGrpSpPr>
            <p:cNvPr id="62467" name="Group 1"/>
            <p:cNvGrpSpPr>
              <a:grpSpLocks/>
            </p:cNvGrpSpPr>
            <p:nvPr/>
          </p:nvGrpSpPr>
          <p:grpSpPr bwMode="auto">
            <a:xfrm>
              <a:off x="0" y="0"/>
              <a:ext cx="9144000" cy="2762588"/>
              <a:chOff x="0" y="2220850"/>
              <a:chExt cx="9144000" cy="2762588"/>
            </a:xfrm>
          </p:grpSpPr>
          <p:sp>
            <p:nvSpPr>
              <p:cNvPr id="17" name="Rectangle 2"/>
              <p:cNvSpPr>
                <a:spLocks noChangeArrowheads="1"/>
              </p:cNvSpPr>
              <p:nvPr/>
            </p:nvSpPr>
            <p:spPr bwMode="auto">
              <a:xfrm>
                <a:off x="0" y="3194479"/>
                <a:ext cx="9144679"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62470" name="Picture 17"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2468" name="TextBox 15"/>
            <p:cNvSpPr txBox="1">
              <a:spLocks noChangeArrowheads="1"/>
            </p:cNvSpPr>
            <p:nvPr/>
          </p:nvSpPr>
          <p:spPr bwMode="auto">
            <a:xfrm>
              <a:off x="4381499" y="1247754"/>
              <a:ext cx="5277528"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Other In-Text Citations 7</a:t>
              </a:r>
            </a:p>
          </p:txBody>
        </p:sp>
      </p:gr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513" name="Group 8"/>
          <p:cNvGrpSpPr>
            <a:grpSpLocks/>
          </p:cNvGrpSpPr>
          <p:nvPr/>
        </p:nvGrpSpPr>
        <p:grpSpPr bwMode="auto">
          <a:xfrm>
            <a:off x="1128713" y="0"/>
            <a:ext cx="6773862" cy="2022475"/>
            <a:chOff x="0" y="0"/>
            <a:chExt cx="9144000" cy="2762588"/>
          </a:xfrm>
        </p:grpSpPr>
        <p:grpSp>
          <p:nvGrpSpPr>
            <p:cNvPr id="64515"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64518"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4516" name="TextBox 10"/>
            <p:cNvSpPr txBox="1">
              <a:spLocks noChangeArrowheads="1"/>
            </p:cNvSpPr>
            <p:nvPr/>
          </p:nvSpPr>
          <p:spPr bwMode="auto">
            <a:xfrm>
              <a:off x="4381501" y="1066020"/>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Formatting Short Quotations (in Prose)</a:t>
              </a:r>
            </a:p>
          </p:txBody>
        </p:sp>
      </p:grpSp>
      <p:sp>
        <p:nvSpPr>
          <p:cNvPr id="64514" name="TextBox 5"/>
          <p:cNvSpPr txBox="1">
            <a:spLocks noChangeArrowheads="1"/>
          </p:cNvSpPr>
          <p:nvPr/>
        </p:nvSpPr>
        <p:spPr bwMode="auto">
          <a:xfrm>
            <a:off x="520700" y="2022475"/>
            <a:ext cx="8102600" cy="406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lnSpc>
                <a:spcPct val="150000"/>
              </a:lnSpc>
              <a:spcBef>
                <a:spcPct val="0"/>
              </a:spcBef>
              <a:buFontTx/>
              <a:buNone/>
            </a:pPr>
            <a:r>
              <a:rPr lang="en-US" altLang="x-none" sz="2400" b="1">
                <a:latin typeface="Optima" charset="0"/>
              </a:rPr>
              <a:t>Short prose quotations</a:t>
            </a:r>
          </a:p>
          <a:p>
            <a:pPr eaLnBrk="1" hangingPunct="1">
              <a:lnSpc>
                <a:spcPct val="150000"/>
              </a:lnSpc>
              <a:spcBef>
                <a:spcPct val="0"/>
              </a:spcBef>
              <a:buFontTx/>
              <a:buNone/>
            </a:pPr>
            <a:r>
              <a:rPr lang="en-US" altLang="x-none" sz="2400" i="1">
                <a:latin typeface="Optima" charset="0"/>
              </a:rPr>
              <a:t>In-text example:</a:t>
            </a:r>
          </a:p>
          <a:p>
            <a:pPr eaLnBrk="1" hangingPunct="1">
              <a:lnSpc>
                <a:spcPct val="150000"/>
              </a:lnSpc>
              <a:spcBef>
                <a:spcPct val="0"/>
              </a:spcBef>
              <a:buFontTx/>
              <a:buNone/>
            </a:pPr>
            <a:endParaRPr lang="en-US" altLang="x-none" sz="400" b="1">
              <a:latin typeface="Optima" charset="0"/>
            </a:endParaRPr>
          </a:p>
          <a:p>
            <a:pPr eaLnBrk="1" hangingPunct="1">
              <a:spcBef>
                <a:spcPct val="0"/>
              </a:spcBef>
              <a:spcAft>
                <a:spcPts val="3600"/>
              </a:spcAft>
              <a:buFontTx/>
              <a:buNone/>
            </a:pPr>
            <a:r>
              <a:rPr lang="en-US" altLang="x-none" sz="2000">
                <a:solidFill>
                  <a:srgbClr val="0070C0"/>
                </a:solidFill>
                <a:latin typeface="Optima" charset="0"/>
              </a:rPr>
              <a:t>According to some, dreams express </a:t>
            </a:r>
            <a:r>
              <a:rPr lang="en-US" altLang="en-US" sz="2000">
                <a:solidFill>
                  <a:srgbClr val="0070C0"/>
                </a:solidFill>
                <a:latin typeface="Optima" charset="0"/>
              </a:rPr>
              <a:t>“</a:t>
            </a:r>
            <a:r>
              <a:rPr lang="en-US" altLang="x-none" sz="2000">
                <a:solidFill>
                  <a:srgbClr val="0070C0"/>
                </a:solidFill>
                <a:latin typeface="Optima" charset="0"/>
              </a:rPr>
              <a:t>profound aspects of personality</a:t>
            </a:r>
            <a:r>
              <a:rPr lang="en-US" altLang="en-US" sz="2000">
                <a:solidFill>
                  <a:srgbClr val="0070C0"/>
                </a:solidFill>
                <a:latin typeface="Optima" charset="0"/>
              </a:rPr>
              <a:t>”</a:t>
            </a:r>
            <a:r>
              <a:rPr lang="en-US" altLang="x-none" sz="2000">
                <a:solidFill>
                  <a:srgbClr val="0070C0"/>
                </a:solidFill>
                <a:latin typeface="Optima" charset="0"/>
              </a:rPr>
              <a:t> (Foulkes 184), though others disagree.</a:t>
            </a:r>
          </a:p>
          <a:p>
            <a:pPr eaLnBrk="1" hangingPunct="1">
              <a:spcBef>
                <a:spcPct val="0"/>
              </a:spcBef>
              <a:spcAft>
                <a:spcPts val="3600"/>
              </a:spcAft>
              <a:buFontTx/>
              <a:buNone/>
            </a:pPr>
            <a:r>
              <a:rPr lang="en-US" altLang="x-none" sz="2000">
                <a:solidFill>
                  <a:srgbClr val="0070C0"/>
                </a:solidFill>
                <a:latin typeface="Optima" charset="0"/>
              </a:rPr>
              <a:t>According to Foulkes's study, dreams may express </a:t>
            </a:r>
            <a:r>
              <a:rPr lang="en-US" altLang="en-US" sz="2000">
                <a:solidFill>
                  <a:srgbClr val="0070C0"/>
                </a:solidFill>
                <a:latin typeface="Optima" charset="0"/>
              </a:rPr>
              <a:t>“</a:t>
            </a:r>
            <a:r>
              <a:rPr lang="en-US" altLang="x-none" sz="2000">
                <a:solidFill>
                  <a:srgbClr val="0070C0"/>
                </a:solidFill>
                <a:latin typeface="Optima" charset="0"/>
              </a:rPr>
              <a:t>profound aspects of personality</a:t>
            </a:r>
            <a:r>
              <a:rPr lang="en-US" altLang="en-US" sz="2000">
                <a:solidFill>
                  <a:srgbClr val="0070C0"/>
                </a:solidFill>
                <a:latin typeface="Optima" charset="0"/>
              </a:rPr>
              <a:t>”</a:t>
            </a:r>
            <a:r>
              <a:rPr lang="en-US" altLang="x-none" sz="2000">
                <a:solidFill>
                  <a:srgbClr val="0070C0"/>
                </a:solidFill>
                <a:latin typeface="Optima" charset="0"/>
              </a:rPr>
              <a:t> (184).</a:t>
            </a:r>
          </a:p>
          <a:p>
            <a:pPr eaLnBrk="1" hangingPunct="1">
              <a:spcBef>
                <a:spcPct val="0"/>
              </a:spcBef>
              <a:spcAft>
                <a:spcPts val="3600"/>
              </a:spcAft>
              <a:buFontTx/>
              <a:buNone/>
            </a:pPr>
            <a:r>
              <a:rPr lang="en-US" altLang="x-none" sz="2000">
                <a:solidFill>
                  <a:srgbClr val="0070C0"/>
                </a:solidFill>
                <a:latin typeface="Optima" charset="0"/>
              </a:rPr>
              <a:t>Is it possible that dreams may express </a:t>
            </a:r>
            <a:r>
              <a:rPr lang="en-US" altLang="en-US" sz="2000">
                <a:solidFill>
                  <a:srgbClr val="0070C0"/>
                </a:solidFill>
                <a:latin typeface="Optima" charset="0"/>
              </a:rPr>
              <a:t>“</a:t>
            </a:r>
            <a:r>
              <a:rPr lang="en-US" altLang="x-none" sz="2000">
                <a:solidFill>
                  <a:srgbClr val="0070C0"/>
                </a:solidFill>
                <a:latin typeface="Optima" charset="0"/>
              </a:rPr>
              <a:t>profound aspects of personality</a:t>
            </a:r>
            <a:r>
              <a:rPr lang="en-US" altLang="en-US" sz="2000">
                <a:solidFill>
                  <a:srgbClr val="0070C0"/>
                </a:solidFill>
                <a:latin typeface="Optima" charset="0"/>
              </a:rPr>
              <a:t>”</a:t>
            </a:r>
            <a:r>
              <a:rPr lang="en-US" altLang="x-none" sz="2000">
                <a:solidFill>
                  <a:srgbClr val="0070C0"/>
                </a:solidFill>
                <a:latin typeface="Optima" charset="0"/>
              </a:rPr>
              <a:t> (Foulkes 184)?</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extBox 5"/>
          <p:cNvSpPr txBox="1">
            <a:spLocks noChangeArrowheads="1"/>
          </p:cNvSpPr>
          <p:nvPr/>
        </p:nvSpPr>
        <p:spPr bwMode="auto">
          <a:xfrm>
            <a:off x="481013" y="1890713"/>
            <a:ext cx="8181975"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lnSpc>
                <a:spcPct val="120000"/>
              </a:lnSpc>
              <a:spcBef>
                <a:spcPct val="0"/>
              </a:spcBef>
              <a:buFontTx/>
              <a:buNone/>
            </a:pPr>
            <a:r>
              <a:rPr lang="en-US" altLang="x-none" sz="2400" b="1" dirty="0">
                <a:latin typeface="Optima" charset="0"/>
              </a:rPr>
              <a:t>Quoting more than four lines of prose</a:t>
            </a:r>
          </a:p>
          <a:p>
            <a:pPr eaLnBrk="1" hangingPunct="1">
              <a:lnSpc>
                <a:spcPct val="120000"/>
              </a:lnSpc>
              <a:spcBef>
                <a:spcPct val="0"/>
              </a:spcBef>
              <a:buFontTx/>
              <a:buNone/>
            </a:pPr>
            <a:r>
              <a:rPr lang="en-US" altLang="x-none" sz="2000" i="1" dirty="0">
                <a:latin typeface="Optima" charset="0"/>
              </a:rPr>
              <a:t>In-text example:</a:t>
            </a:r>
          </a:p>
          <a:p>
            <a:pPr eaLnBrk="1" hangingPunct="1">
              <a:lnSpc>
                <a:spcPct val="150000"/>
              </a:lnSpc>
              <a:spcBef>
                <a:spcPct val="0"/>
              </a:spcBef>
              <a:buFontTx/>
              <a:buNone/>
            </a:pPr>
            <a:r>
              <a:rPr lang="en-US" altLang="x-none" sz="1800" dirty="0">
                <a:solidFill>
                  <a:srgbClr val="0070C0"/>
                </a:solidFill>
                <a:latin typeface="Optima" charset="0"/>
              </a:rPr>
              <a:t>Nelly Dean treats Heathcliff poorly and dehumanizes him throughout her narration:</a:t>
            </a:r>
          </a:p>
          <a:p>
            <a:pPr eaLnBrk="1" hangingPunct="1">
              <a:lnSpc>
                <a:spcPct val="150000"/>
              </a:lnSpc>
              <a:spcBef>
                <a:spcPct val="0"/>
              </a:spcBef>
              <a:buFontTx/>
              <a:buNone/>
            </a:pPr>
            <a:r>
              <a:rPr lang="en-US" altLang="x-none" sz="1800" dirty="0">
                <a:solidFill>
                  <a:srgbClr val="0070C0"/>
                </a:solidFill>
                <a:latin typeface="Optima" charset="0"/>
              </a:rPr>
              <a:t>	They entirely refused to have it in bed with them, or even in </a:t>
            </a:r>
            <a:r>
              <a:rPr lang="en-US" altLang="x-none" sz="1800" dirty="0" smtClean="0">
                <a:solidFill>
                  <a:srgbClr val="0070C0"/>
                </a:solidFill>
                <a:latin typeface="Optima" charset="0"/>
              </a:rPr>
              <a:t>their </a:t>
            </a:r>
            <a:r>
              <a:rPr lang="en-US" altLang="x-none" sz="1800" dirty="0">
                <a:solidFill>
                  <a:srgbClr val="0070C0"/>
                </a:solidFill>
                <a:latin typeface="Optima" charset="0"/>
              </a:rPr>
              <a:t>room, </a:t>
            </a:r>
            <a:r>
              <a:rPr lang="en-US" altLang="x-none" sz="1800" dirty="0" smtClean="0">
                <a:solidFill>
                  <a:srgbClr val="0070C0"/>
                </a:solidFill>
                <a:latin typeface="Optima" charset="0"/>
              </a:rPr>
              <a:t>	and 	I had no more sense, so, I put it on the landing of the stairs, hoping it 	would be gone on the morrow. By chance, or else attracted by hearing his 	voice, it crept to Mr. Earnshaw's door, and there he found it on quitting his 	chamber. Inquiries were made as to how it got there; I was obliged to 	confess, and in recompense for my cowardice and inhumanity was sent 	out of the house. (Bronte 78)</a:t>
            </a:r>
            <a:endParaRPr lang="en-US" altLang="x-none" sz="1800" dirty="0">
              <a:solidFill>
                <a:srgbClr val="0070C0"/>
              </a:solidFill>
              <a:latin typeface="Optima" charset="0"/>
            </a:endParaRPr>
          </a:p>
        </p:txBody>
      </p:sp>
      <p:grpSp>
        <p:nvGrpSpPr>
          <p:cNvPr id="66562" name="Group 8"/>
          <p:cNvGrpSpPr>
            <a:grpSpLocks/>
          </p:cNvGrpSpPr>
          <p:nvPr/>
        </p:nvGrpSpPr>
        <p:grpSpPr bwMode="auto">
          <a:xfrm>
            <a:off x="1128713" y="0"/>
            <a:ext cx="6773862" cy="2022475"/>
            <a:chOff x="0" y="0"/>
            <a:chExt cx="9144000" cy="2762588"/>
          </a:xfrm>
        </p:grpSpPr>
        <p:grpSp>
          <p:nvGrpSpPr>
            <p:cNvPr id="66563"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66566"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6564" name="TextBox 10"/>
            <p:cNvSpPr txBox="1">
              <a:spLocks noChangeArrowheads="1"/>
            </p:cNvSpPr>
            <p:nvPr/>
          </p:nvSpPr>
          <p:spPr bwMode="auto">
            <a:xfrm>
              <a:off x="4381501" y="1043303"/>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Formatting Long Quotations (in Prose)</a:t>
              </a:r>
            </a:p>
          </p:txBody>
        </p:sp>
      </p:gr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705" name="Group 8"/>
          <p:cNvGrpSpPr>
            <a:grpSpLocks/>
          </p:cNvGrpSpPr>
          <p:nvPr/>
        </p:nvGrpSpPr>
        <p:grpSpPr bwMode="auto">
          <a:xfrm>
            <a:off x="1128713" y="0"/>
            <a:ext cx="6773862" cy="2022475"/>
            <a:chOff x="0" y="0"/>
            <a:chExt cx="9144000" cy="2762588"/>
          </a:xfrm>
        </p:grpSpPr>
        <p:grpSp>
          <p:nvGrpSpPr>
            <p:cNvPr id="72707"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72710"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2708" name="TextBox 10"/>
            <p:cNvSpPr txBox="1">
              <a:spLocks noChangeArrowheads="1"/>
            </p:cNvSpPr>
            <p:nvPr/>
          </p:nvSpPr>
          <p:spPr bwMode="auto">
            <a:xfrm>
              <a:off x="4381501" y="1066020"/>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Adding/Omitting Words</a:t>
              </a:r>
            </a:p>
          </p:txBody>
        </p:sp>
      </p:grpSp>
      <p:pic>
        <p:nvPicPr>
          <p:cNvPr id="7270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95288" y="2619375"/>
            <a:ext cx="8559800"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753" name="Group 9"/>
          <p:cNvGrpSpPr>
            <a:grpSpLocks/>
          </p:cNvGrpSpPr>
          <p:nvPr/>
        </p:nvGrpSpPr>
        <p:grpSpPr bwMode="auto">
          <a:xfrm>
            <a:off x="1128713" y="0"/>
            <a:ext cx="6773862" cy="2022475"/>
            <a:chOff x="0" y="0"/>
            <a:chExt cx="9144000" cy="2762588"/>
          </a:xfrm>
        </p:grpSpPr>
        <p:grpSp>
          <p:nvGrpSpPr>
            <p:cNvPr id="74756" name="Group 1"/>
            <p:cNvGrpSpPr>
              <a:grpSpLocks/>
            </p:cNvGrpSpPr>
            <p:nvPr/>
          </p:nvGrpSpPr>
          <p:grpSpPr bwMode="auto">
            <a:xfrm>
              <a:off x="0" y="0"/>
              <a:ext cx="9144000" cy="2762588"/>
              <a:chOff x="0" y="2220850"/>
              <a:chExt cx="9144000" cy="2762588"/>
            </a:xfrm>
          </p:grpSpPr>
          <p:sp>
            <p:nvSpPr>
              <p:cNvPr id="5"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74759" name="Picture 1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4757" name="TextBox 11"/>
            <p:cNvSpPr txBox="1">
              <a:spLocks noChangeArrowheads="1"/>
            </p:cNvSpPr>
            <p:nvPr/>
          </p:nvSpPr>
          <p:spPr bwMode="auto">
            <a:xfrm>
              <a:off x="4381502" y="1066020"/>
              <a:ext cx="4692316" cy="630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Works Cited: The Basics</a:t>
              </a:r>
            </a:p>
          </p:txBody>
        </p:sp>
      </p:grpSp>
      <p:pic>
        <p:nvPicPr>
          <p:cNvPr id="74754"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8713" y="2368550"/>
            <a:ext cx="2540000"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5" name="TextBox 8"/>
          <p:cNvSpPr txBox="1">
            <a:spLocks noChangeArrowheads="1"/>
          </p:cNvSpPr>
          <p:nvPr/>
        </p:nvSpPr>
        <p:spPr bwMode="auto">
          <a:xfrm>
            <a:off x="4152900" y="2116138"/>
            <a:ext cx="3749675" cy="784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lnSpc>
                <a:spcPct val="150000"/>
              </a:lnSpc>
              <a:spcBef>
                <a:spcPct val="0"/>
              </a:spcBef>
              <a:buFontTx/>
              <a:buNone/>
            </a:pPr>
            <a:r>
              <a:rPr lang="en-US" altLang="x-none" sz="2000">
                <a:solidFill>
                  <a:srgbClr val="5577AE"/>
                </a:solidFill>
                <a:latin typeface="Optima" charset="0"/>
              </a:rPr>
              <a:t>Each entry in the list of works cited is made up of core elements given in a specific order. </a:t>
            </a:r>
          </a:p>
          <a:p>
            <a:pPr eaLnBrk="1" hangingPunct="1">
              <a:lnSpc>
                <a:spcPct val="150000"/>
              </a:lnSpc>
              <a:spcBef>
                <a:spcPct val="0"/>
              </a:spcBef>
              <a:buFontTx/>
              <a:buNone/>
            </a:pPr>
            <a:r>
              <a:rPr lang="en-US" altLang="x-none" sz="2000">
                <a:solidFill>
                  <a:srgbClr val="5577AE"/>
                </a:solidFill>
                <a:latin typeface="Optima" charset="0"/>
              </a:rPr>
              <a:t>The core elements should be listed in the order in which they appear here. Each element is followed by the punctuation mark shown here.</a:t>
            </a:r>
          </a:p>
          <a:p>
            <a:pPr eaLnBrk="1" hangingPunct="1">
              <a:spcBef>
                <a:spcPct val="0"/>
              </a:spcBef>
              <a:buFontTx/>
              <a:buNone/>
            </a:pPr>
            <a:endParaRPr lang="en-US" altLang="x-none" sz="1800"/>
          </a:p>
          <a:p>
            <a:pPr eaLnBrk="1" hangingPunct="1">
              <a:spcBef>
                <a:spcPct val="0"/>
              </a:spcBef>
              <a:buFontTx/>
              <a:buNone/>
            </a:pPr>
            <a:endParaRPr lang="en-US" altLang="x-none" sz="1800"/>
          </a:p>
          <a:p>
            <a:pPr eaLnBrk="1" hangingPunct="1">
              <a:spcBef>
                <a:spcPct val="0"/>
              </a:spcBef>
              <a:buFontTx/>
              <a:buNone/>
            </a:pPr>
            <a:endParaRPr lang="en-US" altLang="x-none" sz="1800"/>
          </a:p>
          <a:p>
            <a:pPr eaLnBrk="1" hangingPunct="1">
              <a:spcBef>
                <a:spcPct val="0"/>
              </a:spcBef>
              <a:buFontTx/>
              <a:buNone/>
            </a:pPr>
            <a:endParaRPr lang="en-US" altLang="x-none" sz="1800"/>
          </a:p>
          <a:p>
            <a:pPr eaLnBrk="1" hangingPunct="1">
              <a:spcBef>
                <a:spcPct val="0"/>
              </a:spcBef>
              <a:buFontTx/>
              <a:buNone/>
            </a:pPr>
            <a:endParaRPr lang="en-US" altLang="x-none" sz="1800"/>
          </a:p>
          <a:p>
            <a:pPr eaLnBrk="1" hangingPunct="1">
              <a:spcBef>
                <a:spcPct val="0"/>
              </a:spcBef>
              <a:buFontTx/>
              <a:buNone/>
            </a:pPr>
            <a:endParaRPr lang="en-US" altLang="x-none" sz="1800"/>
          </a:p>
          <a:p>
            <a:pPr eaLnBrk="1" hangingPunct="1">
              <a:spcBef>
                <a:spcPct val="0"/>
              </a:spcBef>
              <a:buFontTx/>
              <a:buNone/>
            </a:pPr>
            <a:endParaRPr lang="en-US" altLang="x-none" sz="1800"/>
          </a:p>
          <a:p>
            <a:pPr eaLnBrk="1" hangingPunct="1">
              <a:spcBef>
                <a:spcPct val="0"/>
              </a:spcBef>
              <a:buFontTx/>
              <a:buNone/>
            </a:pPr>
            <a:endParaRPr lang="en-US" altLang="x-none" sz="1800"/>
          </a:p>
          <a:p>
            <a:pPr eaLnBrk="1" hangingPunct="1">
              <a:spcBef>
                <a:spcPct val="0"/>
              </a:spcBef>
              <a:buFontTx/>
              <a:buNone/>
            </a:pPr>
            <a:endParaRPr lang="en-US" altLang="x-none" sz="1800"/>
          </a:p>
          <a:p>
            <a:pPr eaLnBrk="1" hangingPunct="1">
              <a:spcBef>
                <a:spcPct val="0"/>
              </a:spcBef>
              <a:buFontTx/>
              <a:buNone/>
            </a:pPr>
            <a:endParaRPr lang="en-US" altLang="x-none" sz="1800"/>
          </a:p>
          <a:p>
            <a:pPr eaLnBrk="1" hangingPunct="1">
              <a:spcBef>
                <a:spcPct val="0"/>
              </a:spcBef>
              <a:buFontTx/>
              <a:buNone/>
            </a:pPr>
            <a:endParaRPr lang="en-US" altLang="x-none" sz="1800"/>
          </a:p>
          <a:p>
            <a:pPr eaLnBrk="1" hangingPunct="1">
              <a:spcBef>
                <a:spcPct val="0"/>
              </a:spcBef>
              <a:buFontTx/>
              <a:buNone/>
            </a:pPr>
            <a:endParaRPr lang="en-US" altLang="x-none" sz="1800"/>
          </a:p>
          <a:p>
            <a:pPr eaLnBrk="1" hangingPunct="1">
              <a:spcBef>
                <a:spcPct val="0"/>
              </a:spcBef>
              <a:buFontTx/>
              <a:buNone/>
            </a:pPr>
            <a:endParaRPr lang="en-US" altLang="x-none" sz="1800"/>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extBox 5"/>
          <p:cNvSpPr txBox="1">
            <a:spLocks noChangeArrowheads="1"/>
          </p:cNvSpPr>
          <p:nvPr/>
        </p:nvSpPr>
        <p:spPr bwMode="auto">
          <a:xfrm>
            <a:off x="536575" y="1971675"/>
            <a:ext cx="8070850" cy="4536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lnSpc>
                <a:spcPct val="120000"/>
              </a:lnSpc>
              <a:spcBef>
                <a:spcPct val="0"/>
              </a:spcBef>
              <a:buFontTx/>
              <a:buNone/>
            </a:pPr>
            <a:r>
              <a:rPr lang="en-US" altLang="x-none" sz="2400" b="1" dirty="0">
                <a:latin typeface="Optima" charset="0"/>
              </a:rPr>
              <a:t>Author.</a:t>
            </a:r>
          </a:p>
          <a:p>
            <a:pPr>
              <a:spcBef>
                <a:spcPct val="0"/>
              </a:spcBef>
              <a:buFontTx/>
              <a:buNone/>
            </a:pPr>
            <a:endParaRPr lang="en-US" altLang="x-none" sz="2000" dirty="0">
              <a:solidFill>
                <a:srgbClr val="5577AE"/>
              </a:solidFill>
              <a:latin typeface="Optima" charset="0"/>
            </a:endParaRPr>
          </a:p>
          <a:p>
            <a:pPr>
              <a:spcBef>
                <a:spcPct val="0"/>
              </a:spcBef>
              <a:buFontTx/>
              <a:buNone/>
            </a:pPr>
            <a:r>
              <a:rPr lang="en-US" altLang="x-none" sz="2000" dirty="0">
                <a:solidFill>
                  <a:srgbClr val="5577AE"/>
                </a:solidFill>
                <a:latin typeface="Optima" charset="0"/>
              </a:rPr>
              <a:t>Begin the entry with the author</a:t>
            </a:r>
            <a:r>
              <a:rPr lang="en-US" altLang="en-US" sz="2000" dirty="0">
                <a:solidFill>
                  <a:srgbClr val="5577AE"/>
                </a:solidFill>
                <a:latin typeface="Optima" charset="0"/>
              </a:rPr>
              <a:t>’</a:t>
            </a:r>
            <a:r>
              <a:rPr lang="en-US" altLang="x-none" sz="2000" dirty="0">
                <a:solidFill>
                  <a:srgbClr val="5577AE"/>
                </a:solidFill>
                <a:latin typeface="Optima" charset="0"/>
              </a:rPr>
              <a:t>s last name, followed by a comma and the rest of the name, as presented in the work. End this element with a period.</a:t>
            </a:r>
          </a:p>
          <a:p>
            <a:pPr>
              <a:spcBef>
                <a:spcPct val="0"/>
              </a:spcBef>
              <a:buFontTx/>
              <a:buNone/>
            </a:pPr>
            <a:r>
              <a:rPr lang="en-US" altLang="x-none" sz="2000" dirty="0">
                <a:solidFill>
                  <a:srgbClr val="5577AE"/>
                </a:solidFill>
                <a:latin typeface="Optima" charset="0"/>
              </a:rPr>
              <a:t> </a:t>
            </a:r>
          </a:p>
          <a:p>
            <a:pPr>
              <a:spcBef>
                <a:spcPct val="0"/>
              </a:spcBef>
              <a:buFontTx/>
              <a:buNone/>
            </a:pPr>
            <a:r>
              <a:rPr lang="en-US" altLang="x-none" sz="2000" i="1" dirty="0">
                <a:latin typeface="Optima" charset="0"/>
              </a:rPr>
              <a:t>Examples:</a:t>
            </a:r>
          </a:p>
          <a:p>
            <a:pPr>
              <a:spcBef>
                <a:spcPct val="0"/>
              </a:spcBef>
              <a:buFontTx/>
              <a:buNone/>
            </a:pPr>
            <a:endParaRPr lang="en-US" altLang="x-none" sz="2000" dirty="0">
              <a:solidFill>
                <a:srgbClr val="5577AE"/>
              </a:solidFill>
              <a:latin typeface="Optima" charset="0"/>
            </a:endParaRPr>
          </a:p>
          <a:p>
            <a:pPr>
              <a:spcBef>
                <a:spcPct val="0"/>
              </a:spcBef>
              <a:buFontTx/>
              <a:buNone/>
            </a:pPr>
            <a:r>
              <a:rPr lang="en-US" altLang="x-none" sz="2000" dirty="0">
                <a:solidFill>
                  <a:srgbClr val="5577AE"/>
                </a:solidFill>
                <a:latin typeface="Optima" charset="0"/>
              </a:rPr>
              <a:t>Baron, Naomi S. </a:t>
            </a:r>
            <a:r>
              <a:rPr lang="en-US" altLang="en-US" sz="2000" dirty="0">
                <a:solidFill>
                  <a:srgbClr val="5577AE"/>
                </a:solidFill>
                <a:latin typeface="Optima" charset="0"/>
              </a:rPr>
              <a:t>“</a:t>
            </a:r>
            <a:r>
              <a:rPr lang="en-US" altLang="x-none" sz="2000" dirty="0">
                <a:solidFill>
                  <a:srgbClr val="5577AE"/>
                </a:solidFill>
                <a:latin typeface="Optima" charset="0"/>
              </a:rPr>
              <a:t>Redefining Reading: The Impact of Digital </a:t>
            </a:r>
          </a:p>
          <a:p>
            <a:pPr>
              <a:spcBef>
                <a:spcPct val="0"/>
              </a:spcBef>
              <a:buFontTx/>
              <a:buNone/>
            </a:pPr>
            <a:r>
              <a:rPr lang="en-US" altLang="x-none" sz="2000" dirty="0">
                <a:solidFill>
                  <a:srgbClr val="5577AE"/>
                </a:solidFill>
                <a:latin typeface="Optima" charset="0"/>
              </a:rPr>
              <a:t>     Communication Media.</a:t>
            </a:r>
            <a:r>
              <a:rPr lang="en-US" altLang="en-US" sz="2000" dirty="0">
                <a:solidFill>
                  <a:srgbClr val="5577AE"/>
                </a:solidFill>
                <a:latin typeface="Optima" charset="0"/>
              </a:rPr>
              <a:t>”</a:t>
            </a:r>
            <a:r>
              <a:rPr lang="en-US" altLang="x-none" sz="2000" dirty="0">
                <a:solidFill>
                  <a:srgbClr val="5577AE"/>
                </a:solidFill>
                <a:latin typeface="Optima" charset="0"/>
              </a:rPr>
              <a:t> </a:t>
            </a:r>
            <a:r>
              <a:rPr lang="en-US" altLang="x-none" sz="2000" i="1" dirty="0">
                <a:solidFill>
                  <a:srgbClr val="5577AE"/>
                </a:solidFill>
                <a:latin typeface="Optima" charset="0"/>
              </a:rPr>
              <a:t>PMLA</a:t>
            </a:r>
            <a:r>
              <a:rPr lang="en-US" altLang="x-none" sz="2000" dirty="0">
                <a:solidFill>
                  <a:srgbClr val="5577AE"/>
                </a:solidFill>
                <a:latin typeface="Optima" charset="0"/>
              </a:rPr>
              <a:t>, vol. 128, no. 1, Jan. 2013, pp.  </a:t>
            </a:r>
          </a:p>
          <a:p>
            <a:pPr>
              <a:spcBef>
                <a:spcPct val="0"/>
              </a:spcBef>
              <a:buFontTx/>
              <a:buNone/>
            </a:pPr>
            <a:r>
              <a:rPr lang="en-US" altLang="x-none" sz="2000" dirty="0">
                <a:solidFill>
                  <a:srgbClr val="5577AE"/>
                </a:solidFill>
                <a:latin typeface="Optima" charset="0"/>
              </a:rPr>
              <a:t>     193-200.</a:t>
            </a:r>
          </a:p>
          <a:p>
            <a:pPr>
              <a:spcBef>
                <a:spcPct val="0"/>
              </a:spcBef>
              <a:buFontTx/>
              <a:buNone/>
            </a:pPr>
            <a:endParaRPr lang="en-US" altLang="x-none" sz="2000" dirty="0">
              <a:solidFill>
                <a:srgbClr val="5577AE"/>
              </a:solidFill>
              <a:latin typeface="Optima" charset="0"/>
            </a:endParaRPr>
          </a:p>
          <a:p>
            <a:pPr>
              <a:spcBef>
                <a:spcPct val="0"/>
              </a:spcBef>
              <a:buFontTx/>
              <a:buNone/>
            </a:pPr>
            <a:r>
              <a:rPr lang="en-US" altLang="x-none" sz="2000" dirty="0">
                <a:solidFill>
                  <a:srgbClr val="5577AE"/>
                </a:solidFill>
                <a:latin typeface="Optima" charset="0"/>
              </a:rPr>
              <a:t>Jacobs, Alan. </a:t>
            </a:r>
            <a:r>
              <a:rPr lang="en-US" altLang="x-none" sz="2000" i="1" dirty="0">
                <a:solidFill>
                  <a:srgbClr val="5577AE"/>
                </a:solidFill>
                <a:latin typeface="Optima" charset="0"/>
              </a:rPr>
              <a:t>The Pleasures of Reading in an Age of Distraction</a:t>
            </a:r>
            <a:r>
              <a:rPr lang="en-US" altLang="x-none" sz="2000" dirty="0">
                <a:solidFill>
                  <a:srgbClr val="5577AE"/>
                </a:solidFill>
                <a:latin typeface="Optima" charset="0"/>
              </a:rPr>
              <a:t>. </a:t>
            </a:r>
            <a:r>
              <a:rPr lang="en-US" altLang="x-none" sz="2000" dirty="0" smtClean="0">
                <a:solidFill>
                  <a:srgbClr val="5577AE"/>
                </a:solidFill>
                <a:latin typeface="Optima" charset="0"/>
              </a:rPr>
              <a:t>	Oxford UP</a:t>
            </a:r>
            <a:r>
              <a:rPr lang="en-US" altLang="x-none" sz="2000" dirty="0">
                <a:solidFill>
                  <a:srgbClr val="5577AE"/>
                </a:solidFill>
                <a:latin typeface="Optima" charset="0"/>
              </a:rPr>
              <a:t>, 2011.</a:t>
            </a:r>
          </a:p>
        </p:txBody>
      </p:sp>
      <p:grpSp>
        <p:nvGrpSpPr>
          <p:cNvPr id="76802" name="Group 8"/>
          <p:cNvGrpSpPr>
            <a:grpSpLocks/>
          </p:cNvGrpSpPr>
          <p:nvPr/>
        </p:nvGrpSpPr>
        <p:grpSpPr bwMode="auto">
          <a:xfrm>
            <a:off x="1128713" y="0"/>
            <a:ext cx="6773862" cy="2022475"/>
            <a:chOff x="0" y="0"/>
            <a:chExt cx="9144000" cy="2762588"/>
          </a:xfrm>
        </p:grpSpPr>
        <p:grpSp>
          <p:nvGrpSpPr>
            <p:cNvPr id="76803"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76806"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6804" name="TextBox 10"/>
            <p:cNvSpPr txBox="1">
              <a:spLocks noChangeArrowheads="1"/>
            </p:cNvSpPr>
            <p:nvPr/>
          </p:nvSpPr>
          <p:spPr bwMode="auto">
            <a:xfrm>
              <a:off x="4381502" y="1066020"/>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Works-cited List: Author</a:t>
              </a:r>
            </a:p>
          </p:txBody>
        </p:sp>
      </p:gr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5"/>
          <p:cNvSpPr txBox="1">
            <a:spLocks noChangeArrowheads="1"/>
          </p:cNvSpPr>
          <p:nvPr/>
        </p:nvSpPr>
        <p:spPr bwMode="auto">
          <a:xfrm>
            <a:off x="474663" y="1958975"/>
            <a:ext cx="8194675" cy="4912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a:spcBef>
                <a:spcPct val="0"/>
              </a:spcBef>
              <a:buFontTx/>
              <a:buNone/>
            </a:pPr>
            <a:r>
              <a:rPr lang="en-US" altLang="x-none" sz="2400" b="1" dirty="0">
                <a:latin typeface="Optima" charset="0"/>
              </a:rPr>
              <a:t>Title of source.</a:t>
            </a:r>
          </a:p>
          <a:p>
            <a:pPr>
              <a:spcBef>
                <a:spcPct val="0"/>
              </a:spcBef>
              <a:buFontTx/>
              <a:buNone/>
            </a:pPr>
            <a:r>
              <a:rPr lang="en-US" altLang="x-none" sz="1800" i="1" dirty="0">
                <a:latin typeface="Optima" charset="0"/>
              </a:rPr>
              <a:t>Books and websites should be in italics:</a:t>
            </a:r>
          </a:p>
          <a:p>
            <a:pPr>
              <a:spcBef>
                <a:spcPct val="0"/>
              </a:spcBef>
              <a:buFontTx/>
              <a:buNone/>
            </a:pPr>
            <a:r>
              <a:rPr lang="en-US" altLang="x-none" sz="1800" dirty="0">
                <a:latin typeface="Optima" charset="0"/>
              </a:rPr>
              <a:t> </a:t>
            </a:r>
            <a:r>
              <a:rPr lang="en-US" altLang="x-none" sz="1800" dirty="0">
                <a:solidFill>
                  <a:srgbClr val="5577AE"/>
                </a:solidFill>
                <a:latin typeface="Optima" charset="0"/>
              </a:rPr>
              <a:t>  </a:t>
            </a:r>
          </a:p>
          <a:p>
            <a:pPr>
              <a:spcBef>
                <a:spcPct val="0"/>
              </a:spcBef>
              <a:buFontTx/>
              <a:buNone/>
            </a:pPr>
            <a:r>
              <a:rPr lang="en-US" altLang="x-none" sz="1800" dirty="0">
                <a:solidFill>
                  <a:srgbClr val="5577AE"/>
                </a:solidFill>
                <a:latin typeface="Optima" charset="0"/>
              </a:rPr>
              <a:t>	</a:t>
            </a:r>
            <a:r>
              <a:rPr lang="en-US" altLang="x-none" sz="1800" dirty="0" err="1">
                <a:solidFill>
                  <a:srgbClr val="5577AE"/>
                </a:solidFill>
                <a:latin typeface="Optima" charset="0"/>
              </a:rPr>
              <a:t>Hollmichel</a:t>
            </a:r>
            <a:r>
              <a:rPr lang="en-US" altLang="x-none" sz="1800" dirty="0">
                <a:solidFill>
                  <a:srgbClr val="5577AE"/>
                </a:solidFill>
                <a:latin typeface="Optima" charset="0"/>
              </a:rPr>
              <a:t>, Stefanie. </a:t>
            </a:r>
            <a:r>
              <a:rPr lang="en-US" altLang="x-none" sz="1800" i="1" dirty="0">
                <a:solidFill>
                  <a:srgbClr val="5577AE"/>
                </a:solidFill>
                <a:latin typeface="Optima" charset="0"/>
              </a:rPr>
              <a:t>So Many Books</a:t>
            </a:r>
            <a:r>
              <a:rPr lang="en-US" altLang="x-none" sz="1800" dirty="0">
                <a:solidFill>
                  <a:srgbClr val="5577AE"/>
                </a:solidFill>
                <a:latin typeface="Optima" charset="0"/>
              </a:rPr>
              <a:t>. 2003-13, </a:t>
            </a:r>
            <a:r>
              <a:rPr lang="en-US" altLang="x-none" sz="1800" dirty="0" err="1">
                <a:solidFill>
                  <a:srgbClr val="5577AE"/>
                </a:solidFill>
                <a:latin typeface="Optima" charset="0"/>
              </a:rPr>
              <a:t>somanybooksblog.com</a:t>
            </a:r>
            <a:r>
              <a:rPr lang="en-US" altLang="x-none" sz="1800" dirty="0">
                <a:solidFill>
                  <a:srgbClr val="5577AE"/>
                </a:solidFill>
                <a:latin typeface="Optima" charset="0"/>
              </a:rPr>
              <a:t>.</a:t>
            </a:r>
          </a:p>
          <a:p>
            <a:pPr>
              <a:spcBef>
                <a:spcPct val="0"/>
              </a:spcBef>
              <a:buFontTx/>
              <a:buNone/>
            </a:pPr>
            <a:endParaRPr lang="en-US" altLang="x-none" sz="1800" dirty="0">
              <a:solidFill>
                <a:srgbClr val="5577AE"/>
              </a:solidFill>
              <a:latin typeface="Optima" charset="0"/>
            </a:endParaRPr>
          </a:p>
          <a:p>
            <a:pPr>
              <a:spcBef>
                <a:spcPct val="0"/>
              </a:spcBef>
              <a:buFontTx/>
              <a:buNone/>
            </a:pPr>
            <a:r>
              <a:rPr lang="en-US" altLang="x-none" sz="1800" dirty="0">
                <a:solidFill>
                  <a:srgbClr val="5577AE"/>
                </a:solidFill>
                <a:latin typeface="Optima" charset="0"/>
              </a:rPr>
              <a:t>	Linett, Maren </a:t>
            </a:r>
            <a:r>
              <a:rPr lang="en-US" altLang="x-none" sz="1800" dirty="0" err="1">
                <a:solidFill>
                  <a:srgbClr val="5577AE"/>
                </a:solidFill>
                <a:latin typeface="Optima" charset="0"/>
              </a:rPr>
              <a:t>Tova</a:t>
            </a:r>
            <a:r>
              <a:rPr lang="en-US" altLang="x-none" sz="1800" dirty="0">
                <a:solidFill>
                  <a:srgbClr val="5577AE"/>
                </a:solidFill>
                <a:latin typeface="Optima" charset="0"/>
              </a:rPr>
              <a:t>. </a:t>
            </a:r>
            <a:r>
              <a:rPr lang="en-US" altLang="x-none" sz="1800" i="1" dirty="0">
                <a:solidFill>
                  <a:srgbClr val="5577AE"/>
                </a:solidFill>
                <a:latin typeface="Optima" charset="0"/>
              </a:rPr>
              <a:t>Modernism, Feminism, and Jewishness</a:t>
            </a:r>
            <a:r>
              <a:rPr lang="en-US" altLang="x-none" sz="1800" dirty="0">
                <a:solidFill>
                  <a:srgbClr val="5577AE"/>
                </a:solidFill>
                <a:latin typeface="Optima" charset="0"/>
              </a:rPr>
              <a:t>. </a:t>
            </a:r>
            <a:r>
              <a:rPr lang="en-US" altLang="x-none" sz="1800" dirty="0" smtClean="0">
                <a:solidFill>
                  <a:srgbClr val="5577AE"/>
                </a:solidFill>
                <a:latin typeface="Optima" charset="0"/>
              </a:rPr>
              <a:t>Cambridge 			UP</a:t>
            </a:r>
            <a:r>
              <a:rPr lang="en-US" altLang="x-none" sz="1800" dirty="0">
                <a:solidFill>
                  <a:srgbClr val="5577AE"/>
                </a:solidFill>
                <a:latin typeface="Optima" charset="0"/>
              </a:rPr>
              <a:t>, </a:t>
            </a:r>
            <a:r>
              <a:rPr lang="en-US" altLang="x-none" sz="1800" dirty="0" smtClean="0">
                <a:solidFill>
                  <a:srgbClr val="5577AE"/>
                </a:solidFill>
                <a:latin typeface="Optima" charset="0"/>
              </a:rPr>
              <a:t>2007</a:t>
            </a:r>
            <a:r>
              <a:rPr lang="en-US" altLang="x-none" sz="1800" dirty="0">
                <a:solidFill>
                  <a:srgbClr val="5577AE"/>
                </a:solidFill>
                <a:latin typeface="Optima" charset="0"/>
              </a:rPr>
              <a:t>.</a:t>
            </a:r>
          </a:p>
          <a:p>
            <a:pPr>
              <a:spcBef>
                <a:spcPct val="0"/>
              </a:spcBef>
              <a:buFontTx/>
              <a:buNone/>
            </a:pPr>
            <a:endParaRPr lang="en-US" altLang="x-none" sz="1800" dirty="0">
              <a:latin typeface="Optima" charset="0"/>
            </a:endParaRPr>
          </a:p>
          <a:p>
            <a:pPr>
              <a:spcBef>
                <a:spcPct val="0"/>
              </a:spcBef>
              <a:buFontTx/>
              <a:buNone/>
            </a:pPr>
            <a:r>
              <a:rPr lang="en-US" altLang="x-none" sz="1800" i="1" dirty="0">
                <a:latin typeface="Optima" charset="0"/>
              </a:rPr>
              <a:t>Periodicals (journal, magazine, newspaper article), television episodes, and songs should be in quotation marks:</a:t>
            </a:r>
          </a:p>
          <a:p>
            <a:pPr>
              <a:spcBef>
                <a:spcPct val="0"/>
              </a:spcBef>
              <a:buFontTx/>
              <a:buNone/>
            </a:pPr>
            <a:r>
              <a:rPr lang="en-US" altLang="x-none" sz="1800" dirty="0">
                <a:latin typeface="Optima" charset="0"/>
              </a:rPr>
              <a:t> </a:t>
            </a:r>
            <a:endParaRPr lang="en-US" altLang="x-none" sz="1800" dirty="0">
              <a:solidFill>
                <a:srgbClr val="5577AE"/>
              </a:solidFill>
              <a:latin typeface="Optima" charset="0"/>
            </a:endParaRPr>
          </a:p>
          <a:p>
            <a:pPr>
              <a:spcBef>
                <a:spcPct val="0"/>
              </a:spcBef>
              <a:buFontTx/>
              <a:buNone/>
            </a:pPr>
            <a:r>
              <a:rPr lang="en-US" altLang="x-none" sz="1800" dirty="0">
                <a:solidFill>
                  <a:srgbClr val="5577AE"/>
                </a:solidFill>
                <a:latin typeface="Optima" charset="0"/>
              </a:rPr>
              <a:t>	Beyoncé. </a:t>
            </a:r>
            <a:r>
              <a:rPr lang="en-US" altLang="en-US" sz="1800" dirty="0">
                <a:solidFill>
                  <a:srgbClr val="5577AE"/>
                </a:solidFill>
                <a:latin typeface="Optima" charset="0"/>
              </a:rPr>
              <a:t>“</a:t>
            </a:r>
            <a:r>
              <a:rPr lang="en-US" altLang="x-none" sz="1800" dirty="0">
                <a:solidFill>
                  <a:srgbClr val="5577AE"/>
                </a:solidFill>
                <a:latin typeface="Optima" charset="0"/>
              </a:rPr>
              <a:t>Pretty Hurts.</a:t>
            </a:r>
            <a:r>
              <a:rPr lang="en-US" altLang="en-US" sz="1800" dirty="0">
                <a:solidFill>
                  <a:srgbClr val="5577AE"/>
                </a:solidFill>
                <a:latin typeface="Optima" charset="0"/>
              </a:rPr>
              <a:t>”</a:t>
            </a:r>
            <a:r>
              <a:rPr lang="en-US" altLang="x-none" sz="1800" dirty="0">
                <a:solidFill>
                  <a:srgbClr val="5577AE"/>
                </a:solidFill>
                <a:latin typeface="Optima" charset="0"/>
              </a:rPr>
              <a:t> Beyoncé, Parkwood Entertainment, 2013, </a:t>
            </a:r>
            <a:endParaRPr lang="en-US" altLang="x-none" sz="1800" dirty="0" smtClean="0">
              <a:solidFill>
                <a:srgbClr val="5577AE"/>
              </a:solidFill>
              <a:latin typeface="Optima" charset="0"/>
            </a:endParaRPr>
          </a:p>
          <a:p>
            <a:pPr>
              <a:spcBef>
                <a:spcPct val="0"/>
              </a:spcBef>
              <a:buFontTx/>
              <a:buNone/>
            </a:pPr>
            <a:r>
              <a:rPr lang="en-US" altLang="x-none" sz="1800" dirty="0">
                <a:solidFill>
                  <a:srgbClr val="5577AE"/>
                </a:solidFill>
                <a:latin typeface="Optima" charset="0"/>
              </a:rPr>
              <a:t>		</a:t>
            </a:r>
            <a:r>
              <a:rPr lang="en-US" altLang="x-none" sz="1800" dirty="0">
                <a:solidFill>
                  <a:srgbClr val="5577AE"/>
                </a:solidFill>
                <a:latin typeface="Optima" charset="0"/>
                <a:hlinkClick r:id="rId3"/>
              </a:rPr>
              <a:t>www.beyonce</a:t>
            </a:r>
            <a:r>
              <a:rPr lang="en-US" altLang="x-none" sz="1800" dirty="0">
                <a:solidFill>
                  <a:srgbClr val="5577AE"/>
                </a:solidFill>
                <a:latin typeface="Optima" charset="0"/>
              </a:rPr>
              <a:t> .com/album/</a:t>
            </a:r>
            <a:r>
              <a:rPr lang="en-US" altLang="x-none" sz="1800" dirty="0" err="1">
                <a:solidFill>
                  <a:srgbClr val="5577AE"/>
                </a:solidFill>
                <a:latin typeface="Optima" charset="0"/>
              </a:rPr>
              <a:t>beyonce</a:t>
            </a:r>
            <a:r>
              <a:rPr lang="en-US" altLang="x-none" sz="1800" dirty="0">
                <a:solidFill>
                  <a:srgbClr val="5577AE"/>
                </a:solidFill>
                <a:latin typeface="Optima" charset="0"/>
              </a:rPr>
              <a:t>/?</a:t>
            </a:r>
            <a:r>
              <a:rPr lang="en-US" altLang="x-none" sz="1800" dirty="0" err="1">
                <a:solidFill>
                  <a:srgbClr val="5577AE"/>
                </a:solidFill>
                <a:latin typeface="Optima" charset="0"/>
              </a:rPr>
              <a:t>media_view</a:t>
            </a:r>
            <a:r>
              <a:rPr lang="en-US" altLang="x-none" sz="1800" dirty="0">
                <a:solidFill>
                  <a:srgbClr val="5577AE"/>
                </a:solidFill>
                <a:latin typeface="Optima" charset="0"/>
              </a:rPr>
              <a:t>=songs.</a:t>
            </a:r>
          </a:p>
          <a:p>
            <a:pPr>
              <a:spcBef>
                <a:spcPct val="0"/>
              </a:spcBef>
              <a:buFontTx/>
              <a:buNone/>
            </a:pPr>
            <a:endParaRPr lang="en-US" altLang="x-none" sz="1800" dirty="0">
              <a:latin typeface="Optima" charset="0"/>
            </a:endParaRPr>
          </a:p>
          <a:p>
            <a:pPr>
              <a:spcBef>
                <a:spcPct val="0"/>
              </a:spcBef>
              <a:buFontTx/>
              <a:buNone/>
            </a:pPr>
            <a:r>
              <a:rPr lang="en-US" altLang="x-none" sz="1800" dirty="0">
                <a:solidFill>
                  <a:srgbClr val="5577AE"/>
                </a:solidFill>
                <a:latin typeface="Optima" charset="0"/>
              </a:rPr>
              <a:t>	Goldman, Anne. </a:t>
            </a:r>
            <a:r>
              <a:rPr lang="en-US" altLang="en-US" sz="1800" dirty="0">
                <a:solidFill>
                  <a:srgbClr val="5577AE"/>
                </a:solidFill>
                <a:latin typeface="Optima" charset="0"/>
              </a:rPr>
              <a:t>“</a:t>
            </a:r>
            <a:r>
              <a:rPr lang="en-US" altLang="x-none" sz="1800" dirty="0">
                <a:solidFill>
                  <a:srgbClr val="5577AE"/>
                </a:solidFill>
                <a:latin typeface="Optima" charset="0"/>
              </a:rPr>
              <a:t>Questions of Transport: Reading Primo Levi Reading  </a:t>
            </a:r>
          </a:p>
          <a:p>
            <a:pPr>
              <a:spcBef>
                <a:spcPct val="0"/>
              </a:spcBef>
              <a:buFontTx/>
              <a:buNone/>
            </a:pPr>
            <a:r>
              <a:rPr lang="en-US" altLang="x-none" sz="1800" dirty="0">
                <a:solidFill>
                  <a:srgbClr val="5577AE"/>
                </a:solidFill>
                <a:latin typeface="Optima" charset="0"/>
              </a:rPr>
              <a:t>		Dante.</a:t>
            </a:r>
            <a:r>
              <a:rPr lang="en-US" altLang="en-US" sz="1800" dirty="0">
                <a:solidFill>
                  <a:srgbClr val="5577AE"/>
                </a:solidFill>
                <a:latin typeface="Optima" charset="0"/>
              </a:rPr>
              <a:t>”</a:t>
            </a:r>
            <a:r>
              <a:rPr lang="en-US" altLang="x-none" sz="1800" dirty="0">
                <a:solidFill>
                  <a:srgbClr val="5577AE"/>
                </a:solidFill>
                <a:latin typeface="Optima" charset="0"/>
              </a:rPr>
              <a:t> </a:t>
            </a:r>
            <a:r>
              <a:rPr lang="en-US" altLang="x-none" sz="1800" i="1" dirty="0">
                <a:solidFill>
                  <a:srgbClr val="5577AE"/>
                </a:solidFill>
                <a:latin typeface="Optima" charset="0"/>
              </a:rPr>
              <a:t>The Georgia Review</a:t>
            </a:r>
            <a:r>
              <a:rPr lang="en-US" altLang="x-none" sz="1800" dirty="0">
                <a:solidFill>
                  <a:srgbClr val="5577AE"/>
                </a:solidFill>
                <a:latin typeface="Optima" charset="0"/>
              </a:rPr>
              <a:t>, vol. 64, no. 1, 2010, pp. 69-88.</a:t>
            </a:r>
          </a:p>
          <a:p>
            <a:pPr eaLnBrk="1" hangingPunct="1">
              <a:lnSpc>
                <a:spcPct val="120000"/>
              </a:lnSpc>
              <a:spcBef>
                <a:spcPct val="0"/>
              </a:spcBef>
              <a:buFontTx/>
              <a:buNone/>
            </a:pPr>
            <a:endParaRPr lang="en-US" altLang="x-none" sz="1600" dirty="0">
              <a:latin typeface="Optima" charset="0"/>
            </a:endParaRPr>
          </a:p>
        </p:txBody>
      </p:sp>
      <p:grpSp>
        <p:nvGrpSpPr>
          <p:cNvPr id="78850" name="Group 8"/>
          <p:cNvGrpSpPr>
            <a:grpSpLocks/>
          </p:cNvGrpSpPr>
          <p:nvPr/>
        </p:nvGrpSpPr>
        <p:grpSpPr bwMode="auto">
          <a:xfrm>
            <a:off x="1128713" y="0"/>
            <a:ext cx="6773862" cy="2022475"/>
            <a:chOff x="0" y="0"/>
            <a:chExt cx="9144000" cy="2762588"/>
          </a:xfrm>
        </p:grpSpPr>
        <p:grpSp>
          <p:nvGrpSpPr>
            <p:cNvPr id="78851"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78854" name="Picture 12" descr="High-Rez-OWL-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8852" name="TextBox 10"/>
            <p:cNvSpPr txBox="1">
              <a:spLocks noChangeArrowheads="1"/>
            </p:cNvSpPr>
            <p:nvPr/>
          </p:nvSpPr>
          <p:spPr bwMode="auto">
            <a:xfrm>
              <a:off x="4381502" y="1043303"/>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Works-cited List: Title of Source</a:t>
              </a:r>
            </a:p>
          </p:txBody>
        </p:sp>
      </p:gr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extBox 5"/>
          <p:cNvSpPr txBox="1">
            <a:spLocks noChangeArrowheads="1"/>
          </p:cNvSpPr>
          <p:nvPr/>
        </p:nvSpPr>
        <p:spPr bwMode="auto">
          <a:xfrm>
            <a:off x="479425" y="2263775"/>
            <a:ext cx="8185150" cy="449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lnSpc>
                <a:spcPct val="110000"/>
              </a:lnSpc>
              <a:spcBef>
                <a:spcPct val="0"/>
              </a:spcBef>
              <a:buFontTx/>
              <a:buNone/>
            </a:pPr>
            <a:r>
              <a:rPr lang="en-US" altLang="x-none" sz="2400" b="1" dirty="0">
                <a:latin typeface="Optima" charset="0"/>
              </a:rPr>
              <a:t>Title of container,</a:t>
            </a:r>
          </a:p>
          <a:p>
            <a:pPr eaLnBrk="1" hangingPunct="1">
              <a:lnSpc>
                <a:spcPct val="110000"/>
              </a:lnSpc>
              <a:spcBef>
                <a:spcPct val="0"/>
              </a:spcBef>
              <a:buFontTx/>
              <a:buNone/>
            </a:pPr>
            <a:r>
              <a:rPr lang="en-US" altLang="x-none" sz="1800" i="1" dirty="0">
                <a:latin typeface="Optima" charset="0"/>
              </a:rPr>
              <a:t>Examples:</a:t>
            </a:r>
          </a:p>
          <a:p>
            <a:pPr eaLnBrk="1" hangingPunct="1">
              <a:lnSpc>
                <a:spcPct val="110000"/>
              </a:lnSpc>
              <a:spcBef>
                <a:spcPct val="0"/>
              </a:spcBef>
              <a:buFontTx/>
              <a:buNone/>
            </a:pPr>
            <a:endParaRPr lang="en-US" altLang="x-none" sz="1800" i="1" dirty="0">
              <a:latin typeface="Optima" charset="0"/>
            </a:endParaRPr>
          </a:p>
          <a:p>
            <a:pPr>
              <a:spcBef>
                <a:spcPct val="0"/>
              </a:spcBef>
              <a:buFontTx/>
              <a:buNone/>
            </a:pPr>
            <a:r>
              <a:rPr lang="en-US" altLang="x-none" sz="2000" dirty="0" err="1">
                <a:solidFill>
                  <a:srgbClr val="5577AE"/>
                </a:solidFill>
              </a:rPr>
              <a:t>Bazin</a:t>
            </a:r>
            <a:r>
              <a:rPr lang="en-US" altLang="x-none" sz="2000" dirty="0">
                <a:solidFill>
                  <a:srgbClr val="5577AE"/>
                </a:solidFill>
              </a:rPr>
              <a:t>, Patrick. </a:t>
            </a:r>
            <a:r>
              <a:rPr lang="en-US" altLang="en-US" sz="2000" dirty="0">
                <a:solidFill>
                  <a:srgbClr val="5577AE"/>
                </a:solidFill>
              </a:rPr>
              <a:t>“</a:t>
            </a:r>
            <a:r>
              <a:rPr lang="en-US" altLang="x-none" sz="2000" dirty="0">
                <a:solidFill>
                  <a:srgbClr val="5577AE"/>
                </a:solidFill>
              </a:rPr>
              <a:t>Toward </a:t>
            </a:r>
            <a:r>
              <a:rPr lang="en-US" altLang="x-none" sz="2000" dirty="0" err="1">
                <a:solidFill>
                  <a:srgbClr val="5577AE"/>
                </a:solidFill>
              </a:rPr>
              <a:t>Metareading</a:t>
            </a:r>
            <a:r>
              <a:rPr lang="en-US" altLang="x-none" sz="2000" dirty="0">
                <a:solidFill>
                  <a:srgbClr val="5577AE"/>
                </a:solidFill>
              </a:rPr>
              <a:t>.</a:t>
            </a:r>
            <a:r>
              <a:rPr lang="en-US" altLang="en-US" sz="2000" dirty="0">
                <a:solidFill>
                  <a:srgbClr val="5577AE"/>
                </a:solidFill>
              </a:rPr>
              <a:t>”</a:t>
            </a:r>
            <a:r>
              <a:rPr lang="en-US" altLang="x-none" sz="2000" dirty="0">
                <a:solidFill>
                  <a:srgbClr val="5577AE"/>
                </a:solidFill>
              </a:rPr>
              <a:t> </a:t>
            </a:r>
            <a:r>
              <a:rPr lang="en-US" altLang="x-none" sz="2000" i="1" dirty="0">
                <a:solidFill>
                  <a:srgbClr val="5577AE"/>
                </a:solidFill>
              </a:rPr>
              <a:t>The Future of the Book</a:t>
            </a:r>
            <a:r>
              <a:rPr lang="en-US" altLang="x-none" sz="2000" dirty="0">
                <a:solidFill>
                  <a:srgbClr val="5577AE"/>
                </a:solidFill>
              </a:rPr>
              <a:t>, edited </a:t>
            </a:r>
            <a:r>
              <a:rPr lang="en-US" altLang="x-none" sz="2000" dirty="0" smtClean="0">
                <a:solidFill>
                  <a:srgbClr val="5577AE"/>
                </a:solidFill>
              </a:rPr>
              <a:t>by 	Geoffrey </a:t>
            </a:r>
            <a:r>
              <a:rPr lang="en-US" altLang="x-none" sz="2000" dirty="0" err="1">
                <a:solidFill>
                  <a:srgbClr val="5577AE"/>
                </a:solidFill>
              </a:rPr>
              <a:t>Nunberg</a:t>
            </a:r>
            <a:r>
              <a:rPr lang="en-US" altLang="x-none" sz="2000" dirty="0">
                <a:solidFill>
                  <a:srgbClr val="5577AE"/>
                </a:solidFill>
              </a:rPr>
              <a:t>, U of California P, 1996, pp. 153-68.</a:t>
            </a:r>
          </a:p>
          <a:p>
            <a:pPr>
              <a:spcBef>
                <a:spcPct val="0"/>
              </a:spcBef>
              <a:buFontTx/>
              <a:buNone/>
            </a:pPr>
            <a:r>
              <a:rPr lang="en-US" altLang="x-none" sz="2000" dirty="0">
                <a:solidFill>
                  <a:srgbClr val="5577AE"/>
                </a:solidFill>
              </a:rPr>
              <a:t> </a:t>
            </a:r>
          </a:p>
          <a:p>
            <a:pPr>
              <a:spcBef>
                <a:spcPct val="0"/>
              </a:spcBef>
              <a:buFontTx/>
              <a:buNone/>
            </a:pPr>
            <a:r>
              <a:rPr lang="en-US" altLang="x-none" sz="2000" dirty="0" err="1">
                <a:solidFill>
                  <a:srgbClr val="5577AE"/>
                </a:solidFill>
              </a:rPr>
              <a:t>Hollmichel</a:t>
            </a:r>
            <a:r>
              <a:rPr lang="en-US" altLang="x-none" sz="2000" dirty="0">
                <a:solidFill>
                  <a:srgbClr val="5577AE"/>
                </a:solidFill>
              </a:rPr>
              <a:t>, Stefanie. </a:t>
            </a:r>
            <a:r>
              <a:rPr lang="en-US" altLang="en-US" sz="2000" dirty="0">
                <a:solidFill>
                  <a:srgbClr val="5577AE"/>
                </a:solidFill>
              </a:rPr>
              <a:t>“</a:t>
            </a:r>
            <a:r>
              <a:rPr lang="en-US" altLang="x-none" sz="2000" dirty="0">
                <a:solidFill>
                  <a:srgbClr val="5577AE"/>
                </a:solidFill>
              </a:rPr>
              <a:t>The Reading Brain: Differences between </a:t>
            </a:r>
            <a:r>
              <a:rPr lang="en-US" altLang="x-none" sz="2000" dirty="0" smtClean="0">
                <a:solidFill>
                  <a:srgbClr val="5577AE"/>
                </a:solidFill>
              </a:rPr>
              <a:t>Digital 	and </a:t>
            </a:r>
            <a:r>
              <a:rPr lang="en-US" altLang="x-none" sz="2000" dirty="0">
                <a:solidFill>
                  <a:srgbClr val="5577AE"/>
                </a:solidFill>
              </a:rPr>
              <a:t>Print.</a:t>
            </a:r>
            <a:r>
              <a:rPr lang="en-US" altLang="en-US" sz="2000" dirty="0">
                <a:solidFill>
                  <a:srgbClr val="5577AE"/>
                </a:solidFill>
              </a:rPr>
              <a:t>”</a:t>
            </a:r>
            <a:r>
              <a:rPr lang="en-US" altLang="x-none" sz="2000" dirty="0">
                <a:solidFill>
                  <a:srgbClr val="5577AE"/>
                </a:solidFill>
              </a:rPr>
              <a:t> </a:t>
            </a:r>
            <a:r>
              <a:rPr lang="en-US" altLang="x-none" sz="2000" i="1" dirty="0">
                <a:solidFill>
                  <a:srgbClr val="5577AE"/>
                </a:solidFill>
              </a:rPr>
              <a:t>So Many Books</a:t>
            </a:r>
            <a:r>
              <a:rPr lang="en-US" altLang="x-none" sz="2000" dirty="0">
                <a:solidFill>
                  <a:srgbClr val="5577AE"/>
                </a:solidFill>
              </a:rPr>
              <a:t>, 25 Apr. </a:t>
            </a:r>
            <a:r>
              <a:rPr lang="en-US" altLang="x-none" sz="2000" dirty="0" smtClean="0">
                <a:solidFill>
                  <a:srgbClr val="5577AE"/>
                </a:solidFill>
              </a:rPr>
              <a:t>2013, 	</a:t>
            </a:r>
            <a:r>
              <a:rPr lang="en-US" altLang="x-none" sz="2000" dirty="0" err="1" smtClean="0">
                <a:solidFill>
                  <a:srgbClr val="5577AE"/>
                </a:solidFill>
              </a:rPr>
              <a:t>somanybooksblog.com</a:t>
            </a:r>
            <a:r>
              <a:rPr lang="en-US" altLang="x-none" sz="2000" dirty="0" smtClean="0">
                <a:solidFill>
                  <a:srgbClr val="5577AE"/>
                </a:solidFill>
              </a:rPr>
              <a:t>/2013/04/25/the-reading-brain-	differences-between-digital-and-print</a:t>
            </a:r>
            <a:r>
              <a:rPr lang="en-US" altLang="x-none" sz="2000" dirty="0">
                <a:solidFill>
                  <a:srgbClr val="5577AE"/>
                </a:solidFill>
              </a:rPr>
              <a:t>/.</a:t>
            </a:r>
          </a:p>
          <a:p>
            <a:pPr>
              <a:spcBef>
                <a:spcPct val="0"/>
              </a:spcBef>
              <a:buFontTx/>
              <a:buNone/>
            </a:pPr>
            <a:endParaRPr lang="en-US" altLang="x-none" sz="2000" dirty="0"/>
          </a:p>
          <a:p>
            <a:pPr>
              <a:spcBef>
                <a:spcPct val="0"/>
              </a:spcBef>
              <a:buFontTx/>
              <a:buNone/>
            </a:pPr>
            <a:r>
              <a:rPr lang="en-US" altLang="en-US" sz="2000" dirty="0">
                <a:solidFill>
                  <a:srgbClr val="5577AE"/>
                </a:solidFill>
              </a:rPr>
              <a:t>“</a:t>
            </a:r>
            <a:r>
              <a:rPr lang="en-US" altLang="x-none" sz="2000" dirty="0">
                <a:solidFill>
                  <a:srgbClr val="5577AE"/>
                </a:solidFill>
              </a:rPr>
              <a:t>Under the Gun.</a:t>
            </a:r>
            <a:r>
              <a:rPr lang="en-US" altLang="en-US" sz="2000" dirty="0">
                <a:solidFill>
                  <a:srgbClr val="5577AE"/>
                </a:solidFill>
              </a:rPr>
              <a:t>”</a:t>
            </a:r>
            <a:r>
              <a:rPr lang="en-US" altLang="x-none" sz="2000" dirty="0">
                <a:solidFill>
                  <a:srgbClr val="5577AE"/>
                </a:solidFill>
              </a:rPr>
              <a:t> </a:t>
            </a:r>
            <a:r>
              <a:rPr lang="en-US" altLang="x-none" sz="2000" i="1" dirty="0">
                <a:solidFill>
                  <a:srgbClr val="5577AE"/>
                </a:solidFill>
              </a:rPr>
              <a:t>Pretty Little Liars</a:t>
            </a:r>
            <a:r>
              <a:rPr lang="en-US" altLang="x-none" sz="2000" dirty="0">
                <a:solidFill>
                  <a:srgbClr val="5577AE"/>
                </a:solidFill>
              </a:rPr>
              <a:t>, season 4, episode 6, ABC Family, 	16 July 2013. </a:t>
            </a:r>
            <a:r>
              <a:rPr lang="en-US" altLang="x-none" sz="2000" i="1" dirty="0">
                <a:solidFill>
                  <a:srgbClr val="5577AE"/>
                </a:solidFill>
              </a:rPr>
              <a:t>Hulu</a:t>
            </a:r>
            <a:r>
              <a:rPr lang="en-US" altLang="x-none" sz="2000" dirty="0">
                <a:solidFill>
                  <a:srgbClr val="5577AE"/>
                </a:solidFill>
              </a:rPr>
              <a:t>, </a:t>
            </a:r>
            <a:r>
              <a:rPr lang="en-US" altLang="x-none" sz="2000" dirty="0" err="1">
                <a:solidFill>
                  <a:srgbClr val="5577AE"/>
                </a:solidFill>
              </a:rPr>
              <a:t>hulu.com</a:t>
            </a:r>
            <a:r>
              <a:rPr lang="en-US" altLang="x-none" sz="2000" dirty="0">
                <a:solidFill>
                  <a:srgbClr val="5577AE"/>
                </a:solidFill>
              </a:rPr>
              <a:t>/watch/511318.</a:t>
            </a:r>
          </a:p>
          <a:p>
            <a:pPr>
              <a:spcBef>
                <a:spcPct val="0"/>
              </a:spcBef>
              <a:buFontTx/>
              <a:buNone/>
            </a:pPr>
            <a:endParaRPr lang="en-US" altLang="x-none" sz="2000" dirty="0"/>
          </a:p>
        </p:txBody>
      </p:sp>
      <p:grpSp>
        <p:nvGrpSpPr>
          <p:cNvPr id="80898" name="Group 8"/>
          <p:cNvGrpSpPr>
            <a:grpSpLocks/>
          </p:cNvGrpSpPr>
          <p:nvPr/>
        </p:nvGrpSpPr>
        <p:grpSpPr bwMode="auto">
          <a:xfrm>
            <a:off x="1128713" y="0"/>
            <a:ext cx="6773862" cy="2022475"/>
            <a:chOff x="0" y="0"/>
            <a:chExt cx="9144000" cy="2762588"/>
          </a:xfrm>
        </p:grpSpPr>
        <p:grpSp>
          <p:nvGrpSpPr>
            <p:cNvPr id="80899"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7"/>
                <a:ext cx="9144000" cy="1409221"/>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80902"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0900" name="TextBox 10"/>
            <p:cNvSpPr txBox="1">
              <a:spLocks noChangeArrowheads="1"/>
            </p:cNvSpPr>
            <p:nvPr/>
          </p:nvSpPr>
          <p:spPr bwMode="auto">
            <a:xfrm>
              <a:off x="4381502" y="1247755"/>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Works-cited List: Title of Container</a:t>
              </a:r>
            </a:p>
          </p:txBody>
        </p:sp>
      </p:gr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5"/>
          <p:cNvSpPr txBox="1">
            <a:spLocks noChangeArrowheads="1"/>
          </p:cNvSpPr>
          <p:nvPr/>
        </p:nvSpPr>
        <p:spPr bwMode="auto">
          <a:xfrm>
            <a:off x="1557338" y="2373313"/>
            <a:ext cx="6029325"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algn="ctr" eaLnBrk="1" hangingPunct="1">
              <a:spcBef>
                <a:spcPct val="0"/>
              </a:spcBef>
              <a:buFontTx/>
              <a:buNone/>
            </a:pPr>
            <a:r>
              <a:rPr lang="en-US" altLang="x-none" sz="2800" b="1">
                <a:latin typeface="Optima" charset="0"/>
              </a:rPr>
              <a:t>Basic rule for any formatting style:</a:t>
            </a:r>
          </a:p>
          <a:p>
            <a:pPr eaLnBrk="1" hangingPunct="1">
              <a:spcBef>
                <a:spcPct val="0"/>
              </a:spcBef>
              <a:buFontTx/>
              <a:buNone/>
            </a:pPr>
            <a:endParaRPr lang="en-US" altLang="x-none" sz="2800">
              <a:latin typeface="Optima" charset="0"/>
            </a:endParaRPr>
          </a:p>
          <a:p>
            <a:pPr algn="ctr" eaLnBrk="1" hangingPunct="1">
              <a:spcBef>
                <a:spcPct val="0"/>
              </a:spcBef>
              <a:buFontTx/>
              <a:buNone/>
            </a:pPr>
            <a:r>
              <a:rPr lang="en-US" altLang="x-none" sz="3600" b="1">
                <a:solidFill>
                  <a:srgbClr val="0070C0"/>
                </a:solidFill>
                <a:latin typeface="Optima" charset="0"/>
              </a:rPr>
              <a:t>Always</a:t>
            </a:r>
          </a:p>
          <a:p>
            <a:pPr algn="ctr" eaLnBrk="1" hangingPunct="1">
              <a:spcBef>
                <a:spcPct val="0"/>
              </a:spcBef>
              <a:buFontTx/>
              <a:buNone/>
            </a:pPr>
            <a:r>
              <a:rPr lang="en-US" altLang="x-none" sz="3600" b="1">
                <a:solidFill>
                  <a:srgbClr val="0070C0"/>
                </a:solidFill>
                <a:latin typeface="Optima" charset="0"/>
              </a:rPr>
              <a:t>Follow your instructor</a:t>
            </a:r>
            <a:r>
              <a:rPr lang="en-US" altLang="en-US" sz="3600" b="1">
                <a:solidFill>
                  <a:srgbClr val="0070C0"/>
                </a:solidFill>
                <a:latin typeface="Optima" charset="0"/>
              </a:rPr>
              <a:t>’</a:t>
            </a:r>
            <a:r>
              <a:rPr lang="en-US" altLang="ja-JP" sz="3600" b="1">
                <a:solidFill>
                  <a:srgbClr val="0070C0"/>
                </a:solidFill>
                <a:latin typeface="Optima" charset="0"/>
                <a:ea typeface="ＭＳ 明朝" charset="-128"/>
              </a:rPr>
              <a:t>s</a:t>
            </a:r>
          </a:p>
          <a:p>
            <a:pPr algn="ctr" eaLnBrk="1" hangingPunct="1">
              <a:spcBef>
                <a:spcPct val="0"/>
              </a:spcBef>
              <a:buFontTx/>
              <a:buNone/>
            </a:pPr>
            <a:r>
              <a:rPr lang="en-US" altLang="x-none" sz="3600" b="1">
                <a:solidFill>
                  <a:srgbClr val="0070C0"/>
                </a:solidFill>
                <a:latin typeface="Optima" charset="0"/>
                <a:ea typeface="ＭＳ 明朝" charset="-128"/>
              </a:rPr>
              <a:t>guidelines</a:t>
            </a:r>
          </a:p>
        </p:txBody>
      </p:sp>
      <p:grpSp>
        <p:nvGrpSpPr>
          <p:cNvPr id="25602" name="Group 8"/>
          <p:cNvGrpSpPr>
            <a:grpSpLocks/>
          </p:cNvGrpSpPr>
          <p:nvPr/>
        </p:nvGrpSpPr>
        <p:grpSpPr bwMode="auto">
          <a:xfrm>
            <a:off x="1128713" y="0"/>
            <a:ext cx="6773862" cy="2022475"/>
            <a:chOff x="0" y="0"/>
            <a:chExt cx="9144000" cy="2762588"/>
          </a:xfrm>
        </p:grpSpPr>
        <p:grpSp>
          <p:nvGrpSpPr>
            <p:cNvPr id="25604"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25607"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5" name="TextBox 10"/>
            <p:cNvSpPr txBox="1">
              <a:spLocks noChangeArrowheads="1"/>
            </p:cNvSpPr>
            <p:nvPr/>
          </p:nvSpPr>
          <p:spPr bwMode="auto">
            <a:xfrm>
              <a:off x="4381501" y="1066020"/>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Your Instructor Knows Best</a:t>
              </a:r>
            </a:p>
          </p:txBody>
        </p:sp>
      </p:grpSp>
      <p:pic>
        <p:nvPicPr>
          <p:cNvPr id="25603" name="Picture 2" descr="C:\Users\Arielle\AppData\Local\Microsoft\Windows\Temporary Internet Files\Content.IE5\TBRI41YC\MC900442128[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50" y="4446588"/>
            <a:ext cx="2332038" cy="233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extBox 5"/>
          <p:cNvSpPr txBox="1">
            <a:spLocks noChangeArrowheads="1"/>
          </p:cNvSpPr>
          <p:nvPr/>
        </p:nvSpPr>
        <p:spPr bwMode="auto">
          <a:xfrm>
            <a:off x="563563" y="2249488"/>
            <a:ext cx="8016875" cy="4308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b="1" dirty="0">
                <a:latin typeface="Optima" charset="0"/>
              </a:rPr>
              <a:t>Other contributors,</a:t>
            </a:r>
          </a:p>
          <a:p>
            <a:pPr eaLnBrk="1" hangingPunct="1">
              <a:spcBef>
                <a:spcPct val="0"/>
              </a:spcBef>
              <a:buFontTx/>
              <a:buNone/>
            </a:pPr>
            <a:endParaRPr lang="en-US" altLang="x-none" sz="2400" b="1" dirty="0">
              <a:latin typeface="Optima" charset="0"/>
            </a:endParaRPr>
          </a:p>
          <a:p>
            <a:pPr eaLnBrk="1" hangingPunct="1">
              <a:spcBef>
                <a:spcPct val="0"/>
              </a:spcBef>
              <a:buFontTx/>
              <a:buNone/>
            </a:pPr>
            <a:r>
              <a:rPr lang="en-US" altLang="x-none" sz="2000" i="1" dirty="0">
                <a:latin typeface="Optima" charset="0"/>
              </a:rPr>
              <a:t>Examples:</a:t>
            </a:r>
          </a:p>
          <a:p>
            <a:pPr eaLnBrk="1" hangingPunct="1">
              <a:spcBef>
                <a:spcPct val="0"/>
              </a:spcBef>
              <a:buFontTx/>
              <a:buNone/>
            </a:pPr>
            <a:endParaRPr lang="en-US" altLang="x-none" sz="600" i="1" dirty="0">
              <a:latin typeface="Optima" charset="0"/>
            </a:endParaRPr>
          </a:p>
          <a:p>
            <a:pPr>
              <a:spcBef>
                <a:spcPct val="0"/>
              </a:spcBef>
              <a:buFontTx/>
              <a:buNone/>
            </a:pPr>
            <a:r>
              <a:rPr lang="en-US" altLang="x-none" sz="2000" dirty="0" err="1">
                <a:solidFill>
                  <a:srgbClr val="5577AE"/>
                </a:solidFill>
                <a:latin typeface="Optima" charset="0"/>
              </a:rPr>
              <a:t>Chartier</a:t>
            </a:r>
            <a:r>
              <a:rPr lang="en-US" altLang="x-none" sz="2000" dirty="0">
                <a:solidFill>
                  <a:srgbClr val="5577AE"/>
                </a:solidFill>
                <a:latin typeface="Optima" charset="0"/>
              </a:rPr>
              <a:t>, Roger. </a:t>
            </a:r>
            <a:r>
              <a:rPr lang="en-US" altLang="x-none" sz="2000" i="1" dirty="0">
                <a:solidFill>
                  <a:srgbClr val="5577AE"/>
                </a:solidFill>
                <a:latin typeface="Optima" charset="0"/>
              </a:rPr>
              <a:t>The Order of Books: Readers, Authors, and </a:t>
            </a:r>
            <a:r>
              <a:rPr lang="en-US" altLang="x-none" sz="2000" i="1" dirty="0" smtClean="0">
                <a:solidFill>
                  <a:srgbClr val="5577AE"/>
                </a:solidFill>
                <a:latin typeface="Optima" charset="0"/>
              </a:rPr>
              <a:t>Libraries 	in Europe </a:t>
            </a:r>
            <a:r>
              <a:rPr lang="en-US" altLang="x-none" sz="2000" i="1" dirty="0">
                <a:solidFill>
                  <a:srgbClr val="5577AE"/>
                </a:solidFill>
                <a:latin typeface="Optima" charset="0"/>
              </a:rPr>
              <a:t>between the Fourteenth and Eighteenth Centuries</a:t>
            </a:r>
            <a:r>
              <a:rPr lang="en-US" altLang="x-none" sz="2000" dirty="0">
                <a:solidFill>
                  <a:srgbClr val="5577AE"/>
                </a:solidFill>
                <a:latin typeface="Optima" charset="0"/>
              </a:rPr>
              <a:t>. </a:t>
            </a:r>
            <a:r>
              <a:rPr lang="en-US" altLang="x-none" sz="2000" dirty="0" smtClean="0">
                <a:solidFill>
                  <a:srgbClr val="5577AE"/>
                </a:solidFill>
                <a:latin typeface="Optima" charset="0"/>
              </a:rPr>
              <a:t>	Translated </a:t>
            </a:r>
            <a:r>
              <a:rPr lang="en-US" altLang="x-none" sz="2000" dirty="0">
                <a:solidFill>
                  <a:srgbClr val="5577AE"/>
                </a:solidFill>
                <a:latin typeface="Optima" charset="0"/>
              </a:rPr>
              <a:t>by Lydia G. Cochrane, Stanford UP, 1994.</a:t>
            </a:r>
          </a:p>
          <a:p>
            <a:pPr>
              <a:spcBef>
                <a:spcPct val="0"/>
              </a:spcBef>
              <a:buFontTx/>
              <a:buNone/>
            </a:pPr>
            <a:endParaRPr lang="en-US" altLang="x-none" sz="2000" dirty="0">
              <a:solidFill>
                <a:srgbClr val="5577AE"/>
              </a:solidFill>
              <a:latin typeface="Optima" charset="0"/>
            </a:endParaRPr>
          </a:p>
          <a:p>
            <a:pPr>
              <a:spcBef>
                <a:spcPct val="0"/>
              </a:spcBef>
              <a:buFontTx/>
              <a:buNone/>
            </a:pPr>
            <a:r>
              <a:rPr lang="en-US" altLang="en-US" sz="2000" dirty="0">
                <a:solidFill>
                  <a:srgbClr val="5577AE"/>
                </a:solidFill>
                <a:latin typeface="Optima" charset="0"/>
              </a:rPr>
              <a:t>“</a:t>
            </a:r>
            <a:r>
              <a:rPr lang="en-US" altLang="x-none" sz="2000" dirty="0">
                <a:solidFill>
                  <a:srgbClr val="5577AE"/>
                </a:solidFill>
                <a:latin typeface="Optima" charset="0"/>
              </a:rPr>
              <a:t>Hush.</a:t>
            </a:r>
            <a:r>
              <a:rPr lang="en-US" altLang="en-US" sz="2000" dirty="0">
                <a:solidFill>
                  <a:srgbClr val="5577AE"/>
                </a:solidFill>
                <a:latin typeface="Optima" charset="0"/>
              </a:rPr>
              <a:t>”</a:t>
            </a:r>
            <a:r>
              <a:rPr lang="en-US" altLang="x-none" sz="2000" dirty="0">
                <a:solidFill>
                  <a:srgbClr val="5577AE"/>
                </a:solidFill>
                <a:latin typeface="Optima" charset="0"/>
              </a:rPr>
              <a:t> </a:t>
            </a:r>
            <a:r>
              <a:rPr lang="en-US" altLang="x-none" sz="2000" i="1" dirty="0">
                <a:solidFill>
                  <a:srgbClr val="5577AE"/>
                </a:solidFill>
                <a:latin typeface="Optima" charset="0"/>
              </a:rPr>
              <a:t>Buffy the Vampire Slayer</a:t>
            </a:r>
            <a:r>
              <a:rPr lang="en-US" altLang="x-none" sz="2000" dirty="0">
                <a:solidFill>
                  <a:srgbClr val="5577AE"/>
                </a:solidFill>
                <a:latin typeface="Optima" charset="0"/>
              </a:rPr>
              <a:t>, created by Joss </a:t>
            </a:r>
            <a:r>
              <a:rPr lang="en-US" altLang="x-none" sz="2000" dirty="0" err="1" smtClean="0">
                <a:solidFill>
                  <a:srgbClr val="5577AE"/>
                </a:solidFill>
                <a:latin typeface="Optima" charset="0"/>
              </a:rPr>
              <a:t>Whedon</a:t>
            </a:r>
            <a:r>
              <a:rPr lang="en-US" altLang="x-none" sz="2000" dirty="0" smtClean="0">
                <a:solidFill>
                  <a:srgbClr val="5577AE"/>
                </a:solidFill>
                <a:latin typeface="Optima" charset="0"/>
              </a:rPr>
              <a:t>, 	performance </a:t>
            </a:r>
            <a:r>
              <a:rPr lang="en-US" altLang="x-none" sz="2000" dirty="0">
                <a:solidFill>
                  <a:srgbClr val="5577AE"/>
                </a:solidFill>
                <a:latin typeface="Optima" charset="0"/>
              </a:rPr>
              <a:t>by Sarah Michelle Gellar, season 4, episode 10, </a:t>
            </a:r>
            <a:r>
              <a:rPr lang="en-US" altLang="x-none" sz="2000" dirty="0" smtClean="0">
                <a:solidFill>
                  <a:srgbClr val="5577AE"/>
                </a:solidFill>
                <a:latin typeface="Optima" charset="0"/>
              </a:rPr>
              <a:t>	Mutant </a:t>
            </a:r>
            <a:r>
              <a:rPr lang="en-US" altLang="x-none" sz="2000" dirty="0">
                <a:solidFill>
                  <a:srgbClr val="5577AE"/>
                </a:solidFill>
                <a:latin typeface="Optima" charset="0"/>
              </a:rPr>
              <a:t>Enemy, 1999.</a:t>
            </a:r>
          </a:p>
          <a:p>
            <a:pPr>
              <a:spcBef>
                <a:spcPct val="0"/>
              </a:spcBef>
              <a:buFontTx/>
              <a:buNone/>
            </a:pPr>
            <a:r>
              <a:rPr lang="en-US" altLang="x-none" sz="2000" dirty="0">
                <a:solidFill>
                  <a:srgbClr val="5577AE"/>
                </a:solidFill>
                <a:latin typeface="Optima" charset="0"/>
              </a:rPr>
              <a:t> </a:t>
            </a:r>
          </a:p>
          <a:p>
            <a:pPr>
              <a:spcBef>
                <a:spcPct val="0"/>
              </a:spcBef>
              <a:buFontTx/>
              <a:buNone/>
            </a:pPr>
            <a:r>
              <a:rPr lang="en-US" altLang="x-none" sz="2000" dirty="0">
                <a:solidFill>
                  <a:srgbClr val="5577AE"/>
                </a:solidFill>
                <a:latin typeface="Optima" charset="0"/>
              </a:rPr>
              <a:t>Woolf, Virginia. </a:t>
            </a:r>
            <a:r>
              <a:rPr lang="en-US" altLang="x-none" sz="2000" i="1" dirty="0">
                <a:solidFill>
                  <a:srgbClr val="5577AE"/>
                </a:solidFill>
                <a:latin typeface="Optima" charset="0"/>
              </a:rPr>
              <a:t>Jacob</a:t>
            </a:r>
            <a:r>
              <a:rPr lang="en-US" altLang="en-US" sz="2000" i="1" dirty="0">
                <a:solidFill>
                  <a:srgbClr val="5577AE"/>
                </a:solidFill>
                <a:latin typeface="Optima" charset="0"/>
              </a:rPr>
              <a:t>’</a:t>
            </a:r>
            <a:r>
              <a:rPr lang="en-US" altLang="x-none" sz="2000" i="1" dirty="0">
                <a:solidFill>
                  <a:srgbClr val="5577AE"/>
                </a:solidFill>
                <a:latin typeface="Optima" charset="0"/>
              </a:rPr>
              <a:t>s Room</a:t>
            </a:r>
            <a:r>
              <a:rPr lang="en-US" altLang="x-none" sz="2000" dirty="0">
                <a:solidFill>
                  <a:srgbClr val="5577AE"/>
                </a:solidFill>
                <a:latin typeface="Optima" charset="0"/>
              </a:rPr>
              <a:t>. Annotated and with an introduction </a:t>
            </a:r>
            <a:r>
              <a:rPr lang="en-US" altLang="x-none" sz="2000" dirty="0" smtClean="0">
                <a:solidFill>
                  <a:srgbClr val="5577AE"/>
                </a:solidFill>
                <a:latin typeface="Optima" charset="0"/>
              </a:rPr>
              <a:t>by 	</a:t>
            </a:r>
            <a:r>
              <a:rPr lang="en-US" altLang="x-none" sz="2000" dirty="0" err="1" smtClean="0">
                <a:solidFill>
                  <a:srgbClr val="5577AE"/>
                </a:solidFill>
                <a:latin typeface="Optima" charset="0"/>
              </a:rPr>
              <a:t>Vara</a:t>
            </a:r>
            <a:r>
              <a:rPr lang="en-US" altLang="x-none" sz="2000" dirty="0" smtClean="0">
                <a:solidFill>
                  <a:srgbClr val="5577AE"/>
                </a:solidFill>
                <a:latin typeface="Optima" charset="0"/>
              </a:rPr>
              <a:t> </a:t>
            </a:r>
            <a:r>
              <a:rPr lang="en-US" altLang="x-none" sz="2000" dirty="0" err="1">
                <a:solidFill>
                  <a:srgbClr val="5577AE"/>
                </a:solidFill>
                <a:latin typeface="Optima" charset="0"/>
              </a:rPr>
              <a:t>Neverow</a:t>
            </a:r>
            <a:r>
              <a:rPr lang="en-US" altLang="x-none" sz="2000" dirty="0">
                <a:solidFill>
                  <a:srgbClr val="5577AE"/>
                </a:solidFill>
                <a:latin typeface="Optima" charset="0"/>
              </a:rPr>
              <a:t>, Harcourt, Inc., 2008.</a:t>
            </a:r>
          </a:p>
        </p:txBody>
      </p:sp>
      <p:grpSp>
        <p:nvGrpSpPr>
          <p:cNvPr id="82946" name="Group 8"/>
          <p:cNvGrpSpPr>
            <a:grpSpLocks/>
          </p:cNvGrpSpPr>
          <p:nvPr/>
        </p:nvGrpSpPr>
        <p:grpSpPr bwMode="auto">
          <a:xfrm>
            <a:off x="1128713" y="0"/>
            <a:ext cx="6773862" cy="2022475"/>
            <a:chOff x="0" y="0"/>
            <a:chExt cx="9144000" cy="2762588"/>
          </a:xfrm>
        </p:grpSpPr>
        <p:grpSp>
          <p:nvGrpSpPr>
            <p:cNvPr id="82947"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7"/>
                <a:ext cx="9144000" cy="1409221"/>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82950"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2948" name="TextBox 10"/>
            <p:cNvSpPr txBox="1">
              <a:spLocks noChangeArrowheads="1"/>
            </p:cNvSpPr>
            <p:nvPr/>
          </p:nvSpPr>
          <p:spPr bwMode="auto">
            <a:xfrm>
              <a:off x="4381502" y="1247755"/>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Works-cited List: Other Contributors</a:t>
              </a:r>
            </a:p>
          </p:txBody>
        </p:sp>
      </p:gr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extBox 5"/>
          <p:cNvSpPr txBox="1">
            <a:spLocks noChangeArrowheads="1"/>
          </p:cNvSpPr>
          <p:nvPr/>
        </p:nvSpPr>
        <p:spPr bwMode="auto">
          <a:xfrm>
            <a:off x="520700" y="2327275"/>
            <a:ext cx="81026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b="1">
                <a:latin typeface="Optima" charset="0"/>
              </a:rPr>
              <a:t>Version,</a:t>
            </a:r>
          </a:p>
          <a:p>
            <a:pPr eaLnBrk="1" hangingPunct="1">
              <a:spcBef>
                <a:spcPct val="0"/>
              </a:spcBef>
              <a:buFontTx/>
              <a:buNone/>
            </a:pPr>
            <a:endParaRPr lang="en-US" altLang="x-none" sz="2400" b="1">
              <a:latin typeface="Optima" charset="0"/>
            </a:endParaRPr>
          </a:p>
          <a:p>
            <a:pPr>
              <a:spcBef>
                <a:spcPct val="0"/>
              </a:spcBef>
              <a:buFontTx/>
              <a:buNone/>
            </a:pPr>
            <a:r>
              <a:rPr lang="en-US" altLang="x-none" sz="2000">
                <a:solidFill>
                  <a:srgbClr val="5577AE"/>
                </a:solidFill>
                <a:latin typeface="Optima" charset="0"/>
              </a:rPr>
              <a:t>If a source is listed as an edition or version of a work, include it in your citation.</a:t>
            </a:r>
          </a:p>
          <a:p>
            <a:pPr>
              <a:spcBef>
                <a:spcPct val="0"/>
              </a:spcBef>
              <a:buFontTx/>
              <a:buNone/>
            </a:pPr>
            <a:r>
              <a:rPr lang="en-US" altLang="x-none" sz="2000">
                <a:solidFill>
                  <a:srgbClr val="5577AE"/>
                </a:solidFill>
                <a:latin typeface="Optima" charset="0"/>
              </a:rPr>
              <a:t> </a:t>
            </a:r>
          </a:p>
          <a:p>
            <a:pPr>
              <a:spcBef>
                <a:spcPct val="0"/>
              </a:spcBef>
              <a:buFontTx/>
              <a:buNone/>
            </a:pPr>
            <a:r>
              <a:rPr lang="en-US" altLang="x-none" sz="2000" i="1">
                <a:solidFill>
                  <a:srgbClr val="5577AE"/>
                </a:solidFill>
                <a:latin typeface="Optima" charset="0"/>
              </a:rPr>
              <a:t>The Bible</a:t>
            </a:r>
            <a:r>
              <a:rPr lang="en-US" altLang="x-none" sz="2000">
                <a:solidFill>
                  <a:srgbClr val="5577AE"/>
                </a:solidFill>
                <a:latin typeface="Optima" charset="0"/>
              </a:rPr>
              <a:t>. Authorized King James Version, Oxford UP, 1998.</a:t>
            </a:r>
          </a:p>
          <a:p>
            <a:pPr>
              <a:spcBef>
                <a:spcPct val="0"/>
              </a:spcBef>
              <a:buFontTx/>
              <a:buNone/>
            </a:pPr>
            <a:r>
              <a:rPr lang="en-US" altLang="x-none" sz="2000">
                <a:solidFill>
                  <a:srgbClr val="5577AE"/>
                </a:solidFill>
                <a:latin typeface="Optima" charset="0"/>
              </a:rPr>
              <a:t> </a:t>
            </a:r>
          </a:p>
          <a:p>
            <a:pPr>
              <a:spcBef>
                <a:spcPct val="0"/>
              </a:spcBef>
              <a:buFontTx/>
              <a:buNone/>
            </a:pPr>
            <a:r>
              <a:rPr lang="en-US" altLang="x-none" sz="2000">
                <a:solidFill>
                  <a:srgbClr val="5577AE"/>
                </a:solidFill>
                <a:latin typeface="Optima" charset="0"/>
              </a:rPr>
              <a:t>Newcomb, Horace, editor. </a:t>
            </a:r>
            <a:r>
              <a:rPr lang="en-US" altLang="x-none" sz="2000" i="1">
                <a:solidFill>
                  <a:srgbClr val="5577AE"/>
                </a:solidFill>
                <a:latin typeface="Optima" charset="0"/>
              </a:rPr>
              <a:t>Television: The Critical View</a:t>
            </a:r>
            <a:r>
              <a:rPr lang="en-US" altLang="x-none" sz="2000">
                <a:solidFill>
                  <a:srgbClr val="5577AE"/>
                </a:solidFill>
                <a:latin typeface="Optima" charset="0"/>
              </a:rPr>
              <a:t>. 7</a:t>
            </a:r>
            <a:r>
              <a:rPr lang="en-US" altLang="x-none" sz="2000" baseline="30000">
                <a:solidFill>
                  <a:srgbClr val="5577AE"/>
                </a:solidFill>
                <a:latin typeface="Optima" charset="0"/>
              </a:rPr>
              <a:t>th</a:t>
            </a:r>
            <a:r>
              <a:rPr lang="en-US" altLang="x-none" sz="2000">
                <a:solidFill>
                  <a:srgbClr val="5577AE"/>
                </a:solidFill>
                <a:latin typeface="Optima" charset="0"/>
              </a:rPr>
              <a:t> ed., Oxford </a:t>
            </a:r>
          </a:p>
          <a:p>
            <a:pPr>
              <a:spcBef>
                <a:spcPct val="0"/>
              </a:spcBef>
              <a:buFontTx/>
              <a:buNone/>
            </a:pPr>
            <a:r>
              <a:rPr lang="en-US" altLang="x-none" sz="2000">
                <a:solidFill>
                  <a:srgbClr val="5577AE"/>
                </a:solidFill>
                <a:latin typeface="Optima" charset="0"/>
              </a:rPr>
              <a:t>	UP, 2007.</a:t>
            </a:r>
          </a:p>
          <a:p>
            <a:pPr>
              <a:spcBef>
                <a:spcPct val="0"/>
              </a:spcBef>
              <a:buFontTx/>
              <a:buNone/>
            </a:pPr>
            <a:endParaRPr lang="en-US" altLang="x-none" sz="2000">
              <a:solidFill>
                <a:srgbClr val="5577AE"/>
              </a:solidFill>
              <a:latin typeface="Optima" charset="0"/>
            </a:endParaRPr>
          </a:p>
          <a:p>
            <a:pPr>
              <a:spcBef>
                <a:spcPct val="0"/>
              </a:spcBef>
              <a:buFontTx/>
              <a:buNone/>
            </a:pPr>
            <a:r>
              <a:rPr lang="en-US" altLang="x-none" sz="2000">
                <a:solidFill>
                  <a:srgbClr val="5577AE"/>
                </a:solidFill>
                <a:latin typeface="Optima" charset="0"/>
              </a:rPr>
              <a:t>Scott, Ridley, director. </a:t>
            </a:r>
            <a:r>
              <a:rPr lang="en-US" altLang="x-none" sz="2000" i="1">
                <a:solidFill>
                  <a:srgbClr val="5577AE"/>
                </a:solidFill>
                <a:latin typeface="Optima" charset="0"/>
              </a:rPr>
              <a:t>Blade Runner</a:t>
            </a:r>
            <a:r>
              <a:rPr lang="en-US" altLang="x-none" sz="2000">
                <a:solidFill>
                  <a:srgbClr val="5577AE"/>
                </a:solidFill>
                <a:latin typeface="Optima" charset="0"/>
              </a:rPr>
              <a:t>. 1982. Performance by Harrison </a:t>
            </a:r>
          </a:p>
          <a:p>
            <a:pPr>
              <a:spcBef>
                <a:spcPct val="0"/>
              </a:spcBef>
              <a:buFontTx/>
              <a:buNone/>
            </a:pPr>
            <a:r>
              <a:rPr lang="en-US" altLang="x-none" sz="2000">
                <a:solidFill>
                  <a:srgbClr val="5577AE"/>
                </a:solidFill>
                <a:latin typeface="Optima" charset="0"/>
              </a:rPr>
              <a:t>	Ford, director</a:t>
            </a:r>
            <a:r>
              <a:rPr lang="en-US" altLang="en-US" sz="2000">
                <a:solidFill>
                  <a:srgbClr val="5577AE"/>
                </a:solidFill>
                <a:latin typeface="Optima" charset="0"/>
              </a:rPr>
              <a:t>’</a:t>
            </a:r>
            <a:r>
              <a:rPr lang="en-US" altLang="x-none" sz="2000">
                <a:solidFill>
                  <a:srgbClr val="5577AE"/>
                </a:solidFill>
                <a:latin typeface="Optima" charset="0"/>
              </a:rPr>
              <a:t>s cut, Warner Bros., 1992.</a:t>
            </a:r>
          </a:p>
          <a:p>
            <a:pPr eaLnBrk="1" hangingPunct="1">
              <a:spcBef>
                <a:spcPct val="0"/>
              </a:spcBef>
              <a:buFontTx/>
              <a:buNone/>
            </a:pPr>
            <a:endParaRPr lang="en-US" altLang="x-none" sz="2000">
              <a:latin typeface="Optima" charset="0"/>
            </a:endParaRPr>
          </a:p>
          <a:p>
            <a:pPr eaLnBrk="1" hangingPunct="1">
              <a:spcBef>
                <a:spcPct val="0"/>
              </a:spcBef>
              <a:buFontTx/>
              <a:buNone/>
            </a:pPr>
            <a:endParaRPr lang="en-US" altLang="x-none" sz="1200">
              <a:latin typeface="Optima" charset="0"/>
            </a:endParaRPr>
          </a:p>
        </p:txBody>
      </p:sp>
      <p:grpSp>
        <p:nvGrpSpPr>
          <p:cNvPr id="84994" name="Group 8"/>
          <p:cNvGrpSpPr>
            <a:grpSpLocks/>
          </p:cNvGrpSpPr>
          <p:nvPr/>
        </p:nvGrpSpPr>
        <p:grpSpPr bwMode="auto">
          <a:xfrm>
            <a:off x="1128713" y="0"/>
            <a:ext cx="6773862" cy="2022475"/>
            <a:chOff x="0" y="0"/>
            <a:chExt cx="9144000" cy="2762588"/>
          </a:xfrm>
        </p:grpSpPr>
        <p:grpSp>
          <p:nvGrpSpPr>
            <p:cNvPr id="84995"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84998"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4996" name="TextBox 10"/>
            <p:cNvSpPr txBox="1">
              <a:spLocks noChangeArrowheads="1"/>
            </p:cNvSpPr>
            <p:nvPr/>
          </p:nvSpPr>
          <p:spPr bwMode="auto">
            <a:xfrm>
              <a:off x="4381502" y="1066020"/>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Works-cited List: Version</a:t>
              </a:r>
            </a:p>
          </p:txBody>
        </p:sp>
      </p:gr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extBox 5"/>
          <p:cNvSpPr txBox="1">
            <a:spLocks noChangeArrowheads="1"/>
          </p:cNvSpPr>
          <p:nvPr/>
        </p:nvSpPr>
        <p:spPr bwMode="auto">
          <a:xfrm>
            <a:off x="520700" y="1649413"/>
            <a:ext cx="81026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b="1" dirty="0">
                <a:latin typeface="Optima" charset="0"/>
              </a:rPr>
              <a:t>Number,</a:t>
            </a:r>
          </a:p>
          <a:p>
            <a:pPr eaLnBrk="1" hangingPunct="1">
              <a:spcBef>
                <a:spcPct val="0"/>
              </a:spcBef>
              <a:buFontTx/>
              <a:buNone/>
            </a:pPr>
            <a:endParaRPr lang="en-US" altLang="x-none" sz="2400" b="1" dirty="0">
              <a:latin typeface="Optima" charset="0"/>
            </a:endParaRPr>
          </a:p>
          <a:p>
            <a:pPr>
              <a:spcBef>
                <a:spcPct val="0"/>
              </a:spcBef>
              <a:buFontTx/>
              <a:buNone/>
            </a:pPr>
            <a:r>
              <a:rPr lang="en-US" altLang="x-none" sz="2000" dirty="0">
                <a:solidFill>
                  <a:srgbClr val="5577AE"/>
                </a:solidFill>
                <a:latin typeface="Optima" charset="0"/>
              </a:rPr>
              <a:t>If a source is part of a numbered sequence, such as a multi-volume book, or journal with both volume and issue numbers, those numbers must be listed in your citation.</a:t>
            </a:r>
          </a:p>
          <a:p>
            <a:pPr>
              <a:spcBef>
                <a:spcPct val="0"/>
              </a:spcBef>
              <a:buFontTx/>
              <a:buNone/>
            </a:pPr>
            <a:r>
              <a:rPr lang="en-US" altLang="x-none" sz="2000" dirty="0">
                <a:solidFill>
                  <a:srgbClr val="5577AE"/>
                </a:solidFill>
                <a:latin typeface="Optima" charset="0"/>
              </a:rPr>
              <a:t> </a:t>
            </a:r>
          </a:p>
          <a:p>
            <a:pPr>
              <a:spcBef>
                <a:spcPct val="0"/>
              </a:spcBef>
              <a:buFontTx/>
              <a:buNone/>
            </a:pPr>
            <a:r>
              <a:rPr lang="en-US" altLang="x-none" sz="2000" dirty="0">
                <a:solidFill>
                  <a:srgbClr val="5577AE"/>
                </a:solidFill>
                <a:latin typeface="Optima" charset="0"/>
              </a:rPr>
              <a:t>Baron, Naomi S. </a:t>
            </a:r>
            <a:r>
              <a:rPr lang="en-US" altLang="en-US" sz="2000" dirty="0">
                <a:solidFill>
                  <a:srgbClr val="5577AE"/>
                </a:solidFill>
                <a:latin typeface="Optima" charset="0"/>
              </a:rPr>
              <a:t>“</a:t>
            </a:r>
            <a:r>
              <a:rPr lang="en-US" altLang="x-none" sz="2000" dirty="0">
                <a:solidFill>
                  <a:srgbClr val="5577AE"/>
                </a:solidFill>
                <a:latin typeface="Optima" charset="0"/>
              </a:rPr>
              <a:t>Redefining Reading: The Impact of Digital </a:t>
            </a:r>
          </a:p>
          <a:p>
            <a:pPr>
              <a:spcBef>
                <a:spcPct val="0"/>
              </a:spcBef>
              <a:buFontTx/>
              <a:buNone/>
            </a:pPr>
            <a:r>
              <a:rPr lang="en-US" altLang="x-none" sz="2000" dirty="0">
                <a:solidFill>
                  <a:srgbClr val="5577AE"/>
                </a:solidFill>
                <a:latin typeface="Optima" charset="0"/>
              </a:rPr>
              <a:t>	Communication Media.</a:t>
            </a:r>
            <a:r>
              <a:rPr lang="en-US" altLang="en-US" sz="2000" dirty="0">
                <a:solidFill>
                  <a:srgbClr val="5577AE"/>
                </a:solidFill>
                <a:latin typeface="Optima" charset="0"/>
              </a:rPr>
              <a:t>”</a:t>
            </a:r>
            <a:r>
              <a:rPr lang="en-US" altLang="x-none" sz="2000" dirty="0">
                <a:solidFill>
                  <a:srgbClr val="5577AE"/>
                </a:solidFill>
                <a:latin typeface="Optima" charset="0"/>
              </a:rPr>
              <a:t> </a:t>
            </a:r>
            <a:r>
              <a:rPr lang="en-US" altLang="x-none" sz="2000" i="1" dirty="0">
                <a:solidFill>
                  <a:srgbClr val="5577AE"/>
                </a:solidFill>
                <a:latin typeface="Optima" charset="0"/>
              </a:rPr>
              <a:t>PMLA</a:t>
            </a:r>
            <a:r>
              <a:rPr lang="en-US" altLang="x-none" sz="2000" dirty="0">
                <a:solidFill>
                  <a:srgbClr val="5577AE"/>
                </a:solidFill>
                <a:latin typeface="Optima" charset="0"/>
              </a:rPr>
              <a:t>, vol. 128, no. 1, Jan. 2013, pp. 	193-200.</a:t>
            </a:r>
          </a:p>
          <a:p>
            <a:pPr>
              <a:spcBef>
                <a:spcPct val="0"/>
              </a:spcBef>
              <a:buFontTx/>
              <a:buNone/>
            </a:pPr>
            <a:r>
              <a:rPr lang="en-US" altLang="x-none" sz="2000" dirty="0">
                <a:solidFill>
                  <a:srgbClr val="5577AE"/>
                </a:solidFill>
                <a:latin typeface="Optima" charset="0"/>
              </a:rPr>
              <a:t> </a:t>
            </a:r>
          </a:p>
          <a:p>
            <a:pPr>
              <a:spcBef>
                <a:spcPct val="0"/>
              </a:spcBef>
              <a:buFontTx/>
              <a:buNone/>
            </a:pPr>
            <a:r>
              <a:rPr lang="en-US" altLang="en-US" sz="2000" dirty="0">
                <a:solidFill>
                  <a:srgbClr val="5577AE"/>
                </a:solidFill>
                <a:latin typeface="Optima" charset="0"/>
              </a:rPr>
              <a:t>“</a:t>
            </a:r>
            <a:r>
              <a:rPr lang="en-US" altLang="x-none" sz="2000" dirty="0">
                <a:solidFill>
                  <a:srgbClr val="5577AE"/>
                </a:solidFill>
                <a:latin typeface="Optima" charset="0"/>
              </a:rPr>
              <a:t>Hush.</a:t>
            </a:r>
            <a:r>
              <a:rPr lang="en-US" altLang="en-US" sz="2000" dirty="0">
                <a:solidFill>
                  <a:srgbClr val="5577AE"/>
                </a:solidFill>
                <a:latin typeface="Optima" charset="0"/>
              </a:rPr>
              <a:t>”</a:t>
            </a:r>
            <a:r>
              <a:rPr lang="en-US" altLang="x-none" sz="2000" dirty="0">
                <a:solidFill>
                  <a:srgbClr val="5577AE"/>
                </a:solidFill>
                <a:latin typeface="Optima" charset="0"/>
              </a:rPr>
              <a:t> </a:t>
            </a:r>
            <a:r>
              <a:rPr lang="en-US" altLang="x-none" sz="2000" i="1" dirty="0">
                <a:solidFill>
                  <a:srgbClr val="5577AE"/>
                </a:solidFill>
                <a:latin typeface="Optima" charset="0"/>
              </a:rPr>
              <a:t>Buffy the Vampire Slayer</a:t>
            </a:r>
            <a:r>
              <a:rPr lang="en-US" altLang="x-none" sz="2000" dirty="0">
                <a:solidFill>
                  <a:srgbClr val="5577AE"/>
                </a:solidFill>
                <a:latin typeface="Optima" charset="0"/>
              </a:rPr>
              <a:t>, created by Joss </a:t>
            </a:r>
            <a:r>
              <a:rPr lang="en-US" altLang="x-none" sz="2000" dirty="0" err="1" smtClean="0">
                <a:solidFill>
                  <a:srgbClr val="5577AE"/>
                </a:solidFill>
                <a:latin typeface="Optima" charset="0"/>
              </a:rPr>
              <a:t>Whedon</a:t>
            </a:r>
            <a:r>
              <a:rPr lang="en-US" altLang="x-none" sz="2000" dirty="0" smtClean="0">
                <a:solidFill>
                  <a:srgbClr val="5577AE"/>
                </a:solidFill>
                <a:latin typeface="Optima" charset="0"/>
              </a:rPr>
              <a:t>, 	performance by </a:t>
            </a:r>
            <a:r>
              <a:rPr lang="en-US" altLang="x-none" sz="2000" dirty="0">
                <a:solidFill>
                  <a:srgbClr val="5577AE"/>
                </a:solidFill>
                <a:latin typeface="Optima" charset="0"/>
              </a:rPr>
              <a:t>Sarah Michelle Gellar, season 4, episode 10, </a:t>
            </a:r>
            <a:r>
              <a:rPr lang="en-US" altLang="x-none" sz="2000" dirty="0" smtClean="0">
                <a:solidFill>
                  <a:srgbClr val="5577AE"/>
                </a:solidFill>
                <a:latin typeface="Optima" charset="0"/>
              </a:rPr>
              <a:t>	Mutant </a:t>
            </a:r>
            <a:r>
              <a:rPr lang="en-US" altLang="x-none" sz="2000" dirty="0">
                <a:solidFill>
                  <a:srgbClr val="5577AE"/>
                </a:solidFill>
                <a:latin typeface="Optima" charset="0"/>
              </a:rPr>
              <a:t>Enemy, 	1999.</a:t>
            </a:r>
          </a:p>
          <a:p>
            <a:pPr>
              <a:spcBef>
                <a:spcPct val="0"/>
              </a:spcBef>
              <a:buFontTx/>
              <a:buNone/>
            </a:pPr>
            <a:r>
              <a:rPr lang="en-US" altLang="x-none" sz="2000" dirty="0">
                <a:solidFill>
                  <a:srgbClr val="5577AE"/>
                </a:solidFill>
                <a:latin typeface="Optima" charset="0"/>
              </a:rPr>
              <a:t> </a:t>
            </a:r>
          </a:p>
          <a:p>
            <a:pPr>
              <a:spcBef>
                <a:spcPct val="0"/>
              </a:spcBef>
              <a:buFontTx/>
              <a:buNone/>
            </a:pPr>
            <a:r>
              <a:rPr lang="en-US" altLang="x-none" sz="2000" dirty="0" err="1">
                <a:solidFill>
                  <a:srgbClr val="5577AE"/>
                </a:solidFill>
                <a:latin typeface="Optima" charset="0"/>
              </a:rPr>
              <a:t>Wellek</a:t>
            </a:r>
            <a:r>
              <a:rPr lang="en-US" altLang="x-none" sz="2000" dirty="0">
                <a:solidFill>
                  <a:srgbClr val="5577AE"/>
                </a:solidFill>
                <a:latin typeface="Optima" charset="0"/>
              </a:rPr>
              <a:t>, René. </a:t>
            </a:r>
            <a:r>
              <a:rPr lang="en-US" altLang="x-none" sz="2000" i="1" dirty="0">
                <a:solidFill>
                  <a:srgbClr val="5577AE"/>
                </a:solidFill>
                <a:latin typeface="Optima" charset="0"/>
              </a:rPr>
              <a:t>A History of Modern Criticism</a:t>
            </a:r>
            <a:r>
              <a:rPr lang="en-US" altLang="x-none" sz="2000" dirty="0">
                <a:solidFill>
                  <a:srgbClr val="5577AE"/>
                </a:solidFill>
                <a:latin typeface="Optima" charset="0"/>
              </a:rPr>
              <a:t>, 1750-1950. Vol. 5, Yale 	UP, 1986.</a:t>
            </a:r>
          </a:p>
          <a:p>
            <a:pPr eaLnBrk="1" hangingPunct="1">
              <a:spcBef>
                <a:spcPct val="0"/>
              </a:spcBef>
              <a:buFontTx/>
              <a:buNone/>
            </a:pPr>
            <a:endParaRPr lang="en-US" altLang="x-none" sz="2000" dirty="0">
              <a:latin typeface="Optima" charset="0"/>
            </a:endParaRPr>
          </a:p>
          <a:p>
            <a:pPr eaLnBrk="1" hangingPunct="1">
              <a:spcBef>
                <a:spcPct val="0"/>
              </a:spcBef>
              <a:buFontTx/>
              <a:buNone/>
            </a:pPr>
            <a:endParaRPr lang="en-US" altLang="x-none" sz="1200" dirty="0">
              <a:latin typeface="Optima" charset="0"/>
            </a:endParaRPr>
          </a:p>
        </p:txBody>
      </p:sp>
      <p:grpSp>
        <p:nvGrpSpPr>
          <p:cNvPr id="87042" name="Group 8"/>
          <p:cNvGrpSpPr>
            <a:grpSpLocks/>
          </p:cNvGrpSpPr>
          <p:nvPr/>
        </p:nvGrpSpPr>
        <p:grpSpPr bwMode="auto">
          <a:xfrm>
            <a:off x="1128713" y="0"/>
            <a:ext cx="6773862" cy="2022475"/>
            <a:chOff x="0" y="0"/>
            <a:chExt cx="9144000" cy="2762588"/>
          </a:xfrm>
        </p:grpSpPr>
        <p:grpSp>
          <p:nvGrpSpPr>
            <p:cNvPr id="87043"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87046"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7044" name="TextBox 10"/>
            <p:cNvSpPr txBox="1">
              <a:spLocks noChangeArrowheads="1"/>
            </p:cNvSpPr>
            <p:nvPr/>
          </p:nvSpPr>
          <p:spPr bwMode="auto">
            <a:xfrm>
              <a:off x="4381502" y="1066020"/>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Works-cited List: Number</a:t>
              </a:r>
            </a:p>
          </p:txBody>
        </p:sp>
      </p:gr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extBox 5"/>
          <p:cNvSpPr txBox="1">
            <a:spLocks noChangeArrowheads="1"/>
          </p:cNvSpPr>
          <p:nvPr/>
        </p:nvSpPr>
        <p:spPr bwMode="auto">
          <a:xfrm>
            <a:off x="520700" y="1716088"/>
            <a:ext cx="8102600"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b="1" dirty="0">
                <a:latin typeface="Optima" charset="0"/>
              </a:rPr>
              <a:t>Publisher,</a:t>
            </a:r>
          </a:p>
          <a:p>
            <a:pPr eaLnBrk="1" hangingPunct="1">
              <a:spcBef>
                <a:spcPct val="0"/>
              </a:spcBef>
              <a:buFontTx/>
              <a:buNone/>
            </a:pPr>
            <a:endParaRPr lang="en-US" altLang="x-none" sz="2400" b="1" dirty="0">
              <a:latin typeface="Optima" charset="0"/>
            </a:endParaRPr>
          </a:p>
          <a:p>
            <a:pPr>
              <a:spcBef>
                <a:spcPct val="0"/>
              </a:spcBef>
              <a:buFontTx/>
              <a:buNone/>
            </a:pPr>
            <a:r>
              <a:rPr lang="en-US" altLang="x-none" sz="2000" dirty="0">
                <a:solidFill>
                  <a:srgbClr val="5577AE"/>
                </a:solidFill>
                <a:latin typeface="Optima" charset="0"/>
              </a:rPr>
              <a:t>The publisher produces or distributes the source to the public. If there is more than one publisher, and they are all are relevant to your research, list them in your citation, separated by a forward slash (/).</a:t>
            </a:r>
          </a:p>
          <a:p>
            <a:pPr>
              <a:spcBef>
                <a:spcPct val="0"/>
              </a:spcBef>
              <a:buFontTx/>
              <a:buNone/>
            </a:pPr>
            <a:endParaRPr lang="en-US" altLang="x-none" sz="2000" dirty="0">
              <a:solidFill>
                <a:srgbClr val="5577AE"/>
              </a:solidFill>
              <a:latin typeface="Optima" charset="0"/>
            </a:endParaRPr>
          </a:p>
          <a:p>
            <a:pPr>
              <a:spcBef>
                <a:spcPct val="0"/>
              </a:spcBef>
              <a:buFontTx/>
              <a:buNone/>
            </a:pPr>
            <a:r>
              <a:rPr lang="en-US" altLang="x-none" sz="2000" i="1" dirty="0">
                <a:solidFill>
                  <a:srgbClr val="000000"/>
                </a:solidFill>
                <a:latin typeface="Optima" charset="0"/>
              </a:rPr>
              <a:t>Examples:</a:t>
            </a:r>
            <a:r>
              <a:rPr lang="en-US" altLang="x-none" sz="2000" dirty="0">
                <a:solidFill>
                  <a:srgbClr val="5577AE"/>
                </a:solidFill>
                <a:latin typeface="Optima" charset="0"/>
              </a:rPr>
              <a:t> </a:t>
            </a:r>
          </a:p>
          <a:p>
            <a:pPr>
              <a:spcBef>
                <a:spcPct val="0"/>
              </a:spcBef>
              <a:buFontTx/>
              <a:buNone/>
            </a:pPr>
            <a:r>
              <a:rPr lang="en-US" altLang="x-none" sz="2000" dirty="0">
                <a:solidFill>
                  <a:srgbClr val="5577AE"/>
                </a:solidFill>
                <a:latin typeface="Optima" charset="0"/>
              </a:rPr>
              <a:t>Harris, Charles </a:t>
            </a:r>
            <a:r>
              <a:rPr lang="en-US" altLang="en-US" sz="2000" dirty="0">
                <a:solidFill>
                  <a:srgbClr val="5577AE"/>
                </a:solidFill>
                <a:latin typeface="Optima" charset="0"/>
              </a:rPr>
              <a:t>“</a:t>
            </a:r>
            <a:r>
              <a:rPr lang="en-US" altLang="ja-JP" sz="2000" dirty="0" err="1">
                <a:solidFill>
                  <a:srgbClr val="5577AE"/>
                </a:solidFill>
                <a:latin typeface="Optima" charset="0"/>
              </a:rPr>
              <a:t>Teenie</a:t>
            </a:r>
            <a:r>
              <a:rPr lang="en-US" altLang="ja-JP" sz="2000" dirty="0">
                <a:solidFill>
                  <a:srgbClr val="5577AE"/>
                </a:solidFill>
                <a:latin typeface="Optima" charset="0"/>
              </a:rPr>
              <a:t>.</a:t>
            </a:r>
            <a:r>
              <a:rPr lang="en-US" altLang="en-US" sz="2000" dirty="0">
                <a:solidFill>
                  <a:srgbClr val="5577AE"/>
                </a:solidFill>
                <a:latin typeface="Optima" charset="0"/>
              </a:rPr>
              <a:t>”</a:t>
            </a:r>
            <a:r>
              <a:rPr lang="en-US" altLang="ja-JP" sz="2000" dirty="0">
                <a:solidFill>
                  <a:srgbClr val="5577AE"/>
                </a:solidFill>
                <a:latin typeface="Optima" charset="0"/>
              </a:rPr>
              <a:t> </a:t>
            </a:r>
            <a:r>
              <a:rPr lang="en-US" altLang="ja-JP" sz="2000" i="1" dirty="0">
                <a:solidFill>
                  <a:srgbClr val="5577AE"/>
                </a:solidFill>
                <a:latin typeface="Optima" charset="0"/>
              </a:rPr>
              <a:t>Woman in a Paisley Shirt behind Counter in  </a:t>
            </a:r>
          </a:p>
          <a:p>
            <a:pPr>
              <a:spcBef>
                <a:spcPct val="0"/>
              </a:spcBef>
              <a:buFontTx/>
              <a:buNone/>
            </a:pPr>
            <a:r>
              <a:rPr lang="en-US" altLang="x-none" sz="2000" i="1" dirty="0">
                <a:solidFill>
                  <a:srgbClr val="5577AE"/>
                </a:solidFill>
                <a:latin typeface="Optima" charset="0"/>
              </a:rPr>
              <a:t>	Record Store</a:t>
            </a:r>
            <a:r>
              <a:rPr lang="en-US" altLang="x-none" sz="2000" dirty="0">
                <a:solidFill>
                  <a:srgbClr val="5577AE"/>
                </a:solidFill>
                <a:latin typeface="Optima" charset="0"/>
              </a:rPr>
              <a:t>. </a:t>
            </a:r>
            <a:r>
              <a:rPr lang="en-US" altLang="x-none" sz="2000" i="1" dirty="0" err="1">
                <a:solidFill>
                  <a:srgbClr val="5577AE"/>
                </a:solidFill>
                <a:latin typeface="Optima" charset="0"/>
              </a:rPr>
              <a:t>Teenie</a:t>
            </a:r>
            <a:r>
              <a:rPr lang="en-US" altLang="x-none" sz="2000" i="1" dirty="0">
                <a:solidFill>
                  <a:srgbClr val="5577AE"/>
                </a:solidFill>
                <a:latin typeface="Optima" charset="0"/>
              </a:rPr>
              <a:t> Harris Archive</a:t>
            </a:r>
            <a:r>
              <a:rPr lang="en-US" altLang="x-none" sz="2000" dirty="0">
                <a:solidFill>
                  <a:srgbClr val="5577AE"/>
                </a:solidFill>
                <a:latin typeface="Optima" charset="0"/>
              </a:rPr>
              <a:t>, Carnegie Museum of Art, 	Pittsburgh, teenie.cmoa.org/interactive/index.html#date08.</a:t>
            </a:r>
          </a:p>
          <a:p>
            <a:pPr>
              <a:spcBef>
                <a:spcPct val="0"/>
              </a:spcBef>
              <a:buFontTx/>
              <a:buNone/>
            </a:pPr>
            <a:r>
              <a:rPr lang="en-US" altLang="x-none" sz="2000" dirty="0">
                <a:solidFill>
                  <a:srgbClr val="5577AE"/>
                </a:solidFill>
                <a:latin typeface="Optima" charset="0"/>
              </a:rPr>
              <a:t> </a:t>
            </a:r>
          </a:p>
          <a:p>
            <a:pPr>
              <a:spcBef>
                <a:spcPct val="0"/>
              </a:spcBef>
              <a:buFontTx/>
              <a:buNone/>
            </a:pPr>
            <a:r>
              <a:rPr lang="en-US" altLang="x-none" sz="2000" dirty="0">
                <a:solidFill>
                  <a:srgbClr val="5577AE"/>
                </a:solidFill>
                <a:latin typeface="Optima" charset="0"/>
              </a:rPr>
              <a:t>Jacobs, Alan. </a:t>
            </a:r>
            <a:r>
              <a:rPr lang="en-US" altLang="x-none" sz="2000" i="1" dirty="0">
                <a:solidFill>
                  <a:srgbClr val="5577AE"/>
                </a:solidFill>
                <a:latin typeface="Optima" charset="0"/>
              </a:rPr>
              <a:t>The Pleasures of Reading in an Age of </a:t>
            </a:r>
            <a:r>
              <a:rPr lang="en-US" altLang="x-none" sz="2000" i="1" dirty="0" smtClean="0">
                <a:solidFill>
                  <a:srgbClr val="5577AE"/>
                </a:solidFill>
                <a:latin typeface="Optima" charset="0"/>
              </a:rPr>
              <a:t>Distraction.</a:t>
            </a:r>
            <a:r>
              <a:rPr lang="en-US" altLang="x-none" sz="2000" dirty="0">
                <a:solidFill>
                  <a:srgbClr val="5577AE"/>
                </a:solidFill>
                <a:latin typeface="Optima" charset="0"/>
              </a:rPr>
              <a:t> </a:t>
            </a:r>
            <a:r>
              <a:rPr lang="en-US" altLang="x-none" sz="2000" dirty="0" smtClean="0">
                <a:solidFill>
                  <a:srgbClr val="5577AE"/>
                </a:solidFill>
                <a:latin typeface="Optima" charset="0"/>
              </a:rPr>
              <a:t>	</a:t>
            </a:r>
            <a:r>
              <a:rPr lang="en-US" altLang="x-none" sz="2000" dirty="0" smtClean="0">
                <a:solidFill>
                  <a:srgbClr val="5577AE"/>
                </a:solidFill>
                <a:latin typeface="Optima" charset="0"/>
              </a:rPr>
              <a:t>Oxford UP</a:t>
            </a:r>
            <a:r>
              <a:rPr lang="en-US" altLang="x-none" sz="2000" dirty="0">
                <a:solidFill>
                  <a:srgbClr val="5577AE"/>
                </a:solidFill>
                <a:latin typeface="Optima" charset="0"/>
              </a:rPr>
              <a:t>, 2011.</a:t>
            </a:r>
          </a:p>
          <a:p>
            <a:pPr>
              <a:spcBef>
                <a:spcPct val="0"/>
              </a:spcBef>
              <a:buFontTx/>
              <a:buNone/>
            </a:pPr>
            <a:r>
              <a:rPr lang="en-US" altLang="x-none" sz="2000" dirty="0">
                <a:solidFill>
                  <a:srgbClr val="5577AE"/>
                </a:solidFill>
                <a:latin typeface="Optima" charset="0"/>
              </a:rPr>
              <a:t> </a:t>
            </a:r>
          </a:p>
          <a:p>
            <a:pPr>
              <a:spcBef>
                <a:spcPct val="0"/>
              </a:spcBef>
              <a:buFontTx/>
              <a:buNone/>
            </a:pPr>
            <a:r>
              <a:rPr lang="en-US" altLang="x-none" sz="2000" dirty="0" err="1">
                <a:solidFill>
                  <a:srgbClr val="5577AE"/>
                </a:solidFill>
                <a:latin typeface="Optima" charset="0"/>
              </a:rPr>
              <a:t>Kuzui</a:t>
            </a:r>
            <a:r>
              <a:rPr lang="en-US" altLang="x-none" sz="2000" dirty="0">
                <a:solidFill>
                  <a:srgbClr val="5577AE"/>
                </a:solidFill>
                <a:latin typeface="Optima" charset="0"/>
              </a:rPr>
              <a:t>, Fran </a:t>
            </a:r>
            <a:r>
              <a:rPr lang="en-US" altLang="x-none" sz="2000" dirty="0" err="1">
                <a:solidFill>
                  <a:srgbClr val="5577AE"/>
                </a:solidFill>
                <a:latin typeface="Optima" charset="0"/>
              </a:rPr>
              <a:t>Rubel</a:t>
            </a:r>
            <a:r>
              <a:rPr lang="en-US" altLang="x-none" sz="2000" dirty="0">
                <a:solidFill>
                  <a:srgbClr val="5577AE"/>
                </a:solidFill>
                <a:latin typeface="Optima" charset="0"/>
              </a:rPr>
              <a:t>, director. </a:t>
            </a:r>
            <a:r>
              <a:rPr lang="en-US" altLang="x-none" sz="2000" i="1" dirty="0">
                <a:solidFill>
                  <a:srgbClr val="5577AE"/>
                </a:solidFill>
                <a:latin typeface="Optima" charset="0"/>
              </a:rPr>
              <a:t>Buffy the Vampire Slayer</a:t>
            </a:r>
            <a:r>
              <a:rPr lang="en-US" altLang="x-none" sz="2000" dirty="0">
                <a:solidFill>
                  <a:srgbClr val="5577AE"/>
                </a:solidFill>
                <a:latin typeface="Optima" charset="0"/>
              </a:rPr>
              <a:t>. </a:t>
            </a:r>
            <a:r>
              <a:rPr lang="en-US" altLang="x-none" sz="2000" dirty="0" smtClean="0">
                <a:solidFill>
                  <a:srgbClr val="5577AE"/>
                </a:solidFill>
                <a:latin typeface="Optima" charset="0"/>
              </a:rPr>
              <a:t>Twentieth 	Century Fox</a:t>
            </a:r>
            <a:r>
              <a:rPr lang="en-US" altLang="x-none" sz="2000" dirty="0">
                <a:solidFill>
                  <a:srgbClr val="5577AE"/>
                </a:solidFill>
                <a:latin typeface="Optima" charset="0"/>
              </a:rPr>
              <a:t>, 1992.</a:t>
            </a:r>
          </a:p>
          <a:p>
            <a:pPr eaLnBrk="1" hangingPunct="1">
              <a:spcBef>
                <a:spcPct val="0"/>
              </a:spcBef>
              <a:buFontTx/>
              <a:buNone/>
            </a:pPr>
            <a:endParaRPr lang="en-US" altLang="x-none" sz="2000" b="1" dirty="0">
              <a:latin typeface="Optima" charset="0"/>
            </a:endParaRPr>
          </a:p>
          <a:p>
            <a:pPr eaLnBrk="1" hangingPunct="1">
              <a:spcBef>
                <a:spcPct val="0"/>
              </a:spcBef>
              <a:buFontTx/>
              <a:buNone/>
            </a:pPr>
            <a:endParaRPr lang="en-US" altLang="x-none" sz="2000" dirty="0">
              <a:latin typeface="Optima" charset="0"/>
            </a:endParaRPr>
          </a:p>
          <a:p>
            <a:pPr eaLnBrk="1" hangingPunct="1">
              <a:spcBef>
                <a:spcPct val="0"/>
              </a:spcBef>
              <a:buFontTx/>
              <a:buNone/>
            </a:pPr>
            <a:endParaRPr lang="en-US" altLang="x-none" sz="1200" dirty="0">
              <a:latin typeface="Optima" charset="0"/>
            </a:endParaRPr>
          </a:p>
        </p:txBody>
      </p:sp>
      <p:grpSp>
        <p:nvGrpSpPr>
          <p:cNvPr id="89090" name="Group 8"/>
          <p:cNvGrpSpPr>
            <a:grpSpLocks/>
          </p:cNvGrpSpPr>
          <p:nvPr/>
        </p:nvGrpSpPr>
        <p:grpSpPr bwMode="auto">
          <a:xfrm>
            <a:off x="1128713" y="0"/>
            <a:ext cx="6773862" cy="2022475"/>
            <a:chOff x="0" y="0"/>
            <a:chExt cx="9144000" cy="2762588"/>
          </a:xfrm>
        </p:grpSpPr>
        <p:grpSp>
          <p:nvGrpSpPr>
            <p:cNvPr id="89091"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89094"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9092" name="TextBox 10"/>
            <p:cNvSpPr txBox="1">
              <a:spLocks noChangeArrowheads="1"/>
            </p:cNvSpPr>
            <p:nvPr/>
          </p:nvSpPr>
          <p:spPr bwMode="auto">
            <a:xfrm>
              <a:off x="4381502" y="1066020"/>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Works-cited List: Publisher</a:t>
              </a:r>
            </a:p>
          </p:txBody>
        </p:sp>
      </p:gr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extBox 5"/>
          <p:cNvSpPr txBox="1">
            <a:spLocks noChangeArrowheads="1"/>
          </p:cNvSpPr>
          <p:nvPr/>
        </p:nvSpPr>
        <p:spPr bwMode="auto">
          <a:xfrm>
            <a:off x="520700" y="2022475"/>
            <a:ext cx="81026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b="1" dirty="0">
                <a:latin typeface="Optima" charset="0"/>
              </a:rPr>
              <a:t>Publication date,</a:t>
            </a:r>
          </a:p>
          <a:p>
            <a:pPr eaLnBrk="1" hangingPunct="1">
              <a:spcBef>
                <a:spcPct val="0"/>
              </a:spcBef>
              <a:buFontTx/>
              <a:buNone/>
            </a:pPr>
            <a:endParaRPr lang="en-US" altLang="x-none" sz="2400" b="1" dirty="0">
              <a:latin typeface="Optima" charset="0"/>
            </a:endParaRPr>
          </a:p>
          <a:p>
            <a:pPr eaLnBrk="1" hangingPunct="1">
              <a:spcBef>
                <a:spcPct val="0"/>
              </a:spcBef>
              <a:buFontTx/>
              <a:buNone/>
            </a:pPr>
            <a:r>
              <a:rPr lang="en-US" altLang="x-none" sz="2000" dirty="0">
                <a:solidFill>
                  <a:srgbClr val="5577AE"/>
                </a:solidFill>
                <a:latin typeface="Optima" charset="0"/>
              </a:rPr>
              <a:t>The same source may have been published on more than one date, such as an online version of an original source. When the source has more than one date, use the date that is most relevant to your use of it.</a:t>
            </a:r>
          </a:p>
          <a:p>
            <a:pPr eaLnBrk="1" hangingPunct="1">
              <a:spcBef>
                <a:spcPct val="0"/>
              </a:spcBef>
              <a:buFontTx/>
              <a:buNone/>
            </a:pPr>
            <a:endParaRPr lang="en-US" altLang="x-none" sz="2000" b="1" dirty="0">
              <a:solidFill>
                <a:srgbClr val="5577AE"/>
              </a:solidFill>
              <a:latin typeface="Optima" charset="0"/>
            </a:endParaRPr>
          </a:p>
          <a:p>
            <a:pPr eaLnBrk="1" hangingPunct="1">
              <a:spcBef>
                <a:spcPct val="0"/>
              </a:spcBef>
              <a:buFontTx/>
              <a:buNone/>
            </a:pPr>
            <a:r>
              <a:rPr lang="en-US" altLang="x-none" sz="2000" dirty="0">
                <a:solidFill>
                  <a:srgbClr val="5577AE"/>
                </a:solidFill>
                <a:latin typeface="Optima" charset="0"/>
              </a:rPr>
              <a:t>Belton, John. </a:t>
            </a:r>
            <a:r>
              <a:rPr lang="en-US" altLang="en-US" sz="2000" dirty="0">
                <a:solidFill>
                  <a:srgbClr val="5577AE"/>
                </a:solidFill>
                <a:latin typeface="Optima" charset="0"/>
              </a:rPr>
              <a:t>“</a:t>
            </a:r>
            <a:r>
              <a:rPr lang="en-US" altLang="x-none" sz="2000" dirty="0">
                <a:solidFill>
                  <a:srgbClr val="5577AE"/>
                </a:solidFill>
                <a:latin typeface="Optima" charset="0"/>
              </a:rPr>
              <a:t>Painting by the Numbers: The Digital Intermediate</a:t>
            </a:r>
            <a:r>
              <a:rPr lang="en-US" altLang="x-none" sz="2000" dirty="0" smtClean="0">
                <a:solidFill>
                  <a:srgbClr val="5577AE"/>
                </a:solidFill>
                <a:latin typeface="Optima" charset="0"/>
              </a:rPr>
              <a:t>.</a:t>
            </a:r>
            <a:r>
              <a:rPr lang="en-US" altLang="en-US" sz="2000" dirty="0" smtClean="0">
                <a:solidFill>
                  <a:srgbClr val="5577AE"/>
                </a:solidFill>
                <a:latin typeface="Optima" charset="0"/>
              </a:rPr>
              <a:t>”</a:t>
            </a:r>
            <a:r>
              <a:rPr lang="en-US" altLang="en-US" sz="2000" dirty="0">
                <a:solidFill>
                  <a:srgbClr val="5577AE"/>
                </a:solidFill>
                <a:latin typeface="Optima" charset="0"/>
              </a:rPr>
              <a:t> </a:t>
            </a:r>
            <a:r>
              <a:rPr lang="en-US" altLang="en-US" sz="2000" dirty="0" smtClean="0">
                <a:solidFill>
                  <a:srgbClr val="5577AE"/>
                </a:solidFill>
                <a:latin typeface="Optima" charset="0"/>
              </a:rPr>
              <a:t>	</a:t>
            </a:r>
            <a:r>
              <a:rPr lang="en-US" altLang="x-none" sz="2000" i="1" dirty="0" smtClean="0">
                <a:solidFill>
                  <a:srgbClr val="5577AE"/>
                </a:solidFill>
                <a:latin typeface="Optima" charset="0"/>
              </a:rPr>
              <a:t>Film Quarterly</a:t>
            </a:r>
            <a:r>
              <a:rPr lang="en-US" altLang="x-none" sz="2000" dirty="0">
                <a:solidFill>
                  <a:srgbClr val="5577AE"/>
                </a:solidFill>
                <a:latin typeface="Optima" charset="0"/>
              </a:rPr>
              <a:t>, vol. 61, no. 3, Spring 2008, pp. 58-65.</a:t>
            </a:r>
          </a:p>
          <a:p>
            <a:pPr eaLnBrk="1" hangingPunct="1">
              <a:spcBef>
                <a:spcPct val="0"/>
              </a:spcBef>
              <a:buFontTx/>
              <a:buNone/>
            </a:pPr>
            <a:endParaRPr lang="en-US" altLang="x-none" sz="2000" dirty="0">
              <a:solidFill>
                <a:srgbClr val="5577AE"/>
              </a:solidFill>
              <a:latin typeface="Optima" charset="0"/>
            </a:endParaRPr>
          </a:p>
          <a:p>
            <a:pPr eaLnBrk="1" hangingPunct="1">
              <a:spcBef>
                <a:spcPct val="0"/>
              </a:spcBef>
              <a:buFontTx/>
              <a:buNone/>
            </a:pPr>
            <a:r>
              <a:rPr lang="en-US" altLang="en-US" sz="2000" dirty="0">
                <a:solidFill>
                  <a:srgbClr val="5577AE"/>
                </a:solidFill>
                <a:latin typeface="Optima" charset="0"/>
              </a:rPr>
              <a:t>“</a:t>
            </a:r>
            <a:r>
              <a:rPr lang="en-US" altLang="x-none" sz="2000" dirty="0">
                <a:solidFill>
                  <a:srgbClr val="5577AE"/>
                </a:solidFill>
                <a:latin typeface="Optima" charset="0"/>
              </a:rPr>
              <a:t>Hush.</a:t>
            </a:r>
            <a:r>
              <a:rPr lang="en-US" altLang="en-US" sz="2000" dirty="0">
                <a:solidFill>
                  <a:srgbClr val="5577AE"/>
                </a:solidFill>
                <a:latin typeface="Optima" charset="0"/>
              </a:rPr>
              <a:t>”</a:t>
            </a:r>
            <a:r>
              <a:rPr lang="en-US" altLang="x-none" sz="2000" dirty="0">
                <a:solidFill>
                  <a:srgbClr val="5577AE"/>
                </a:solidFill>
                <a:latin typeface="Optima" charset="0"/>
              </a:rPr>
              <a:t> </a:t>
            </a:r>
            <a:r>
              <a:rPr lang="en-US" altLang="x-none" sz="2000" i="1" dirty="0">
                <a:solidFill>
                  <a:srgbClr val="5577AE"/>
                </a:solidFill>
                <a:latin typeface="Optima" charset="0"/>
              </a:rPr>
              <a:t>Buffy the Vampire Slayer</a:t>
            </a:r>
            <a:r>
              <a:rPr lang="en-US" altLang="x-none" sz="2000" dirty="0">
                <a:solidFill>
                  <a:srgbClr val="5577AE"/>
                </a:solidFill>
                <a:latin typeface="Optima" charset="0"/>
              </a:rPr>
              <a:t>, created by Joss </a:t>
            </a:r>
            <a:r>
              <a:rPr lang="en-US" altLang="x-none" sz="2000" dirty="0" err="1" smtClean="0">
                <a:solidFill>
                  <a:srgbClr val="5577AE"/>
                </a:solidFill>
                <a:latin typeface="Optima" charset="0"/>
              </a:rPr>
              <a:t>Whedon</a:t>
            </a:r>
            <a:r>
              <a:rPr lang="en-US" altLang="x-none" sz="2000" dirty="0" smtClean="0">
                <a:solidFill>
                  <a:srgbClr val="5577AE"/>
                </a:solidFill>
                <a:latin typeface="Optima" charset="0"/>
              </a:rPr>
              <a:t>, 	performance by </a:t>
            </a:r>
            <a:r>
              <a:rPr lang="en-US" altLang="x-none" sz="2000" dirty="0">
                <a:solidFill>
                  <a:srgbClr val="5577AE"/>
                </a:solidFill>
                <a:latin typeface="Optima" charset="0"/>
              </a:rPr>
              <a:t>Sarah Michelle Gellar, season 4, Mutant Enemy, </a:t>
            </a:r>
            <a:r>
              <a:rPr lang="en-US" altLang="x-none" sz="2000" dirty="0" smtClean="0">
                <a:solidFill>
                  <a:srgbClr val="5577AE"/>
                </a:solidFill>
                <a:latin typeface="Optima" charset="0"/>
              </a:rPr>
              <a:t>	1999</a:t>
            </a:r>
            <a:r>
              <a:rPr lang="en-US" altLang="x-none" sz="2000" dirty="0">
                <a:solidFill>
                  <a:srgbClr val="5577AE"/>
                </a:solidFill>
                <a:latin typeface="Optima" charset="0"/>
              </a:rPr>
              <a:t>.</a:t>
            </a:r>
          </a:p>
          <a:p>
            <a:pPr eaLnBrk="1" hangingPunct="1">
              <a:spcBef>
                <a:spcPct val="0"/>
              </a:spcBef>
              <a:buFontTx/>
              <a:buNone/>
            </a:pPr>
            <a:endParaRPr lang="en-US" altLang="x-none" sz="2400" b="1" dirty="0">
              <a:latin typeface="Optima" charset="0"/>
            </a:endParaRPr>
          </a:p>
          <a:p>
            <a:pPr eaLnBrk="1" hangingPunct="1">
              <a:spcBef>
                <a:spcPct val="0"/>
              </a:spcBef>
              <a:buFontTx/>
              <a:buNone/>
            </a:pPr>
            <a:endParaRPr lang="en-US" altLang="x-none" sz="2000" dirty="0">
              <a:latin typeface="Optima" charset="0"/>
            </a:endParaRPr>
          </a:p>
          <a:p>
            <a:pPr eaLnBrk="1" hangingPunct="1">
              <a:spcBef>
                <a:spcPct val="0"/>
              </a:spcBef>
              <a:buFontTx/>
              <a:buNone/>
            </a:pPr>
            <a:endParaRPr lang="en-US" altLang="x-none" sz="1200" dirty="0">
              <a:latin typeface="Optima" charset="0"/>
            </a:endParaRPr>
          </a:p>
        </p:txBody>
      </p:sp>
      <p:grpSp>
        <p:nvGrpSpPr>
          <p:cNvPr id="91138" name="Group 8"/>
          <p:cNvGrpSpPr>
            <a:grpSpLocks/>
          </p:cNvGrpSpPr>
          <p:nvPr/>
        </p:nvGrpSpPr>
        <p:grpSpPr bwMode="auto">
          <a:xfrm>
            <a:off x="1128713" y="0"/>
            <a:ext cx="6773862" cy="2022475"/>
            <a:chOff x="0" y="0"/>
            <a:chExt cx="9144000" cy="2762588"/>
          </a:xfrm>
        </p:grpSpPr>
        <p:grpSp>
          <p:nvGrpSpPr>
            <p:cNvPr id="91139"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91142"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1140" name="TextBox 10"/>
            <p:cNvSpPr txBox="1">
              <a:spLocks noChangeArrowheads="1"/>
            </p:cNvSpPr>
            <p:nvPr/>
          </p:nvSpPr>
          <p:spPr bwMode="auto">
            <a:xfrm>
              <a:off x="4381502" y="1066020"/>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Works-cited List: Publication Date</a:t>
              </a:r>
            </a:p>
          </p:txBody>
        </p:sp>
      </p:gr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extBox 5"/>
          <p:cNvSpPr txBox="1">
            <a:spLocks noChangeArrowheads="1"/>
          </p:cNvSpPr>
          <p:nvPr/>
        </p:nvSpPr>
        <p:spPr bwMode="auto">
          <a:xfrm>
            <a:off x="520700" y="1876425"/>
            <a:ext cx="8102600"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b="1">
                <a:latin typeface="Optima" charset="0"/>
              </a:rPr>
              <a:t>Location,</a:t>
            </a:r>
          </a:p>
          <a:p>
            <a:pPr eaLnBrk="1" hangingPunct="1">
              <a:spcBef>
                <a:spcPct val="0"/>
              </a:spcBef>
              <a:buFontTx/>
              <a:buNone/>
            </a:pPr>
            <a:endParaRPr lang="en-US" altLang="x-none" sz="2400" b="1">
              <a:latin typeface="Optima" charset="0"/>
            </a:endParaRPr>
          </a:p>
          <a:p>
            <a:pPr eaLnBrk="1" hangingPunct="1">
              <a:spcBef>
                <a:spcPct val="0"/>
              </a:spcBef>
              <a:buFontTx/>
              <a:buNone/>
            </a:pPr>
            <a:r>
              <a:rPr lang="en-US" altLang="x-none" sz="2000">
                <a:solidFill>
                  <a:srgbClr val="5577AE"/>
                </a:solidFill>
                <a:latin typeface="Optima" charset="0"/>
              </a:rPr>
              <a:t>Be as specific as possible in identifying a work</a:t>
            </a:r>
            <a:r>
              <a:rPr lang="en-US" altLang="en-US" sz="2000">
                <a:solidFill>
                  <a:srgbClr val="5577AE"/>
                </a:solidFill>
                <a:latin typeface="Optima" charset="0"/>
              </a:rPr>
              <a:t>’</a:t>
            </a:r>
            <a:r>
              <a:rPr lang="en-US" altLang="x-none" sz="2000">
                <a:solidFill>
                  <a:srgbClr val="5577AE"/>
                </a:solidFill>
                <a:latin typeface="Optima" charset="0"/>
              </a:rPr>
              <a:t>s location.</a:t>
            </a:r>
          </a:p>
          <a:p>
            <a:pPr eaLnBrk="1" hangingPunct="1">
              <a:spcBef>
                <a:spcPct val="0"/>
              </a:spcBef>
              <a:buFontTx/>
              <a:buNone/>
            </a:pPr>
            <a:endParaRPr lang="en-US" altLang="x-none" sz="2000">
              <a:solidFill>
                <a:srgbClr val="5577AE"/>
              </a:solidFill>
              <a:latin typeface="Optima" charset="0"/>
            </a:endParaRPr>
          </a:p>
          <a:p>
            <a:pPr eaLnBrk="1" hangingPunct="1">
              <a:spcBef>
                <a:spcPct val="0"/>
              </a:spcBef>
              <a:buFontTx/>
              <a:buNone/>
            </a:pPr>
            <a:r>
              <a:rPr lang="en-US" altLang="x-none" sz="2000" i="1">
                <a:latin typeface="Optima" charset="0"/>
              </a:rPr>
              <a:t>Examples:</a:t>
            </a:r>
          </a:p>
          <a:p>
            <a:pPr eaLnBrk="1" hangingPunct="1">
              <a:spcBef>
                <a:spcPct val="0"/>
              </a:spcBef>
              <a:buFontTx/>
              <a:buNone/>
            </a:pPr>
            <a:endParaRPr lang="en-US" altLang="x-none" sz="2000" i="1">
              <a:latin typeface="Optima" charset="0"/>
            </a:endParaRPr>
          </a:p>
          <a:p>
            <a:pPr eaLnBrk="1" hangingPunct="1">
              <a:spcBef>
                <a:spcPct val="0"/>
              </a:spcBef>
              <a:buFontTx/>
              <a:buNone/>
            </a:pPr>
            <a:r>
              <a:rPr lang="en-US" altLang="x-none" sz="2000">
                <a:solidFill>
                  <a:srgbClr val="5577AE"/>
                </a:solidFill>
                <a:latin typeface="Optima" charset="0"/>
              </a:rPr>
              <a:t>Adiche, Chimamanda Ngozi. </a:t>
            </a:r>
            <a:r>
              <a:rPr lang="en-US" altLang="en-US" sz="2000">
                <a:solidFill>
                  <a:srgbClr val="5577AE"/>
                </a:solidFill>
                <a:latin typeface="Optima" charset="0"/>
              </a:rPr>
              <a:t>“</a:t>
            </a:r>
            <a:r>
              <a:rPr lang="en-US" altLang="x-none" sz="2000">
                <a:solidFill>
                  <a:srgbClr val="5577AE"/>
                </a:solidFill>
                <a:latin typeface="Optima" charset="0"/>
              </a:rPr>
              <a:t>On Monday of Last Week.</a:t>
            </a:r>
            <a:r>
              <a:rPr lang="en-US" altLang="en-US" sz="2000">
                <a:solidFill>
                  <a:srgbClr val="5577AE"/>
                </a:solidFill>
                <a:latin typeface="Optima" charset="0"/>
              </a:rPr>
              <a:t>”</a:t>
            </a:r>
            <a:r>
              <a:rPr lang="en-US" altLang="x-none" sz="2000">
                <a:solidFill>
                  <a:srgbClr val="5577AE"/>
                </a:solidFill>
                <a:latin typeface="Optima" charset="0"/>
              </a:rPr>
              <a:t> </a:t>
            </a:r>
            <a:r>
              <a:rPr lang="en-US" altLang="x-none" sz="2000" i="1">
                <a:solidFill>
                  <a:srgbClr val="5577AE"/>
                </a:solidFill>
                <a:latin typeface="Optima" charset="0"/>
              </a:rPr>
              <a:t>The Thing </a:t>
            </a:r>
          </a:p>
          <a:p>
            <a:pPr eaLnBrk="1" hangingPunct="1">
              <a:spcBef>
                <a:spcPct val="0"/>
              </a:spcBef>
              <a:buFontTx/>
              <a:buNone/>
            </a:pPr>
            <a:r>
              <a:rPr lang="en-US" altLang="x-none" sz="2000" i="1">
                <a:solidFill>
                  <a:srgbClr val="5577AE"/>
                </a:solidFill>
                <a:latin typeface="Optima" charset="0"/>
              </a:rPr>
              <a:t>	around Your Neck, </a:t>
            </a:r>
            <a:r>
              <a:rPr lang="en-US" altLang="x-none" sz="2000">
                <a:solidFill>
                  <a:srgbClr val="5577AE"/>
                </a:solidFill>
                <a:latin typeface="Optima" charset="0"/>
              </a:rPr>
              <a:t>Alfred A. Knopf, 2009, pp. 74-94.</a:t>
            </a:r>
          </a:p>
          <a:p>
            <a:pPr eaLnBrk="1" hangingPunct="1">
              <a:spcBef>
                <a:spcPct val="0"/>
              </a:spcBef>
              <a:buFontTx/>
              <a:buNone/>
            </a:pPr>
            <a:endParaRPr lang="en-US" altLang="x-none" sz="2000">
              <a:solidFill>
                <a:srgbClr val="5577AE"/>
              </a:solidFill>
              <a:latin typeface="Optima" charset="0"/>
            </a:endParaRPr>
          </a:p>
          <a:p>
            <a:pPr eaLnBrk="1" hangingPunct="1">
              <a:spcBef>
                <a:spcPct val="0"/>
              </a:spcBef>
              <a:buFontTx/>
              <a:buNone/>
            </a:pPr>
            <a:r>
              <a:rPr lang="en-US" altLang="x-none" sz="2000">
                <a:solidFill>
                  <a:srgbClr val="5577AE"/>
                </a:solidFill>
                <a:latin typeface="Optima" charset="0"/>
              </a:rPr>
              <a:t>Deresiewicz, William. </a:t>
            </a:r>
            <a:r>
              <a:rPr lang="en-US" altLang="en-US" sz="2000">
                <a:solidFill>
                  <a:srgbClr val="5577AE"/>
                </a:solidFill>
                <a:latin typeface="Optima" charset="0"/>
              </a:rPr>
              <a:t>“</a:t>
            </a:r>
            <a:r>
              <a:rPr lang="en-US" altLang="x-none" sz="2000">
                <a:solidFill>
                  <a:srgbClr val="5577AE"/>
                </a:solidFill>
                <a:latin typeface="Optima" charset="0"/>
              </a:rPr>
              <a:t>The Death of the Artist—and the Birth of the 	Creative Entrepreneur.</a:t>
            </a:r>
            <a:r>
              <a:rPr lang="en-US" altLang="en-US" sz="2000">
                <a:solidFill>
                  <a:srgbClr val="5577AE"/>
                </a:solidFill>
                <a:latin typeface="Optima" charset="0"/>
              </a:rPr>
              <a:t>”</a:t>
            </a:r>
            <a:r>
              <a:rPr lang="en-US" altLang="x-none" sz="2000">
                <a:solidFill>
                  <a:srgbClr val="5577AE"/>
                </a:solidFill>
                <a:latin typeface="Optima" charset="0"/>
              </a:rPr>
              <a:t> </a:t>
            </a:r>
            <a:r>
              <a:rPr lang="en-US" altLang="x-none" sz="2000" i="1">
                <a:solidFill>
                  <a:srgbClr val="5577AE"/>
                </a:solidFill>
                <a:latin typeface="Optima" charset="0"/>
              </a:rPr>
              <a:t>The Atlantic</a:t>
            </a:r>
            <a:r>
              <a:rPr lang="en-US" altLang="x-none" sz="2000">
                <a:solidFill>
                  <a:srgbClr val="5577AE"/>
                </a:solidFill>
                <a:latin typeface="Optima" charset="0"/>
              </a:rPr>
              <a:t>, 28 Dec. 2014,   </a:t>
            </a:r>
          </a:p>
          <a:p>
            <a:pPr eaLnBrk="1" hangingPunct="1">
              <a:spcBef>
                <a:spcPct val="0"/>
              </a:spcBef>
              <a:buFontTx/>
              <a:buNone/>
            </a:pPr>
            <a:r>
              <a:rPr lang="en-US" altLang="x-none" sz="2000">
                <a:solidFill>
                  <a:srgbClr val="5577AE"/>
                </a:solidFill>
                <a:latin typeface="Optima" charset="0"/>
                <a:hlinkClick r:id="rId3"/>
              </a:rPr>
              <a:t>       www.theatlantic.com/magazine/archive/2015/01/the-death-of-the- </a:t>
            </a:r>
          </a:p>
          <a:p>
            <a:pPr eaLnBrk="1" hangingPunct="1">
              <a:spcBef>
                <a:spcPct val="0"/>
              </a:spcBef>
              <a:buFontTx/>
              <a:buNone/>
            </a:pPr>
            <a:r>
              <a:rPr lang="en-US" altLang="x-none" sz="2000">
                <a:solidFill>
                  <a:srgbClr val="5577AE"/>
                </a:solidFill>
                <a:latin typeface="Optima" charset="0"/>
                <a:hlinkClick r:id="rId3"/>
              </a:rPr>
              <a:t>       artist-and-the-birth-of-the-creative-entrepreneur/383497/</a:t>
            </a:r>
            <a:r>
              <a:rPr lang="en-US" altLang="x-none" sz="2000">
                <a:solidFill>
                  <a:srgbClr val="5577AE"/>
                </a:solidFill>
                <a:latin typeface="Optima" charset="0"/>
              </a:rPr>
              <a:t>.</a:t>
            </a:r>
          </a:p>
          <a:p>
            <a:pPr eaLnBrk="1" hangingPunct="1">
              <a:spcBef>
                <a:spcPct val="0"/>
              </a:spcBef>
              <a:buFontTx/>
              <a:buNone/>
            </a:pPr>
            <a:endParaRPr lang="en-US" altLang="x-none" sz="2000">
              <a:solidFill>
                <a:srgbClr val="5577AE"/>
              </a:solidFill>
              <a:latin typeface="Optima" charset="0"/>
            </a:endParaRPr>
          </a:p>
          <a:p>
            <a:pPr eaLnBrk="1" hangingPunct="1">
              <a:spcBef>
                <a:spcPct val="0"/>
              </a:spcBef>
              <a:buFontTx/>
              <a:buNone/>
            </a:pPr>
            <a:r>
              <a:rPr lang="en-US" altLang="x-none" sz="2000">
                <a:solidFill>
                  <a:srgbClr val="5577AE"/>
                </a:solidFill>
                <a:latin typeface="Optima" charset="0"/>
              </a:rPr>
              <a:t>Bearden, Romare. </a:t>
            </a:r>
            <a:r>
              <a:rPr lang="en-US" altLang="x-none" sz="2000" i="1">
                <a:solidFill>
                  <a:srgbClr val="5577AE"/>
                </a:solidFill>
                <a:latin typeface="Optima" charset="0"/>
              </a:rPr>
              <a:t>The Train</a:t>
            </a:r>
            <a:r>
              <a:rPr lang="en-US" altLang="x-none" sz="2000">
                <a:solidFill>
                  <a:srgbClr val="5577AE"/>
                </a:solidFill>
                <a:latin typeface="Optima" charset="0"/>
              </a:rPr>
              <a:t>. 1975, Museum of Modern Art, New York.</a:t>
            </a:r>
          </a:p>
          <a:p>
            <a:pPr eaLnBrk="1" hangingPunct="1">
              <a:spcBef>
                <a:spcPct val="0"/>
              </a:spcBef>
              <a:buFontTx/>
              <a:buNone/>
            </a:pPr>
            <a:endParaRPr lang="en-US" altLang="x-none" sz="2000"/>
          </a:p>
          <a:p>
            <a:pPr eaLnBrk="1" hangingPunct="1">
              <a:spcBef>
                <a:spcPct val="0"/>
              </a:spcBef>
              <a:buFontTx/>
              <a:buNone/>
            </a:pPr>
            <a:endParaRPr lang="en-US" altLang="x-none" sz="2000"/>
          </a:p>
          <a:p>
            <a:pPr eaLnBrk="1" hangingPunct="1">
              <a:spcBef>
                <a:spcPct val="0"/>
              </a:spcBef>
              <a:buFontTx/>
              <a:buNone/>
            </a:pPr>
            <a:r>
              <a:rPr lang="en-US" altLang="x-none" sz="2000"/>
              <a:t> </a:t>
            </a:r>
          </a:p>
          <a:p>
            <a:pPr eaLnBrk="1" hangingPunct="1">
              <a:spcBef>
                <a:spcPct val="0"/>
              </a:spcBef>
              <a:buFontTx/>
              <a:buNone/>
            </a:pPr>
            <a:endParaRPr lang="en-US" altLang="x-none" sz="2000" b="1">
              <a:latin typeface="Optima" charset="0"/>
            </a:endParaRPr>
          </a:p>
          <a:p>
            <a:pPr eaLnBrk="1" hangingPunct="1">
              <a:spcBef>
                <a:spcPct val="0"/>
              </a:spcBef>
              <a:buFontTx/>
              <a:buNone/>
            </a:pPr>
            <a:endParaRPr lang="en-US" altLang="x-none" sz="2000">
              <a:latin typeface="Optima" charset="0"/>
            </a:endParaRPr>
          </a:p>
          <a:p>
            <a:pPr eaLnBrk="1" hangingPunct="1">
              <a:spcBef>
                <a:spcPct val="0"/>
              </a:spcBef>
              <a:buFontTx/>
              <a:buNone/>
            </a:pPr>
            <a:endParaRPr lang="en-US" altLang="x-none" sz="1200">
              <a:latin typeface="Optima" charset="0"/>
            </a:endParaRPr>
          </a:p>
        </p:txBody>
      </p:sp>
      <p:grpSp>
        <p:nvGrpSpPr>
          <p:cNvPr id="93186" name="Group 8"/>
          <p:cNvGrpSpPr>
            <a:grpSpLocks/>
          </p:cNvGrpSpPr>
          <p:nvPr/>
        </p:nvGrpSpPr>
        <p:grpSpPr bwMode="auto">
          <a:xfrm>
            <a:off x="1128713" y="0"/>
            <a:ext cx="6773862" cy="2022475"/>
            <a:chOff x="0" y="0"/>
            <a:chExt cx="9144000" cy="2762588"/>
          </a:xfrm>
        </p:grpSpPr>
        <p:grpSp>
          <p:nvGrpSpPr>
            <p:cNvPr id="93187"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93190" name="Picture 12" descr="High-Rez-OWL-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3188" name="TextBox 10"/>
            <p:cNvSpPr txBox="1">
              <a:spLocks noChangeArrowheads="1"/>
            </p:cNvSpPr>
            <p:nvPr/>
          </p:nvSpPr>
          <p:spPr bwMode="auto">
            <a:xfrm>
              <a:off x="4381502" y="1066020"/>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Works-cited List: Location</a:t>
              </a:r>
            </a:p>
          </p:txBody>
        </p:sp>
      </p:gr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extBox 5"/>
          <p:cNvSpPr txBox="1">
            <a:spLocks noChangeArrowheads="1"/>
          </p:cNvSpPr>
          <p:nvPr/>
        </p:nvSpPr>
        <p:spPr bwMode="auto">
          <a:xfrm>
            <a:off x="728663" y="1846263"/>
            <a:ext cx="7686675"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b="1" dirty="0">
                <a:latin typeface="Optima" charset="0"/>
              </a:rPr>
              <a:t>Optional elements:</a:t>
            </a:r>
          </a:p>
          <a:p>
            <a:pPr eaLnBrk="1" hangingPunct="1">
              <a:spcBef>
                <a:spcPct val="0"/>
              </a:spcBef>
              <a:buFontTx/>
              <a:buNone/>
            </a:pPr>
            <a:endParaRPr lang="en-US" altLang="x-none" sz="2000" b="1" dirty="0">
              <a:latin typeface="Optima" charset="0"/>
            </a:endParaRPr>
          </a:p>
          <a:p>
            <a:pPr eaLnBrk="1" hangingPunct="1">
              <a:spcBef>
                <a:spcPct val="0"/>
              </a:spcBef>
            </a:pPr>
            <a:r>
              <a:rPr lang="en-US" altLang="x-none" sz="2000" b="1" dirty="0">
                <a:solidFill>
                  <a:srgbClr val="5577AE"/>
                </a:solidFill>
                <a:latin typeface="Optima" charset="0"/>
              </a:rPr>
              <a:t>URLs</a:t>
            </a:r>
          </a:p>
          <a:p>
            <a:pPr eaLnBrk="1" hangingPunct="1">
              <a:spcBef>
                <a:spcPct val="0"/>
              </a:spcBef>
              <a:buFontTx/>
              <a:buNone/>
            </a:pPr>
            <a:r>
              <a:rPr lang="en-US" altLang="x-none" sz="2000" dirty="0">
                <a:solidFill>
                  <a:srgbClr val="5577AE"/>
                </a:solidFill>
                <a:latin typeface="Optima" charset="0"/>
              </a:rPr>
              <a:t>	</a:t>
            </a:r>
          </a:p>
          <a:p>
            <a:pPr eaLnBrk="1" hangingPunct="1">
              <a:spcBef>
                <a:spcPct val="0"/>
              </a:spcBef>
            </a:pPr>
            <a:r>
              <a:rPr lang="en-US" altLang="x-none" sz="2000" b="1" dirty="0">
                <a:solidFill>
                  <a:srgbClr val="5577AE"/>
                </a:solidFill>
                <a:latin typeface="Optima" charset="0"/>
              </a:rPr>
              <a:t>DOIs (digital object identifier)</a:t>
            </a:r>
          </a:p>
          <a:p>
            <a:pPr eaLnBrk="1" hangingPunct="1">
              <a:spcBef>
                <a:spcPct val="0"/>
              </a:spcBef>
              <a:buFontTx/>
              <a:buNone/>
            </a:pPr>
            <a:endParaRPr lang="en-US" altLang="x-none" sz="2000" dirty="0"/>
          </a:p>
          <a:p>
            <a:pPr eaLnBrk="1" hangingPunct="1">
              <a:spcBef>
                <a:spcPct val="0"/>
              </a:spcBef>
              <a:buFontTx/>
              <a:buNone/>
            </a:pPr>
            <a:r>
              <a:rPr lang="en-US" altLang="x-none" sz="2000" dirty="0"/>
              <a:t>	</a:t>
            </a:r>
            <a:r>
              <a:rPr lang="en-US" altLang="x-none" sz="2000" dirty="0">
                <a:solidFill>
                  <a:srgbClr val="5577AE"/>
                </a:solidFill>
                <a:latin typeface="Optima" charset="0"/>
              </a:rPr>
              <a:t>Chan, Evans. </a:t>
            </a:r>
            <a:r>
              <a:rPr lang="en-US" altLang="en-US" sz="2000" dirty="0">
                <a:solidFill>
                  <a:srgbClr val="5577AE"/>
                </a:solidFill>
                <a:latin typeface="Optima" charset="0"/>
              </a:rPr>
              <a:t>“</a:t>
            </a:r>
            <a:r>
              <a:rPr lang="en-US" altLang="x-none" sz="2000" dirty="0">
                <a:solidFill>
                  <a:srgbClr val="5577AE"/>
                </a:solidFill>
                <a:latin typeface="Optima" charset="0"/>
              </a:rPr>
              <a:t>Postmodernism and Hong Kong Cinema.</a:t>
            </a:r>
            <a:r>
              <a:rPr lang="en-US" altLang="en-US" sz="2000" dirty="0">
                <a:solidFill>
                  <a:srgbClr val="5577AE"/>
                </a:solidFill>
                <a:latin typeface="Optima" charset="0"/>
              </a:rPr>
              <a:t>”</a:t>
            </a:r>
            <a:r>
              <a:rPr lang="en-US" altLang="x-none" sz="2000" dirty="0">
                <a:solidFill>
                  <a:srgbClr val="5577AE"/>
                </a:solidFill>
                <a:latin typeface="Optima" charset="0"/>
              </a:rPr>
              <a:t> 				</a:t>
            </a:r>
            <a:r>
              <a:rPr lang="en-US" altLang="x-none" sz="2000" i="1" dirty="0">
                <a:solidFill>
                  <a:srgbClr val="5577AE"/>
                </a:solidFill>
                <a:latin typeface="Optima" charset="0"/>
              </a:rPr>
              <a:t>Postmodern Culture</a:t>
            </a:r>
            <a:r>
              <a:rPr lang="en-US" altLang="x-none" sz="2000" dirty="0">
                <a:solidFill>
                  <a:srgbClr val="5577AE"/>
                </a:solidFill>
                <a:latin typeface="Optima" charset="0"/>
              </a:rPr>
              <a:t>, vol. 10, no. 3, May 2000. </a:t>
            </a:r>
            <a:r>
              <a:rPr lang="en-US" altLang="x-none" sz="2000" i="1" dirty="0">
                <a:solidFill>
                  <a:srgbClr val="5577AE"/>
                </a:solidFill>
                <a:latin typeface="Optima" charset="0"/>
              </a:rPr>
              <a:t>Project 			Muse</a:t>
            </a:r>
            <a:r>
              <a:rPr lang="en-US" altLang="x-none" sz="2000" dirty="0">
                <a:solidFill>
                  <a:srgbClr val="5577AE"/>
                </a:solidFill>
                <a:latin typeface="Optima" charset="0"/>
              </a:rPr>
              <a:t>, </a:t>
            </a:r>
            <a:r>
              <a:rPr lang="en-US" altLang="x-none" sz="2000" dirty="0" err="1">
                <a:solidFill>
                  <a:srgbClr val="5577AE"/>
                </a:solidFill>
                <a:latin typeface="Optima" charset="0"/>
              </a:rPr>
              <a:t>doi</a:t>
            </a:r>
            <a:r>
              <a:rPr lang="en-US" altLang="x-none" sz="2000" dirty="0">
                <a:solidFill>
                  <a:srgbClr val="5577AE"/>
                </a:solidFill>
                <a:latin typeface="Optima" charset="0"/>
              </a:rPr>
              <a:t>: 10.1353/pmc.2000.0021.</a:t>
            </a:r>
          </a:p>
          <a:p>
            <a:pPr eaLnBrk="1" hangingPunct="1">
              <a:spcBef>
                <a:spcPct val="0"/>
              </a:spcBef>
              <a:buFontTx/>
              <a:buNone/>
            </a:pPr>
            <a:endParaRPr lang="en-US" altLang="x-none" sz="2000" b="1" dirty="0">
              <a:solidFill>
                <a:srgbClr val="5577AE"/>
              </a:solidFill>
              <a:latin typeface="Optima" charset="0"/>
            </a:endParaRPr>
          </a:p>
          <a:p>
            <a:pPr eaLnBrk="1" hangingPunct="1">
              <a:spcBef>
                <a:spcPct val="0"/>
              </a:spcBef>
            </a:pPr>
            <a:r>
              <a:rPr lang="en-US" altLang="x-none" sz="2000" b="1" dirty="0">
                <a:solidFill>
                  <a:srgbClr val="5577AE"/>
                </a:solidFill>
                <a:latin typeface="Optima" charset="0"/>
              </a:rPr>
              <a:t>Date of access</a:t>
            </a:r>
          </a:p>
          <a:p>
            <a:pPr eaLnBrk="1" hangingPunct="1">
              <a:spcBef>
                <a:spcPct val="0"/>
              </a:spcBef>
              <a:buFontTx/>
              <a:buNone/>
            </a:pPr>
            <a:endParaRPr lang="en-US" altLang="x-none" sz="2000" b="1" dirty="0">
              <a:solidFill>
                <a:srgbClr val="5577AE"/>
              </a:solidFill>
              <a:latin typeface="Optima" charset="0"/>
            </a:endParaRPr>
          </a:p>
          <a:p>
            <a:pPr eaLnBrk="1" hangingPunct="1">
              <a:spcBef>
                <a:spcPct val="0"/>
              </a:spcBef>
              <a:buFontTx/>
              <a:buNone/>
            </a:pPr>
            <a:r>
              <a:rPr lang="en-US" altLang="x-none" sz="2000" dirty="0">
                <a:solidFill>
                  <a:srgbClr val="5577AE"/>
                </a:solidFill>
                <a:latin typeface="Optima" charset="0"/>
              </a:rPr>
              <a:t>	</a:t>
            </a:r>
            <a:r>
              <a:rPr lang="en-US" altLang="en-US" sz="2000" dirty="0">
                <a:solidFill>
                  <a:srgbClr val="5577AE"/>
                </a:solidFill>
                <a:latin typeface="Optima" charset="0"/>
              </a:rPr>
              <a:t>“</a:t>
            </a:r>
            <a:r>
              <a:rPr lang="en-US" altLang="x-none" sz="2000" dirty="0">
                <a:solidFill>
                  <a:srgbClr val="5577AE"/>
                </a:solidFill>
                <a:latin typeface="Optima" charset="0"/>
              </a:rPr>
              <a:t>Under the Gun.</a:t>
            </a:r>
            <a:r>
              <a:rPr lang="en-US" altLang="en-US" sz="2000" dirty="0">
                <a:solidFill>
                  <a:srgbClr val="5577AE"/>
                </a:solidFill>
                <a:latin typeface="Optima" charset="0"/>
              </a:rPr>
              <a:t>”</a:t>
            </a:r>
            <a:r>
              <a:rPr lang="en-US" altLang="x-none" sz="2000" dirty="0">
                <a:solidFill>
                  <a:srgbClr val="5577AE"/>
                </a:solidFill>
                <a:latin typeface="Optima" charset="0"/>
              </a:rPr>
              <a:t> </a:t>
            </a:r>
            <a:r>
              <a:rPr lang="en-US" altLang="x-none" sz="2000" i="1" dirty="0">
                <a:solidFill>
                  <a:srgbClr val="5577AE"/>
                </a:solidFill>
                <a:latin typeface="Optima" charset="0"/>
              </a:rPr>
              <a:t>Pretty Little Liars</a:t>
            </a:r>
            <a:r>
              <a:rPr lang="en-US" altLang="x-none" sz="2000" dirty="0">
                <a:solidFill>
                  <a:srgbClr val="5577AE"/>
                </a:solidFill>
                <a:latin typeface="Optima" charset="0"/>
              </a:rPr>
              <a:t>, season 4, episode 6, ABC 			Family, 16 July 2013. </a:t>
            </a:r>
            <a:r>
              <a:rPr lang="en-US" altLang="x-none" sz="2000" i="1" dirty="0" smtClean="0">
                <a:solidFill>
                  <a:srgbClr val="5577AE"/>
                </a:solidFill>
                <a:latin typeface="Optima" charset="0"/>
              </a:rPr>
              <a:t>Hulu</a:t>
            </a:r>
            <a:r>
              <a:rPr lang="en-US" altLang="x-none" sz="2000" dirty="0" smtClean="0">
                <a:solidFill>
                  <a:srgbClr val="5577AE"/>
                </a:solidFill>
                <a:latin typeface="Optima" charset="0"/>
              </a:rPr>
              <a:t>,</a:t>
            </a:r>
          </a:p>
          <a:p>
            <a:pPr eaLnBrk="1" hangingPunct="1">
              <a:spcBef>
                <a:spcPct val="0"/>
              </a:spcBef>
              <a:buFontTx/>
              <a:buNone/>
            </a:pPr>
            <a:r>
              <a:rPr lang="en-US" altLang="x-none" sz="2000" u="sng" dirty="0">
                <a:solidFill>
                  <a:srgbClr val="5577AE"/>
                </a:solidFill>
                <a:latin typeface="Optima" charset="0"/>
                <a:hlinkClick r:id="rId3"/>
              </a:rPr>
              <a:t>	</a:t>
            </a:r>
            <a:r>
              <a:rPr lang="en-US" altLang="x-none" sz="2000" u="sng" dirty="0" smtClean="0">
                <a:solidFill>
                  <a:srgbClr val="5577AE"/>
                </a:solidFill>
                <a:latin typeface="Optima" charset="0"/>
                <a:hlinkClick r:id="rId3"/>
              </a:rPr>
              <a:t>		</a:t>
            </a:r>
            <a:r>
              <a:rPr lang="en-US" altLang="x-none" sz="2000" u="sng" dirty="0" smtClean="0">
                <a:solidFill>
                  <a:srgbClr val="5577AE"/>
                </a:solidFill>
                <a:latin typeface="Optima" charset="0"/>
                <a:hlinkClick r:id="rId3"/>
              </a:rPr>
              <a:t>www.hulu.com/watch/511318</a:t>
            </a:r>
            <a:r>
              <a:rPr lang="en-US" altLang="x-none" sz="2000" dirty="0">
                <a:solidFill>
                  <a:srgbClr val="5577AE"/>
                </a:solidFill>
                <a:latin typeface="Optima" charset="0"/>
              </a:rPr>
              <a:t>. </a:t>
            </a:r>
            <a:r>
              <a:rPr lang="en-US" altLang="x-none" sz="2000" dirty="0" smtClean="0">
                <a:solidFill>
                  <a:srgbClr val="5577AE"/>
                </a:solidFill>
                <a:latin typeface="Optima" charset="0"/>
              </a:rPr>
              <a:t>Accessed </a:t>
            </a:r>
            <a:r>
              <a:rPr lang="en-US" altLang="x-none" sz="2000" dirty="0">
                <a:solidFill>
                  <a:srgbClr val="5577AE"/>
                </a:solidFill>
                <a:latin typeface="Optima" charset="0"/>
              </a:rPr>
              <a:t>23 July 2013.</a:t>
            </a:r>
          </a:p>
          <a:p>
            <a:pPr eaLnBrk="1" hangingPunct="1">
              <a:spcBef>
                <a:spcPct val="0"/>
              </a:spcBef>
              <a:buFontTx/>
              <a:buNone/>
            </a:pPr>
            <a:endParaRPr lang="en-US" altLang="x-none" sz="2000" b="1" dirty="0">
              <a:solidFill>
                <a:srgbClr val="5577AE"/>
              </a:solidFill>
              <a:latin typeface="Optima" charset="0"/>
            </a:endParaRPr>
          </a:p>
          <a:p>
            <a:pPr eaLnBrk="1" hangingPunct="1">
              <a:spcBef>
                <a:spcPct val="0"/>
              </a:spcBef>
              <a:buFontTx/>
              <a:buNone/>
            </a:pPr>
            <a:r>
              <a:rPr lang="en-US" altLang="x-none" sz="2000" dirty="0">
                <a:solidFill>
                  <a:srgbClr val="5577AE"/>
                </a:solidFill>
                <a:latin typeface="Optima" charset="0"/>
              </a:rPr>
              <a:t>	</a:t>
            </a:r>
            <a:endParaRPr lang="en-US" altLang="x-none" sz="2000" dirty="0"/>
          </a:p>
          <a:p>
            <a:pPr eaLnBrk="1" hangingPunct="1">
              <a:spcBef>
                <a:spcPct val="0"/>
              </a:spcBef>
              <a:buFontTx/>
              <a:buNone/>
            </a:pPr>
            <a:endParaRPr lang="en-US" altLang="x-none" sz="2000" dirty="0"/>
          </a:p>
          <a:p>
            <a:pPr eaLnBrk="1" hangingPunct="1">
              <a:spcBef>
                <a:spcPct val="0"/>
              </a:spcBef>
              <a:buFontTx/>
              <a:buNone/>
            </a:pPr>
            <a:endParaRPr lang="en-US" altLang="x-none" sz="2000" dirty="0"/>
          </a:p>
          <a:p>
            <a:pPr eaLnBrk="1" hangingPunct="1">
              <a:spcBef>
                <a:spcPct val="0"/>
              </a:spcBef>
              <a:buFontTx/>
              <a:buNone/>
            </a:pPr>
            <a:endParaRPr lang="en-US" altLang="x-none" sz="2000" dirty="0">
              <a:latin typeface="Optima" charset="0"/>
            </a:endParaRPr>
          </a:p>
          <a:p>
            <a:pPr eaLnBrk="1" hangingPunct="1">
              <a:spcBef>
                <a:spcPct val="0"/>
              </a:spcBef>
              <a:buFontTx/>
              <a:buNone/>
            </a:pPr>
            <a:endParaRPr lang="en-US" altLang="x-none" sz="2400" b="1" dirty="0">
              <a:latin typeface="Optima" charset="0"/>
            </a:endParaRPr>
          </a:p>
          <a:p>
            <a:pPr eaLnBrk="1" hangingPunct="1">
              <a:spcBef>
                <a:spcPct val="0"/>
              </a:spcBef>
              <a:buFontTx/>
              <a:buNone/>
            </a:pPr>
            <a:endParaRPr lang="en-US" altLang="x-none" sz="400" b="1" dirty="0">
              <a:latin typeface="Optima" charset="0"/>
            </a:endParaRPr>
          </a:p>
        </p:txBody>
      </p:sp>
      <p:grpSp>
        <p:nvGrpSpPr>
          <p:cNvPr id="97282" name="Group 13"/>
          <p:cNvGrpSpPr>
            <a:grpSpLocks/>
          </p:cNvGrpSpPr>
          <p:nvPr/>
        </p:nvGrpSpPr>
        <p:grpSpPr bwMode="auto">
          <a:xfrm>
            <a:off x="1128713" y="0"/>
            <a:ext cx="6773862" cy="2022475"/>
            <a:chOff x="0" y="0"/>
            <a:chExt cx="9144000" cy="2762588"/>
          </a:xfrm>
        </p:grpSpPr>
        <p:grpSp>
          <p:nvGrpSpPr>
            <p:cNvPr id="97283" name="Group 1"/>
            <p:cNvGrpSpPr>
              <a:grpSpLocks/>
            </p:cNvGrpSpPr>
            <p:nvPr/>
          </p:nvGrpSpPr>
          <p:grpSpPr bwMode="auto">
            <a:xfrm>
              <a:off x="0" y="0"/>
              <a:ext cx="9144000" cy="2762588"/>
              <a:chOff x="0" y="2220850"/>
              <a:chExt cx="9144000" cy="2762588"/>
            </a:xfrm>
          </p:grpSpPr>
          <p:sp>
            <p:nvSpPr>
              <p:cNvPr id="17"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97286" name="Picture 17" descr="High-Rez-OWL-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7284" name="TextBox 15"/>
            <p:cNvSpPr txBox="1">
              <a:spLocks noChangeArrowheads="1"/>
            </p:cNvSpPr>
            <p:nvPr/>
          </p:nvSpPr>
          <p:spPr bwMode="auto">
            <a:xfrm>
              <a:off x="4381502" y="1066020"/>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Works-cited List: Optional Elements</a:t>
              </a:r>
            </a:p>
          </p:txBody>
        </p:sp>
      </p:gr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1377" name="Group 5"/>
          <p:cNvGrpSpPr>
            <a:grpSpLocks/>
          </p:cNvGrpSpPr>
          <p:nvPr/>
        </p:nvGrpSpPr>
        <p:grpSpPr bwMode="auto">
          <a:xfrm>
            <a:off x="0" y="0"/>
            <a:ext cx="9144000" cy="2762250"/>
            <a:chOff x="0" y="2220850"/>
            <a:chExt cx="9144000" cy="2762588"/>
          </a:xfrm>
        </p:grpSpPr>
        <p:sp>
          <p:nvSpPr>
            <p:cNvPr id="5" name="Rectangle 4"/>
            <p:cNvSpPr>
              <a:spLocks noChangeArrowheads="1"/>
            </p:cNvSpPr>
            <p:nvPr/>
          </p:nvSpPr>
          <p:spPr bwMode="auto">
            <a:xfrm>
              <a:off x="0" y="3194107"/>
              <a:ext cx="9144000" cy="1187595"/>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101381" name="Picture 3" descr="High-Rez-OWL-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6"/>
          <p:cNvSpPr txBox="1"/>
          <p:nvPr/>
        </p:nvSpPr>
        <p:spPr>
          <a:xfrm>
            <a:off x="4284663" y="1236663"/>
            <a:ext cx="4859337" cy="646112"/>
          </a:xfrm>
          <a:prstGeom prst="rect">
            <a:avLst/>
          </a:prstGeom>
          <a:noFill/>
        </p:spPr>
        <p:txBody>
          <a:bodyPr>
            <a:spAutoFit/>
          </a:bodyPr>
          <a:lstStyle/>
          <a:p>
            <a:pPr algn="ctr" eaLnBrk="1" fontAlgn="auto" hangingPunct="1">
              <a:spcBef>
                <a:spcPts val="0"/>
              </a:spcBef>
              <a:spcAft>
                <a:spcPts val="0"/>
              </a:spcAft>
              <a:defRPr/>
            </a:pPr>
            <a:r>
              <a:rPr lang="en-US" sz="3600" spc="-100" dirty="0">
                <a:latin typeface="Book Antiqua"/>
                <a:ea typeface="+mn-ea"/>
                <a:cs typeface="Book Antiqua"/>
              </a:rPr>
              <a:t>The End</a:t>
            </a:r>
          </a:p>
        </p:txBody>
      </p:sp>
      <p:sp>
        <p:nvSpPr>
          <p:cNvPr id="101379" name="TextBox 8"/>
          <p:cNvSpPr txBox="1">
            <a:spLocks noChangeArrowheads="1"/>
          </p:cNvSpPr>
          <p:nvPr/>
        </p:nvSpPr>
        <p:spPr bwMode="auto">
          <a:xfrm>
            <a:off x="2038350" y="2762250"/>
            <a:ext cx="588486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1900"/>
              <a:t>MLA 8</a:t>
            </a:r>
            <a:r>
              <a:rPr lang="en-US" altLang="x-none" sz="1900" baseline="30000"/>
              <a:t>th</a:t>
            </a:r>
            <a:r>
              <a:rPr lang="en-US" altLang="x-none" sz="1900"/>
              <a:t> Edition Formatting Style Guide</a:t>
            </a:r>
          </a:p>
          <a:p>
            <a:pPr eaLnBrk="1" hangingPunct="1">
              <a:spcBef>
                <a:spcPct val="0"/>
              </a:spcBef>
              <a:buFontTx/>
              <a:buNone/>
            </a:pPr>
            <a:r>
              <a:rPr lang="en-US" altLang="x-none" sz="1500"/>
              <a:t>Brought to you in cooperation with the Purdue Online Writing Lab</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5"/>
          <p:cNvSpPr txBox="1">
            <a:spLocks noChangeArrowheads="1"/>
          </p:cNvSpPr>
          <p:nvPr/>
        </p:nvSpPr>
        <p:spPr bwMode="auto">
          <a:xfrm>
            <a:off x="636588" y="2325688"/>
            <a:ext cx="7870825"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charset="0"/>
              <a:buChar char="•"/>
              <a:defRPr sz="3200">
                <a:solidFill>
                  <a:schemeClr val="tx1"/>
                </a:solidFill>
                <a:latin typeface="Book Antiqua" charset="0"/>
                <a:ea typeface="ＭＳ Ｐゴシック" charset="-128"/>
              </a:defRPr>
            </a:lvl1pPr>
            <a:lvl2pPr marL="693738" indent="-236538">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lnSpc>
                <a:spcPct val="150000"/>
              </a:lnSpc>
              <a:spcBef>
                <a:spcPct val="0"/>
              </a:spcBef>
              <a:buFontTx/>
              <a:buNone/>
            </a:pPr>
            <a:r>
              <a:rPr lang="en-US" altLang="x-none" sz="2400" b="1">
                <a:latin typeface="Optima" charset="0"/>
                <a:ea typeface="ヒラギノ角ゴ Pro W3" charset="-128"/>
              </a:rPr>
              <a:t>An MLA Style paper should:</a:t>
            </a:r>
          </a:p>
          <a:p>
            <a:pPr lvl="1" eaLnBrk="1" hangingPunct="1">
              <a:lnSpc>
                <a:spcPct val="150000"/>
              </a:lnSpc>
              <a:spcBef>
                <a:spcPct val="0"/>
              </a:spcBef>
              <a:buFont typeface="Arial" charset="0"/>
              <a:buChar char="•"/>
            </a:pPr>
            <a:r>
              <a:rPr lang="en-US" altLang="x-none" sz="2400">
                <a:latin typeface="Optima" charset="0"/>
                <a:ea typeface="ヒラギノ角ゴ Pro W3" charset="-128"/>
              </a:rPr>
              <a:t> Be typed on white 8.5</a:t>
            </a:r>
            <a:r>
              <a:rPr lang="en-US" altLang="ja-JP" sz="2400">
                <a:latin typeface="Optima" charset="0"/>
                <a:ea typeface="ヒラギノ角ゴ Pro W3" charset="-128"/>
              </a:rPr>
              <a:t>“ x 11“ paper</a:t>
            </a:r>
            <a:endParaRPr lang="en-US" altLang="x-none" sz="1200">
              <a:latin typeface="Optima" charset="0"/>
              <a:ea typeface="ヒラギノ角ゴ Pro W3" charset="-128"/>
            </a:endParaRPr>
          </a:p>
          <a:p>
            <a:pPr lvl="1" eaLnBrk="1" hangingPunct="1">
              <a:lnSpc>
                <a:spcPct val="150000"/>
              </a:lnSpc>
              <a:spcBef>
                <a:spcPct val="0"/>
              </a:spcBef>
              <a:buFont typeface="Arial" charset="0"/>
              <a:buChar char="•"/>
            </a:pPr>
            <a:r>
              <a:rPr lang="en-US" altLang="x-none" sz="2400">
                <a:latin typeface="Optima" charset="0"/>
                <a:ea typeface="ヒラギノ角ゴ Pro W3" charset="-128"/>
              </a:rPr>
              <a:t> Double-space everything</a:t>
            </a:r>
            <a:endParaRPr lang="en-US" altLang="x-none" sz="1200">
              <a:latin typeface="Optima" charset="0"/>
              <a:ea typeface="ヒラギノ角ゴ Pro W3" charset="-128"/>
            </a:endParaRPr>
          </a:p>
          <a:p>
            <a:pPr lvl="1" eaLnBrk="1" hangingPunct="1">
              <a:lnSpc>
                <a:spcPct val="150000"/>
              </a:lnSpc>
              <a:spcBef>
                <a:spcPct val="0"/>
              </a:spcBef>
              <a:buFont typeface="Arial" charset="0"/>
              <a:buChar char="•"/>
            </a:pPr>
            <a:r>
              <a:rPr lang="en-US" altLang="x-none" sz="2400">
                <a:latin typeface="Optima" charset="0"/>
                <a:ea typeface="ヒラギノ角ゴ Pro W3" charset="-128"/>
              </a:rPr>
              <a:t> Use 12 pt. Times New Roman (or similar) font </a:t>
            </a:r>
            <a:endParaRPr lang="en-US" altLang="x-none" sz="1200">
              <a:latin typeface="Optima" charset="0"/>
              <a:ea typeface="ヒラギノ角ゴ Pro W3" charset="-128"/>
            </a:endParaRPr>
          </a:p>
          <a:p>
            <a:pPr lvl="1" eaLnBrk="1" hangingPunct="1">
              <a:lnSpc>
                <a:spcPct val="150000"/>
              </a:lnSpc>
              <a:spcBef>
                <a:spcPct val="0"/>
              </a:spcBef>
              <a:buFont typeface="Arial" charset="0"/>
              <a:buChar char="•"/>
            </a:pPr>
            <a:r>
              <a:rPr lang="en-US" altLang="x-none" sz="2400">
                <a:latin typeface="Optima" charset="0"/>
                <a:ea typeface="ヒラギノ角ゴ Pro W3" charset="-128"/>
              </a:rPr>
              <a:t> Leave only one space after punctuation</a:t>
            </a:r>
            <a:endParaRPr lang="en-US" altLang="x-none" sz="1200">
              <a:latin typeface="Optima" charset="0"/>
              <a:ea typeface="ヒラギノ角ゴ Pro W3" charset="-128"/>
            </a:endParaRPr>
          </a:p>
          <a:p>
            <a:pPr lvl="1" eaLnBrk="1" hangingPunct="1">
              <a:lnSpc>
                <a:spcPct val="150000"/>
              </a:lnSpc>
              <a:spcBef>
                <a:spcPct val="0"/>
              </a:spcBef>
              <a:buFont typeface="Arial" charset="0"/>
              <a:buChar char="•"/>
            </a:pPr>
            <a:r>
              <a:rPr lang="en-US" altLang="x-none" sz="2400">
                <a:latin typeface="Optima" charset="0"/>
                <a:ea typeface="ヒラギノ角ゴ Pro W3" charset="-128"/>
              </a:rPr>
              <a:t> Set all margins to 1 inch on all sides</a:t>
            </a:r>
            <a:endParaRPr lang="en-US" altLang="x-none" sz="1200">
              <a:latin typeface="Optima" charset="0"/>
              <a:ea typeface="ヒラギノ角ゴ Pro W3" charset="-128"/>
            </a:endParaRPr>
          </a:p>
          <a:p>
            <a:pPr lvl="1" eaLnBrk="1" hangingPunct="1">
              <a:lnSpc>
                <a:spcPct val="150000"/>
              </a:lnSpc>
              <a:spcBef>
                <a:spcPct val="0"/>
              </a:spcBef>
              <a:buFont typeface="Arial" charset="0"/>
              <a:buChar char="•"/>
            </a:pPr>
            <a:r>
              <a:rPr lang="en-US" altLang="x-none" sz="2400">
                <a:latin typeface="Optima" charset="0"/>
                <a:ea typeface="ヒラギノ角ゴ Pro W3" charset="-128"/>
              </a:rPr>
              <a:t> Indent the first line of paragraphs one half-inch</a:t>
            </a:r>
          </a:p>
        </p:txBody>
      </p:sp>
      <p:grpSp>
        <p:nvGrpSpPr>
          <p:cNvPr id="27650" name="Group 8"/>
          <p:cNvGrpSpPr>
            <a:grpSpLocks/>
          </p:cNvGrpSpPr>
          <p:nvPr/>
        </p:nvGrpSpPr>
        <p:grpSpPr bwMode="auto">
          <a:xfrm>
            <a:off x="1128713" y="0"/>
            <a:ext cx="6773862" cy="2022475"/>
            <a:chOff x="0" y="0"/>
            <a:chExt cx="9144000" cy="2762588"/>
          </a:xfrm>
        </p:grpSpPr>
        <p:grpSp>
          <p:nvGrpSpPr>
            <p:cNvPr id="27652"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27655"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7653" name="TextBox 10"/>
            <p:cNvSpPr txBox="1">
              <a:spLocks noChangeArrowheads="1"/>
            </p:cNvSpPr>
            <p:nvPr/>
          </p:nvSpPr>
          <p:spPr bwMode="auto">
            <a:xfrm>
              <a:off x="4381501" y="1043303"/>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Format: General Guidelines</a:t>
              </a:r>
            </a:p>
          </p:txBody>
        </p:sp>
      </p:grpSp>
      <p:pic>
        <p:nvPicPr>
          <p:cNvPr id="27651" name="Picture 2" descr="C:\Users\Arielle\AppData\Local\Microsoft\Windows\Temporary Internet Files\Content.IE5\1ASONVVG\MC900442166[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0200" y="1676400"/>
            <a:ext cx="2339975" cy="233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44563" y="2311400"/>
            <a:ext cx="7254875" cy="3970318"/>
          </a:xfrm>
          <a:prstGeom prst="rect">
            <a:avLst/>
          </a:prstGeom>
          <a:noFill/>
        </p:spPr>
        <p:txBody>
          <a:bodyPr>
            <a:spAutoFit/>
          </a:bodyPr>
          <a:lstStyle/>
          <a:p>
            <a:pPr marL="342900" indent="-342900" eaLnBrk="1" fontAlgn="auto" hangingPunct="1">
              <a:lnSpc>
                <a:spcPct val="150000"/>
              </a:lnSpc>
              <a:spcBef>
                <a:spcPts val="0"/>
              </a:spcBef>
              <a:spcAft>
                <a:spcPts val="0"/>
              </a:spcAft>
              <a:defRPr/>
            </a:pPr>
            <a:r>
              <a:rPr lang="en-US" altLang="en-US" sz="2400" b="1" dirty="0">
                <a:latin typeface="Optima"/>
                <a:ea typeface="ヒラギノ角ゴ Pro W3" charset="-128"/>
              </a:rPr>
              <a:t>An MLA Style paper should:</a:t>
            </a:r>
            <a:endParaRPr lang="en-US" sz="2400" dirty="0">
              <a:latin typeface="Optima"/>
              <a:ea typeface="ＭＳ Ｐゴシック" charset="0"/>
              <a:cs typeface="ＭＳ Ｐゴシック" charset="0"/>
            </a:endParaRPr>
          </a:p>
          <a:p>
            <a:pPr marL="236538" indent="-236538" eaLnBrk="1" fontAlgn="auto" hangingPunct="1">
              <a:lnSpc>
                <a:spcPct val="150000"/>
              </a:lnSpc>
              <a:spcBef>
                <a:spcPts val="0"/>
              </a:spcBef>
              <a:spcAft>
                <a:spcPts val="0"/>
              </a:spcAft>
              <a:buFont typeface="Arial" pitchFamily="34" charset="0"/>
              <a:buChar char="•"/>
              <a:defRPr/>
            </a:pPr>
            <a:r>
              <a:rPr lang="en-US" sz="2400" dirty="0">
                <a:latin typeface="Optima"/>
                <a:ea typeface="ＭＳ Ｐゴシック" charset="0"/>
                <a:cs typeface="ＭＳ Ｐゴシック" charset="0"/>
              </a:rPr>
              <a:t>Have a header with page numbers located in the upper right-hand corner</a:t>
            </a:r>
          </a:p>
          <a:p>
            <a:pPr marL="236538" indent="-236538" eaLnBrk="1" fontAlgn="auto" hangingPunct="1">
              <a:lnSpc>
                <a:spcPct val="150000"/>
              </a:lnSpc>
              <a:spcBef>
                <a:spcPts val="0"/>
              </a:spcBef>
              <a:spcAft>
                <a:spcPts val="0"/>
              </a:spcAft>
              <a:buFont typeface="Arial" pitchFamily="34" charset="0"/>
              <a:buChar char="•"/>
              <a:defRPr/>
            </a:pPr>
            <a:r>
              <a:rPr lang="en-US" sz="2400" dirty="0">
                <a:latin typeface="Optima"/>
                <a:ea typeface="ＭＳ Ｐゴシック" charset="0"/>
                <a:cs typeface="ＭＳ Ｐゴシック" charset="0"/>
              </a:rPr>
              <a:t>Use italics for </a:t>
            </a:r>
            <a:r>
              <a:rPr lang="en-US" sz="2400" dirty="0" smtClean="0">
                <a:latin typeface="Optima"/>
                <a:ea typeface="ＭＳ Ｐゴシック" charset="0"/>
                <a:cs typeface="ＭＳ Ｐゴシック" charset="0"/>
              </a:rPr>
              <a:t>titles of longer works and quotation marks for titles of shorter works</a:t>
            </a:r>
            <a:endParaRPr lang="en-US" sz="2400" dirty="0">
              <a:latin typeface="Optima"/>
              <a:ea typeface="ＭＳ Ｐゴシック" charset="0"/>
              <a:cs typeface="ＭＳ Ｐゴシック" charset="0"/>
            </a:endParaRPr>
          </a:p>
          <a:p>
            <a:pPr marL="236538" indent="-236538" eaLnBrk="1" fontAlgn="auto" hangingPunct="1">
              <a:lnSpc>
                <a:spcPct val="150000"/>
              </a:lnSpc>
              <a:spcBef>
                <a:spcPts val="0"/>
              </a:spcBef>
              <a:spcAft>
                <a:spcPts val="0"/>
              </a:spcAft>
              <a:buFont typeface="Arial" pitchFamily="34" charset="0"/>
              <a:buChar char="•"/>
              <a:defRPr/>
            </a:pPr>
            <a:r>
              <a:rPr lang="en-US" sz="2400" dirty="0">
                <a:latin typeface="Optima"/>
                <a:ea typeface="ＭＳ Ｐゴシック" charset="0"/>
                <a:cs typeface="ＭＳ Ｐゴシック" charset="0"/>
              </a:rPr>
              <a:t>Place endnotes on a separate page before the list of works cited</a:t>
            </a:r>
          </a:p>
        </p:txBody>
      </p:sp>
      <p:grpSp>
        <p:nvGrpSpPr>
          <p:cNvPr id="29698" name="Group 8"/>
          <p:cNvGrpSpPr>
            <a:grpSpLocks/>
          </p:cNvGrpSpPr>
          <p:nvPr/>
        </p:nvGrpSpPr>
        <p:grpSpPr bwMode="auto">
          <a:xfrm>
            <a:off x="1128713" y="0"/>
            <a:ext cx="6773862" cy="2022475"/>
            <a:chOff x="0" y="0"/>
            <a:chExt cx="9144000" cy="2762588"/>
          </a:xfrm>
        </p:grpSpPr>
        <p:grpSp>
          <p:nvGrpSpPr>
            <p:cNvPr id="29699"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29702"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9700" name="TextBox 10"/>
            <p:cNvSpPr txBox="1">
              <a:spLocks noChangeArrowheads="1"/>
            </p:cNvSpPr>
            <p:nvPr/>
          </p:nvSpPr>
          <p:spPr bwMode="auto">
            <a:xfrm>
              <a:off x="4381501" y="1066020"/>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Format: General Guidelines (cont.)</a:t>
              </a:r>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Box 5"/>
          <p:cNvSpPr txBox="1">
            <a:spLocks noChangeArrowheads="1"/>
          </p:cNvSpPr>
          <p:nvPr/>
        </p:nvSpPr>
        <p:spPr bwMode="auto">
          <a:xfrm>
            <a:off x="520700" y="2022475"/>
            <a:ext cx="81026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lnSpc>
                <a:spcPct val="150000"/>
              </a:lnSpc>
              <a:spcBef>
                <a:spcPct val="0"/>
              </a:spcBef>
              <a:buFontTx/>
              <a:buNone/>
            </a:pPr>
            <a:r>
              <a:rPr lang="en-US" altLang="x-none" sz="2200" b="1">
                <a:solidFill>
                  <a:srgbClr val="0070C0"/>
                </a:solidFill>
                <a:latin typeface="Optima" charset="0"/>
              </a:rPr>
              <a:t>The first page of an MLA Style paper will:</a:t>
            </a:r>
          </a:p>
          <a:p>
            <a:pPr eaLnBrk="1" hangingPunct="1">
              <a:lnSpc>
                <a:spcPct val="150000"/>
              </a:lnSpc>
              <a:spcBef>
                <a:spcPct val="0"/>
              </a:spcBef>
            </a:pPr>
            <a:r>
              <a:rPr lang="en-US" altLang="x-none" sz="2000">
                <a:latin typeface="Optima" charset="0"/>
              </a:rPr>
              <a:t>Have </a:t>
            </a:r>
            <a:r>
              <a:rPr lang="en-US" altLang="x-none" sz="2000" b="1">
                <a:latin typeface="Optima" charset="0"/>
              </a:rPr>
              <a:t>no title page</a:t>
            </a:r>
          </a:p>
          <a:p>
            <a:pPr eaLnBrk="1" hangingPunct="1">
              <a:lnSpc>
                <a:spcPct val="150000"/>
              </a:lnSpc>
              <a:spcBef>
                <a:spcPct val="0"/>
              </a:spcBef>
            </a:pPr>
            <a:r>
              <a:rPr lang="en-US" altLang="x-none" sz="2000" b="1">
                <a:latin typeface="Optima" charset="0"/>
              </a:rPr>
              <a:t>Double space </a:t>
            </a:r>
            <a:r>
              <a:rPr lang="en-US" altLang="x-none" sz="2000">
                <a:latin typeface="Optima" charset="0"/>
              </a:rPr>
              <a:t>everything</a:t>
            </a:r>
          </a:p>
          <a:p>
            <a:pPr eaLnBrk="1" hangingPunct="1">
              <a:lnSpc>
                <a:spcPct val="150000"/>
              </a:lnSpc>
              <a:spcBef>
                <a:spcPct val="0"/>
              </a:spcBef>
            </a:pPr>
            <a:r>
              <a:rPr lang="en-US" altLang="x-none" sz="2000" b="1">
                <a:latin typeface="Optima" charset="0"/>
              </a:rPr>
              <a:t>List your name, your instructor's name, the course, and date </a:t>
            </a:r>
            <a:r>
              <a:rPr lang="en-US" altLang="x-none" sz="2000">
                <a:latin typeface="Optima" charset="0"/>
              </a:rPr>
              <a:t>in the </a:t>
            </a:r>
            <a:r>
              <a:rPr lang="en-US" altLang="x-none" sz="2000" b="1">
                <a:latin typeface="Optima" charset="0"/>
              </a:rPr>
              <a:t>upper left-hand corner</a:t>
            </a:r>
          </a:p>
          <a:p>
            <a:pPr eaLnBrk="1" hangingPunct="1">
              <a:lnSpc>
                <a:spcPct val="150000"/>
              </a:lnSpc>
              <a:spcBef>
                <a:spcPct val="0"/>
              </a:spcBef>
            </a:pPr>
            <a:r>
              <a:rPr lang="en-US" altLang="x-none" sz="2000" b="1">
                <a:latin typeface="Optima" charset="0"/>
              </a:rPr>
              <a:t>Center the paper title </a:t>
            </a:r>
            <a:r>
              <a:rPr lang="en-US" altLang="x-none" sz="2000">
                <a:latin typeface="Optima" charset="0"/>
              </a:rPr>
              <a:t>(use standard caps but no underlining, italics, quote marks, or bold typeface)</a:t>
            </a:r>
          </a:p>
          <a:p>
            <a:pPr eaLnBrk="1" hangingPunct="1">
              <a:lnSpc>
                <a:spcPct val="150000"/>
              </a:lnSpc>
              <a:spcBef>
                <a:spcPct val="0"/>
              </a:spcBef>
            </a:pPr>
            <a:r>
              <a:rPr lang="en-US" altLang="x-none" sz="2000" b="1">
                <a:latin typeface="Optima" charset="0"/>
              </a:rPr>
              <a:t>Create a header </a:t>
            </a:r>
            <a:r>
              <a:rPr lang="en-US" altLang="x-none" sz="2000">
                <a:latin typeface="Optima" charset="0"/>
              </a:rPr>
              <a:t>in the upper right corner at half inch from the top and one inch from the right of the page (list </a:t>
            </a:r>
            <a:r>
              <a:rPr lang="en-US" altLang="x-none" sz="2000" b="1">
                <a:latin typeface="Optima" charset="0"/>
              </a:rPr>
              <a:t>your last name and page number </a:t>
            </a:r>
            <a:r>
              <a:rPr lang="en-US" altLang="x-none" sz="2000">
                <a:latin typeface="Optima" charset="0"/>
              </a:rPr>
              <a:t>here)</a:t>
            </a:r>
          </a:p>
        </p:txBody>
      </p:sp>
      <p:grpSp>
        <p:nvGrpSpPr>
          <p:cNvPr id="31746" name="Group 8"/>
          <p:cNvGrpSpPr>
            <a:grpSpLocks/>
          </p:cNvGrpSpPr>
          <p:nvPr/>
        </p:nvGrpSpPr>
        <p:grpSpPr bwMode="auto">
          <a:xfrm>
            <a:off x="1128713" y="0"/>
            <a:ext cx="6773862" cy="2022475"/>
            <a:chOff x="0" y="0"/>
            <a:chExt cx="9144000" cy="2762588"/>
          </a:xfrm>
        </p:grpSpPr>
        <p:grpSp>
          <p:nvGrpSpPr>
            <p:cNvPr id="31747"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31750"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1748" name="TextBox 10"/>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Formatting the 1</a:t>
              </a:r>
              <a:r>
                <a:rPr lang="en-US" altLang="x-none" sz="2400" baseline="30000"/>
                <a:t>st</a:t>
              </a:r>
              <a:r>
                <a:rPr lang="en-US" altLang="x-none" sz="2400"/>
                <a:t> Page</a:t>
              </a:r>
            </a:p>
          </p:txBody>
        </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Box 5"/>
          <p:cNvSpPr txBox="1">
            <a:spLocks noChangeArrowheads="1"/>
          </p:cNvSpPr>
          <p:nvPr/>
        </p:nvSpPr>
        <p:spPr bwMode="auto">
          <a:xfrm>
            <a:off x="2095500" y="2216150"/>
            <a:ext cx="4557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endParaRPr lang="x-none" altLang="x-none" sz="1800">
              <a:latin typeface="Optima" charset="0"/>
            </a:endParaRPr>
          </a:p>
        </p:txBody>
      </p:sp>
      <p:grpSp>
        <p:nvGrpSpPr>
          <p:cNvPr id="33794" name="Group 9"/>
          <p:cNvGrpSpPr>
            <a:grpSpLocks/>
          </p:cNvGrpSpPr>
          <p:nvPr/>
        </p:nvGrpSpPr>
        <p:grpSpPr bwMode="auto">
          <a:xfrm>
            <a:off x="1128713" y="0"/>
            <a:ext cx="6773862" cy="2022475"/>
            <a:chOff x="0" y="0"/>
            <a:chExt cx="9144000" cy="2762588"/>
          </a:xfrm>
        </p:grpSpPr>
        <p:grpSp>
          <p:nvGrpSpPr>
            <p:cNvPr id="33796" name="Group 1"/>
            <p:cNvGrpSpPr>
              <a:grpSpLocks/>
            </p:cNvGrpSpPr>
            <p:nvPr/>
          </p:nvGrpSpPr>
          <p:grpSpPr bwMode="auto">
            <a:xfrm>
              <a:off x="0" y="0"/>
              <a:ext cx="9144000" cy="2762588"/>
              <a:chOff x="0" y="2220850"/>
              <a:chExt cx="9144000" cy="2762588"/>
            </a:xfrm>
          </p:grpSpPr>
          <p:sp>
            <p:nvSpPr>
              <p:cNvPr id="13"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33799" name="Picture 1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3797" name="TextBox 11"/>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Sample 1</a:t>
              </a:r>
              <a:r>
                <a:rPr lang="en-US" altLang="x-none" sz="2400" baseline="30000"/>
                <a:t>st</a:t>
              </a:r>
              <a:r>
                <a:rPr lang="en-US" altLang="x-none" sz="2400"/>
                <a:t> Page</a:t>
              </a:r>
            </a:p>
          </p:txBody>
        </p:sp>
      </p:grpSp>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l="19223" t="18040" r="18858" b="24097"/>
          <a:stretch>
            <a:fillRect/>
          </a:stretch>
        </p:blipFill>
        <p:spPr bwMode="auto">
          <a:xfrm>
            <a:off x="344488" y="2147888"/>
            <a:ext cx="8455025" cy="4268787"/>
          </a:xfrm>
          <a:prstGeom prst="rect">
            <a:avLst/>
          </a:prstGeom>
          <a:noFill/>
          <a:ln w="38100">
            <a:solidFill>
              <a:schemeClr val="accent1"/>
            </a:solidFill>
            <a:miter lim="800000"/>
            <a:headEnd/>
            <a:tailEnd/>
          </a:ln>
          <a:effectLst>
            <a:outerShdw blurRad="50800" dist="38100" dir="2700000" algn="tl" rotWithShape="0">
              <a:srgbClr val="000000">
                <a:alpha val="39998"/>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Box 5"/>
          <p:cNvSpPr txBox="1">
            <a:spLocks noChangeArrowheads="1"/>
          </p:cNvSpPr>
          <p:nvPr/>
        </p:nvSpPr>
        <p:spPr bwMode="auto">
          <a:xfrm>
            <a:off x="555625" y="2130425"/>
            <a:ext cx="8032750" cy="472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lnSpc>
                <a:spcPct val="150000"/>
              </a:lnSpc>
              <a:spcBef>
                <a:spcPct val="0"/>
              </a:spcBef>
              <a:buClr>
                <a:schemeClr val="tx1"/>
              </a:buClr>
              <a:buFontTx/>
              <a:buNone/>
            </a:pPr>
            <a:r>
              <a:rPr lang="en-US" altLang="x-none" sz="2400">
                <a:latin typeface="Optima" charset="0"/>
              </a:rPr>
              <a:t>An </a:t>
            </a:r>
            <a:r>
              <a:rPr lang="en-US" altLang="x-none" sz="2400" b="1">
                <a:solidFill>
                  <a:srgbClr val="000090"/>
                </a:solidFill>
                <a:latin typeface="Optima" charset="0"/>
              </a:rPr>
              <a:t>in-text citation </a:t>
            </a:r>
            <a:r>
              <a:rPr lang="en-US" altLang="x-none" sz="2400">
                <a:latin typeface="Optima" charset="0"/>
              </a:rPr>
              <a:t>is a brief reference in your text that indicates the source you consulted. </a:t>
            </a:r>
          </a:p>
          <a:p>
            <a:pPr eaLnBrk="1" hangingPunct="1">
              <a:lnSpc>
                <a:spcPct val="150000"/>
              </a:lnSpc>
              <a:spcBef>
                <a:spcPct val="0"/>
              </a:spcBef>
              <a:buClr>
                <a:schemeClr val="tx1"/>
              </a:buClr>
            </a:pPr>
            <a:r>
              <a:rPr lang="en-US" altLang="x-none" sz="2200">
                <a:latin typeface="Optima" charset="0"/>
              </a:rPr>
              <a:t>It should direct readers to the entry in your works-cited list for that source.</a:t>
            </a:r>
          </a:p>
          <a:p>
            <a:pPr eaLnBrk="1" hangingPunct="1">
              <a:lnSpc>
                <a:spcPct val="150000"/>
              </a:lnSpc>
              <a:spcBef>
                <a:spcPct val="0"/>
              </a:spcBef>
              <a:buClr>
                <a:schemeClr val="tx1"/>
              </a:buClr>
            </a:pPr>
            <a:r>
              <a:rPr lang="en-US" altLang="x-none" sz="2200">
                <a:latin typeface="Optima" charset="0"/>
              </a:rPr>
              <a:t>It should be unobtrusive: provide the citation information without interrupting your own text.</a:t>
            </a:r>
          </a:p>
          <a:p>
            <a:pPr eaLnBrk="1" hangingPunct="1">
              <a:lnSpc>
                <a:spcPct val="150000"/>
              </a:lnSpc>
              <a:spcBef>
                <a:spcPct val="0"/>
              </a:spcBef>
              <a:buClr>
                <a:schemeClr val="tx1"/>
              </a:buClr>
            </a:pPr>
            <a:r>
              <a:rPr lang="en-US" altLang="x-none" sz="2200">
                <a:latin typeface="Optima" charset="0"/>
              </a:rPr>
              <a:t>In general, the in-text citation will be the author</a:t>
            </a:r>
            <a:r>
              <a:rPr lang="en-US" altLang="en-US" sz="2200">
                <a:latin typeface="Optima" charset="0"/>
              </a:rPr>
              <a:t>’</a:t>
            </a:r>
            <a:r>
              <a:rPr lang="en-US" altLang="x-none" sz="2200">
                <a:latin typeface="Optima" charset="0"/>
              </a:rPr>
              <a:t>s last name (or abbreviated title) with a page number, enclosed in parentheses.</a:t>
            </a:r>
          </a:p>
        </p:txBody>
      </p:sp>
      <p:grpSp>
        <p:nvGrpSpPr>
          <p:cNvPr id="39938" name="Group 8"/>
          <p:cNvGrpSpPr>
            <a:grpSpLocks/>
          </p:cNvGrpSpPr>
          <p:nvPr/>
        </p:nvGrpSpPr>
        <p:grpSpPr bwMode="auto">
          <a:xfrm>
            <a:off x="1128713" y="0"/>
            <a:ext cx="6773862" cy="2022475"/>
            <a:chOff x="0" y="0"/>
            <a:chExt cx="9144000" cy="2762588"/>
          </a:xfrm>
        </p:grpSpPr>
        <p:grpSp>
          <p:nvGrpSpPr>
            <p:cNvPr id="39939"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39942"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9940" name="TextBox 10"/>
            <p:cNvSpPr txBox="1">
              <a:spLocks noChangeArrowheads="1"/>
            </p:cNvSpPr>
            <p:nvPr/>
          </p:nvSpPr>
          <p:spPr bwMode="auto">
            <a:xfrm>
              <a:off x="4381501" y="1066020"/>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In-Text Citations: the Basics</a:t>
              </a:r>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5" name="Group 8"/>
          <p:cNvGrpSpPr>
            <a:grpSpLocks/>
          </p:cNvGrpSpPr>
          <p:nvPr/>
        </p:nvGrpSpPr>
        <p:grpSpPr bwMode="auto">
          <a:xfrm>
            <a:off x="1128713" y="0"/>
            <a:ext cx="6773862" cy="2022475"/>
            <a:chOff x="0" y="0"/>
            <a:chExt cx="9144000" cy="2762588"/>
          </a:xfrm>
        </p:grpSpPr>
        <p:grpSp>
          <p:nvGrpSpPr>
            <p:cNvPr id="41988"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41991"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989" name="TextBox 10"/>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Author-Page Style</a:t>
              </a:r>
            </a:p>
          </p:txBody>
        </p:sp>
      </p:grpSp>
      <p:sp>
        <p:nvSpPr>
          <p:cNvPr id="41986" name="TextBox 13"/>
          <p:cNvSpPr txBox="1">
            <a:spLocks noChangeArrowheads="1"/>
          </p:cNvSpPr>
          <p:nvPr/>
        </p:nvSpPr>
        <p:spPr bwMode="auto">
          <a:xfrm>
            <a:off x="541338" y="5618163"/>
            <a:ext cx="63230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000">
                <a:latin typeface="Optima" charset="0"/>
              </a:rPr>
              <a:t>Wordsworth, William. </a:t>
            </a:r>
            <a:r>
              <a:rPr lang="en-US" altLang="x-none" sz="2000" i="1">
                <a:latin typeface="Optima" charset="0"/>
              </a:rPr>
              <a:t>Lyrical Ballads</a:t>
            </a:r>
            <a:r>
              <a:rPr lang="en-US" altLang="x-none" sz="2000">
                <a:latin typeface="Optima" charset="0"/>
              </a:rPr>
              <a:t>. Oxford UP, 1967. </a:t>
            </a:r>
            <a:endParaRPr lang="en-US" altLang="x-none" sz="2000"/>
          </a:p>
        </p:txBody>
      </p:sp>
      <p:pic>
        <p:nvPicPr>
          <p:cNvPr id="41987"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41338" y="2222500"/>
            <a:ext cx="8394700"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3" name="Group 8"/>
          <p:cNvGrpSpPr>
            <a:grpSpLocks/>
          </p:cNvGrpSpPr>
          <p:nvPr/>
        </p:nvGrpSpPr>
        <p:grpSpPr bwMode="auto">
          <a:xfrm>
            <a:off x="1128713" y="0"/>
            <a:ext cx="6773862" cy="2022475"/>
            <a:chOff x="0" y="0"/>
            <a:chExt cx="9144000" cy="2762588"/>
          </a:xfrm>
        </p:grpSpPr>
        <p:grpSp>
          <p:nvGrpSpPr>
            <p:cNvPr id="44036"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44039"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4037" name="TextBox 10"/>
            <p:cNvSpPr txBox="1">
              <a:spLocks noChangeArrowheads="1"/>
            </p:cNvSpPr>
            <p:nvPr/>
          </p:nvSpPr>
          <p:spPr bwMode="auto">
            <a:xfrm>
              <a:off x="4381501" y="1043303"/>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Print Source with Author</a:t>
              </a:r>
            </a:p>
          </p:txBody>
        </p:sp>
      </p:grpSp>
      <p:sp>
        <p:nvSpPr>
          <p:cNvPr id="44034" name="TextBox 7"/>
          <p:cNvSpPr txBox="1">
            <a:spLocks noChangeArrowheads="1"/>
          </p:cNvSpPr>
          <p:nvPr/>
        </p:nvSpPr>
        <p:spPr bwMode="auto">
          <a:xfrm>
            <a:off x="522288" y="2022475"/>
            <a:ext cx="832485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800" b="1">
                <a:latin typeface="Optima" charset="0"/>
              </a:rPr>
              <a:t>For the following print source</a:t>
            </a:r>
          </a:p>
          <a:p>
            <a:pPr eaLnBrk="1" hangingPunct="1">
              <a:spcBef>
                <a:spcPct val="0"/>
              </a:spcBef>
              <a:buFontTx/>
              <a:buNone/>
            </a:pPr>
            <a:endParaRPr lang="en-US" altLang="x-none" sz="1200" b="1">
              <a:latin typeface="Optima" charset="0"/>
            </a:endParaRPr>
          </a:p>
          <a:p>
            <a:pPr eaLnBrk="1" hangingPunct="1">
              <a:spcBef>
                <a:spcPct val="0"/>
              </a:spcBef>
              <a:buFontTx/>
              <a:buNone/>
            </a:pPr>
            <a:r>
              <a:rPr lang="en-US" altLang="x-none" sz="2000">
                <a:solidFill>
                  <a:srgbClr val="0070C0"/>
                </a:solidFill>
                <a:latin typeface="Optima" charset="0"/>
              </a:rPr>
              <a:t>Burke, Kenneth. </a:t>
            </a:r>
            <a:r>
              <a:rPr lang="en-US" altLang="x-none" sz="2000" i="1">
                <a:solidFill>
                  <a:srgbClr val="0070C0"/>
                </a:solidFill>
                <a:latin typeface="Optima" charset="0"/>
              </a:rPr>
              <a:t>Language as Symbolic Action: Essays on Life, Literature,   </a:t>
            </a:r>
          </a:p>
          <a:p>
            <a:pPr eaLnBrk="1" hangingPunct="1">
              <a:spcBef>
                <a:spcPct val="0"/>
              </a:spcBef>
              <a:buFontTx/>
              <a:buNone/>
            </a:pPr>
            <a:r>
              <a:rPr lang="en-US" altLang="x-none" sz="2000" i="1">
                <a:solidFill>
                  <a:srgbClr val="0070C0"/>
                </a:solidFill>
                <a:latin typeface="Optima" charset="0"/>
              </a:rPr>
              <a:t>     and Method</a:t>
            </a:r>
            <a:r>
              <a:rPr lang="en-US" altLang="x-none" sz="2000">
                <a:solidFill>
                  <a:srgbClr val="0070C0"/>
                </a:solidFill>
                <a:latin typeface="Optima" charset="0"/>
              </a:rPr>
              <a:t>. U of California P, 1966.</a:t>
            </a:r>
          </a:p>
          <a:p>
            <a:pPr eaLnBrk="1" hangingPunct="1">
              <a:spcBef>
                <a:spcPct val="0"/>
              </a:spcBef>
              <a:buFontTx/>
              <a:buNone/>
            </a:pPr>
            <a:endParaRPr lang="en-US" altLang="x-none" sz="1200" b="1">
              <a:latin typeface="Optima" charset="0"/>
            </a:endParaRPr>
          </a:p>
          <a:p>
            <a:pPr eaLnBrk="1" hangingPunct="1">
              <a:spcBef>
                <a:spcPct val="0"/>
              </a:spcBef>
              <a:buFontTx/>
              <a:buNone/>
            </a:pPr>
            <a:r>
              <a:rPr lang="en-US" altLang="x-none" sz="2400">
                <a:latin typeface="Optima" charset="0"/>
              </a:rPr>
              <a:t>If the essay provides a signal word or phrase—usually the author</a:t>
            </a:r>
            <a:r>
              <a:rPr lang="en-US" altLang="en-US" sz="2400">
                <a:latin typeface="Optima" charset="0"/>
              </a:rPr>
              <a:t>’</a:t>
            </a:r>
            <a:r>
              <a:rPr lang="en-US" altLang="x-none" sz="2400">
                <a:latin typeface="Optima" charset="0"/>
              </a:rPr>
              <a:t>s last name—the citation does not need to also include that information.</a:t>
            </a:r>
          </a:p>
          <a:p>
            <a:pPr eaLnBrk="1" hangingPunct="1">
              <a:spcBef>
                <a:spcPct val="0"/>
              </a:spcBef>
              <a:buFontTx/>
              <a:buNone/>
            </a:pPr>
            <a:endParaRPr lang="en-US" altLang="x-none" sz="1200">
              <a:latin typeface="Optima" charset="0"/>
            </a:endParaRPr>
          </a:p>
        </p:txBody>
      </p:sp>
      <p:pic>
        <p:nvPicPr>
          <p:cNvPr id="44035"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0050" y="4787900"/>
            <a:ext cx="79502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WLCLEA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addle">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OWLCLEANTTemplate</Template>
  <TotalTime>2777</TotalTime>
  <Words>3828</Words>
  <Application>Microsoft Office PowerPoint</Application>
  <PresentationFormat>On-screen Show (4:3)</PresentationFormat>
  <Paragraphs>335</Paragraphs>
  <Slides>27</Slides>
  <Notes>26</Notes>
  <HiddenSlides>0</HiddenSlides>
  <MMClips>0</MMClips>
  <ScaleCrop>false</ScaleCrop>
  <HeadingPairs>
    <vt:vector size="8" baseType="variant">
      <vt:variant>
        <vt:lpstr>Fonts Used</vt:lpstr>
      </vt:variant>
      <vt:variant>
        <vt:i4>8</vt:i4>
      </vt:variant>
      <vt:variant>
        <vt:lpstr>Theme</vt:lpstr>
      </vt:variant>
      <vt:variant>
        <vt:i4>1</vt:i4>
      </vt:variant>
      <vt:variant>
        <vt:lpstr>Slide Titles</vt:lpstr>
      </vt:variant>
      <vt:variant>
        <vt:i4>27</vt:i4>
      </vt:variant>
      <vt:variant>
        <vt:lpstr>Custom Shows</vt:lpstr>
      </vt:variant>
      <vt:variant>
        <vt:i4>1</vt:i4>
      </vt:variant>
    </vt:vector>
  </HeadingPairs>
  <TitlesOfParts>
    <vt:vector size="37" baseType="lpstr">
      <vt:lpstr>ＭＳ 明朝</vt:lpstr>
      <vt:lpstr>ＭＳ Ｐゴシック</vt:lpstr>
      <vt:lpstr>Arial</vt:lpstr>
      <vt:lpstr>Book Antiqua</vt:lpstr>
      <vt:lpstr>Calibri</vt:lpstr>
      <vt:lpstr>Optima</vt:lpstr>
      <vt:lpstr>Verdana</vt:lpstr>
      <vt:lpstr>ヒラギノ角ゴ Pro W3</vt:lpstr>
      <vt:lpstr>OWLCLEANTTemplate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 Show 1</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Ghada</dc:creator>
  <cp:lastModifiedBy>Faculty</cp:lastModifiedBy>
  <cp:revision>163</cp:revision>
  <dcterms:created xsi:type="dcterms:W3CDTF">2014-01-02T02:56:53Z</dcterms:created>
  <dcterms:modified xsi:type="dcterms:W3CDTF">2018-03-27T15:32:16Z</dcterms:modified>
</cp:coreProperties>
</file>