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4640"/>
  </p:normalViewPr>
  <p:slideViewPr>
    <p:cSldViewPr snapToGrid="0">
      <p:cViewPr varScale="1">
        <p:scale>
          <a:sx n="87" d="100"/>
          <a:sy n="87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448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8365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2825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9412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7866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32391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04719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35373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56109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0282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722312" y="1820861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 sz="4500" b="1" i="0" u="none" strike="noStrike" cap="none" baseline="0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 idx="2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13" indent="-179388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7688" indent="-112712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5813" indent="-10636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3938" indent="-103187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Font typeface="Arial"/>
              <a:buChar char="●"/>
              <a:defRPr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79525" indent="-11747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Font typeface="Arial"/>
              <a:buChar char="●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indent="-131572" algn="l" rtl="0">
              <a:spcBef>
                <a:spcPts val="250"/>
              </a:spcBef>
              <a:buClr>
                <a:schemeClr val="accent3"/>
              </a:buClr>
              <a:buFont typeface="Arial"/>
              <a:buChar char="●"/>
              <a:defRPr sz="1700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indent="-132333" algn="l" rtl="0">
              <a:spcBef>
                <a:spcPts val="255"/>
              </a:spcBef>
              <a:buClr>
                <a:schemeClr val="accent3"/>
              </a:buClr>
              <a:buFont typeface="Arial"/>
              <a:buChar char="●"/>
              <a:defRPr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indent="-135889" algn="l" rtl="0">
              <a:spcBef>
                <a:spcPts val="257"/>
              </a:spcBef>
              <a:buClr>
                <a:schemeClr val="accent3"/>
              </a:buClr>
              <a:buFont typeface="Arial"/>
              <a:buChar char="●"/>
              <a:defRPr sz="1500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indent="-135889" algn="l" rtl="0">
              <a:spcBef>
                <a:spcPts val="255"/>
              </a:spcBef>
              <a:buClr>
                <a:schemeClr val="accent3"/>
              </a:buClr>
              <a:buFont typeface="Arial"/>
              <a:buChar char="●"/>
              <a:defRPr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947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w="9525" cap="rnd">
            <a:solidFill>
              <a:srgbClr val="A4A3A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13" marR="0" indent="-179388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7688" marR="0" indent="-112712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5813" marR="0" indent="-10636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Font typeface="Arial"/>
              <a:buChar char="●"/>
              <a:defRPr sz="2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3938" marR="0" indent="-103187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79525" marR="0" indent="-11747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indent="-131572" algn="l" rtl="0">
              <a:spcBef>
                <a:spcPts val="250"/>
              </a:spcBef>
              <a:buClr>
                <a:schemeClr val="accent3"/>
              </a:buClr>
              <a:buFont typeface="Arial"/>
              <a:buChar char="●"/>
              <a:defRPr sz="17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indent="-132333" algn="l" rtl="0">
              <a:spcBef>
                <a:spcPts val="255"/>
              </a:spcBef>
              <a:buClr>
                <a:schemeClr val="accent3"/>
              </a:buClr>
              <a:buFont typeface="Arial"/>
              <a:buChar char="●"/>
              <a:defRPr sz="15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indent="-135889" algn="l" rtl="0">
              <a:spcBef>
                <a:spcPts val="257"/>
              </a:spcBef>
              <a:buClr>
                <a:schemeClr val="accent3"/>
              </a:buClr>
              <a:buFont typeface="Arial"/>
              <a:buChar char="●"/>
              <a:defRPr sz="15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indent="-135889" algn="l" rtl="0">
              <a:spcBef>
                <a:spcPts val="255"/>
              </a:spcBef>
              <a:buClr>
                <a:schemeClr val="accent3"/>
              </a:buClr>
              <a:buFont typeface="Arial"/>
              <a:buChar char="●"/>
              <a:defRPr sz="15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841" r:id="rId2"/>
    <p:sldLayoutId id="2147483842" r:id="rId3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704186" y="598417"/>
            <a:ext cx="7772400" cy="78479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Verdana"/>
              <a:buNone/>
            </a:pPr>
            <a:r>
              <a:rPr lang="en-US" sz="4500" b="1" i="0" u="none" strike="noStrike" cap="none" baseline="0" dirty="0">
                <a:solidFill>
                  <a:schemeClr val="accent4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Reading </a:t>
            </a:r>
            <a:r>
              <a:rPr lang="en-US" sz="4500" b="1" i="0" u="none" strike="noStrike" cap="none" baseline="0" dirty="0" smtClean="0">
                <a:solidFill>
                  <a:schemeClr val="accent4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for Meaning</a:t>
            </a:r>
            <a:endParaRPr lang="en-US" sz="4500" b="1" i="0" u="none" strike="noStrike" cap="none" baseline="0" dirty="0">
              <a:solidFill>
                <a:schemeClr val="accent4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18" y="1489339"/>
            <a:ext cx="6968135" cy="4645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94557" y="4274291"/>
            <a:ext cx="8183562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dirty="0" smtClean="0">
                <a:solidFill>
                  <a:schemeClr val="accent4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What do you read every</a:t>
            </a:r>
            <a:r>
              <a:rPr lang="en-US" sz="3600" b="1" i="0" u="none" strike="noStrike" cap="none" dirty="0" smtClean="0">
                <a:solidFill>
                  <a:schemeClr val="accent4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day?</a:t>
            </a:r>
            <a:endParaRPr lang="en-US" sz="3600" b="1" i="0" u="none" strike="noStrike" cap="none" baseline="0" dirty="0">
              <a:solidFill>
                <a:schemeClr val="accent4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sz="half" idx="1"/>
          </p:nvPr>
        </p:nvSpPr>
        <p:spPr>
          <a:xfrm>
            <a:off x="855713" y="5188943"/>
            <a:ext cx="7461250" cy="1006394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48076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get used to skimming the surface quickly for practical meaning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713" y="628313"/>
            <a:ext cx="3262312" cy="2290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4438" y="1566584"/>
            <a:ext cx="3492500" cy="232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902541" y="318454"/>
            <a:ext cx="5766617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dirty="0">
                <a:solidFill>
                  <a:schemeClr val="accent4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Academic </a:t>
            </a:r>
            <a:r>
              <a:rPr lang="en-US" sz="3600" b="1" i="0" u="none" strike="noStrike" cap="none" baseline="0" dirty="0" smtClean="0">
                <a:solidFill>
                  <a:schemeClr val="accent4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Reading</a:t>
            </a:r>
            <a:endParaRPr lang="en-US" sz="3600" b="1" i="0" u="none" strike="noStrike" cap="none" baseline="0" dirty="0">
              <a:solidFill>
                <a:schemeClr val="accent4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sz="half" idx="1"/>
          </p:nvPr>
        </p:nvSpPr>
        <p:spPr>
          <a:xfrm>
            <a:off x="427703" y="964744"/>
            <a:ext cx="8568813" cy="1061794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91425" bIns="45700" anchor="t" anchorCtr="0">
            <a:spAutoFit/>
          </a:bodyPr>
          <a:lstStyle/>
          <a:p>
            <a:pPr lvl="1">
              <a:spcBef>
                <a:spcPts val="0"/>
              </a:spcBef>
              <a:buSzPct val="48214"/>
              <a:buFont typeface="Arial" charset="0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have to break our quick reading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habits.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1">
              <a:spcBef>
                <a:spcPts val="0"/>
              </a:spcBef>
              <a:buSzPct val="48214"/>
              <a:buFont typeface="Arial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 r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equires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effort and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thought.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1">
              <a:spcBef>
                <a:spcPts val="0"/>
              </a:spcBef>
              <a:buSzPct val="48214"/>
              <a:buFont typeface="Arial" charset="0"/>
              <a:buChar char="•"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And it takes more time.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41" y="2197509"/>
            <a:ext cx="5412657" cy="4059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503237" y="410190"/>
            <a:ext cx="8183562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dirty="0">
                <a:solidFill>
                  <a:schemeClr val="accent4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Step 1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sz="half" idx="1"/>
          </p:nvPr>
        </p:nvSpPr>
        <p:spPr>
          <a:xfrm>
            <a:off x="3646947" y="1175622"/>
            <a:ext cx="4968415" cy="5001334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48214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Consider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</a:t>
            </a:r>
            <a:r>
              <a:rPr lang="en-US" sz="2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itle: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1" indent="0" algn="l" rtl="0">
              <a:spcBef>
                <a:spcPts val="0"/>
              </a:spcBef>
              <a:buClr>
                <a:schemeClr val="accent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 should suggest a particular topic to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1" indent="0" algn="l" rtl="0">
              <a:spcBef>
                <a:spcPts val="0"/>
              </a:spcBef>
              <a:buClr>
                <a:schemeClr val="accent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Think about what you already know/feel about the topic</a:t>
            </a:r>
          </a:p>
          <a:p>
            <a:pPr marL="0" marR="0" lvl="1" indent="0" algn="l" rtl="0">
              <a:spcBef>
                <a:spcPts val="0"/>
              </a:spcBef>
              <a:buClr>
                <a:schemeClr val="accent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Think about what else you need to know in order to have an informed opinion about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1" indent="0" algn="l" rtl="0">
              <a:spcBef>
                <a:spcPts val="0"/>
              </a:spcBef>
              <a:buClr>
                <a:schemeClr val="accent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do you think the author’s opinion is about this topic based on the wording of the title?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" y="1056480"/>
            <a:ext cx="3072273" cy="519143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503237" y="508911"/>
            <a:ext cx="8183562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dirty="0">
                <a:solidFill>
                  <a:schemeClr val="accent4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Step 2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sz="half" idx="1"/>
          </p:nvPr>
        </p:nvSpPr>
        <p:spPr>
          <a:xfrm>
            <a:off x="503237" y="1219021"/>
            <a:ext cx="5882815" cy="4878223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48214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Scan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entire passage </a:t>
            </a:r>
            <a:r>
              <a:rPr lang="en-US" sz="280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with a pen in your </a:t>
            </a:r>
            <a:r>
              <a:rPr lang="en-US" sz="280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hand (or find</a:t>
            </a:r>
            <a:r>
              <a:rPr lang="en-US" sz="280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 way to annotate your digital text):</a:t>
            </a:r>
            <a:endParaRPr lang="en-US" sz="2800" i="0" u="none" strike="noStrike" cap="none" baseline="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48214"/>
              <a:buFont typeface="Arial"/>
              <a:buChar char="●"/>
            </a:pPr>
            <a:endParaRPr lang="en-US" sz="2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1" indent="0" algn="l" rtl="0">
              <a:spcBef>
                <a:spcPts val="0"/>
              </a:spcBef>
              <a:buClr>
                <a:schemeClr val="accent1"/>
              </a:buClr>
              <a:buSzPct val="60416"/>
              <a:buFont typeface="Arial"/>
              <a:buChar char="●"/>
            </a:pP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Circle </a:t>
            </a: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any 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words you don’t understand</a:t>
            </a:r>
          </a:p>
          <a:p>
            <a:pPr marL="0" marR="0" lvl="1" indent="0" algn="l" rtl="0">
              <a:spcBef>
                <a:spcPts val="0"/>
              </a:spcBef>
              <a:buClr>
                <a:schemeClr val="accent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Star important things</a:t>
            </a:r>
          </a:p>
          <a:p>
            <a:pPr marL="0" marR="0" lvl="1" indent="0" algn="l" rtl="0">
              <a:spcBef>
                <a:spcPts val="0"/>
              </a:spcBef>
              <a:buClr>
                <a:schemeClr val="accent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Heart/check things you liked or didn’t like</a:t>
            </a:r>
          </a:p>
          <a:p>
            <a:pPr marL="0" marR="0" lvl="1" indent="0" algn="l" rtl="0">
              <a:spcBef>
                <a:spcPts val="0"/>
              </a:spcBef>
              <a:buClr>
                <a:schemeClr val="accent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Look up </a:t>
            </a: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words</a:t>
            </a:r>
          </a:p>
          <a:p>
            <a:pPr marL="0" marR="0" lvl="1" indent="0" algn="l" rtl="0">
              <a:spcBef>
                <a:spcPts val="0"/>
              </a:spcBef>
              <a:buClr>
                <a:schemeClr val="accent1"/>
              </a:buClr>
              <a:buSzPct val="60416"/>
              <a:buFont typeface="Arial"/>
              <a:buChar char="●"/>
            </a:pP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Reflect on what </a:t>
            </a: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it is about</a:t>
            </a:r>
            <a:endParaRPr lang="en-US" sz="2400" b="0" i="0" u="none" strike="noStrike" cap="none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55" y="4704735"/>
            <a:ext cx="1805195" cy="1710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30" y="2168157"/>
            <a:ext cx="4498069" cy="3373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52" y="1612622"/>
            <a:ext cx="1639694" cy="99064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506776" y="508191"/>
            <a:ext cx="8147110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dirty="0">
                <a:solidFill>
                  <a:schemeClr val="accent4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Step 3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sz="half" idx="1"/>
          </p:nvPr>
        </p:nvSpPr>
        <p:spPr>
          <a:xfrm>
            <a:off x="506776" y="1154480"/>
            <a:ext cx="3062334" cy="5309110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48214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Read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again: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1" indent="0" algn="l" rtl="0">
              <a:spcBef>
                <a:spcPts val="0"/>
              </a:spcBef>
              <a:buClr>
                <a:schemeClr val="accent1"/>
              </a:buClr>
              <a:buSzPct val="60416"/>
              <a:buFont typeface="Arial"/>
              <a:buChar char="●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nderline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the main points</a:t>
            </a:r>
          </a:p>
          <a:p>
            <a:pPr marL="0" marR="0" lvl="1" indent="0" algn="l" rtl="0">
              <a:spcBef>
                <a:spcPts val="0"/>
              </a:spcBef>
              <a:buClr>
                <a:schemeClr val="accent1"/>
              </a:buClr>
              <a:buSzPct val="60416"/>
              <a:buFont typeface="Arial"/>
              <a:buChar char="●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Mark phrases and sentences you might want to quote</a:t>
            </a:r>
          </a:p>
          <a:p>
            <a:pPr marL="0" marR="0" lvl="1" indent="0" algn="l" rtl="0">
              <a:spcBef>
                <a:spcPts val="0"/>
              </a:spcBef>
              <a:buClr>
                <a:schemeClr val="accent1"/>
              </a:buClr>
              <a:buSzPct val="60416"/>
              <a:buFont typeface="Arial"/>
              <a:buChar char="●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Look up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sentences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and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phrases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you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don’t understand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0" y="2833969"/>
            <a:ext cx="4952041" cy="3301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51" y="831336"/>
            <a:ext cx="2857500" cy="18002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547304" y="487308"/>
            <a:ext cx="8183562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dirty="0">
                <a:solidFill>
                  <a:schemeClr val="accent4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Step 4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sz="half" idx="1"/>
          </p:nvPr>
        </p:nvSpPr>
        <p:spPr>
          <a:xfrm>
            <a:off x="4247535" y="1268361"/>
            <a:ext cx="4571465" cy="6016996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48214"/>
              <a:buNone/>
            </a:pPr>
            <a:r>
              <a:rPr lang="en-US" sz="2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Interpret </a:t>
            </a:r>
            <a:r>
              <a:rPr lang="en-US" sz="2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and </a:t>
            </a:r>
            <a:r>
              <a:rPr lang="en-US" sz="2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Respond:</a:t>
            </a:r>
            <a:endParaRPr lang="en-US" sz="28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48214"/>
              <a:buNone/>
            </a:pPr>
            <a:endParaRPr lang="en-US" sz="28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1" indent="254000">
              <a:spcBef>
                <a:spcPts val="0"/>
              </a:spcBef>
              <a:buSzPct val="48214"/>
              <a:buFont typeface="Arial"/>
              <a:buChar char="●"/>
            </a:pPr>
            <a:r>
              <a:rPr lang="en-US" sz="2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margin on the one side of the essay, write the main idea of each </a:t>
            </a:r>
            <a:r>
              <a:rPr lang="en-US" sz="2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paragraph</a:t>
            </a:r>
            <a:endParaRPr lang="en-US" sz="2800" b="0" i="0" u="none" strike="noStrike" cap="none" baseline="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1" indent="254000" algn="l" rtl="0">
              <a:spcBef>
                <a:spcPts val="0"/>
              </a:spcBef>
              <a:buClr>
                <a:schemeClr val="accent1"/>
              </a:buClr>
              <a:buSzPct val="48214"/>
              <a:buFont typeface="Arial"/>
              <a:buChar char="●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margin on the other side of the essay, write </a:t>
            </a: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thoughts, comments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questions, and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connections</a:t>
            </a:r>
          </a:p>
          <a:p>
            <a:pPr marL="0" lvl="0" indent="0">
              <a:spcBef>
                <a:spcPts val="0"/>
              </a:spcBef>
              <a:buSzPct val="48214"/>
              <a:buNone/>
            </a:pPr>
            <a:endParaRPr lang="en-US" sz="2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1" indent="254000" algn="l" rtl="0">
              <a:spcBef>
                <a:spcPts val="0"/>
              </a:spcBef>
              <a:buClr>
                <a:schemeClr val="accent1"/>
              </a:buClr>
              <a:buSzPct val="48214"/>
              <a:buFont typeface="Arial"/>
              <a:buChar char="●"/>
            </a:pPr>
            <a:endParaRPr lang="en-US" sz="28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4" y="1268361"/>
            <a:ext cx="3544824" cy="474268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4231">
            <a:off x="4536906" y="2810475"/>
            <a:ext cx="4229377" cy="2464934"/>
          </a:xfrm>
          <a:prstGeom prst="rect">
            <a:avLst/>
          </a:prstGeom>
        </p:spPr>
      </p:pic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99698" y="530945"/>
            <a:ext cx="8183562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dirty="0">
                <a:solidFill>
                  <a:schemeClr val="accent4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Step 5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sz="half" idx="1"/>
          </p:nvPr>
        </p:nvSpPr>
        <p:spPr>
          <a:xfrm>
            <a:off x="499697" y="1595355"/>
            <a:ext cx="5104689" cy="3585562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48214"/>
              <a:buNone/>
            </a:pPr>
            <a:endParaRPr lang="en-US" sz="2800" b="0" i="0" u="none" strike="noStrike" cap="none" baseline="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48214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top of the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page: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1" indent="0" algn="l" rtl="0">
              <a:spcBef>
                <a:spcPts val="0"/>
              </a:spcBef>
              <a:buClr>
                <a:schemeClr val="accent1"/>
              </a:buClr>
              <a:buSzPct val="60416"/>
              <a:buFont typeface="Arial"/>
              <a:buChar char="●"/>
            </a:pPr>
            <a:endParaRPr lang="en-US"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1" indent="0" algn="l" rtl="0">
              <a:spcBef>
                <a:spcPts val="0"/>
              </a:spcBef>
              <a:buClr>
                <a:schemeClr val="accent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Write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down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author’s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thesis (the biggest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central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idea or argument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of the passage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 </a:t>
            </a:r>
          </a:p>
          <a:p>
            <a:pPr marL="0" marR="0" lvl="1" indent="0" algn="l" rtl="0">
              <a:spcBef>
                <a:spcPts val="0"/>
              </a:spcBef>
              <a:buClr>
                <a:schemeClr val="accent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Write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out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2-3 main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points that the author uses to support that thesis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503237" y="575011"/>
            <a:ext cx="8183562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8D3E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Step 6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sz="half" idx="1"/>
          </p:nvPr>
        </p:nvSpPr>
        <p:spPr>
          <a:xfrm>
            <a:off x="4595018" y="1607574"/>
            <a:ext cx="3944530" cy="3524006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48214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Read it again!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1" indent="0" algn="l" rtl="0">
              <a:spcBef>
                <a:spcPts val="0"/>
              </a:spcBef>
              <a:buClr>
                <a:schemeClr val="accent1"/>
              </a:buClr>
              <a:buSzPct val="60416"/>
              <a:buFont typeface="Arial"/>
              <a:buChar char="●"/>
            </a:pPr>
            <a:endParaRPr lang="en-US" sz="2400" b="0" i="0" u="none" strike="noStrike" cap="none" baseline="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1" indent="0" algn="l" rtl="0">
              <a:spcBef>
                <a:spcPts val="0"/>
              </a:spcBef>
              <a:buClr>
                <a:schemeClr val="accent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Now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that you have thought through the ideas and evidence presented, read the whole thing again to make sure it all makes sense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" y="1607574"/>
            <a:ext cx="3826080" cy="404942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3_Aspect 1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FFFFFF"/>
      </a:accent3>
      <a:accent4>
        <a:srgbClr val="F07F09"/>
      </a:accent4>
      <a:accent5>
        <a:srgbClr val="9F2936"/>
      </a:accent5>
      <a:accent6>
        <a:srgbClr val="FFFFF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292</Words>
  <Application>Microsoft Macintosh PowerPoint</Application>
  <PresentationFormat>On-screen Show (4:3)</PresentationFormat>
  <Paragraphs>42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Verdana</vt:lpstr>
      <vt:lpstr>Arial</vt:lpstr>
      <vt:lpstr>Custom Theme</vt:lpstr>
      <vt:lpstr>Reading for Meaning</vt:lpstr>
      <vt:lpstr>What do you read every day?</vt:lpstr>
      <vt:lpstr>Academic Reading</vt:lpstr>
      <vt:lpstr>Step 1</vt:lpstr>
      <vt:lpstr>Step 2</vt:lpstr>
      <vt:lpstr>Step 3</vt:lpstr>
      <vt:lpstr>Step 4</vt:lpstr>
      <vt:lpstr>Step 5</vt:lpstr>
      <vt:lpstr>Step 6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an Essay</dc:title>
  <dc:creator>Laura Westengard</dc:creator>
  <cp:lastModifiedBy>Microsoft Office User</cp:lastModifiedBy>
  <cp:revision>25</cp:revision>
  <dcterms:modified xsi:type="dcterms:W3CDTF">2017-08-28T22:49:55Z</dcterms:modified>
</cp:coreProperties>
</file>