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4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Proposing a Solution to a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Basic Features</a:t>
            </a:r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Focused, </a:t>
            </a:r>
            <a:r>
              <a:rPr lang="en-US" dirty="0" smtClean="0"/>
              <a:t>Well-Defined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26" y="2551883"/>
            <a:ext cx="10554574" cy="3636511"/>
          </a:xfrm>
        </p:spPr>
        <p:txBody>
          <a:bodyPr>
            <a:normAutofit/>
          </a:bodyPr>
          <a:lstStyle/>
          <a:p>
            <a:r>
              <a:rPr lang="en-US" sz="2800" dirty="0"/>
              <a:t>Frame the </a:t>
            </a:r>
            <a:r>
              <a:rPr lang="en-US" sz="2800" dirty="0" smtClean="0"/>
              <a:t>problem and </a:t>
            </a:r>
            <a:r>
              <a:rPr lang="en-US" sz="2800" dirty="0"/>
              <a:t>provide </a:t>
            </a:r>
            <a:r>
              <a:rPr lang="en-US" sz="2800" dirty="0" smtClean="0"/>
              <a:t>context to convince the readers that it is, in fact, a problem</a:t>
            </a:r>
          </a:p>
          <a:p>
            <a:pPr lvl="1"/>
            <a:r>
              <a:rPr lang="en-US" sz="2400" dirty="0" smtClean="0"/>
              <a:t>Provide an </a:t>
            </a:r>
            <a:r>
              <a:rPr lang="en-US" sz="2400" b="1" dirty="0" smtClean="0"/>
              <a:t>anecdote</a:t>
            </a:r>
          </a:p>
          <a:p>
            <a:pPr lvl="1"/>
            <a:r>
              <a:rPr lang="en-US" sz="2400" dirty="0" smtClean="0"/>
              <a:t>Construct a </a:t>
            </a:r>
            <a:r>
              <a:rPr lang="en-US" sz="2400" b="1" dirty="0" smtClean="0"/>
              <a:t>scenario </a:t>
            </a:r>
          </a:p>
          <a:p>
            <a:pPr lvl="1"/>
            <a:r>
              <a:rPr lang="en-US" sz="2400" dirty="0" smtClean="0"/>
              <a:t>Give </a:t>
            </a:r>
            <a:r>
              <a:rPr lang="en-US" sz="2400" b="1" dirty="0" smtClean="0"/>
              <a:t>examples</a:t>
            </a:r>
          </a:p>
          <a:p>
            <a:pPr lvl="1"/>
            <a:r>
              <a:rPr lang="en-US" sz="2400" dirty="0" smtClean="0"/>
              <a:t>Cite </a:t>
            </a:r>
            <a:r>
              <a:rPr lang="en-US" sz="2400" b="1" dirty="0" smtClean="0"/>
              <a:t>research studies </a:t>
            </a:r>
            <a:r>
              <a:rPr lang="en-US" sz="2400" dirty="0" smtClean="0"/>
              <a:t>and </a:t>
            </a:r>
            <a:r>
              <a:rPr lang="en-US" sz="2400" b="1" dirty="0" smtClean="0"/>
              <a:t>statistics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Well-Argued 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142" y="2349031"/>
            <a:ext cx="10421772" cy="4508969"/>
          </a:xfrm>
        </p:spPr>
        <p:txBody>
          <a:bodyPr>
            <a:normAutofit/>
          </a:bodyPr>
          <a:lstStyle/>
          <a:p>
            <a:pPr lvl="1"/>
            <a:r>
              <a:rPr lang="en-US" sz="3200" b="1" dirty="0"/>
              <a:t>Thesis Statement </a:t>
            </a:r>
            <a:r>
              <a:rPr lang="en-US" sz="3200" dirty="0"/>
              <a:t>(with forecasting element</a:t>
            </a:r>
            <a:r>
              <a:rPr lang="en-US" sz="3200" dirty="0" smtClean="0"/>
              <a:t>):</a:t>
            </a:r>
          </a:p>
          <a:p>
            <a:pPr lvl="2"/>
            <a:r>
              <a:rPr lang="en-US" sz="3200" dirty="0" smtClean="0"/>
              <a:t>Clearly state the </a:t>
            </a:r>
            <a:r>
              <a:rPr lang="en-US" sz="3200" b="1" dirty="0" smtClean="0"/>
              <a:t>solution</a:t>
            </a:r>
            <a:r>
              <a:rPr lang="en-US" sz="3200" dirty="0" smtClean="0"/>
              <a:t> to the problem you just introduced and the solution’s </a:t>
            </a:r>
            <a:r>
              <a:rPr lang="en-US" sz="3200" b="1" dirty="0" smtClean="0"/>
              <a:t>benefits</a:t>
            </a:r>
          </a:p>
          <a:p>
            <a:pPr lvl="2"/>
            <a:r>
              <a:rPr lang="en-US" sz="3200" dirty="0" smtClean="0"/>
              <a:t>Your solution should be </a:t>
            </a:r>
            <a:r>
              <a:rPr lang="en-US" sz="3200" b="1" dirty="0" smtClean="0"/>
              <a:t>specific </a:t>
            </a:r>
            <a:r>
              <a:rPr lang="en-US" sz="3200" dirty="0" smtClean="0"/>
              <a:t>and</a:t>
            </a:r>
            <a:r>
              <a:rPr lang="en-US" sz="3200" b="1" dirty="0" smtClean="0"/>
              <a:t> feasible </a:t>
            </a:r>
          </a:p>
          <a:p>
            <a:pPr lvl="2"/>
            <a:r>
              <a:rPr lang="en-US" sz="3200" dirty="0" smtClean="0"/>
              <a:t>You may propose a solution to only </a:t>
            </a:r>
            <a:r>
              <a:rPr lang="en-US" sz="3200" b="1" dirty="0" smtClean="0"/>
              <a:t>part</a:t>
            </a:r>
            <a:r>
              <a:rPr lang="en-US" sz="3200" dirty="0" smtClean="0"/>
              <a:t> of th</a:t>
            </a:r>
            <a:r>
              <a:rPr lang="en-US" sz="3200" dirty="0" smtClean="0"/>
              <a:t>e problem</a:t>
            </a:r>
          </a:p>
          <a:p>
            <a:pPr lvl="2"/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022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Well-Argued </a:t>
            </a:r>
            <a:r>
              <a:rPr lang="en-US" dirty="0" smtClean="0"/>
              <a:t>Solution,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96887"/>
            <a:ext cx="10554574" cy="4386942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b="1" dirty="0"/>
              <a:t>Body Paragraphs</a:t>
            </a:r>
            <a:r>
              <a:rPr lang="en-US" sz="3200" dirty="0"/>
              <a:t>:</a:t>
            </a:r>
          </a:p>
          <a:p>
            <a:pPr lvl="2"/>
            <a:r>
              <a:rPr lang="en-US" sz="2600" dirty="0"/>
              <a:t>Explain how your solution will help solve the problem</a:t>
            </a:r>
          </a:p>
          <a:p>
            <a:pPr lvl="2"/>
            <a:r>
              <a:rPr lang="en-US" sz="2600" dirty="0"/>
              <a:t>Explain how it can be implemented</a:t>
            </a:r>
          </a:p>
          <a:p>
            <a:pPr lvl="2"/>
            <a:r>
              <a:rPr lang="en-US" sz="2600" dirty="0"/>
              <a:t>Explain that it is worth the expense, time, and effort to do </a:t>
            </a:r>
            <a:r>
              <a:rPr lang="en-US" sz="2600" dirty="0" smtClean="0"/>
              <a:t>so</a:t>
            </a:r>
          </a:p>
          <a:p>
            <a:pPr lvl="2"/>
            <a:r>
              <a:rPr lang="en-US" sz="2600" dirty="0"/>
              <a:t>Use </a:t>
            </a:r>
            <a:r>
              <a:rPr lang="en-US" sz="2600" b="1" dirty="0"/>
              <a:t>credible</a:t>
            </a:r>
            <a:r>
              <a:rPr lang="en-US" sz="2600" dirty="0"/>
              <a:t> outside sources to support your </a:t>
            </a:r>
            <a:r>
              <a:rPr lang="en-US" sz="2600" dirty="0" smtClean="0"/>
              <a:t>claims</a:t>
            </a:r>
            <a:endParaRPr lang="en-US" sz="2600" dirty="0"/>
          </a:p>
          <a:p>
            <a:pPr lvl="3"/>
            <a:r>
              <a:rPr lang="en-US" sz="2400" dirty="0"/>
              <a:t>Use the Ursula K. Schwerin Library and/or library database to find your sources</a:t>
            </a:r>
          </a:p>
          <a:p>
            <a:pPr lvl="3"/>
            <a:r>
              <a:rPr lang="en-US" sz="2600" dirty="0"/>
              <a:t>Provide complete </a:t>
            </a:r>
            <a:r>
              <a:rPr lang="en-US" sz="2600" b="1" dirty="0"/>
              <a:t>citations</a:t>
            </a:r>
            <a:r>
              <a:rPr lang="en-US" sz="2600" dirty="0"/>
              <a:t>, both in the essay and on your works cited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18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Effective Response to </a:t>
            </a:r>
            <a:r>
              <a:rPr lang="en-US" dirty="0" smtClean="0"/>
              <a:t>Objections and Alternative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en-US" sz="2800" dirty="0"/>
              <a:t>Anticipate </a:t>
            </a:r>
            <a:r>
              <a:rPr lang="en-US" sz="2800" dirty="0" smtClean="0"/>
              <a:t>and respond to readers</a:t>
            </a:r>
            <a:r>
              <a:rPr lang="en-US" sz="2800" dirty="0"/>
              <a:t>’ </a:t>
            </a:r>
            <a:r>
              <a:rPr lang="en-US" sz="2800" dirty="0" smtClean="0"/>
              <a:t>likely objections </a:t>
            </a:r>
            <a:r>
              <a:rPr lang="en-US" sz="2800" dirty="0"/>
              <a:t>and </a:t>
            </a:r>
            <a:r>
              <a:rPr lang="en-US" sz="2800" dirty="0" smtClean="0"/>
              <a:t>alternative solutions they might prefer</a:t>
            </a:r>
          </a:p>
          <a:p>
            <a:pPr lvl="1"/>
            <a:r>
              <a:rPr lang="en-US" sz="2800" b="1" dirty="0" smtClean="0"/>
              <a:t>Refute</a:t>
            </a:r>
            <a:r>
              <a:rPr lang="en-US" sz="2800" dirty="0"/>
              <a:t>: </a:t>
            </a:r>
            <a:r>
              <a:rPr lang="en-US" sz="2800" dirty="0" smtClean="0"/>
              <a:t>argue against the objection or alternative solution to show that it is weak or flawed</a:t>
            </a:r>
          </a:p>
          <a:p>
            <a:pPr lvl="1"/>
            <a:r>
              <a:rPr lang="en-US" sz="2800" b="1" dirty="0" smtClean="0"/>
              <a:t>Concede</a:t>
            </a:r>
            <a:r>
              <a:rPr lang="en-US" sz="2800" dirty="0" smtClean="0"/>
              <a:t>: accept valid objections and alternative solutions and modify your proposal to accommodate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60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Clear, Logical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>
            <a:normAutofit/>
          </a:bodyPr>
          <a:lstStyle/>
          <a:p>
            <a:r>
              <a:rPr lang="en-US" sz="2800" dirty="0"/>
              <a:t>Include a clear, identifiable </a:t>
            </a:r>
            <a:r>
              <a:rPr lang="en-US" sz="2800" b="1" dirty="0"/>
              <a:t>thesis statement</a:t>
            </a:r>
          </a:p>
          <a:p>
            <a:r>
              <a:rPr lang="en-US" sz="2800" dirty="0"/>
              <a:t>Start each body paragraph with a </a:t>
            </a:r>
            <a:r>
              <a:rPr lang="en-US" sz="2800" b="1" dirty="0"/>
              <a:t>topic sentence</a:t>
            </a:r>
          </a:p>
          <a:p>
            <a:r>
              <a:rPr lang="en-US" sz="2800" dirty="0"/>
              <a:t>Use logical </a:t>
            </a:r>
            <a:r>
              <a:rPr lang="en-US" sz="2800" b="1" dirty="0"/>
              <a:t>transitions</a:t>
            </a:r>
            <a:r>
              <a:rPr lang="en-US" sz="2600" dirty="0"/>
              <a:t> to show how your argument progresses and to indicate that you are presenting supporting evidence</a:t>
            </a:r>
          </a:p>
          <a:p>
            <a:r>
              <a:rPr lang="en-US" sz="2600" dirty="0" smtClean="0"/>
              <a:t>Consider using </a:t>
            </a:r>
            <a:r>
              <a:rPr lang="en-US" sz="2600" b="1" dirty="0" smtClean="0"/>
              <a:t>headings</a:t>
            </a:r>
            <a:r>
              <a:rPr lang="en-US" sz="2600" dirty="0" smtClean="0"/>
              <a:t> or </a:t>
            </a:r>
            <a:r>
              <a:rPr lang="en-US" sz="2600" b="1" dirty="0" smtClean="0"/>
              <a:t>visuals</a:t>
            </a:r>
            <a:r>
              <a:rPr lang="en-US" sz="2600" dirty="0" smtClean="0"/>
              <a:t> to help clarify your argument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</TotalTime>
  <Words>263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Proposing a Solution to a Problem</vt:lpstr>
      <vt:lpstr>A Focused, Well-Defined Problem</vt:lpstr>
      <vt:lpstr>A Well-Argued Solution </vt:lpstr>
      <vt:lpstr>A Well-Argued Solution, continued</vt:lpstr>
      <vt:lpstr>An Effective Response to Objections and Alternative Solutions</vt:lpstr>
      <vt:lpstr>A Clear, Logical Organization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Laura LWestengard</cp:lastModifiedBy>
  <cp:revision>27</cp:revision>
  <dcterms:created xsi:type="dcterms:W3CDTF">2016-11-01T22:36:38Z</dcterms:created>
  <dcterms:modified xsi:type="dcterms:W3CDTF">2017-11-01T20:57:28Z</dcterms:modified>
</cp:coreProperties>
</file>